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3" r:id="rId1"/>
  </p:sldMasterIdLst>
  <p:notesMasterIdLst>
    <p:notesMasterId r:id="rId37"/>
  </p:notesMasterIdLst>
  <p:sldIdLst>
    <p:sldId id="277" r:id="rId2"/>
    <p:sldId id="300" r:id="rId3"/>
    <p:sldId id="302" r:id="rId4"/>
    <p:sldId id="304" r:id="rId5"/>
    <p:sldId id="305" r:id="rId6"/>
    <p:sldId id="308" r:id="rId7"/>
    <p:sldId id="307" r:id="rId8"/>
    <p:sldId id="310" r:id="rId9"/>
    <p:sldId id="311" r:id="rId10"/>
    <p:sldId id="313" r:id="rId11"/>
    <p:sldId id="314" r:id="rId12"/>
    <p:sldId id="315" r:id="rId13"/>
    <p:sldId id="329" r:id="rId14"/>
    <p:sldId id="316" r:id="rId15"/>
    <p:sldId id="328" r:id="rId16"/>
    <p:sldId id="317" r:id="rId17"/>
    <p:sldId id="318" r:id="rId18"/>
    <p:sldId id="322" r:id="rId19"/>
    <p:sldId id="319" r:id="rId20"/>
    <p:sldId id="320" r:id="rId21"/>
    <p:sldId id="321" r:id="rId22"/>
    <p:sldId id="331" r:id="rId23"/>
    <p:sldId id="332" r:id="rId24"/>
    <p:sldId id="333" r:id="rId25"/>
    <p:sldId id="334" r:id="rId26"/>
    <p:sldId id="348" r:id="rId27"/>
    <p:sldId id="336" r:id="rId28"/>
    <p:sldId id="338" r:id="rId29"/>
    <p:sldId id="344" r:id="rId30"/>
    <p:sldId id="340" r:id="rId31"/>
    <p:sldId id="341" r:id="rId32"/>
    <p:sldId id="342" r:id="rId33"/>
    <p:sldId id="345" r:id="rId34"/>
    <p:sldId id="346" r:id="rId35"/>
    <p:sldId id="347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 autoAdjust="0"/>
    <p:restoredTop sz="94676" autoAdjust="0"/>
  </p:normalViewPr>
  <p:slideViewPr>
    <p:cSldViewPr>
      <p:cViewPr varScale="1">
        <p:scale>
          <a:sx n="101" d="100"/>
          <a:sy n="101" d="100"/>
        </p:scale>
        <p:origin x="2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D464C-B31B-4521-81D8-8B7809724F78}" type="datetimeFigureOut">
              <a:rPr lang="ko-KR" altLang="en-US" smtClean="0"/>
              <a:pPr/>
              <a:t>2016-09-01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A36A1-22DF-4D9C-97C8-0BAB8A3A3A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8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DBBE-F49E-4CF5-BF35-AB57CF655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D0FE-FAB6-494B-A119-34BDEE1C18C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8F57-D242-48A9-B332-477EAED611F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491174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b="1"/>
            </a:lvl1pPr>
            <a:lvl2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14282" y="6500834"/>
            <a:ext cx="2895600" cy="222249"/>
          </a:xfr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67556" y="6500834"/>
            <a:ext cx="2133600" cy="220641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2473D238-DD87-44D5-950F-1780A39DE33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DCCA-D801-4D8B-A5E7-10646B4EB89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96F0-503C-4B9A-91CD-075273AC025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0379-B883-47B2-A2B3-3B15BDE6A0A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F4DD-FE61-43A3-B8D5-D9426CA8346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3431-CEA0-4BD1-B3BA-48E2A9AE678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77-F3D4-4685-B3B4-3AA6F3EEA30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3B80-9A2C-441F-B504-2C07039CC92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734CE-B96A-4534-BECB-344B854590E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601075" y="1504578"/>
            <a:ext cx="5429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42910" y="857233"/>
            <a:ext cx="7772400" cy="107157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함수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86050" y="2214554"/>
            <a:ext cx="3857652" cy="3357586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재귀 함수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l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라이브러리 함수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rand()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71546"/>
            <a:ext cx="8572560" cy="4911741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난수</a:t>
            </a:r>
            <a:r>
              <a:rPr lang="en-US" altLang="ko-KR" dirty="0" smtClean="0"/>
              <a:t>(random number)</a:t>
            </a:r>
          </a:p>
          <a:p>
            <a:pPr lvl="1"/>
            <a:r>
              <a:rPr lang="ko-KR" altLang="en-US" dirty="0" smtClean="0"/>
              <a:t>특정한 나열 순서나 규칙을 가지지 않는 연속적인 임의의 수</a:t>
            </a:r>
            <a:endParaRPr lang="en-US" altLang="ko-KR" dirty="0" smtClean="0"/>
          </a:p>
          <a:p>
            <a:r>
              <a:rPr lang="ko-KR" altLang="en-US" dirty="0" err="1" smtClean="0"/>
              <a:t>난수</a:t>
            </a:r>
            <a:r>
              <a:rPr lang="ko-KR" altLang="en-US" dirty="0" smtClean="0"/>
              <a:t> 발생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rand()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32767</a:t>
            </a:r>
            <a:r>
              <a:rPr lang="ko-KR" altLang="en-US" dirty="0" smtClean="0"/>
              <a:t>사이의 정수 중에서 임의로 하나의 정수를 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최대값으로 기호 상수 </a:t>
            </a:r>
            <a:r>
              <a:rPr lang="en-US" altLang="ko-KR" dirty="0" smtClean="0"/>
              <a:t>RAND_MAX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진수로 </a:t>
            </a:r>
            <a:r>
              <a:rPr lang="en-US" altLang="ko-KR" dirty="0" smtClean="0"/>
              <a:t>0x7fff</a:t>
            </a:r>
            <a:r>
              <a:rPr lang="ko-KR" altLang="en-US" dirty="0" smtClean="0"/>
              <a:t>로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함수원형은 헤더 파일 </a:t>
            </a:r>
            <a:r>
              <a:rPr lang="en-US" altLang="ko-KR" dirty="0" err="1" smtClean="0"/>
              <a:t>stdlib.h</a:t>
            </a:r>
            <a:r>
              <a:rPr lang="ko-KR" altLang="en-US" dirty="0" smtClean="0"/>
              <a:t>에 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9</a:t>
            </a:fld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 t="77188" r="49677"/>
          <a:stretch>
            <a:fillRect/>
          </a:stretch>
        </p:blipFill>
        <p:spPr bwMode="auto">
          <a:xfrm>
            <a:off x="4786313" y="4143380"/>
            <a:ext cx="3939779" cy="1071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난수의</a:t>
            </a:r>
            <a:r>
              <a:rPr lang="ko-KR" altLang="en-US" dirty="0" smtClean="0"/>
              <a:t>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7288747" cy="532859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 </a:t>
            </a:r>
          </a:p>
          <a:p>
            <a:pPr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stdlib.h</a:t>
            </a:r>
            <a:r>
              <a:rPr lang="en-US" altLang="ko-KR" dirty="0" smtClean="0"/>
              <a:t>&gt; </a:t>
            </a:r>
            <a:r>
              <a:rPr lang="en-US" altLang="ko-KR" dirty="0" smtClean="0">
                <a:solidFill>
                  <a:srgbClr val="00B050"/>
                </a:solidFill>
              </a:rPr>
              <a:t>//rand()</a:t>
            </a:r>
            <a:r>
              <a:rPr lang="ko-KR" altLang="en-US" dirty="0" smtClean="0">
                <a:solidFill>
                  <a:srgbClr val="00B050"/>
                </a:solidFill>
              </a:rPr>
              <a:t>위한 헤더파일 포함 </a:t>
            </a:r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main(void){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 </a:t>
            </a:r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("0 ~ %5d </a:t>
            </a:r>
            <a:r>
              <a:rPr lang="ko-KR" altLang="en-US" dirty="0" smtClean="0"/>
              <a:t>사이의 </a:t>
            </a:r>
            <a:r>
              <a:rPr lang="ko-KR" altLang="en-US" dirty="0" err="1" smtClean="0"/>
              <a:t>난수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</a:t>
            </a:r>
            <a:r>
              <a:rPr lang="en-US" altLang="ko-KR" dirty="0" smtClean="0"/>
              <a:t>: rand()\n", RAND_MAX);</a:t>
            </a:r>
          </a:p>
          <a:p>
            <a:pPr>
              <a:buNone/>
            </a:pPr>
            <a:r>
              <a:rPr lang="nn-NO" altLang="ko-KR" dirty="0" smtClean="0"/>
              <a:t>	for (i = 0; i &lt; 5; i++) 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("%5d ", </a:t>
            </a:r>
            <a:r>
              <a:rPr lang="en-US" altLang="ko-KR" dirty="0" smtClean="0">
                <a:solidFill>
                  <a:srgbClr val="00B050"/>
                </a:solidFill>
              </a:rPr>
              <a:t>rand(</a:t>
            </a:r>
            <a:r>
              <a:rPr lang="en-US" altLang="ko-KR" dirty="0" smtClean="0"/>
              <a:t>));</a:t>
            </a:r>
          </a:p>
          <a:p>
            <a:pPr>
              <a:buNone/>
            </a:pPr>
            <a:r>
              <a:rPr lang="en-US" altLang="ko-KR" dirty="0" smtClean="0"/>
              <a:t>	puts("");</a:t>
            </a:r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	return 0;</a:t>
            </a:r>
          </a:p>
          <a:p>
            <a:pPr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10</a:t>
            </a:fld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err="1" smtClean="0"/>
              <a:t>srand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71546"/>
            <a:ext cx="8572560" cy="54292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 smtClean="0"/>
              <a:t>시드값과</a:t>
            </a:r>
            <a:r>
              <a:rPr lang="ko-KR" altLang="en-US" dirty="0" smtClean="0"/>
              <a:t> 함수 </a:t>
            </a:r>
            <a:r>
              <a:rPr lang="en-US" altLang="ko-KR" dirty="0" err="1" smtClean="0"/>
              <a:t>srand</a:t>
            </a:r>
            <a:r>
              <a:rPr lang="en-US" altLang="ko-KR" dirty="0" smtClean="0"/>
              <a:t>()</a:t>
            </a:r>
            <a:endParaRPr lang="ko-KR" altLang="en-US" dirty="0" smtClean="0"/>
          </a:p>
          <a:p>
            <a:pPr lvl="1">
              <a:lnSpc>
                <a:spcPct val="120000"/>
              </a:lnSpc>
            </a:pPr>
            <a:r>
              <a:rPr lang="ko-KR" altLang="en-US" dirty="0" err="1" smtClean="0"/>
              <a:t>난수를</a:t>
            </a:r>
            <a:r>
              <a:rPr lang="ko-KR" altLang="en-US" dirty="0" smtClean="0"/>
              <a:t> 다르게 만들기 위해 처음에 지정하는 수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err="1" smtClean="0"/>
              <a:t>시드값이</a:t>
            </a:r>
            <a:r>
              <a:rPr lang="ko-KR" altLang="en-US" dirty="0" smtClean="0"/>
              <a:t> 다르면 </a:t>
            </a:r>
            <a:r>
              <a:rPr lang="ko-KR" altLang="en-US" dirty="0" err="1" smtClean="0"/>
              <a:t>난수가</a:t>
            </a:r>
            <a:r>
              <a:rPr lang="ko-KR" altLang="en-US" dirty="0" smtClean="0"/>
              <a:t> 달라짐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서로 다른 </a:t>
            </a:r>
            <a:r>
              <a:rPr lang="ko-KR" altLang="en-US" dirty="0" err="1" smtClean="0"/>
              <a:t>시드값인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seed</a:t>
            </a:r>
            <a:r>
              <a:rPr lang="ko-KR" altLang="en-US" dirty="0" smtClean="0"/>
              <a:t>를 이용하여 함수 </a:t>
            </a:r>
            <a:r>
              <a:rPr lang="en-US" altLang="ko-KR" dirty="0" err="1" smtClean="0"/>
              <a:t>srand</a:t>
            </a:r>
            <a:r>
              <a:rPr lang="en-US" altLang="ko-KR" dirty="0" smtClean="0"/>
              <a:t>(seed)</a:t>
            </a:r>
            <a:r>
              <a:rPr lang="ko-KR" altLang="en-US" dirty="0" smtClean="0"/>
              <a:t>를 호출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이후 함수 </a:t>
            </a:r>
            <a:r>
              <a:rPr lang="en-US" altLang="ko-KR" dirty="0" smtClean="0"/>
              <a:t>rand()</a:t>
            </a:r>
            <a:r>
              <a:rPr lang="ko-KR" altLang="en-US" dirty="0" smtClean="0"/>
              <a:t>에서 호출하면 서로 다른 난수가 생성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함수 </a:t>
            </a:r>
            <a:r>
              <a:rPr lang="en-US" altLang="ko-KR" dirty="0" smtClean="0"/>
              <a:t>time()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항상 서로 다른 </a:t>
            </a:r>
            <a:r>
              <a:rPr lang="ko-KR" altLang="en-US" dirty="0" err="1" smtClean="0"/>
              <a:t>시드값을</a:t>
            </a:r>
            <a:r>
              <a:rPr lang="ko-KR" altLang="en-US" dirty="0" smtClean="0"/>
              <a:t> 지정하기 위해 함수 </a:t>
            </a:r>
            <a:r>
              <a:rPr lang="en-US" altLang="ko-KR" dirty="0" smtClean="0"/>
              <a:t>time()</a:t>
            </a:r>
            <a:r>
              <a:rPr lang="ko-KR" altLang="en-US" dirty="0" smtClean="0"/>
              <a:t>을 이용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함수 </a:t>
            </a:r>
            <a:r>
              <a:rPr lang="en-US" altLang="ko-KR" dirty="0" smtClean="0"/>
              <a:t>time(NULL)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1970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이후 현재까지 경과된 시간을 초 단위로 반환하는 함수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헤더 파일 </a:t>
            </a:r>
            <a:r>
              <a:rPr lang="en-US" altLang="ko-KR" dirty="0" err="1" smtClean="0"/>
              <a:t>time.h</a:t>
            </a:r>
            <a:r>
              <a:rPr lang="ko-KR" altLang="en-US" dirty="0" smtClean="0"/>
              <a:t>를 삽입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err="1" smtClean="0"/>
              <a:t>난수에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시드를</a:t>
            </a:r>
            <a:r>
              <a:rPr lang="ko-KR" altLang="en-US" dirty="0" smtClean="0"/>
              <a:t> 지정하기 위해 함수 </a:t>
            </a:r>
            <a:r>
              <a:rPr lang="en-US" altLang="ko-KR" dirty="0" err="1" smtClean="0"/>
              <a:t>srand</a:t>
            </a:r>
            <a:r>
              <a:rPr lang="en-US" altLang="ko-KR" dirty="0" smtClean="0"/>
              <a:t>((long) time(NULL))</a:t>
            </a:r>
            <a:r>
              <a:rPr lang="ko-KR" altLang="en-US" dirty="0" smtClean="0"/>
              <a:t>을 호출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이후부터 함수 </a:t>
            </a:r>
            <a:r>
              <a:rPr lang="en-US" altLang="ko-KR" dirty="0" smtClean="0"/>
              <a:t>rand()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생성하면 서로 다른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수식 </a:t>
            </a:r>
            <a:r>
              <a:rPr lang="en-US" altLang="ko-KR" dirty="0" smtClean="0"/>
              <a:t>rand()% n + 1 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</a:t>
            </a:r>
            <a:r>
              <a:rPr lang="ko-KR" altLang="en-US" dirty="0" smtClean="0"/>
              <a:t>까지의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발생 하는 수식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11</a:t>
            </a:fld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범위내의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12</a:t>
            </a:fld>
            <a:endParaRPr lang="en-US" altLang="ko-KR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401" y="1484784"/>
            <a:ext cx="837058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5976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사이의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 </a:t>
            </a:r>
          </a:p>
          <a:p>
            <a:pPr>
              <a:buNone/>
            </a:pPr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stdlib.h</a:t>
            </a:r>
            <a:r>
              <a:rPr lang="en-US" altLang="ko-KR" sz="2000" dirty="0" smtClean="0"/>
              <a:t>&gt; </a:t>
            </a:r>
            <a:r>
              <a:rPr lang="en-US" altLang="ko-KR" sz="2000" dirty="0" smtClean="0">
                <a:solidFill>
                  <a:srgbClr val="00B050"/>
                </a:solidFill>
              </a:rPr>
              <a:t>//rand(), 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srand</a:t>
            </a:r>
            <a:r>
              <a:rPr lang="en-US" altLang="ko-KR" sz="2000" dirty="0" smtClean="0">
                <a:solidFill>
                  <a:srgbClr val="00B050"/>
                </a:solidFill>
              </a:rPr>
              <a:t>()</a:t>
            </a:r>
            <a:r>
              <a:rPr lang="ko-KR" altLang="en-US" sz="2000" dirty="0" smtClean="0">
                <a:solidFill>
                  <a:srgbClr val="00B050"/>
                </a:solidFill>
              </a:rPr>
              <a:t>를 위한 헤더파일 포함 </a:t>
            </a:r>
          </a:p>
          <a:p>
            <a:pPr>
              <a:buNone/>
            </a:pPr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time.h</a:t>
            </a:r>
            <a:r>
              <a:rPr lang="en-US" altLang="ko-KR" sz="2000" dirty="0" smtClean="0"/>
              <a:t>&gt;   </a:t>
            </a:r>
            <a:r>
              <a:rPr lang="en-US" altLang="ko-KR" sz="2000" dirty="0" smtClean="0">
                <a:solidFill>
                  <a:srgbClr val="00B050"/>
                </a:solidFill>
              </a:rPr>
              <a:t>//time()</a:t>
            </a:r>
            <a:r>
              <a:rPr lang="ko-KR" altLang="en-US" sz="2000" dirty="0" smtClean="0">
                <a:solidFill>
                  <a:srgbClr val="00B050"/>
                </a:solidFill>
              </a:rPr>
              <a:t>을 위한 헤더파일 포함 </a:t>
            </a:r>
          </a:p>
          <a:p>
            <a:pPr>
              <a:buNone/>
            </a:pPr>
            <a:r>
              <a:rPr lang="en-US" altLang="ko-KR" sz="2000" dirty="0" smtClean="0"/>
              <a:t>#define MAX 100</a:t>
            </a:r>
          </a:p>
          <a:p>
            <a:pPr>
              <a:buNone/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main(void) {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, number; 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srand</a:t>
            </a:r>
            <a:r>
              <a:rPr lang="en-US" altLang="ko-KR" sz="2000" dirty="0" smtClean="0">
                <a:solidFill>
                  <a:srgbClr val="00B050"/>
                </a:solidFill>
              </a:rPr>
              <a:t>((long) time(NULL)); //time(NULL)</a:t>
            </a:r>
            <a:r>
              <a:rPr lang="ko-KR" altLang="en-US" sz="2000" dirty="0" smtClean="0">
                <a:solidFill>
                  <a:srgbClr val="00B050"/>
                </a:solidFill>
              </a:rPr>
              <a:t>값을 인자로 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srand</a:t>
            </a:r>
            <a:r>
              <a:rPr lang="en-US" altLang="ko-KR" sz="2000" dirty="0" smtClean="0">
                <a:solidFill>
                  <a:srgbClr val="00B050"/>
                </a:solidFill>
              </a:rPr>
              <a:t>()</a:t>
            </a:r>
            <a:r>
              <a:rPr lang="ko-KR" altLang="en-US" sz="2000" dirty="0" smtClean="0">
                <a:solidFill>
                  <a:srgbClr val="00B050"/>
                </a:solidFill>
              </a:rPr>
              <a:t>호출</a:t>
            </a:r>
            <a:endParaRPr lang="en-US" altLang="ko-KR" sz="20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("1 ~ %5d </a:t>
            </a:r>
            <a:r>
              <a:rPr lang="ko-KR" altLang="en-US" sz="2000" dirty="0" smtClean="0"/>
              <a:t>사이의 </a:t>
            </a:r>
            <a:r>
              <a:rPr lang="ko-KR" altLang="en-US" sz="2000" dirty="0" err="1" smtClean="0"/>
              <a:t>난수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개</a:t>
            </a:r>
            <a:r>
              <a:rPr lang="en-US" altLang="ko-KR" sz="2000" dirty="0" smtClean="0"/>
              <a:t>:\n", MAX);</a:t>
            </a:r>
          </a:p>
          <a:p>
            <a:pPr>
              <a:buNone/>
            </a:pPr>
            <a:r>
              <a:rPr lang="nn-NO" altLang="ko-KR" sz="2000" dirty="0" smtClean="0"/>
              <a:t>	for (i = 0; i &lt; 5; i++) </a:t>
            </a:r>
            <a:r>
              <a:rPr lang="ko-KR" altLang="en-US" sz="2000" dirty="0" smtClean="0"/>
              <a:t>	</a:t>
            </a:r>
            <a:r>
              <a:rPr lang="en-US" altLang="ko-KR" sz="2000" dirty="0" smtClean="0"/>
              <a:t>{</a:t>
            </a:r>
          </a:p>
          <a:p>
            <a:pPr>
              <a:buNone/>
            </a:pPr>
            <a:r>
              <a:rPr lang="en-US" altLang="ko-KR" sz="2000" dirty="0" smtClean="0"/>
              <a:t>		number = </a:t>
            </a:r>
            <a:r>
              <a:rPr lang="en-US" altLang="ko-KR" sz="2000" dirty="0" smtClean="0">
                <a:solidFill>
                  <a:srgbClr val="00B050"/>
                </a:solidFill>
              </a:rPr>
              <a:t>rand()%MAX + 1; //1~MAX</a:t>
            </a:r>
            <a:r>
              <a:rPr lang="ko-KR" altLang="en-US" sz="2000" dirty="0" smtClean="0">
                <a:solidFill>
                  <a:srgbClr val="00B050"/>
                </a:solidFill>
              </a:rPr>
              <a:t>까지 하나의 난수 생성</a:t>
            </a:r>
            <a:endParaRPr lang="en-US" altLang="ko-KR" sz="20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("%5d ", number);</a:t>
            </a:r>
          </a:p>
          <a:p>
            <a:pPr>
              <a:buNone/>
            </a:pPr>
            <a:r>
              <a:rPr lang="ko-KR" altLang="en-US" sz="2000" dirty="0" smtClean="0"/>
              <a:t>	</a:t>
            </a:r>
            <a:r>
              <a:rPr lang="en-US" altLang="ko-KR" sz="2000" dirty="0" smtClean="0"/>
              <a:t>}</a:t>
            </a:r>
          </a:p>
          <a:p>
            <a:pPr>
              <a:buNone/>
            </a:pPr>
            <a:r>
              <a:rPr lang="en-US" altLang="ko-KR" sz="2000" dirty="0" smtClean="0"/>
              <a:t>	puts("");</a:t>
            </a:r>
          </a:p>
          <a:p>
            <a:pPr>
              <a:buNone/>
            </a:pPr>
            <a:r>
              <a:rPr lang="en-US" altLang="ko-KR" sz="2000" dirty="0" smtClean="0"/>
              <a:t>	return 0;}</a:t>
            </a:r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13</a:t>
            </a:fld>
            <a:endParaRPr lang="en-US" altLang="ko-KR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5661248"/>
            <a:ext cx="4320480" cy="648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423000" y="116632"/>
            <a:ext cx="8229600" cy="796908"/>
          </a:xfrm>
        </p:spPr>
        <p:txBody>
          <a:bodyPr/>
          <a:lstStyle/>
          <a:p>
            <a:r>
              <a:rPr lang="ko-KR" altLang="en-US" dirty="0" err="1" smtClean="0"/>
              <a:t>실수형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난수의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4950" y="880580"/>
            <a:ext cx="8905700" cy="4911741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함수 </a:t>
            </a:r>
            <a:r>
              <a:rPr lang="en-US" altLang="ko-KR" sz="2200" dirty="0" smtClean="0"/>
              <a:t>rand()</a:t>
            </a:r>
            <a:r>
              <a:rPr lang="ko-KR" altLang="en-US" sz="2200" dirty="0" smtClean="0"/>
              <a:t>는 </a:t>
            </a:r>
            <a:r>
              <a:rPr lang="en-US" altLang="ko-KR" sz="2200" dirty="0" err="1"/>
              <a:t>int</a:t>
            </a:r>
            <a:r>
              <a:rPr lang="en-US" altLang="ko-KR" sz="2200" dirty="0"/>
              <a:t> </a:t>
            </a:r>
            <a:r>
              <a:rPr lang="ko-KR" altLang="en-US" sz="2200" dirty="0"/>
              <a:t>형 함수</a:t>
            </a:r>
            <a:endParaRPr lang="en-US" altLang="ko-KR" sz="2200" dirty="0"/>
          </a:p>
          <a:p>
            <a:r>
              <a:rPr lang="en-US" altLang="ko-KR" sz="2200" dirty="0"/>
              <a:t>0 </a:t>
            </a:r>
            <a:r>
              <a:rPr lang="ko-KR" altLang="en-US" sz="2200" dirty="0"/>
              <a:t>이상 </a:t>
            </a:r>
            <a:r>
              <a:rPr lang="en-US" altLang="ko-KR" sz="2200" dirty="0"/>
              <a:t>32767(RAND_MAX)</a:t>
            </a:r>
            <a:r>
              <a:rPr lang="ko-KR" altLang="en-US" sz="2200" dirty="0"/>
              <a:t>이하의 정수 </a:t>
            </a:r>
            <a:r>
              <a:rPr lang="ko-KR" altLang="en-US" sz="2200" dirty="0" err="1"/>
              <a:t>난수를</a:t>
            </a:r>
            <a:r>
              <a:rPr lang="ko-KR" altLang="en-US" sz="2200" dirty="0"/>
              <a:t> 생성</a:t>
            </a:r>
            <a:endParaRPr lang="en-US" altLang="ko-KR" sz="2200" dirty="0"/>
          </a:p>
          <a:p>
            <a:r>
              <a:rPr lang="en-US" altLang="ko-KR" sz="2200" dirty="0" smtClean="0"/>
              <a:t>0</a:t>
            </a:r>
            <a:r>
              <a:rPr lang="ko-KR" altLang="en-US" sz="2200" dirty="0"/>
              <a:t>이상 </a:t>
            </a:r>
            <a:r>
              <a:rPr lang="en-US" altLang="ko-KR" sz="2200" dirty="0"/>
              <a:t>1</a:t>
            </a:r>
            <a:r>
              <a:rPr lang="ko-KR" altLang="en-US" sz="2200" dirty="0"/>
              <a:t>이하의 실수 </a:t>
            </a:r>
            <a:r>
              <a:rPr lang="ko-KR" altLang="en-US" sz="2200" dirty="0" err="1"/>
              <a:t>난수를</a:t>
            </a:r>
            <a:r>
              <a:rPr lang="ko-KR" altLang="en-US" sz="2200" dirty="0"/>
              <a:t> 생성해야 한다면 </a:t>
            </a:r>
            <a:r>
              <a:rPr lang="en-US" altLang="ko-KR" sz="2200" dirty="0" smtClean="0"/>
              <a:t>RAND_MAX</a:t>
            </a:r>
            <a:r>
              <a:rPr lang="ko-KR" altLang="en-US" sz="2200" dirty="0"/>
              <a:t>를 이용하여 나눗셈 연산으로 처리</a:t>
            </a:r>
          </a:p>
          <a:p>
            <a:endParaRPr lang="ko-KR" altLang="en-US" sz="220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6021-4B41-461A-A597-A407398B9BEC}" type="slidenum">
              <a:rPr lang="en-US" altLang="ko-KR" smtClean="0"/>
              <a:pPr/>
              <a:t>14</a:t>
            </a:fld>
            <a:endParaRPr lang="en-US" altLang="ko-KR"/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27183"/>
            <a:ext cx="6530216" cy="635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75538" y="3084514"/>
            <a:ext cx="73784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stdio.h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stdlib.h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time.h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main(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void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){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lvl="1"/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rnd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srand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(time(</a:t>
            </a:r>
            <a:r>
              <a:rPr lang="en-US" altLang="ko-KR" dirty="0">
                <a:solidFill>
                  <a:srgbClr val="6F008A"/>
                </a:solidFill>
                <a:highlight>
                  <a:srgbClr val="FFFFFF"/>
                </a:highlight>
                <a:latin typeface="+mn-ea"/>
              </a:rPr>
              <a:t>NULL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));</a:t>
            </a:r>
          </a:p>
          <a:p>
            <a:pPr lvl="1"/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for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(i = 1; i &lt;= 5; i</a:t>
            </a:r>
            <a:r>
              <a:rPr lang="nn-NO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++)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{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lvl="2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rnd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= rand() / </a:t>
            </a:r>
            <a:r>
              <a:rPr lang="en-US" altLang="ko-KR" b="1" u="sng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b="1" u="sng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double</a:t>
            </a:r>
            <a:r>
              <a:rPr lang="en-US" altLang="ko-KR" b="1" u="sng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</a:t>
            </a:r>
            <a:r>
              <a:rPr lang="en-US" altLang="ko-KR" b="1" u="sng" dirty="0">
                <a:solidFill>
                  <a:srgbClr val="6F008A"/>
                </a:solidFill>
                <a:highlight>
                  <a:srgbClr val="FFFFFF"/>
                </a:highlight>
                <a:latin typeface="+mn-ea"/>
              </a:rPr>
              <a:t>RAND_MAX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 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명시적 </a:t>
            </a:r>
            <a:r>
              <a:rPr lang="ko-KR" alt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형 변환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필요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lvl="2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"%6.4f\n"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rnd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0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;}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0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6525" y="111812"/>
            <a:ext cx="8229600" cy="796908"/>
          </a:xfrm>
        </p:spPr>
        <p:txBody>
          <a:bodyPr/>
          <a:lstStyle/>
          <a:p>
            <a:r>
              <a:rPr lang="ko-KR" altLang="en-US" dirty="0" err="1" smtClean="0"/>
              <a:t>난수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맞추기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836712"/>
            <a:ext cx="7431623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stdio.h</a:t>
            </a:r>
            <a:r>
              <a:rPr lang="en-US" altLang="ko-KR" sz="1600" dirty="0" smtClean="0"/>
              <a:t>&gt; </a:t>
            </a:r>
          </a:p>
          <a:p>
            <a:pPr>
              <a:buNone/>
            </a:pPr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stdlib.h</a:t>
            </a:r>
            <a:r>
              <a:rPr lang="en-US" altLang="ko-KR" sz="1600" dirty="0" smtClean="0"/>
              <a:t>&gt; </a:t>
            </a:r>
            <a:r>
              <a:rPr lang="en-US" altLang="ko-KR" sz="1600" dirty="0" smtClean="0">
                <a:solidFill>
                  <a:srgbClr val="00B050"/>
                </a:solidFill>
              </a:rPr>
              <a:t>//rand(), 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srand</a:t>
            </a:r>
            <a:r>
              <a:rPr lang="en-US" altLang="ko-KR" sz="1600" dirty="0" smtClean="0">
                <a:solidFill>
                  <a:srgbClr val="00B050"/>
                </a:solidFill>
              </a:rPr>
              <a:t>()</a:t>
            </a:r>
            <a:r>
              <a:rPr lang="ko-KR" altLang="en-US" sz="1600" dirty="0" smtClean="0">
                <a:solidFill>
                  <a:srgbClr val="00B050"/>
                </a:solidFill>
              </a:rPr>
              <a:t>를 위한 헤더파일 포함 </a:t>
            </a:r>
          </a:p>
          <a:p>
            <a:pPr>
              <a:buNone/>
            </a:pPr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time.h</a:t>
            </a:r>
            <a:r>
              <a:rPr lang="en-US" altLang="ko-KR" sz="1600" dirty="0" smtClean="0"/>
              <a:t>&gt;   </a:t>
            </a:r>
            <a:r>
              <a:rPr lang="en-US" altLang="ko-KR" sz="1600" dirty="0" smtClean="0">
                <a:solidFill>
                  <a:srgbClr val="00B050"/>
                </a:solidFill>
              </a:rPr>
              <a:t>//time()</a:t>
            </a:r>
            <a:r>
              <a:rPr lang="ko-KR" altLang="en-US" sz="1600" dirty="0" smtClean="0">
                <a:solidFill>
                  <a:srgbClr val="00B050"/>
                </a:solidFill>
              </a:rPr>
              <a:t>을 위한 헤더파일 포함</a:t>
            </a:r>
            <a:r>
              <a:rPr lang="ko-KR" altLang="en-US" sz="1600" dirty="0" smtClean="0"/>
              <a:t> </a:t>
            </a:r>
          </a:p>
          <a:p>
            <a:pPr>
              <a:buNone/>
            </a:pPr>
            <a:r>
              <a:rPr lang="en-US" altLang="ko-KR" sz="1600" dirty="0" smtClean="0"/>
              <a:t>#define MAX 100</a:t>
            </a:r>
          </a:p>
          <a:p>
            <a:pPr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main(void) {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guess, input; 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srand</a:t>
            </a:r>
            <a:r>
              <a:rPr lang="en-US" altLang="ko-KR" sz="1600" dirty="0" smtClean="0"/>
              <a:t>((long) time(NULL));</a:t>
            </a:r>
          </a:p>
          <a:p>
            <a:pPr>
              <a:buNone/>
            </a:pPr>
            <a:r>
              <a:rPr lang="en-US" altLang="ko-KR" sz="1600" dirty="0" smtClean="0"/>
              <a:t>	guess = rand()%MAX + 1;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("1</a:t>
            </a:r>
            <a:r>
              <a:rPr lang="ko-KR" altLang="en-US" sz="1600" dirty="0" smtClean="0"/>
              <a:t>에서</a:t>
            </a:r>
            <a:r>
              <a:rPr lang="en-US" altLang="ko-KR" sz="1600" dirty="0" smtClean="0"/>
              <a:t>%d </a:t>
            </a:r>
            <a:r>
              <a:rPr lang="ko-KR" altLang="en-US" sz="1600" dirty="0" smtClean="0"/>
              <a:t>사이에서 한 수가 결정되었습니다</a:t>
            </a:r>
            <a:r>
              <a:rPr lang="en-US" altLang="ko-KR" sz="1600" dirty="0" smtClean="0"/>
              <a:t>.\n", MAX); 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</a:t>
            </a:r>
            <a:r>
              <a:rPr lang="ko-KR" altLang="en-US" sz="1600" dirty="0" smtClean="0"/>
              <a:t>이 정수는 무엇일까요</a:t>
            </a:r>
            <a:r>
              <a:rPr lang="en-US" altLang="ko-KR" sz="1600" dirty="0" smtClean="0"/>
              <a:t>? </a:t>
            </a:r>
            <a:r>
              <a:rPr lang="ko-KR" altLang="en-US" sz="1600" dirty="0" smtClean="0"/>
              <a:t>입력해보세요</a:t>
            </a:r>
            <a:r>
              <a:rPr lang="en-US" altLang="ko-KR" sz="1600" dirty="0" smtClean="0"/>
              <a:t>. : ");</a:t>
            </a:r>
          </a:p>
          <a:p>
            <a:pPr>
              <a:buNone/>
            </a:pPr>
            <a:r>
              <a:rPr lang="en-US" altLang="ko-KR" sz="1600" dirty="0" smtClean="0"/>
              <a:t>	while ( 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scanf</a:t>
            </a:r>
            <a:r>
              <a:rPr lang="en-US" altLang="ko-KR" sz="1600" dirty="0" smtClean="0">
                <a:solidFill>
                  <a:srgbClr val="00B050"/>
                </a:solidFill>
              </a:rPr>
              <a:t>("%d", &amp;input)</a:t>
            </a:r>
            <a:r>
              <a:rPr lang="en-US" altLang="ko-KR" sz="1600" dirty="0" smtClean="0"/>
              <a:t> ) {</a:t>
            </a:r>
          </a:p>
          <a:p>
            <a:pPr>
              <a:buNone/>
            </a:pPr>
            <a:r>
              <a:rPr lang="en-US" altLang="ko-KR" sz="1600" dirty="0" smtClean="0"/>
              <a:t>		if (input &gt; guess) </a:t>
            </a:r>
          </a:p>
          <a:p>
            <a:pPr>
              <a:buNone/>
            </a:pPr>
            <a:r>
              <a:rPr lang="en-US" altLang="ko-KR" sz="1600" dirty="0" smtClean="0"/>
              <a:t>		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</a:t>
            </a:r>
            <a:r>
              <a:rPr lang="ko-KR" altLang="en-US" sz="1600" dirty="0" smtClean="0"/>
              <a:t>입력한 수보다 작습니다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다시 입력하세요</a:t>
            </a:r>
            <a:r>
              <a:rPr lang="en-US" altLang="ko-KR" sz="1600" dirty="0" smtClean="0"/>
              <a:t>. : ");</a:t>
            </a:r>
          </a:p>
          <a:p>
            <a:pPr>
              <a:buNone/>
            </a:pPr>
            <a:r>
              <a:rPr lang="en-US" altLang="ko-KR" sz="1600" dirty="0" smtClean="0"/>
              <a:t>		else if (input &lt; guess) </a:t>
            </a:r>
          </a:p>
          <a:p>
            <a:pPr>
              <a:buNone/>
            </a:pPr>
            <a:r>
              <a:rPr lang="en-US" altLang="ko-KR" sz="1600" dirty="0" smtClean="0"/>
              <a:t>		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</a:t>
            </a:r>
            <a:r>
              <a:rPr lang="ko-KR" altLang="en-US" sz="1600" dirty="0" smtClean="0"/>
              <a:t>입력한 수보다 큽니다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다시 입력하세요</a:t>
            </a:r>
            <a:r>
              <a:rPr lang="en-US" altLang="ko-KR" sz="1600" dirty="0" smtClean="0"/>
              <a:t>. : ");</a:t>
            </a:r>
          </a:p>
          <a:p>
            <a:pPr>
              <a:buNone/>
            </a:pPr>
            <a:r>
              <a:rPr lang="en-US" altLang="ko-KR" sz="1600" dirty="0" smtClean="0"/>
              <a:t>		else {</a:t>
            </a:r>
          </a:p>
          <a:p>
            <a:pPr>
              <a:buNone/>
            </a:pPr>
            <a:r>
              <a:rPr lang="en-US" altLang="ko-KR" sz="1600" dirty="0" smtClean="0"/>
              <a:t>			puts("</a:t>
            </a:r>
            <a:r>
              <a:rPr lang="ko-KR" altLang="en-US" sz="1600" dirty="0" smtClean="0"/>
              <a:t>정답입니다</a:t>
            </a:r>
            <a:r>
              <a:rPr lang="en-US" altLang="ko-KR" sz="1600" dirty="0" smtClean="0"/>
              <a:t>.");</a:t>
            </a:r>
          </a:p>
          <a:p>
            <a:pPr>
              <a:buNone/>
            </a:pPr>
            <a:r>
              <a:rPr lang="en-US" altLang="ko-KR" sz="1600" dirty="0" smtClean="0"/>
              <a:t>			break;}}</a:t>
            </a:r>
          </a:p>
          <a:p>
            <a:pPr>
              <a:buNone/>
            </a:pPr>
            <a:r>
              <a:rPr lang="ko-KR" altLang="en-US" sz="1600" dirty="0" smtClean="0"/>
              <a:t>	</a:t>
            </a:r>
            <a:r>
              <a:rPr lang="en-US" altLang="ko-KR" sz="1600" dirty="0" smtClean="0"/>
              <a:t>return 0;}</a:t>
            </a:r>
            <a:endParaRPr lang="ko-KR" altLang="en-US" sz="1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15</a:t>
            </a:fld>
            <a:endParaRPr lang="en-US" altLang="ko-KR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 t="45253" r="44919"/>
          <a:stretch>
            <a:fillRect/>
          </a:stretch>
        </p:blipFill>
        <p:spPr bwMode="auto">
          <a:xfrm>
            <a:off x="5868144" y="1407196"/>
            <a:ext cx="2937921" cy="2071702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수학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헤더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</a:t>
            </a:r>
            <a:r>
              <a:rPr lang="en-US" altLang="ko-KR" dirty="0" err="1" smtClean="0"/>
              <a:t>math.h</a:t>
            </a:r>
            <a:r>
              <a:rPr lang="ko-KR" altLang="en-US" dirty="0" smtClean="0"/>
              <a:t>의 이용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16</a:t>
            </a:fld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785926"/>
            <a:ext cx="5959624" cy="328614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5072074"/>
            <a:ext cx="5961991" cy="928694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수학 함수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stdio.h</a:t>
            </a:r>
            <a:r>
              <a:rPr lang="en-US" altLang="ko-KR" sz="1600" dirty="0" smtClean="0"/>
              <a:t>&gt;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B050"/>
                </a:solidFill>
              </a:rPr>
              <a:t>#include &lt;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math.h</a:t>
            </a:r>
            <a:r>
              <a:rPr lang="en-US" altLang="ko-KR" sz="1600" dirty="0" smtClean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main(void){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 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i</a:t>
            </a:r>
            <a:r>
              <a:rPr lang="ko-KR" altLang="en-US" sz="1600" dirty="0" smtClean="0"/>
              <a:t>제곱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</a:t>
            </a:r>
            <a:r>
              <a:rPr lang="ko-KR" altLang="en-US" sz="1600" dirty="0" smtClean="0"/>
              <a:t>세제곱  제곱근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sqrt</a:t>
            </a:r>
            <a:r>
              <a:rPr lang="en-US" altLang="ko-KR" sz="1600" dirty="0" smtClean="0"/>
              <a:t>)\n");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("------------------------------------\n");</a:t>
            </a:r>
          </a:p>
          <a:p>
            <a:pPr>
              <a:buNone/>
            </a:pPr>
            <a:r>
              <a:rPr lang="nn-NO" altLang="ko-KR" sz="1600" dirty="0" smtClean="0"/>
              <a:t>	for (i = 3; i &lt; 7; i++) </a:t>
            </a:r>
          </a:p>
          <a:p>
            <a:pPr>
              <a:buNone/>
            </a:pPr>
            <a:r>
              <a:rPr lang="nn-NO" altLang="ko-KR" sz="1600" dirty="0" smtClean="0"/>
              <a:t>		printf("%3d %7.1f %9.1f %9.1f\n", i, </a:t>
            </a:r>
            <a:r>
              <a:rPr lang="nn-NO" altLang="ko-KR" sz="1600" dirty="0" smtClean="0">
                <a:solidFill>
                  <a:srgbClr val="00B050"/>
                </a:solidFill>
              </a:rPr>
              <a:t>pow(i, 2), pow(i, 3), sqrt(i));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("\n");</a:t>
            </a:r>
          </a:p>
          <a:p>
            <a:pPr>
              <a:buNone/>
            </a:pPr>
            <a:r>
              <a:rPr lang="ko-KR" altLang="en-US" sz="1600" dirty="0" smtClean="0"/>
              <a:t>	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("exp(1.0) == %5.2f, ", </a:t>
            </a:r>
            <a:r>
              <a:rPr lang="en-US" altLang="ko-KR" sz="1600" dirty="0" smtClean="0">
                <a:solidFill>
                  <a:srgbClr val="00B050"/>
                </a:solidFill>
              </a:rPr>
              <a:t>exp(1.0)</a:t>
            </a:r>
            <a:r>
              <a:rPr lang="en-US" altLang="ko-KR" sz="1600" dirty="0" smtClean="0"/>
              <a:t>);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</a:t>
            </a:r>
            <a:r>
              <a:rPr lang="en-US" altLang="ko-KR" sz="1600" dirty="0" err="1" smtClean="0"/>
              <a:t>pow</a:t>
            </a:r>
            <a:r>
              <a:rPr lang="en-US" altLang="ko-KR" sz="1600" dirty="0" smtClean="0"/>
              <a:t>(2.72, 1.0) == %5.2f, ", 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pow</a:t>
            </a:r>
            <a:r>
              <a:rPr lang="en-US" altLang="ko-KR" sz="1600" dirty="0" smtClean="0">
                <a:solidFill>
                  <a:srgbClr val="00B050"/>
                </a:solidFill>
              </a:rPr>
              <a:t>(2.72, 1.0));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</a:t>
            </a:r>
            <a:r>
              <a:rPr lang="en-US" altLang="ko-KR" sz="1600" dirty="0" err="1" smtClean="0"/>
              <a:t>sqrt</a:t>
            </a:r>
            <a:r>
              <a:rPr lang="en-US" altLang="ko-KR" sz="1600" dirty="0" smtClean="0"/>
              <a:t>(49) == %5.2f\n", 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sqrt</a:t>
            </a:r>
            <a:r>
              <a:rPr lang="en-US" altLang="ko-KR" sz="1600" dirty="0" smtClean="0">
                <a:solidFill>
                  <a:srgbClr val="00B050"/>
                </a:solidFill>
              </a:rPr>
              <a:t>(49)</a:t>
            </a:r>
            <a:r>
              <a:rPr lang="en-US" altLang="ko-KR" sz="1600" dirty="0" smtClean="0"/>
              <a:t>);</a:t>
            </a:r>
          </a:p>
          <a:p>
            <a:pPr>
              <a:buNone/>
            </a:pPr>
            <a:r>
              <a:rPr lang="de-DE" altLang="ko-KR" sz="1600" dirty="0" smtClean="0"/>
              <a:t>	printf("abs(-10) == %3d, ", </a:t>
            </a:r>
            <a:r>
              <a:rPr lang="de-DE" altLang="ko-KR" sz="1600" dirty="0" smtClean="0">
                <a:solidFill>
                  <a:srgbClr val="00B050"/>
                </a:solidFill>
              </a:rPr>
              <a:t>abs(-10));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("ceil(7.1) == %5.2f, ", </a:t>
            </a:r>
            <a:r>
              <a:rPr lang="en-US" altLang="ko-KR" sz="1600" dirty="0" smtClean="0">
                <a:solidFill>
                  <a:srgbClr val="00B050"/>
                </a:solidFill>
              </a:rPr>
              <a:t>ceil(7.1)</a:t>
            </a:r>
            <a:r>
              <a:rPr lang="en-US" altLang="ko-KR" sz="1600" dirty="0" smtClean="0"/>
              <a:t>);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("floor(6.9) == %5.2f\n", </a:t>
            </a:r>
            <a:r>
              <a:rPr lang="en-US" altLang="ko-KR" sz="1600" dirty="0" smtClean="0">
                <a:solidFill>
                  <a:srgbClr val="00B050"/>
                </a:solidFill>
              </a:rPr>
              <a:t>floor(6.9)</a:t>
            </a:r>
            <a:r>
              <a:rPr lang="en-US" altLang="ko-KR" sz="1600" dirty="0" smtClean="0"/>
              <a:t>);</a:t>
            </a:r>
          </a:p>
          <a:p>
            <a:pPr>
              <a:buNone/>
            </a:pPr>
            <a:r>
              <a:rPr lang="en-US" altLang="ko-KR" sz="1600" dirty="0" smtClean="0"/>
              <a:t>	return 0;</a:t>
            </a:r>
          </a:p>
          <a:p>
            <a:pPr>
              <a:buNone/>
            </a:pP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17</a:t>
            </a:fld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4966771" y="1071546"/>
            <a:ext cx="4064406" cy="1727364"/>
            <a:chOff x="4612050" y="4786322"/>
            <a:chExt cx="4064406" cy="1727364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77750"/>
            <a:stretch>
              <a:fillRect/>
            </a:stretch>
          </p:blipFill>
          <p:spPr bwMode="auto">
            <a:xfrm>
              <a:off x="4612050" y="4786322"/>
              <a:ext cx="4064406" cy="1329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25763" y="6116156"/>
              <a:ext cx="4050693" cy="397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관련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142984"/>
            <a:ext cx="8572560" cy="4911741"/>
          </a:xfrm>
        </p:spPr>
        <p:txBody>
          <a:bodyPr/>
          <a:lstStyle/>
          <a:p>
            <a:r>
              <a:rPr lang="ko-KR" altLang="en-US" dirty="0" smtClean="0"/>
              <a:t>헤더 파일 </a:t>
            </a:r>
            <a:r>
              <a:rPr lang="en-US" altLang="ko-KR" b="1" dirty="0" err="1" smtClean="0"/>
              <a:t>ctype.h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검사 함수는 </a:t>
            </a:r>
            <a:r>
              <a:rPr lang="en-US" altLang="ko-KR" dirty="0" smtClean="0"/>
              <a:t>0(false)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아닌 정수값 </a:t>
            </a:r>
            <a:r>
              <a:rPr lang="en-US" altLang="ko-KR" dirty="0" smtClean="0"/>
              <a:t>(true)</a:t>
            </a:r>
            <a:r>
              <a:rPr lang="ko-KR" altLang="en-US" dirty="0" smtClean="0"/>
              <a:t>을 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변환 함수는 변환된 문자를 반환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18</a:t>
            </a:fld>
            <a:endParaRPr lang="en-US" altLang="ko-K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571744"/>
            <a:ext cx="4786346" cy="4072803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라이브러리와 사용자 정의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라이브러리 함수</a:t>
            </a:r>
            <a:r>
              <a:rPr lang="en-US" altLang="ko-KR" sz="2800" dirty="0" smtClean="0"/>
              <a:t>(library function)</a:t>
            </a:r>
          </a:p>
          <a:p>
            <a:pPr lvl="1"/>
            <a:r>
              <a:rPr lang="ko-KR" altLang="en-US" sz="2800" dirty="0" smtClean="0"/>
              <a:t>라이브러리</a:t>
            </a:r>
            <a:r>
              <a:rPr lang="en-US" altLang="ko-KR" sz="2800" dirty="0" smtClean="0"/>
              <a:t>(library) </a:t>
            </a:r>
            <a:r>
              <a:rPr lang="ko-KR" altLang="en-US" sz="2800" dirty="0" smtClean="0"/>
              <a:t>또는 표준 함수</a:t>
            </a:r>
            <a:r>
              <a:rPr lang="en-US" altLang="ko-KR" sz="2800" dirty="0" smtClean="0"/>
              <a:t>(standard function)</a:t>
            </a:r>
            <a:r>
              <a:rPr lang="ko-KR" altLang="en-US" sz="2800" dirty="0" smtClean="0"/>
              <a:t>라고도 부름</a:t>
            </a:r>
            <a:endParaRPr lang="en-US" altLang="ko-KR" sz="2800" dirty="0" smtClean="0"/>
          </a:p>
          <a:p>
            <a:pPr lvl="1"/>
            <a:r>
              <a:rPr lang="ko-KR" altLang="en-US" sz="2800" dirty="0" smtClean="0"/>
              <a:t>라이브러리는 </a:t>
            </a:r>
            <a:r>
              <a:rPr lang="en-US" altLang="ko-KR" sz="2800" dirty="0" smtClean="0"/>
              <a:t>printf()</a:t>
            </a:r>
            <a:r>
              <a:rPr lang="ko-KR" altLang="en-US" sz="2800" dirty="0" smtClean="0"/>
              <a:t>와 </a:t>
            </a:r>
            <a:r>
              <a:rPr lang="en-US" altLang="ko-KR" sz="2800" dirty="0" err="1" smtClean="0"/>
              <a:t>scanf</a:t>
            </a:r>
            <a:r>
              <a:rPr lang="en-US" altLang="ko-KR" sz="2800" dirty="0" smtClean="0"/>
              <a:t>()</a:t>
            </a:r>
            <a:r>
              <a:rPr lang="ko-KR" altLang="en-US" sz="2800" dirty="0" smtClean="0"/>
              <a:t>와 같이 이미 개발환경에 포함되어 있는 함수</a:t>
            </a:r>
          </a:p>
          <a:p>
            <a:r>
              <a:rPr lang="ko-KR" altLang="en-US" sz="2800" dirty="0" smtClean="0"/>
              <a:t>사용자 정의 함수</a:t>
            </a:r>
            <a:r>
              <a:rPr lang="en-US" altLang="ko-KR" sz="2800" dirty="0" smtClean="0"/>
              <a:t>(user defined function)</a:t>
            </a:r>
          </a:p>
          <a:p>
            <a:pPr lvl="1"/>
            <a:r>
              <a:rPr lang="ko-KR" altLang="en-US" sz="2800" dirty="0" smtClean="0"/>
              <a:t>필요에 의해서 개발자가 직접 개발하는 함수</a:t>
            </a:r>
            <a:endParaRPr lang="en-US" altLang="ko-KR" sz="28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</a:t>
            </a:fld>
            <a:endParaRPr lang="en-US" altLang="ko-K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214422"/>
            <a:ext cx="8834968" cy="4143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 r="46224"/>
          <a:stretch>
            <a:fillRect/>
          </a:stretch>
        </p:blipFill>
        <p:spPr bwMode="auto">
          <a:xfrm>
            <a:off x="5857884" y="1357298"/>
            <a:ext cx="3027186" cy="231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7217309" cy="530408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stdio.h</a:t>
            </a:r>
            <a:r>
              <a:rPr lang="en-US" altLang="ko-KR" sz="1400" dirty="0" smtClean="0"/>
              <a:t>&gt; </a:t>
            </a:r>
          </a:p>
          <a:p>
            <a:pPr>
              <a:buNone/>
            </a:pPr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ctype.h</a:t>
            </a:r>
            <a:r>
              <a:rPr lang="en-US" altLang="ko-KR" sz="1400" dirty="0" smtClean="0"/>
              <a:t>&gt; </a:t>
            </a:r>
          </a:p>
          <a:p>
            <a:pPr>
              <a:buNone/>
            </a:pPr>
            <a:r>
              <a:rPr lang="en-US" altLang="ko-KR" sz="1400" dirty="0" smtClean="0"/>
              <a:t>void print2char(char); </a:t>
            </a:r>
          </a:p>
          <a:p>
            <a:pPr>
              <a:buNone/>
            </a:pP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main(void){</a:t>
            </a:r>
          </a:p>
          <a:p>
            <a:pPr>
              <a:buNone/>
            </a:pPr>
            <a:r>
              <a:rPr lang="en-US" altLang="ko-KR" sz="1400" dirty="0" smtClean="0"/>
              <a:t>	char </a:t>
            </a:r>
            <a:r>
              <a:rPr lang="en-US" altLang="ko-KR" sz="1400" dirty="0" err="1" smtClean="0"/>
              <a:t>ch</a:t>
            </a:r>
            <a:r>
              <a:rPr lang="en-US" altLang="ko-KR" sz="1400" dirty="0" smtClean="0"/>
              <a:t>;</a:t>
            </a:r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알파벳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종료</a:t>
            </a:r>
            <a:r>
              <a:rPr lang="en-US" altLang="ko-KR" sz="1400" dirty="0" smtClean="0"/>
              <a:t>x) </a:t>
            </a:r>
            <a:r>
              <a:rPr lang="ko-KR" altLang="en-US" sz="1400" dirty="0" smtClean="0"/>
              <a:t>또는 다른 문자 입력하세요</a:t>
            </a:r>
            <a:r>
              <a:rPr lang="en-US" altLang="ko-KR" sz="1400" dirty="0" smtClean="0"/>
              <a:t>.\n");</a:t>
            </a:r>
          </a:p>
          <a:p>
            <a:pPr>
              <a:buNone/>
            </a:pPr>
            <a:r>
              <a:rPr lang="en-US" altLang="ko-KR" sz="1400" dirty="0" smtClean="0"/>
              <a:t>	do {</a:t>
            </a:r>
          </a:p>
          <a:p>
            <a:pPr>
              <a:buNone/>
            </a:pPr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문자 입력 후</a:t>
            </a:r>
            <a:r>
              <a:rPr lang="en-US" altLang="ko-KR" sz="1400" dirty="0" smtClean="0"/>
              <a:t>Enter: ");</a:t>
            </a:r>
          </a:p>
          <a:p>
            <a:pPr>
              <a:buNone/>
            </a:pPr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scanf</a:t>
            </a:r>
            <a:r>
              <a:rPr lang="en-US" altLang="ko-KR" sz="1400" dirty="0" smtClean="0"/>
              <a:t>("%c", &amp;</a:t>
            </a:r>
            <a:r>
              <a:rPr lang="en-US" altLang="ko-KR" sz="1400" dirty="0" err="1" smtClean="0"/>
              <a:t>ch</a:t>
            </a:r>
            <a:r>
              <a:rPr lang="en-US" altLang="ko-KR" sz="1400" dirty="0" smtClean="0"/>
              <a:t>);</a:t>
            </a:r>
          </a:p>
          <a:p>
            <a:pPr>
              <a:buNone/>
            </a:pPr>
            <a:r>
              <a:rPr lang="en-US" altLang="ko-KR" sz="1400" dirty="0" smtClean="0"/>
              <a:t>		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getchar</a:t>
            </a:r>
            <a:r>
              <a:rPr lang="en-US" altLang="ko-KR" sz="1400" dirty="0" smtClean="0">
                <a:solidFill>
                  <a:srgbClr val="00B050"/>
                </a:solidFill>
              </a:rPr>
              <a:t>();	//enter </a:t>
            </a:r>
            <a:r>
              <a:rPr lang="ko-KR" altLang="en-US" sz="1400" dirty="0" smtClean="0">
                <a:solidFill>
                  <a:srgbClr val="00B050"/>
                </a:solidFill>
              </a:rPr>
              <a:t>키 입력 받음</a:t>
            </a:r>
          </a:p>
          <a:p>
            <a:pPr>
              <a:buNone/>
            </a:pPr>
            <a:r>
              <a:rPr lang="en-US" altLang="ko-KR" sz="1400" dirty="0" smtClean="0"/>
              <a:t>		if (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isalpha</a:t>
            </a:r>
            <a:r>
              <a:rPr lang="en-US" altLang="ko-KR" sz="1400" dirty="0" smtClean="0">
                <a:solidFill>
                  <a:srgbClr val="00B050"/>
                </a:solidFill>
              </a:rPr>
              <a:t>(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ch</a:t>
            </a:r>
            <a:r>
              <a:rPr lang="en-US" altLang="ko-KR" sz="1400" dirty="0" smtClean="0">
                <a:solidFill>
                  <a:srgbClr val="00B050"/>
                </a:solidFill>
              </a:rPr>
              <a:t>)</a:t>
            </a:r>
            <a:r>
              <a:rPr lang="en-US" altLang="ko-KR" sz="1400" dirty="0" smtClean="0"/>
              <a:t>) </a:t>
            </a:r>
          </a:p>
          <a:p>
            <a:pPr>
              <a:buNone/>
            </a:pPr>
            <a:r>
              <a:rPr lang="en-US" altLang="ko-KR" sz="1400" dirty="0" smtClean="0"/>
              <a:t>			print2char(</a:t>
            </a:r>
            <a:r>
              <a:rPr lang="en-US" altLang="ko-KR" sz="1400" dirty="0" err="1" smtClean="0"/>
              <a:t>ch</a:t>
            </a:r>
            <a:r>
              <a:rPr lang="en-US" altLang="ko-KR" sz="1400" dirty="0" smtClean="0"/>
              <a:t>);</a:t>
            </a:r>
          </a:p>
          <a:p>
            <a:pPr>
              <a:buNone/>
            </a:pPr>
            <a:r>
              <a:rPr lang="en-US" altLang="ko-KR" sz="1400" dirty="0" smtClean="0"/>
              <a:t>		else </a:t>
            </a:r>
          </a:p>
          <a:p>
            <a:pPr>
              <a:buNone/>
            </a:pPr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입력</a:t>
            </a:r>
            <a:r>
              <a:rPr lang="en-US" altLang="ko-KR" sz="1400" dirty="0" smtClean="0"/>
              <a:t>: %c\n", </a:t>
            </a:r>
            <a:r>
              <a:rPr lang="en-US" altLang="ko-KR" sz="1400" dirty="0" err="1" smtClean="0"/>
              <a:t>ch</a:t>
            </a:r>
            <a:r>
              <a:rPr lang="en-US" altLang="ko-KR" sz="1400" dirty="0" smtClean="0"/>
              <a:t>);</a:t>
            </a:r>
          </a:p>
          <a:p>
            <a:pPr>
              <a:buNone/>
            </a:pPr>
            <a:r>
              <a:rPr lang="en-US" altLang="ko-KR" sz="1400" dirty="0" smtClean="0"/>
              <a:t>	} while ( </a:t>
            </a:r>
            <a:r>
              <a:rPr lang="en-US" altLang="ko-KR" sz="1400" dirty="0" err="1" smtClean="0"/>
              <a:t>ch</a:t>
            </a:r>
            <a:r>
              <a:rPr lang="en-US" altLang="ko-KR" sz="1400" dirty="0" smtClean="0"/>
              <a:t> != 'x');</a:t>
            </a:r>
          </a:p>
          <a:p>
            <a:pPr>
              <a:buNone/>
            </a:pPr>
            <a:r>
              <a:rPr lang="en-US" altLang="ko-KR" sz="1400" dirty="0" smtClean="0"/>
              <a:t>	return 0;}</a:t>
            </a:r>
          </a:p>
          <a:p>
            <a:pPr>
              <a:buNone/>
            </a:pPr>
            <a:r>
              <a:rPr lang="en-US" altLang="ko-KR" sz="1400" dirty="0" smtClean="0"/>
              <a:t>void print2char(char </a:t>
            </a:r>
            <a:r>
              <a:rPr lang="en-US" altLang="ko-KR" sz="1400" dirty="0" err="1" smtClean="0"/>
              <a:t>ch</a:t>
            </a:r>
            <a:r>
              <a:rPr lang="en-US" altLang="ko-KR" sz="1400" dirty="0" smtClean="0"/>
              <a:t>) {</a:t>
            </a:r>
          </a:p>
          <a:p>
            <a:pPr>
              <a:buNone/>
            </a:pPr>
            <a:r>
              <a:rPr lang="en-US" altLang="ko-KR" sz="1400" dirty="0" smtClean="0"/>
              <a:t>		if ( 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isupper</a:t>
            </a:r>
            <a:r>
              <a:rPr lang="en-US" altLang="ko-KR" sz="1400" dirty="0" smtClean="0">
                <a:solidFill>
                  <a:srgbClr val="00B050"/>
                </a:solidFill>
              </a:rPr>
              <a:t>(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ch</a:t>
            </a:r>
            <a:r>
              <a:rPr lang="en-US" altLang="ko-KR" sz="1400" dirty="0" smtClean="0">
                <a:solidFill>
                  <a:srgbClr val="00B050"/>
                </a:solidFill>
              </a:rPr>
              <a:t>)</a:t>
            </a:r>
            <a:r>
              <a:rPr lang="en-US" altLang="ko-KR" sz="1400" dirty="0" smtClean="0"/>
              <a:t> ) 	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입력</a:t>
            </a:r>
            <a:r>
              <a:rPr lang="en-US" altLang="ko-KR" sz="1400" dirty="0" smtClean="0"/>
              <a:t>: %c, </a:t>
            </a:r>
            <a:r>
              <a:rPr lang="ko-KR" altLang="en-US" sz="1400" dirty="0" smtClean="0"/>
              <a:t>변환</a:t>
            </a:r>
            <a:r>
              <a:rPr lang="en-US" altLang="ko-KR" sz="1400" dirty="0" smtClean="0"/>
              <a:t>: %c\n", </a:t>
            </a:r>
            <a:r>
              <a:rPr lang="en-US" altLang="ko-KR" sz="1400" dirty="0" err="1" smtClean="0"/>
              <a:t>ch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tolower</a:t>
            </a:r>
            <a:r>
              <a:rPr lang="en-US" altLang="ko-KR" sz="1400" dirty="0" smtClean="0">
                <a:solidFill>
                  <a:srgbClr val="00B050"/>
                </a:solidFill>
              </a:rPr>
              <a:t>(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ch</a:t>
            </a:r>
            <a:r>
              <a:rPr lang="en-US" altLang="ko-KR" sz="1400" dirty="0" smtClean="0">
                <a:solidFill>
                  <a:srgbClr val="00B050"/>
                </a:solidFill>
              </a:rPr>
              <a:t>)</a:t>
            </a:r>
            <a:r>
              <a:rPr lang="en-US" altLang="ko-KR" sz="1400" dirty="0" smtClean="0"/>
              <a:t>);</a:t>
            </a:r>
          </a:p>
          <a:p>
            <a:pPr>
              <a:buNone/>
            </a:pPr>
            <a:r>
              <a:rPr lang="en-US" altLang="ko-KR" sz="1400" dirty="0" smtClean="0"/>
              <a:t>		else 	               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입력</a:t>
            </a:r>
            <a:r>
              <a:rPr lang="en-US" altLang="ko-KR" sz="1400" dirty="0" smtClean="0"/>
              <a:t>: %c, </a:t>
            </a:r>
            <a:r>
              <a:rPr lang="ko-KR" altLang="en-US" sz="1400" dirty="0" smtClean="0"/>
              <a:t>변환</a:t>
            </a:r>
            <a:r>
              <a:rPr lang="en-US" altLang="ko-KR" sz="1400" dirty="0" smtClean="0"/>
              <a:t>: %c\n", </a:t>
            </a:r>
            <a:r>
              <a:rPr lang="en-US" altLang="ko-KR" sz="1400" dirty="0" err="1" smtClean="0"/>
              <a:t>ch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toupper</a:t>
            </a:r>
            <a:r>
              <a:rPr lang="en-US" altLang="ko-KR" sz="1400" dirty="0" smtClean="0">
                <a:solidFill>
                  <a:srgbClr val="00B050"/>
                </a:solidFill>
              </a:rPr>
              <a:t>(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ch</a:t>
            </a:r>
            <a:r>
              <a:rPr lang="en-US" altLang="ko-KR" sz="1400" dirty="0" smtClean="0">
                <a:solidFill>
                  <a:srgbClr val="00B050"/>
                </a:solidFill>
              </a:rPr>
              <a:t>)</a:t>
            </a:r>
            <a:r>
              <a:rPr lang="en-US" altLang="ko-KR" sz="1400" dirty="0" smtClean="0"/>
              <a:t>);</a:t>
            </a:r>
          </a:p>
          <a:p>
            <a:pPr>
              <a:buNone/>
            </a:pPr>
            <a:r>
              <a:rPr lang="en-US" altLang="ko-KR" sz="1400" dirty="0" smtClean="0"/>
              <a:t>		return;}</a:t>
            </a:r>
            <a:endParaRPr lang="ko-KR" altLang="en-US" sz="1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19</a:t>
            </a:fld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헤더 파일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다양한 라이브러리 함수를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라이브러리 함수를 위한 함수원형과 상수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매크로가 여러 헤더 파일로 제공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20</a:t>
            </a:fld>
            <a:endParaRPr lang="en-US" altLang="ko-K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786058"/>
            <a:ext cx="6183425" cy="3000396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시간을 지연시키는 함수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Sleep()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제한된 시간을 주어 의도적으로 프로그램의 실행을 일정 시간 멈추게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함수 인자로 </a:t>
            </a:r>
            <a:r>
              <a:rPr lang="en-US" altLang="ko-KR" dirty="0" smtClean="0"/>
              <a:t>1/1000</a:t>
            </a:r>
            <a:r>
              <a:rPr lang="ko-KR" altLang="en-US" dirty="0" smtClean="0"/>
              <a:t>초 단위의 정수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예 </a:t>
            </a:r>
            <a:r>
              <a:rPr lang="en-US" altLang="ko-KR" dirty="0" smtClean="0"/>
              <a:t>: Sleep(5000) //5</a:t>
            </a:r>
            <a:r>
              <a:rPr lang="ko-KR" altLang="en-US" dirty="0" smtClean="0"/>
              <a:t>초가 지연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첫 문자는 대문자임</a:t>
            </a:r>
            <a:endParaRPr lang="en-US" altLang="ko-KR" dirty="0" smtClean="0"/>
          </a:p>
          <a:p>
            <a:r>
              <a:rPr lang="ko-KR" altLang="en-US" dirty="0" smtClean="0"/>
              <a:t>함수 </a:t>
            </a:r>
            <a:r>
              <a:rPr lang="en-US" altLang="ko-KR" dirty="0" smtClean="0"/>
              <a:t>Sleep()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Visual C++</a:t>
            </a:r>
            <a:r>
              <a:rPr lang="ko-KR" altLang="en-US" dirty="0" smtClean="0"/>
              <a:t>에서만 사용이 가능하며 헤더 파일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windows.h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필요</a:t>
            </a:r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14</a:t>
            </a:r>
            <a:r>
              <a:rPr lang="ko-KR" altLang="en-US" smtClean="0"/>
              <a:t>장</a:t>
            </a:r>
            <a:r>
              <a:rPr lang="en-US" altLang="ko-KR" smtClean="0"/>
              <a:t>_C</a:t>
            </a:r>
            <a:r>
              <a:rPr lang="ko-KR" altLang="en-US" smtClean="0"/>
              <a:t>언어활용</a:t>
            </a:r>
            <a:r>
              <a:rPr lang="en-US" altLang="ko-KR" smtClean="0"/>
              <a:t>1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14282" y="4714884"/>
          <a:ext cx="850112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50059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함수 원형과 인자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함수 설명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void Sleep(unsigned millisecond)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인자가 지정하는 만큼의 시간 지연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2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시간을 지연하는 함수 </a:t>
            </a:r>
            <a:r>
              <a:rPr lang="en-US" altLang="ko-KR" sz="3600" dirty="0" smtClean="0"/>
              <a:t>Sleep() </a:t>
            </a:r>
            <a:r>
              <a:rPr lang="ko-KR" altLang="en-US" sz="3600" dirty="0" smtClean="0"/>
              <a:t>사용 예</a:t>
            </a:r>
            <a:endParaRPr lang="en-US" altLang="ko-KR" sz="3600" dirty="0" smtClean="0">
              <a:ea typeface="굴림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time.h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windows.h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main(void){</a:t>
            </a:r>
          </a:p>
          <a:p>
            <a:pPr>
              <a:buNone/>
            </a:pPr>
            <a:r>
              <a:rPr lang="en-US" altLang="ko-KR" dirty="0" smtClean="0"/>
              <a:t> 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  <a:r>
              <a:rPr lang="ko-KR" altLang="en-US" dirty="0" smtClean="0"/>
              <a:t> </a:t>
            </a:r>
          </a:p>
          <a:p>
            <a:pPr>
              <a:buNone/>
            </a:pPr>
            <a:r>
              <a:rPr lang="en-US" altLang="ko-KR" dirty="0" smtClean="0"/>
              <a:t>	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("start!\n");</a:t>
            </a:r>
          </a:p>
          <a:p>
            <a:pPr>
              <a:buNone/>
            </a:pPr>
            <a:r>
              <a:rPr lang="en-US" altLang="ko-KR" dirty="0" smtClean="0"/>
              <a:t> 	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=0;i&lt;5;i++)</a:t>
            </a:r>
          </a:p>
          <a:p>
            <a:pPr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	{</a:t>
            </a:r>
          </a:p>
          <a:p>
            <a:pPr>
              <a:buNone/>
            </a:pPr>
            <a:r>
              <a:rPr lang="en-US" altLang="ko-KR" dirty="0" smtClean="0"/>
              <a:t>		 Sleep(2000); </a:t>
            </a:r>
            <a:r>
              <a:rPr lang="en-US" altLang="ko-KR" dirty="0" smtClean="0">
                <a:solidFill>
                  <a:srgbClr val="00B050"/>
                </a:solidFill>
              </a:rPr>
              <a:t>//2</a:t>
            </a:r>
            <a:r>
              <a:rPr lang="ko-KR" altLang="en-US" dirty="0" smtClean="0">
                <a:solidFill>
                  <a:srgbClr val="00B050"/>
                </a:solidFill>
              </a:rPr>
              <a:t>초 후에 </a:t>
            </a:r>
            <a:r>
              <a:rPr lang="en-US" altLang="ko-KR" dirty="0" smtClean="0">
                <a:solidFill>
                  <a:srgbClr val="00B050"/>
                </a:solidFill>
              </a:rPr>
              <a:t>*</a:t>
            </a:r>
            <a:r>
              <a:rPr lang="ko-KR" altLang="en-US" dirty="0" smtClean="0">
                <a:solidFill>
                  <a:srgbClr val="00B050"/>
                </a:solidFill>
              </a:rPr>
              <a:t>출력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dirty="0" smtClean="0"/>
              <a:t>		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("%c", '*');</a:t>
            </a:r>
          </a:p>
          <a:p>
            <a:pPr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	}</a:t>
            </a:r>
          </a:p>
          <a:p>
            <a:pPr>
              <a:buNone/>
            </a:pPr>
            <a:r>
              <a:rPr lang="ko-KR" altLang="en-US" dirty="0" smtClean="0"/>
              <a:t> </a:t>
            </a:r>
          </a:p>
          <a:p>
            <a:pPr>
              <a:buNone/>
            </a:pPr>
            <a:r>
              <a:rPr lang="en-US" altLang="ko-KR" dirty="0" smtClean="0"/>
              <a:t> 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("\</a:t>
            </a:r>
            <a:r>
              <a:rPr lang="en-US" altLang="ko-KR" dirty="0" err="1" smtClean="0"/>
              <a:t>nend</a:t>
            </a:r>
            <a:r>
              <a:rPr lang="en-US" altLang="ko-KR" dirty="0" smtClean="0"/>
              <a:t>\n");</a:t>
            </a:r>
          </a:p>
          <a:p>
            <a:pPr>
              <a:buNone/>
            </a:pPr>
            <a:r>
              <a:rPr lang="en-US" altLang="ko-KR" dirty="0" smtClean="0"/>
              <a:t> 	 return 0;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14</a:t>
            </a:r>
            <a:r>
              <a:rPr lang="ko-KR" altLang="en-US" smtClean="0"/>
              <a:t>장</a:t>
            </a:r>
            <a:r>
              <a:rPr lang="en-US" altLang="ko-KR" smtClean="0"/>
              <a:t>_C</a:t>
            </a:r>
            <a:r>
              <a:rPr lang="ko-KR" altLang="en-US" smtClean="0"/>
              <a:t>언어활용</a:t>
            </a:r>
            <a:r>
              <a:rPr lang="en-US" altLang="ko-KR" smtClean="0"/>
              <a:t>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44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커서의 위치 제어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285720" y="1071546"/>
            <a:ext cx="8715436" cy="5357850"/>
          </a:xfrm>
        </p:spPr>
        <p:txBody>
          <a:bodyPr/>
          <a:lstStyle/>
          <a:p>
            <a:r>
              <a:rPr lang="ko-KR" altLang="en-US" dirty="0" smtClean="0"/>
              <a:t>실행된 </a:t>
            </a:r>
            <a:r>
              <a:rPr lang="en-US" altLang="ko-KR" dirty="0" smtClean="0"/>
              <a:t>C </a:t>
            </a:r>
            <a:r>
              <a:rPr lang="ko-KR" altLang="en-US" dirty="0" smtClean="0"/>
              <a:t>프로그램의 결과는 텍스트 방식의 화면에 출력되고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출력될 화면은 크기에 제한</a:t>
            </a:r>
            <a:endParaRPr lang="en-US" altLang="ko-KR" dirty="0" smtClean="0"/>
          </a:p>
          <a:p>
            <a:r>
              <a:rPr lang="ko-KR" altLang="en-US" dirty="0" smtClean="0"/>
              <a:t>원하는 화면 위치에 내용을 출력하려면 커서의 위치를 이동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함수를 만들어 사용해야 함</a:t>
            </a:r>
            <a:r>
              <a:rPr lang="en-US" altLang="ko-KR" dirty="0" smtClean="0"/>
              <a:t>(Visual C++)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16021-4B41-461A-A597-A407398B9BEC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 t="17637" r="54241"/>
          <a:stretch>
            <a:fillRect/>
          </a:stretch>
        </p:blipFill>
        <p:spPr bwMode="auto">
          <a:xfrm>
            <a:off x="2000232" y="2857496"/>
            <a:ext cx="4673419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14</a:t>
            </a:r>
            <a:r>
              <a:rPr lang="ko-KR" altLang="en-US" smtClean="0"/>
              <a:t>장</a:t>
            </a:r>
            <a:r>
              <a:rPr lang="en-US" altLang="ko-KR" smtClean="0"/>
              <a:t>_C</a:t>
            </a:r>
            <a:r>
              <a:rPr lang="ko-KR" altLang="en-US" smtClean="0"/>
              <a:t>언어활용</a:t>
            </a:r>
            <a:r>
              <a:rPr lang="en-US" altLang="ko-KR" smtClean="0"/>
              <a:t>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84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+mn-ea"/>
                <a:ea typeface="+mn-ea"/>
              </a:rPr>
              <a:t>2. </a:t>
            </a:r>
            <a:r>
              <a:rPr lang="ko-KR" altLang="en-US" dirty="0" smtClean="0">
                <a:latin typeface="+mn-ea"/>
                <a:ea typeface="+mn-ea"/>
              </a:rPr>
              <a:t>커서의 위치 제어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285720" y="1000108"/>
            <a:ext cx="8572560" cy="642942"/>
          </a:xfrm>
        </p:spPr>
        <p:txBody>
          <a:bodyPr/>
          <a:lstStyle/>
          <a:p>
            <a:r>
              <a:rPr lang="ko-KR" altLang="en-US" dirty="0" smtClean="0"/>
              <a:t>커서의 위치 제어 함수 </a:t>
            </a:r>
            <a:r>
              <a:rPr lang="en-US" altLang="ko-KR" dirty="0" err="1" smtClean="0"/>
              <a:t>gotoxy</a:t>
            </a:r>
            <a:r>
              <a:rPr lang="ko-KR" altLang="en-US" dirty="0" smtClean="0"/>
              <a:t>의 정의</a:t>
            </a:r>
            <a:endParaRPr lang="en-US" altLang="ko-KR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16021-4B41-461A-A597-A407398B9BEC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14</a:t>
            </a:r>
            <a:r>
              <a:rPr lang="ko-KR" altLang="en-US" smtClean="0"/>
              <a:t>장</a:t>
            </a:r>
            <a:r>
              <a:rPr lang="en-US" altLang="ko-KR" smtClean="0"/>
              <a:t>_C</a:t>
            </a:r>
            <a:r>
              <a:rPr lang="ko-KR" altLang="en-US" smtClean="0"/>
              <a:t>언어활용</a:t>
            </a:r>
            <a:r>
              <a:rPr lang="en-US" altLang="ko-KR" smtClean="0"/>
              <a:t>1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383235" y="1500174"/>
            <a:ext cx="8189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latin typeface="+mn-ea"/>
              </a:rPr>
              <a:t>void </a:t>
            </a:r>
            <a:r>
              <a:rPr lang="en-US" altLang="ko-KR" b="1" dirty="0" err="1" smtClean="0">
                <a:latin typeface="+mn-ea"/>
              </a:rPr>
              <a:t>gotoxy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int</a:t>
            </a:r>
            <a:r>
              <a:rPr lang="en-US" altLang="ko-KR" b="1" dirty="0" smtClean="0">
                <a:latin typeface="+mn-ea"/>
              </a:rPr>
              <a:t> x, </a:t>
            </a:r>
            <a:r>
              <a:rPr lang="en-US" altLang="ko-KR" b="1" dirty="0" err="1" smtClean="0">
                <a:latin typeface="+mn-ea"/>
              </a:rPr>
              <a:t>int</a:t>
            </a:r>
            <a:r>
              <a:rPr lang="en-US" altLang="ko-KR" b="1" dirty="0" smtClean="0">
                <a:latin typeface="+mn-ea"/>
              </a:rPr>
              <a:t> y){</a:t>
            </a:r>
          </a:p>
          <a:p>
            <a:pPr>
              <a:buNone/>
            </a:pPr>
            <a:r>
              <a:rPr lang="en-US" altLang="ko-KR" b="1" dirty="0" smtClean="0">
                <a:latin typeface="+mn-ea"/>
              </a:rPr>
              <a:t>    COORD Pos={x-1, y-1};</a:t>
            </a:r>
          </a:p>
          <a:p>
            <a:pPr>
              <a:buNone/>
            </a:pPr>
            <a:r>
              <a:rPr lang="en-US" altLang="ko-KR" b="1" dirty="0" smtClean="0">
                <a:latin typeface="+mn-ea"/>
              </a:rPr>
              <a:t>    </a:t>
            </a:r>
            <a:r>
              <a:rPr lang="en-US" altLang="ko-KR" b="1" dirty="0" err="1" smtClean="0">
                <a:latin typeface="+mn-ea"/>
              </a:rPr>
              <a:t>SetConsoleCursorPosition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GetStdHandle</a:t>
            </a:r>
            <a:r>
              <a:rPr lang="en-US" altLang="ko-KR" b="1" dirty="0" smtClean="0">
                <a:latin typeface="+mn-ea"/>
              </a:rPr>
              <a:t>(STD_OUTPUT_HANDLE, Pos);</a:t>
            </a:r>
          </a:p>
          <a:p>
            <a:pPr>
              <a:buNone/>
            </a:pPr>
            <a:r>
              <a:rPr lang="en-US" altLang="ko-KR" b="1" dirty="0" smtClean="0">
                <a:latin typeface="+mn-ea"/>
              </a:rPr>
              <a:t>}</a:t>
            </a:r>
            <a:endParaRPr lang="ko-KR" altLang="en-US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596" y="2786058"/>
            <a:ext cx="8190897" cy="369331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/>
              <a:t>#</a:t>
            </a:r>
            <a:r>
              <a:rPr lang="en-US" altLang="ko-KR" b="1" dirty="0" smtClean="0">
                <a:latin typeface="+mj-lt"/>
              </a:rPr>
              <a:t>include &lt;</a:t>
            </a:r>
            <a:r>
              <a:rPr lang="en-US" altLang="ko-KR" b="1" dirty="0" err="1" smtClean="0">
                <a:latin typeface="+mj-lt"/>
              </a:rPr>
              <a:t>stdio.h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#include &lt;</a:t>
            </a:r>
            <a:r>
              <a:rPr lang="en-US" altLang="ko-KR" b="1" dirty="0" err="1" smtClean="0"/>
              <a:t>windows.h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void </a:t>
            </a:r>
            <a:r>
              <a:rPr lang="en-US" altLang="ko-KR" b="1" dirty="0" err="1" smtClean="0"/>
              <a:t>gotoxy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x,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y);</a:t>
            </a:r>
          </a:p>
          <a:p>
            <a:r>
              <a:rPr lang="en-US" altLang="ko-KR" b="1" dirty="0" err="1" smtClean="0"/>
              <a:t>int</a:t>
            </a:r>
            <a:r>
              <a:rPr lang="en-US" altLang="ko-KR" b="1" dirty="0" smtClean="0"/>
              <a:t> main(void){</a:t>
            </a:r>
          </a:p>
          <a:p>
            <a:r>
              <a:rPr lang="en-US" altLang="ko-KR" b="1" dirty="0" smtClean="0"/>
              <a:t>  </a:t>
            </a:r>
            <a:r>
              <a:rPr lang="en-US" altLang="ko-KR" b="1" dirty="0" err="1" smtClean="0"/>
              <a:t>gotoxy</a:t>
            </a:r>
            <a:r>
              <a:rPr lang="en-US" altLang="ko-KR" b="1" dirty="0" smtClean="0"/>
              <a:t>(2,4);  </a:t>
            </a:r>
            <a:r>
              <a:rPr lang="en-US" altLang="ko-KR" b="1" dirty="0" err="1" smtClean="0"/>
              <a:t>printf</a:t>
            </a:r>
            <a:r>
              <a:rPr lang="en-US" altLang="ko-KR" b="1" dirty="0" smtClean="0"/>
              <a:t>("Hello");</a:t>
            </a:r>
          </a:p>
          <a:p>
            <a:r>
              <a:rPr lang="en-US" altLang="ko-KR" b="1" dirty="0" smtClean="0"/>
              <a:t>  </a:t>
            </a:r>
            <a:r>
              <a:rPr lang="en-US" altLang="ko-KR" b="1" dirty="0" err="1" smtClean="0"/>
              <a:t>gotoxy</a:t>
            </a:r>
            <a:r>
              <a:rPr lang="en-US" altLang="ko-KR" b="1" dirty="0" smtClean="0"/>
              <a:t>(40, 20);  </a:t>
            </a:r>
            <a:r>
              <a:rPr lang="en-US" altLang="ko-KR" b="1" dirty="0" err="1" smtClean="0"/>
              <a:t>printf</a:t>
            </a:r>
            <a:r>
              <a:rPr lang="en-US" altLang="ko-KR" b="1" dirty="0" smtClean="0"/>
              <a:t>("Hello\n");</a:t>
            </a:r>
          </a:p>
          <a:p>
            <a:r>
              <a:rPr lang="en-US" altLang="ko-KR" b="1" dirty="0" smtClean="0"/>
              <a:t>  return 0;</a:t>
            </a:r>
          </a:p>
          <a:p>
            <a:r>
              <a:rPr lang="en-US" altLang="ko-KR" b="1" dirty="0" smtClean="0"/>
              <a:t>}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void </a:t>
            </a:r>
            <a:r>
              <a:rPr lang="en-US" altLang="ko-KR" b="1" dirty="0" err="1" smtClean="0"/>
              <a:t>gotoxy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x,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y){</a:t>
            </a:r>
          </a:p>
          <a:p>
            <a:r>
              <a:rPr lang="en-US" altLang="ko-KR" b="1" dirty="0" smtClean="0"/>
              <a:t>   COORD Pos = {x - 1, y - 1};</a:t>
            </a:r>
          </a:p>
          <a:p>
            <a:r>
              <a:rPr lang="en-US" altLang="ko-KR" b="1" dirty="0" smtClean="0"/>
              <a:t>   </a:t>
            </a:r>
            <a:r>
              <a:rPr lang="en-US" altLang="ko-KR" b="1" dirty="0" err="1" smtClean="0"/>
              <a:t>SetConsoleCursorPosition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GetStdHandle</a:t>
            </a:r>
            <a:r>
              <a:rPr lang="en-US" altLang="ko-KR" b="1" dirty="0" smtClean="0"/>
              <a:t>(STD_OUTPUT_HANDLE), Pos);</a:t>
            </a:r>
          </a:p>
          <a:p>
            <a:r>
              <a:rPr lang="en-US" altLang="ko-KR" b="1" dirty="0" smtClean="0"/>
              <a:t>}</a:t>
            </a:r>
            <a:endParaRPr lang="ko-KR" altLang="en-US" b="1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2928934"/>
            <a:ext cx="3929090" cy="229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135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커서 위치 제어 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stdio.h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&gt;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windows.h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&gt;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gotoxy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x,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y);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{</a:t>
            </a:r>
          </a:p>
          <a:p>
            <a:pPr marL="400050" lvl="1" indent="0">
              <a:buNone/>
            </a:pP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, dap;</a:t>
            </a:r>
          </a:p>
          <a:p>
            <a:pPr marL="400050" lvl="1" indent="0">
              <a:buNone/>
            </a:pP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400050" lvl="1" indent="0">
              <a:buNone/>
            </a:pP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gotoxy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(10, 3);</a:t>
            </a:r>
          </a:p>
          <a:p>
            <a:pPr marL="400050" lvl="1" indent="0">
              <a:buNone/>
            </a:pP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학번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: 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);</a:t>
            </a:r>
          </a:p>
          <a:p>
            <a:pPr marL="400050" lvl="1" indent="0">
              <a:buNone/>
            </a:pP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gotoxy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(10, 4);</a:t>
            </a:r>
          </a:p>
          <a:p>
            <a:pPr marL="400050" lvl="1" indent="0">
              <a:buNone/>
            </a:pP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학년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: 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);</a:t>
            </a:r>
          </a:p>
          <a:p>
            <a:pPr marL="400050" lvl="1" indent="0">
              <a:buNone/>
            </a:pP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gotoxy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(20, 3);</a:t>
            </a:r>
          </a:p>
          <a:p>
            <a:pPr marL="400050" lvl="1" indent="0">
              <a:buNone/>
            </a:pP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scanf_s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"%d"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, &amp;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);</a:t>
            </a:r>
          </a:p>
          <a:p>
            <a:pPr marL="400050" lvl="1" indent="0">
              <a:buNone/>
            </a:pP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gotoxy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(20, 4);</a:t>
            </a:r>
          </a:p>
          <a:p>
            <a:pPr marL="400050" lvl="1" indent="0">
              <a:buNone/>
            </a:pP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scanf_s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"%d"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, &amp;dap);</a:t>
            </a:r>
          </a:p>
          <a:p>
            <a:pPr marL="400050" lvl="1" indent="0">
              <a:buNone/>
            </a:pP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0;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}</a:t>
            </a:r>
          </a:p>
          <a:p>
            <a:pPr marL="0" indent="0">
              <a:buNone/>
            </a:pP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gotoxy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{</a:t>
            </a:r>
          </a:p>
          <a:p>
            <a:pPr marL="400050" lvl="1" indent="0">
              <a:buNone/>
            </a:pPr>
            <a:r>
              <a:rPr lang="es-ES" altLang="ko-KR" dirty="0">
                <a:solidFill>
                  <a:srgbClr val="2B91A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COORD</a:t>
            </a:r>
            <a:r>
              <a:rPr lang="es-E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Pos = { </a:t>
            </a:r>
            <a:r>
              <a:rPr lang="es-ES" altLang="ko-KR" dirty="0">
                <a:solidFill>
                  <a:srgbClr val="80808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x</a:t>
            </a:r>
            <a:r>
              <a:rPr lang="es-E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- 1, </a:t>
            </a:r>
            <a:r>
              <a:rPr lang="es-ES" altLang="ko-KR" dirty="0">
                <a:solidFill>
                  <a:srgbClr val="80808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y</a:t>
            </a:r>
            <a:r>
              <a:rPr lang="es-E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- 1 };</a:t>
            </a:r>
          </a:p>
          <a:p>
            <a:pPr marL="400050" lvl="1" indent="0">
              <a:buNone/>
            </a:pP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SetConsoleCursorPosition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GetStdHandle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dirty="0">
                <a:solidFill>
                  <a:srgbClr val="6F008A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STD_OUTPUT_HANDLE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),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Pos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25</a:t>
            </a:fld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4054624" y="2348880"/>
            <a:ext cx="3879732" cy="1726545"/>
            <a:chOff x="4049638" y="2492896"/>
            <a:chExt cx="3879732" cy="172654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36028" t="25835" r="30431" b="55508"/>
            <a:stretch/>
          </p:blipFill>
          <p:spPr>
            <a:xfrm>
              <a:off x="4049638" y="2492896"/>
              <a:ext cx="3879732" cy="1726545"/>
            </a:xfrm>
            <a:prstGeom prst="rect">
              <a:avLst/>
            </a:prstGeom>
          </p:spPr>
        </p:pic>
        <p:cxnSp>
          <p:nvCxnSpPr>
            <p:cNvPr id="8" name="직선 연결선 7"/>
            <p:cNvCxnSpPr/>
            <p:nvPr/>
          </p:nvCxnSpPr>
          <p:spPr>
            <a:xfrm>
              <a:off x="5364088" y="3323084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51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+mn-ea"/>
                <a:ea typeface="+mn-ea"/>
              </a:rPr>
              <a:t>3. </a:t>
            </a:r>
            <a:r>
              <a:rPr lang="ko-KR" altLang="en-US" dirty="0" smtClean="0">
                <a:latin typeface="+mn-ea"/>
                <a:ea typeface="+mn-ea"/>
              </a:rPr>
              <a:t>화면 지우기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14282" y="1142984"/>
            <a:ext cx="3643338" cy="1500198"/>
          </a:xfrm>
        </p:spPr>
        <p:txBody>
          <a:bodyPr/>
          <a:lstStyle/>
          <a:p>
            <a:r>
              <a:rPr lang="ko-KR" altLang="en-US" dirty="0" smtClean="0"/>
              <a:t>화면 지우기 함수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#include &lt;</a:t>
            </a:r>
            <a:r>
              <a:rPr lang="en-US" altLang="ko-KR" dirty="0" err="1" smtClean="0"/>
              <a:t>stdlib.h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    system(“</a:t>
            </a:r>
            <a:r>
              <a:rPr lang="en-US" altLang="ko-KR" dirty="0" err="1" smtClean="0"/>
              <a:t>cls</a:t>
            </a:r>
            <a:r>
              <a:rPr lang="en-US" altLang="ko-KR" dirty="0" smtClean="0"/>
              <a:t>”);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16021-4B41-461A-A597-A407398B9BEC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14</a:t>
            </a:r>
            <a:r>
              <a:rPr lang="ko-KR" altLang="en-US" smtClean="0"/>
              <a:t>장</a:t>
            </a:r>
            <a:r>
              <a:rPr lang="en-US" altLang="ko-KR" smtClean="0"/>
              <a:t>_C</a:t>
            </a:r>
            <a:r>
              <a:rPr lang="ko-KR" altLang="en-US" smtClean="0"/>
              <a:t>언어활용</a:t>
            </a:r>
            <a:r>
              <a:rPr lang="en-US" altLang="ko-KR" smtClean="0"/>
              <a:t>1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3857620" y="1142984"/>
            <a:ext cx="4786346" cy="440120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#include &lt;</a:t>
            </a:r>
            <a:r>
              <a:rPr lang="en-US" altLang="ko-KR" sz="2000" b="1" dirty="0" err="1" smtClean="0">
                <a:latin typeface="+mn-ea"/>
              </a:rPr>
              <a:t>stdlib.h</a:t>
            </a:r>
            <a:r>
              <a:rPr lang="en-US" altLang="ko-KR" sz="2000" b="1" dirty="0" smtClean="0">
                <a:latin typeface="+mn-ea"/>
              </a:rPr>
              <a:t>&gt;</a:t>
            </a:r>
          </a:p>
          <a:p>
            <a:r>
              <a:rPr lang="en-US" altLang="ko-KR" sz="2000" b="1" dirty="0" smtClean="0">
                <a:latin typeface="+mn-ea"/>
              </a:rPr>
              <a:t>#include &lt;</a:t>
            </a:r>
            <a:r>
              <a:rPr lang="en-US" altLang="ko-KR" sz="2000" b="1" dirty="0" err="1" smtClean="0">
                <a:latin typeface="+mn-ea"/>
              </a:rPr>
              <a:t>conio.h</a:t>
            </a:r>
            <a:r>
              <a:rPr lang="en-US" altLang="ko-KR" sz="2000" b="1" dirty="0" smtClean="0">
                <a:latin typeface="+mn-ea"/>
              </a:rPr>
              <a:t>&gt;</a:t>
            </a:r>
          </a:p>
          <a:p>
            <a:r>
              <a:rPr lang="en-US" altLang="ko-KR" sz="2000" b="1" dirty="0" err="1" smtClean="0">
                <a:latin typeface="+mn-ea"/>
              </a:rPr>
              <a:t>int</a:t>
            </a:r>
            <a:r>
              <a:rPr lang="en-US" altLang="ko-KR" sz="2000" b="1" dirty="0" smtClean="0">
                <a:latin typeface="+mn-ea"/>
              </a:rPr>
              <a:t> main(){</a:t>
            </a:r>
          </a:p>
          <a:p>
            <a:r>
              <a:rPr lang="en-US" altLang="ko-KR" sz="2000" b="1" dirty="0" smtClean="0">
                <a:latin typeface="+mn-ea"/>
              </a:rPr>
              <a:t> </a:t>
            </a:r>
            <a:r>
              <a:rPr lang="en-US" altLang="ko-KR" sz="2000" b="1" dirty="0" err="1" smtClean="0">
                <a:latin typeface="+mn-ea"/>
              </a:rPr>
              <a:t>int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en-US" altLang="ko-KR" sz="2000" b="1" dirty="0" err="1" smtClean="0">
                <a:latin typeface="+mn-ea"/>
              </a:rPr>
              <a:t>i</a:t>
            </a:r>
            <a:r>
              <a:rPr lang="en-US" altLang="ko-KR" sz="2000" b="1" dirty="0" smtClean="0">
                <a:latin typeface="+mn-ea"/>
              </a:rPr>
              <a:t>, j;</a:t>
            </a:r>
          </a:p>
          <a:p>
            <a:r>
              <a:rPr lang="en-US" altLang="ko-KR" sz="2000" b="1" dirty="0" smtClean="0">
                <a:latin typeface="+mn-ea"/>
              </a:rPr>
              <a:t> for(j=1;j&lt;=9;j++)</a:t>
            </a:r>
          </a:p>
          <a:p>
            <a:r>
              <a:rPr lang="en-US" altLang="ko-KR" sz="2000" b="1" dirty="0" smtClean="0">
                <a:latin typeface="+mn-ea"/>
              </a:rPr>
              <a:t> {</a:t>
            </a:r>
          </a:p>
          <a:p>
            <a:r>
              <a:rPr lang="en-US" altLang="ko-KR" sz="2000" b="1" dirty="0" smtClean="0">
                <a:latin typeface="+mn-ea"/>
              </a:rPr>
              <a:t>    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system("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+mn-ea"/>
              </a:rPr>
              <a:t>cls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");  </a:t>
            </a:r>
            <a:r>
              <a:rPr lang="en-US" altLang="ko-KR" sz="2000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2000" b="1" dirty="0" smtClean="0">
                <a:solidFill>
                  <a:srgbClr val="00B050"/>
                </a:solidFill>
                <a:latin typeface="+mn-ea"/>
              </a:rPr>
              <a:t>화면 삭제</a:t>
            </a:r>
            <a:endParaRPr lang="en-US" altLang="ko-KR" sz="2000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    for(</a:t>
            </a:r>
            <a:r>
              <a:rPr lang="en-US" altLang="ko-KR" sz="2000" b="1" dirty="0" err="1" smtClean="0">
                <a:latin typeface="+mn-ea"/>
              </a:rPr>
              <a:t>i</a:t>
            </a:r>
            <a:r>
              <a:rPr lang="en-US" altLang="ko-KR" sz="2000" b="1" dirty="0" smtClean="0">
                <a:latin typeface="+mn-ea"/>
              </a:rPr>
              <a:t>=1;i&lt;=9;i++)</a:t>
            </a:r>
          </a:p>
          <a:p>
            <a:r>
              <a:rPr lang="en-US" altLang="ko-KR" sz="2000" b="1" dirty="0" smtClean="0">
                <a:latin typeface="+mn-ea"/>
              </a:rPr>
              <a:t>       </a:t>
            </a:r>
            <a:r>
              <a:rPr lang="en-US" altLang="ko-KR" sz="2000" b="1" dirty="0" err="1" smtClean="0">
                <a:latin typeface="+mn-ea"/>
              </a:rPr>
              <a:t>printf</a:t>
            </a:r>
            <a:r>
              <a:rPr lang="en-US" altLang="ko-KR" sz="2000" b="1" dirty="0" smtClean="0">
                <a:latin typeface="+mn-ea"/>
              </a:rPr>
              <a:t>("%d*%d=%d\n", j, </a:t>
            </a:r>
            <a:r>
              <a:rPr lang="en-US" altLang="ko-KR" sz="2000" b="1" dirty="0" err="1" smtClean="0">
                <a:latin typeface="+mn-ea"/>
              </a:rPr>
              <a:t>i</a:t>
            </a:r>
            <a:r>
              <a:rPr lang="en-US" altLang="ko-KR" sz="2000" b="1" dirty="0" smtClean="0">
                <a:latin typeface="+mn-ea"/>
              </a:rPr>
              <a:t>, j*</a:t>
            </a:r>
            <a:r>
              <a:rPr lang="en-US" altLang="ko-KR" sz="2000" b="1" dirty="0" err="1" smtClean="0">
                <a:latin typeface="+mn-ea"/>
              </a:rPr>
              <a:t>i</a:t>
            </a:r>
            <a:r>
              <a:rPr lang="en-US" altLang="ko-KR" sz="2000" b="1" dirty="0" smtClean="0">
                <a:latin typeface="+mn-ea"/>
              </a:rPr>
              <a:t>);</a:t>
            </a:r>
          </a:p>
          <a:p>
            <a:r>
              <a:rPr lang="en-US" altLang="ko-KR" sz="2000" b="1" dirty="0" smtClean="0">
                <a:latin typeface="+mn-ea"/>
              </a:rPr>
              <a:t>    </a:t>
            </a:r>
            <a:r>
              <a:rPr lang="en-US" altLang="ko-KR" sz="2000" b="1" dirty="0" err="1" smtClean="0">
                <a:latin typeface="+mn-ea"/>
              </a:rPr>
              <a:t>printf</a:t>
            </a:r>
            <a:r>
              <a:rPr lang="en-US" altLang="ko-KR" sz="2000" b="1" dirty="0" smtClean="0">
                <a:latin typeface="+mn-ea"/>
              </a:rPr>
              <a:t>("</a:t>
            </a:r>
            <a:r>
              <a:rPr lang="ko-KR" altLang="en-US" sz="2000" b="1" dirty="0" err="1" smtClean="0">
                <a:latin typeface="+mn-ea"/>
              </a:rPr>
              <a:t>아무키나</a:t>
            </a:r>
            <a:r>
              <a:rPr lang="ko-KR" altLang="en-US" sz="2000" b="1" dirty="0" smtClean="0">
                <a:latin typeface="+mn-ea"/>
              </a:rPr>
              <a:t> 누르시오</a:t>
            </a:r>
            <a:r>
              <a:rPr lang="en-US" altLang="ko-KR" sz="2000" b="1" dirty="0" smtClean="0">
                <a:latin typeface="+mn-ea"/>
              </a:rPr>
              <a:t>.\n");</a:t>
            </a:r>
          </a:p>
          <a:p>
            <a:r>
              <a:rPr lang="en-US" altLang="ko-KR" sz="2000" b="1" dirty="0" smtClean="0">
                <a:latin typeface="+mn-ea"/>
              </a:rPr>
              <a:t>    </a:t>
            </a:r>
            <a:r>
              <a:rPr lang="en-US" altLang="ko-KR" sz="2000" b="1" dirty="0" err="1" smtClean="0">
                <a:latin typeface="+mn-ea"/>
              </a:rPr>
              <a:t>getch</a:t>
            </a:r>
            <a:r>
              <a:rPr lang="en-US" altLang="ko-KR" sz="2000" b="1" dirty="0" smtClean="0">
                <a:latin typeface="+mn-ea"/>
              </a:rPr>
              <a:t>();</a:t>
            </a:r>
          </a:p>
          <a:p>
            <a:r>
              <a:rPr lang="en-US" altLang="ko-KR" sz="2000" b="1" dirty="0" smtClean="0">
                <a:latin typeface="+mn-ea"/>
              </a:rPr>
              <a:t>  }</a:t>
            </a:r>
          </a:p>
          <a:p>
            <a:r>
              <a:rPr lang="en-US" altLang="ko-KR" sz="2000" b="1" dirty="0" smtClean="0">
                <a:latin typeface="+mn-ea"/>
              </a:rPr>
              <a:t> return 0;</a:t>
            </a:r>
          </a:p>
          <a:p>
            <a:r>
              <a:rPr lang="en-US" altLang="ko-KR" sz="2000" b="1" dirty="0" smtClean="0">
                <a:latin typeface="+mn-ea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34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55545"/>
            <a:ext cx="8229600" cy="796908"/>
          </a:xfrm>
        </p:spPr>
        <p:txBody>
          <a:bodyPr/>
          <a:lstStyle/>
          <a:p>
            <a:r>
              <a:rPr lang="en-US" altLang="ko-KR" dirty="0"/>
              <a:t>4 </a:t>
            </a:r>
            <a:r>
              <a:rPr lang="ko-KR" altLang="en-US" dirty="0"/>
              <a:t>메뉴의 선택과 진행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85720" y="952453"/>
            <a:ext cx="8572560" cy="4911741"/>
          </a:xfrm>
        </p:spPr>
        <p:txBody>
          <a:bodyPr/>
          <a:lstStyle/>
          <a:p>
            <a:r>
              <a:rPr lang="ko-KR" altLang="en-US" dirty="0" smtClean="0"/>
              <a:t>메인 메뉴만 있는 경우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6021-4B41-461A-A597-A407398B9BEC}" type="slidenum">
              <a:rPr lang="en-US" altLang="ko-KR" smtClean="0"/>
              <a:pPr/>
              <a:t>27</a:t>
            </a:fld>
            <a:endParaRPr lang="en-US" altLang="ko-KR"/>
          </a:p>
        </p:txBody>
      </p:sp>
      <p:pic>
        <p:nvPicPr>
          <p:cNvPr id="86017" name="Picture 1"/>
          <p:cNvPicPr>
            <a:picLocks noChangeAspect="1" noChangeArrowheads="1"/>
          </p:cNvPicPr>
          <p:nvPr/>
        </p:nvPicPr>
        <p:blipFill rotWithShape="1">
          <a:blip r:embed="rId2" cstate="print"/>
          <a:srcRect t="5217"/>
          <a:stretch/>
        </p:blipFill>
        <p:spPr bwMode="auto">
          <a:xfrm>
            <a:off x="590239" y="1428051"/>
            <a:ext cx="7344117" cy="5233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395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3796" y="44624"/>
            <a:ext cx="8229600" cy="75978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메인 메뉴만 있는 프로그램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6290" y="797884"/>
            <a:ext cx="3925670" cy="56761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smtClean="0">
                <a:latin typeface="+mn-ea"/>
              </a:rPr>
              <a:t>#</a:t>
            </a:r>
            <a:r>
              <a:rPr lang="en-US" altLang="ko-KR" sz="1400" dirty="0">
                <a:latin typeface="+mn-ea"/>
              </a:rPr>
              <a:t>include &lt;</a:t>
            </a:r>
            <a:r>
              <a:rPr lang="en-US" altLang="ko-KR" sz="1400" dirty="0" err="1">
                <a:latin typeface="+mn-ea"/>
              </a:rPr>
              <a:t>conio.h</a:t>
            </a:r>
            <a:r>
              <a:rPr lang="en-US" altLang="ko-KR" sz="1400" dirty="0">
                <a:latin typeface="+mn-ea"/>
              </a:rPr>
              <a:t>&gt;</a:t>
            </a:r>
          </a:p>
          <a:p>
            <a:pPr marL="0" indent="0">
              <a:buNone/>
            </a:pPr>
            <a:r>
              <a:rPr lang="en-US" altLang="ko-KR" sz="1400" dirty="0">
                <a:latin typeface="+mn-ea"/>
              </a:rPr>
              <a:t>#include &lt;</a:t>
            </a:r>
            <a:r>
              <a:rPr lang="en-US" altLang="ko-KR" sz="1400" dirty="0" err="1">
                <a:latin typeface="+mn-ea"/>
              </a:rPr>
              <a:t>stdlib.h</a:t>
            </a:r>
            <a:r>
              <a:rPr lang="en-US" altLang="ko-KR" sz="1400" dirty="0">
                <a:latin typeface="+mn-ea"/>
              </a:rPr>
              <a:t>&gt;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400" dirty="0" smtClean="0">
                <a:solidFill>
                  <a:srgbClr val="00B050"/>
                </a:solidFill>
                <a:latin typeface="+mn-ea"/>
              </a:rPr>
              <a:t>함수 원형 생략</a:t>
            </a:r>
            <a:endParaRPr lang="en-US" altLang="ko-KR" sz="14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 err="1" smtClean="0">
                <a:latin typeface="+mn-ea"/>
              </a:rPr>
              <a:t>int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main(void</a:t>
            </a:r>
            <a:r>
              <a:rPr lang="en-US" altLang="ko-KR" sz="1400" dirty="0" smtClean="0">
                <a:latin typeface="+mn-ea"/>
              </a:rPr>
              <a:t>){</a:t>
            </a:r>
            <a:endParaRPr lang="en-US" altLang="ko-KR" sz="1400" dirty="0"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+mn-ea"/>
              </a:rPr>
              <a:t>  </a:t>
            </a:r>
            <a:r>
              <a:rPr lang="en-US" altLang="ko-KR" sz="1400" dirty="0" err="1" smtClean="0">
                <a:latin typeface="+mn-ea"/>
              </a:rPr>
              <a:t>int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c;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+mn-ea"/>
              </a:rPr>
              <a:t>  while </a:t>
            </a:r>
            <a:r>
              <a:rPr lang="en-US" altLang="ko-KR" sz="1400" dirty="0">
                <a:latin typeface="+mn-ea"/>
              </a:rPr>
              <a:t>((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c =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menu_display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()) != 3</a:t>
            </a:r>
            <a:r>
              <a:rPr lang="en-US" altLang="ko-KR" sz="1400" dirty="0" smtClean="0">
                <a:latin typeface="+mn-ea"/>
              </a:rPr>
              <a:t>){</a:t>
            </a:r>
            <a:endParaRPr lang="en-US" altLang="ko-KR" sz="1400" dirty="0"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switch </a:t>
            </a:r>
            <a:r>
              <a:rPr lang="en-US" altLang="ko-KR" sz="1400" dirty="0">
                <a:latin typeface="+mn-ea"/>
              </a:rPr>
              <a:t>(c</a:t>
            </a:r>
            <a:r>
              <a:rPr lang="en-US" altLang="ko-KR" sz="1400" dirty="0" smtClean="0">
                <a:latin typeface="+mn-ea"/>
              </a:rPr>
              <a:t>){</a:t>
            </a:r>
            <a:endParaRPr lang="en-US" altLang="ko-KR" sz="1400" dirty="0"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   case </a:t>
            </a:r>
            <a:r>
              <a:rPr lang="en-US" altLang="ko-KR" sz="1400" dirty="0">
                <a:latin typeface="+mn-ea"/>
              </a:rPr>
              <a:t>1: hamburger</a:t>
            </a:r>
            <a:r>
              <a:rPr lang="en-US" altLang="ko-KR" sz="1400" dirty="0" smtClean="0">
                <a:latin typeface="+mn-ea"/>
              </a:rPr>
              <a:t>(); break</a:t>
            </a:r>
            <a:r>
              <a:rPr lang="en-US" altLang="ko-KR" sz="1400" dirty="0"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   case </a:t>
            </a:r>
            <a:r>
              <a:rPr lang="en-US" altLang="ko-KR" sz="1400" dirty="0">
                <a:latin typeface="+mn-ea"/>
              </a:rPr>
              <a:t>2: spaghetti</a:t>
            </a:r>
            <a:r>
              <a:rPr lang="en-US" altLang="ko-KR" sz="1400" dirty="0" smtClean="0">
                <a:latin typeface="+mn-ea"/>
              </a:rPr>
              <a:t>();</a:t>
            </a:r>
            <a:r>
              <a:rPr lang="en-US" altLang="ko-KR" sz="1400" dirty="0">
                <a:latin typeface="+mn-ea"/>
              </a:rPr>
              <a:t>	break;</a:t>
            </a:r>
          </a:p>
          <a:p>
            <a:pPr marL="0" indent="0">
              <a:buNone/>
            </a:pP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  default</a:t>
            </a:r>
            <a:r>
              <a:rPr lang="en-US" altLang="ko-KR" sz="1400" dirty="0">
                <a:latin typeface="+mn-ea"/>
              </a:rPr>
              <a:t>: break</a:t>
            </a:r>
            <a:r>
              <a:rPr lang="en-US" altLang="ko-KR" sz="1400" dirty="0" smtClean="0">
                <a:latin typeface="+mn-ea"/>
              </a:rPr>
              <a:t>;}</a:t>
            </a:r>
            <a:endParaRPr lang="en-US" altLang="ko-KR" sz="1400" dirty="0"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+mn-ea"/>
              </a:rPr>
              <a:t>  }</a:t>
            </a:r>
            <a:endParaRPr lang="en-US" altLang="ko-KR" sz="1400" dirty="0"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+mn-ea"/>
              </a:rPr>
              <a:t>  return </a:t>
            </a:r>
            <a:r>
              <a:rPr lang="en-US" altLang="ko-KR" sz="1400" dirty="0">
                <a:latin typeface="+mn-ea"/>
              </a:rPr>
              <a:t>0</a:t>
            </a:r>
            <a:r>
              <a:rPr lang="en-US" altLang="ko-KR" sz="1400" dirty="0" smtClean="0">
                <a:latin typeface="+mn-ea"/>
              </a:rPr>
              <a:t>; }</a:t>
            </a:r>
          </a:p>
          <a:p>
            <a:pPr marL="0" indent="0"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 err="1" smtClean="0">
                <a:latin typeface="+mn-ea"/>
              </a:rPr>
              <a:t>int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menu_display</a:t>
            </a:r>
            <a:r>
              <a:rPr lang="en-US" altLang="ko-KR" sz="1400" dirty="0">
                <a:latin typeface="+mn-ea"/>
              </a:rPr>
              <a:t>(void</a:t>
            </a:r>
            <a:r>
              <a:rPr lang="en-US" altLang="ko-KR" sz="1400" dirty="0" smtClean="0">
                <a:latin typeface="+mn-ea"/>
              </a:rPr>
              <a:t>){</a:t>
            </a:r>
            <a:endParaRPr lang="en-US" altLang="ko-KR" sz="1400" dirty="0"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+mn-ea"/>
              </a:rPr>
              <a:t>   </a:t>
            </a:r>
            <a:r>
              <a:rPr lang="en-US" altLang="ko-KR" sz="1400" dirty="0" err="1" smtClean="0">
                <a:latin typeface="+mn-ea"/>
              </a:rPr>
              <a:t>int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select;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   system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("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cls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"); 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printf</a:t>
            </a:r>
            <a:r>
              <a:rPr lang="en-US" altLang="ko-KR" sz="1400" dirty="0">
                <a:latin typeface="+mn-ea"/>
              </a:rPr>
              <a:t>("</a:t>
            </a:r>
            <a:r>
              <a:rPr lang="ko-KR" altLang="en-US" sz="1400" dirty="0">
                <a:latin typeface="+mn-ea"/>
              </a:rPr>
              <a:t>간식 만들기</a:t>
            </a:r>
            <a:r>
              <a:rPr lang="en-US" altLang="ko-KR" sz="1400" dirty="0">
                <a:latin typeface="+mn-ea"/>
              </a:rPr>
              <a:t>\n\n");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+mn-ea"/>
              </a:rPr>
              <a:t>   </a:t>
            </a:r>
            <a:r>
              <a:rPr lang="en-US" altLang="ko-KR" sz="1400" dirty="0" err="1" smtClean="0">
                <a:latin typeface="+mn-ea"/>
              </a:rPr>
              <a:t>printf</a:t>
            </a:r>
            <a:r>
              <a:rPr lang="en-US" altLang="ko-KR" sz="1400" dirty="0">
                <a:latin typeface="+mn-ea"/>
              </a:rPr>
              <a:t>("1. </a:t>
            </a:r>
            <a:r>
              <a:rPr lang="ko-KR" altLang="en-US" sz="1400" dirty="0">
                <a:latin typeface="+mn-ea"/>
              </a:rPr>
              <a:t>햄버거 </a:t>
            </a:r>
            <a:r>
              <a:rPr lang="en-US" altLang="ko-KR" sz="1400" dirty="0">
                <a:latin typeface="+mn-ea"/>
              </a:rPr>
              <a:t>\n");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+mn-ea"/>
              </a:rPr>
              <a:t>   </a:t>
            </a:r>
            <a:r>
              <a:rPr lang="en-US" altLang="ko-KR" sz="1400" dirty="0" err="1" smtClean="0">
                <a:latin typeface="+mn-ea"/>
              </a:rPr>
              <a:t>printf</a:t>
            </a:r>
            <a:r>
              <a:rPr lang="en-US" altLang="ko-KR" sz="1400" dirty="0">
                <a:latin typeface="+mn-ea"/>
              </a:rPr>
              <a:t>("2. </a:t>
            </a:r>
            <a:r>
              <a:rPr lang="ko-KR" altLang="en-US" sz="1400" dirty="0">
                <a:latin typeface="+mn-ea"/>
              </a:rPr>
              <a:t>스파게티</a:t>
            </a:r>
            <a:r>
              <a:rPr lang="en-US" altLang="ko-KR" sz="1400" dirty="0">
                <a:latin typeface="+mn-ea"/>
              </a:rPr>
              <a:t>\n");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+mn-ea"/>
              </a:rPr>
              <a:t>    </a:t>
            </a:r>
            <a:r>
              <a:rPr lang="en-US" altLang="ko-KR" sz="1400" dirty="0" err="1" smtClean="0">
                <a:latin typeface="+mn-ea"/>
              </a:rPr>
              <a:t>printf</a:t>
            </a:r>
            <a:r>
              <a:rPr lang="en-US" altLang="ko-KR" sz="1400" dirty="0">
                <a:latin typeface="+mn-ea"/>
              </a:rPr>
              <a:t>("3. </a:t>
            </a:r>
            <a:r>
              <a:rPr lang="ko-KR" altLang="en-US" sz="1400" dirty="0">
                <a:latin typeface="+mn-ea"/>
              </a:rPr>
              <a:t>프로그램 종료</a:t>
            </a:r>
            <a:r>
              <a:rPr lang="en-US" altLang="ko-KR" sz="1400" dirty="0">
                <a:latin typeface="+mn-ea"/>
              </a:rPr>
              <a:t>\n\n");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+mn-ea"/>
              </a:rPr>
              <a:t>    </a:t>
            </a:r>
            <a:r>
              <a:rPr lang="en-US" altLang="ko-KR" sz="1400" dirty="0" err="1" smtClean="0">
                <a:latin typeface="+mn-ea"/>
              </a:rPr>
              <a:t>printf</a:t>
            </a:r>
            <a:r>
              <a:rPr lang="en-US" altLang="ko-KR" sz="1400" dirty="0">
                <a:latin typeface="+mn-ea"/>
              </a:rPr>
              <a:t>("</a:t>
            </a:r>
            <a:r>
              <a:rPr lang="ko-KR" altLang="en-US" sz="1400" dirty="0">
                <a:latin typeface="+mn-ea"/>
              </a:rPr>
              <a:t>메뉴번호 입력</a:t>
            </a:r>
            <a:r>
              <a:rPr lang="en-US" altLang="ko-KR" sz="1400" dirty="0">
                <a:latin typeface="+mn-ea"/>
              </a:rPr>
              <a:t>&gt;");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+mn-ea"/>
              </a:rPr>
              <a:t>    select </a:t>
            </a:r>
            <a:r>
              <a:rPr lang="en-US" altLang="ko-KR" sz="1400" dirty="0">
                <a:latin typeface="+mn-ea"/>
              </a:rPr>
              <a:t>=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_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getch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() - 48;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+mn-ea"/>
              </a:rPr>
              <a:t>    return </a:t>
            </a:r>
            <a:r>
              <a:rPr lang="en-US" altLang="ko-KR" sz="1400" dirty="0">
                <a:latin typeface="+mn-ea"/>
              </a:rPr>
              <a:t>select</a:t>
            </a:r>
            <a:r>
              <a:rPr lang="en-US" altLang="ko-KR" sz="1400" dirty="0" smtClean="0">
                <a:latin typeface="+mn-ea"/>
              </a:rPr>
              <a:t>; }</a:t>
            </a:r>
            <a:endParaRPr lang="en-US" altLang="ko-KR" sz="1400" dirty="0">
              <a:latin typeface="+mn-ea"/>
            </a:endParaRPr>
          </a:p>
          <a:p>
            <a:pPr marL="0" indent="0">
              <a:buNone/>
            </a:pPr>
            <a:endParaRPr lang="en-US" altLang="ko-KR" sz="14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28</a:t>
            </a:fld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25757" y="908720"/>
            <a:ext cx="4433461" cy="4911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ko-KR" sz="1400" dirty="0" smtClean="0">
                <a:latin typeface="+mn-ea"/>
              </a:rPr>
              <a:t>void hamburger(void){</a:t>
            </a: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ko-KR" sz="1400" dirty="0" smtClean="0">
                <a:latin typeface="+mn-ea"/>
              </a:rPr>
              <a:t>	system("</a:t>
            </a:r>
            <a:r>
              <a:rPr lang="en-US" altLang="ko-KR" sz="1400" dirty="0" err="1" smtClean="0">
                <a:latin typeface="+mn-ea"/>
              </a:rPr>
              <a:t>cls</a:t>
            </a:r>
            <a:r>
              <a:rPr lang="en-US" altLang="ko-KR" sz="1400" dirty="0" smtClean="0">
                <a:latin typeface="+mn-ea"/>
              </a:rPr>
              <a:t>");</a:t>
            </a: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ko-KR" sz="1400" dirty="0" smtClean="0">
                <a:latin typeface="+mn-ea"/>
              </a:rPr>
              <a:t>	</a:t>
            </a:r>
            <a:r>
              <a:rPr lang="en-US" altLang="ko-KR" sz="1400" dirty="0" err="1" smtClean="0">
                <a:latin typeface="+mn-ea"/>
              </a:rPr>
              <a:t>printf</a:t>
            </a:r>
            <a:r>
              <a:rPr lang="en-US" altLang="ko-KR" sz="1400" dirty="0" smtClean="0">
                <a:latin typeface="+mn-ea"/>
              </a:rPr>
              <a:t>("</a:t>
            </a:r>
            <a:r>
              <a:rPr lang="ko-KR" altLang="en-US" sz="1400" dirty="0" smtClean="0">
                <a:latin typeface="+mn-ea"/>
              </a:rPr>
              <a:t>햄버거 만드는 방법</a:t>
            </a:r>
            <a:r>
              <a:rPr lang="en-US" altLang="ko-KR" sz="1400" dirty="0" smtClean="0">
                <a:latin typeface="+mn-ea"/>
              </a:rPr>
              <a:t>\n");</a:t>
            </a: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ko-KR" sz="1400" dirty="0" smtClean="0">
                <a:latin typeface="+mn-ea"/>
              </a:rPr>
              <a:t>	</a:t>
            </a:r>
            <a:r>
              <a:rPr lang="en-US" altLang="ko-KR" sz="1400" dirty="0" err="1" smtClean="0">
                <a:latin typeface="+mn-ea"/>
              </a:rPr>
              <a:t>press_any_key</a:t>
            </a:r>
            <a:r>
              <a:rPr lang="en-US" altLang="ko-KR" sz="1400" dirty="0" smtClean="0">
                <a:latin typeface="+mn-ea"/>
              </a:rPr>
              <a:t>();</a:t>
            </a: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ko-KR" sz="1400" dirty="0" smtClean="0">
                <a:latin typeface="+mn-ea"/>
              </a:rPr>
              <a:t>}</a:t>
            </a: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endParaRPr lang="en-US" altLang="ko-KR" sz="1400" dirty="0" smtClean="0">
              <a:latin typeface="+mn-ea"/>
            </a:endParaRP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ko-KR" sz="1400" dirty="0" smtClean="0">
                <a:latin typeface="+mn-ea"/>
              </a:rPr>
              <a:t>void spaghetti(void)</a:t>
            </a: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ko-KR" sz="1400" dirty="0" smtClean="0">
                <a:latin typeface="+mn-ea"/>
              </a:rPr>
              <a:t>{</a:t>
            </a: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ko-KR" sz="1400" dirty="0" smtClean="0">
                <a:latin typeface="+mn-ea"/>
              </a:rPr>
              <a:t>   //</a:t>
            </a:r>
            <a:r>
              <a:rPr lang="ko-KR" altLang="en-US" sz="1400" dirty="0" smtClean="0">
                <a:latin typeface="+mn-ea"/>
              </a:rPr>
              <a:t>생략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}</a:t>
            </a: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ko-KR" sz="1400" dirty="0" smtClean="0">
                <a:latin typeface="+mn-ea"/>
              </a:rPr>
              <a:t>void </a:t>
            </a:r>
            <a:r>
              <a:rPr lang="en-US" altLang="ko-KR" sz="1400" dirty="0" err="1" smtClean="0">
                <a:latin typeface="+mn-ea"/>
              </a:rPr>
              <a:t>press_any_key</a:t>
            </a:r>
            <a:r>
              <a:rPr lang="en-US" altLang="ko-KR" sz="1400" dirty="0" smtClean="0">
                <a:latin typeface="+mn-ea"/>
              </a:rPr>
              <a:t>(void)</a:t>
            </a: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ko-KR" sz="1400" dirty="0" smtClean="0">
                <a:latin typeface="+mn-ea"/>
              </a:rPr>
              <a:t>{</a:t>
            </a: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ko-KR" sz="1400" dirty="0" smtClean="0">
                <a:latin typeface="+mn-ea"/>
              </a:rPr>
              <a:t>	</a:t>
            </a:r>
            <a:r>
              <a:rPr lang="en-US" altLang="ko-KR" sz="1400" dirty="0" err="1" smtClean="0">
                <a:latin typeface="+mn-ea"/>
              </a:rPr>
              <a:t>printf</a:t>
            </a:r>
            <a:r>
              <a:rPr lang="en-US" altLang="ko-KR" sz="1400" dirty="0" smtClean="0">
                <a:latin typeface="+mn-ea"/>
              </a:rPr>
              <a:t>("\n\n");</a:t>
            </a: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ko-KR" sz="1400" dirty="0" smtClean="0">
                <a:latin typeface="+mn-ea"/>
              </a:rPr>
              <a:t>	</a:t>
            </a:r>
            <a:r>
              <a:rPr lang="en-US" altLang="ko-KR" sz="1400" dirty="0" err="1" smtClean="0">
                <a:latin typeface="+mn-ea"/>
              </a:rPr>
              <a:t>printf</a:t>
            </a:r>
            <a:r>
              <a:rPr lang="en-US" altLang="ko-KR" sz="1400" dirty="0" smtClean="0">
                <a:latin typeface="+mn-ea"/>
              </a:rPr>
              <a:t>("</a:t>
            </a:r>
            <a:r>
              <a:rPr lang="ko-KR" altLang="en-US" sz="1400" dirty="0" err="1" smtClean="0">
                <a:latin typeface="+mn-ea"/>
              </a:rPr>
              <a:t>아무키나</a:t>
            </a:r>
            <a:r>
              <a:rPr lang="ko-KR" altLang="en-US" sz="1400" dirty="0" smtClean="0">
                <a:latin typeface="+mn-ea"/>
              </a:rPr>
              <a:t> 누르면 메인 메뉴로</a:t>
            </a:r>
            <a:r>
              <a:rPr lang="en-US" altLang="ko-KR" sz="1400" dirty="0" smtClean="0">
                <a:latin typeface="+mn-ea"/>
              </a:rPr>
              <a:t>...");</a:t>
            </a: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ko-KR" sz="1400" dirty="0" smtClean="0">
                <a:latin typeface="+mn-ea"/>
              </a:rPr>
              <a:t>	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_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</a:rPr>
              <a:t>getch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();</a:t>
            </a: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ko-KR" sz="1400" dirty="0" smtClean="0"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349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196752"/>
            <a:ext cx="8715436" cy="4911741"/>
          </a:xfrm>
        </p:spPr>
        <p:txBody>
          <a:bodyPr/>
          <a:lstStyle/>
          <a:p>
            <a:r>
              <a:rPr lang="ko-KR" altLang="en-US" dirty="0" smtClean="0"/>
              <a:t>함수 정의 구문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정의</a:t>
            </a:r>
            <a:r>
              <a:rPr lang="en-US" altLang="ko-KR" dirty="0" smtClean="0"/>
              <a:t>(function definition)</a:t>
            </a:r>
            <a:r>
              <a:rPr lang="ko-KR" altLang="en-US" dirty="0" smtClean="0"/>
              <a:t>는 함수머리</a:t>
            </a:r>
            <a:r>
              <a:rPr lang="en-US" altLang="ko-KR" dirty="0" smtClean="0"/>
              <a:t>(function header)</a:t>
            </a:r>
            <a:r>
              <a:rPr lang="ko-KR" altLang="en-US" dirty="0" smtClean="0"/>
              <a:t>와 함수몸체</a:t>
            </a:r>
            <a:r>
              <a:rPr lang="en-US" altLang="ko-KR" dirty="0" smtClean="0"/>
              <a:t>(function body)</a:t>
            </a:r>
            <a:r>
              <a:rPr lang="ko-KR" altLang="en-US" dirty="0" smtClean="0"/>
              <a:t>로 구성</a:t>
            </a:r>
            <a:endParaRPr lang="en-US" altLang="ko-KR" dirty="0" smtClean="0"/>
          </a:p>
          <a:p>
            <a:r>
              <a:rPr lang="ko-KR" altLang="en-US" dirty="0"/>
              <a:t>반환형과 </a:t>
            </a:r>
            <a:r>
              <a:rPr lang="en-US" altLang="ko-KR" dirty="0" smtClean="0"/>
              <a:t>return	</a:t>
            </a:r>
          </a:p>
          <a:p>
            <a:pPr lvl="1"/>
            <a:r>
              <a:rPr lang="ko-KR" altLang="en-US" dirty="0"/>
              <a:t>함수 이름 앞에 반환형 기술</a:t>
            </a:r>
            <a:endParaRPr lang="en-US" altLang="ko-KR" dirty="0"/>
          </a:p>
          <a:p>
            <a:pPr lvl="2"/>
            <a:r>
              <a:rPr lang="ko-KR" altLang="en-US" dirty="0"/>
              <a:t>만일 함수가 </a:t>
            </a:r>
            <a:r>
              <a:rPr lang="ko-KR" altLang="en-US" dirty="0" err="1"/>
              <a:t>반환값이</a:t>
            </a:r>
            <a:r>
              <a:rPr lang="ko-KR" altLang="en-US" dirty="0"/>
              <a:t> 없다면 반환형으로 </a:t>
            </a:r>
            <a:r>
              <a:rPr lang="en-US" altLang="ko-KR" dirty="0"/>
              <a:t>void</a:t>
            </a:r>
            <a:r>
              <a:rPr lang="ko-KR" altLang="en-US" dirty="0"/>
              <a:t>를 기술</a:t>
            </a:r>
            <a:endParaRPr lang="en-US" altLang="ko-KR" dirty="0"/>
          </a:p>
          <a:p>
            <a:pPr lvl="1"/>
            <a:r>
              <a:rPr lang="en-US" altLang="ko-KR" dirty="0"/>
              <a:t>return </a:t>
            </a:r>
            <a:r>
              <a:rPr lang="ko-KR" altLang="en-US" dirty="0"/>
              <a:t>문장은 함수에서 </a:t>
            </a:r>
            <a:r>
              <a:rPr lang="ko-KR" altLang="en-US" dirty="0" err="1"/>
              <a:t>반환값을</a:t>
            </a:r>
            <a:r>
              <a:rPr lang="ko-KR" altLang="en-US" dirty="0"/>
              <a:t> 전달하는 목적과 함께 함수의 작업 종료</a:t>
            </a:r>
          </a:p>
          <a:p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</a:t>
            </a:fld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메인 메뉴와 서브 메뉴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14240" y="1071546"/>
            <a:ext cx="8850248" cy="4911741"/>
          </a:xfrm>
        </p:spPr>
        <p:txBody>
          <a:bodyPr/>
          <a:lstStyle/>
          <a:p>
            <a:r>
              <a:rPr lang="ko-KR" altLang="en-US" dirty="0"/>
              <a:t>서브 메뉴</a:t>
            </a:r>
            <a:r>
              <a:rPr lang="en-US" altLang="ko-KR" dirty="0"/>
              <a:t>(sub menu) : </a:t>
            </a:r>
            <a:r>
              <a:rPr lang="ko-KR" altLang="en-US" dirty="0"/>
              <a:t>메인 메뉴</a:t>
            </a:r>
            <a:r>
              <a:rPr lang="en-US" altLang="ko-KR" dirty="0"/>
              <a:t>(main menu)</a:t>
            </a:r>
            <a:r>
              <a:rPr lang="ko-KR" altLang="en-US" dirty="0"/>
              <a:t>를 선택하면 나타나는 또 다른 메뉴로서 하위 메뉴 또는 부 메뉴라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서브 메뉴가 사용되는 경우에는 그 전 단계의 메인 메뉴로 돌아가는 부분이 필요함</a:t>
            </a: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6021-4B41-461A-A597-A407398B9BEC}" type="slidenum">
              <a:rPr lang="en-US" altLang="ko-KR" smtClean="0"/>
              <a:pPr/>
              <a:t>29</a:t>
            </a:fld>
            <a:endParaRPr lang="en-US" altLang="ko-KR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3" y="2937098"/>
            <a:ext cx="5934769" cy="356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809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6021-4B41-461A-A597-A407398B9BEC}" type="slidenum">
              <a:rPr lang="en-US" altLang="ko-KR" smtClean="0"/>
              <a:pPr/>
              <a:t>30</a:t>
            </a:fld>
            <a:endParaRPr lang="en-US" altLang="ko-KR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10049"/>
            <a:ext cx="7886680" cy="619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549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메인 메뉴와 서브 메뉴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6021-4B41-461A-A597-A407398B9BEC}" type="slidenum">
              <a:rPr lang="en-US" altLang="ko-KR" smtClean="0"/>
              <a:pPr/>
              <a:t>31</a:t>
            </a:fld>
            <a:endParaRPr lang="en-US" altLang="ko-KR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298996"/>
            <a:ext cx="2736304" cy="373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5085184"/>
            <a:ext cx="25812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1268760"/>
            <a:ext cx="3271437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7" y="5085184"/>
            <a:ext cx="335532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8184" y="1628800"/>
            <a:ext cx="2821772" cy="116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8184" y="2852936"/>
            <a:ext cx="2843808" cy="95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710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메인과</a:t>
            </a:r>
            <a:r>
              <a:rPr lang="ko-KR" altLang="en-US" dirty="0" smtClean="0"/>
              <a:t> 서브메뉴가 있는 프로그램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71546"/>
            <a:ext cx="8786874" cy="4911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conio.h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stdlib.h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menu_display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int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sub_menu_display01(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); </a:t>
            </a:r>
            <a:r>
              <a:rPr lang="en-US" altLang="ko-KR" sz="18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햄버거에 대한 서브 메뉴 출력과 번호 입력</a:t>
            </a:r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int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sub_menu_display02(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); </a:t>
            </a:r>
            <a:r>
              <a:rPr lang="en-US" altLang="ko-KR" sz="18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스파게티에 대한 서브 메뉴 출력과 번호 입력</a:t>
            </a:r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sub_main01(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); </a:t>
            </a:r>
            <a:r>
              <a:rPr lang="en-US" altLang="ko-KR" sz="18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햄버거에 대한 서브 메뉴 제어</a:t>
            </a:r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sub_main02(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); </a:t>
            </a:r>
            <a:r>
              <a:rPr lang="en-US" altLang="ko-KR" sz="18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스파게티에 대한 서브 메뉴 제어</a:t>
            </a:r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chicken_burger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cheese_burger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tomato_spaghetti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cream_spaghetti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press_any_key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);  </a:t>
            </a:r>
            <a:r>
              <a:rPr lang="en-US" altLang="ko-KR" sz="18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//</a:t>
            </a:r>
            <a:r>
              <a:rPr lang="ko-KR" alt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아무키나</a:t>
            </a:r>
            <a:r>
              <a:rPr lang="ko-KR" altLang="en-US" sz="18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누르면 이전 메뉴로 </a:t>
            </a: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8642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메인과</a:t>
            </a:r>
            <a:r>
              <a:rPr lang="ko-KR" altLang="en-US" dirty="0"/>
              <a:t> 서브메뉴가 있는 프로그램</a:t>
            </a:r>
            <a:r>
              <a:rPr lang="en-US" altLang="ko-KR" dirty="0" smtClean="0"/>
              <a:t>(2/3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){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400050" lvl="1" indent="0">
              <a:buNone/>
            </a:pP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c;</a:t>
            </a:r>
          </a:p>
          <a:p>
            <a:pPr marL="400050" lvl="1" indent="0">
              <a:buNone/>
            </a:pP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((c =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menu_display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()) != 3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){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800100" lvl="2" indent="0">
              <a:buNone/>
            </a:pP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switch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(c)</a:t>
            </a:r>
          </a:p>
          <a:p>
            <a:pPr marL="800100" lvl="2" indent="0">
              <a:buNone/>
            </a:pP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{</a:t>
            </a:r>
          </a:p>
          <a:p>
            <a:pPr marL="1257300" lvl="3" indent="0">
              <a:buNone/>
            </a:pP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case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1: sub_main01();</a:t>
            </a:r>
          </a:p>
          <a:p>
            <a:pPr marL="1257300" lvl="3" indent="0">
              <a:buNone/>
            </a:pPr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	break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;</a:t>
            </a:r>
          </a:p>
          <a:p>
            <a:pPr marL="1257300" lvl="3" indent="0">
              <a:buNone/>
            </a:pP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case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2: sub_main02();</a:t>
            </a:r>
          </a:p>
          <a:p>
            <a:pPr marL="1257300" lvl="3" indent="0">
              <a:buNone/>
            </a:pPr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	break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;</a:t>
            </a:r>
          </a:p>
          <a:p>
            <a:pPr marL="1257300" lvl="3" indent="0">
              <a:buNone/>
            </a:pP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default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: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;</a:t>
            </a:r>
          </a:p>
          <a:p>
            <a:pPr marL="800100" lvl="2" indent="0">
              <a:buNone/>
            </a:pP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}</a:t>
            </a:r>
          </a:p>
          <a:p>
            <a:pPr marL="400050" lvl="1" indent="0">
              <a:buNone/>
            </a:pP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}</a:t>
            </a:r>
          </a:p>
          <a:p>
            <a:pPr marL="400050" lvl="1" indent="0">
              <a:buNone/>
            </a:pP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0;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}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060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메인과</a:t>
            </a:r>
            <a:r>
              <a:rPr lang="ko-KR" altLang="en-US" dirty="0"/>
              <a:t> 서브메뉴가 있는 프로그램</a:t>
            </a:r>
            <a:r>
              <a:rPr lang="en-US" altLang="ko-KR" dirty="0" smtClean="0"/>
              <a:t>(3/3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2638" y="999613"/>
            <a:ext cx="8467042" cy="53947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sub_main01(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void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){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400050" lvl="1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c;</a:t>
            </a: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((c = sub_menu_display01()) != 3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){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switch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(c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){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800100" lvl="2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1: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chicken_burger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();</a:t>
            </a:r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</a:t>
            </a:r>
          </a:p>
          <a:p>
            <a:pPr marL="800100" lvl="2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2: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cheese_burger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();</a:t>
            </a:r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</a:t>
            </a:r>
          </a:p>
          <a:p>
            <a:pPr marL="800100" lvl="2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default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: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</a:t>
            </a:r>
          </a:p>
          <a:p>
            <a:pPr marL="400050" lvl="1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}}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sub_menu_display01(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void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){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400050" lvl="1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select;</a:t>
            </a: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system(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cls</a:t>
            </a:r>
            <a:r>
              <a:rPr lang="en-US" altLang="ko-KR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 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햄버거 만들기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\n\n"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</a:t>
            </a:r>
          </a:p>
          <a:p>
            <a:pPr marL="400050" lvl="1" indent="0">
              <a:buNone/>
            </a:pP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"1. </a:t>
            </a:r>
            <a:r>
              <a:rPr lang="ko-KR" alt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치킨버거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\n</a:t>
            </a:r>
            <a:r>
              <a:rPr lang="en-US" altLang="ko-KR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 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"2. </a:t>
            </a:r>
            <a:r>
              <a:rPr lang="ko-KR" alt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치즈버거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</a:t>
            </a:r>
          </a:p>
          <a:p>
            <a:pPr marL="400050" lvl="1" indent="0">
              <a:buNone/>
            </a:pP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"3. 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메인 메뉴로 이동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\n\n</a:t>
            </a:r>
            <a:r>
              <a:rPr lang="en-US" altLang="ko-KR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 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메뉴번호 입력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&gt;"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</a:t>
            </a: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select = _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getch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() - 48;</a:t>
            </a: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select;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34</a:t>
            </a:fld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93500" y="2348880"/>
            <a:ext cx="3960440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void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chicken_burger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void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){</a:t>
            </a:r>
          </a:p>
          <a:p>
            <a:pPr marL="400050" lvl="1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system(</a:t>
            </a:r>
            <a:r>
              <a:rPr lang="en-US" altLang="ko-KR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en-US" altLang="ko-KR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cls</a:t>
            </a:r>
            <a:r>
              <a:rPr lang="en-US" altLang="ko-KR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</a:t>
            </a:r>
          </a:p>
          <a:p>
            <a:pPr marL="400050" lvl="1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ko-KR" alt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치킨버거</a:t>
            </a:r>
            <a:r>
              <a:rPr lang="ko-KR" alt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 만드는 방법</a:t>
            </a:r>
            <a:r>
              <a:rPr lang="en-US" altLang="ko-KR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\n"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</a:t>
            </a:r>
          </a:p>
          <a:p>
            <a:pPr marL="400050" lvl="1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press_any_key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();</a:t>
            </a: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249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호출과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호출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정의된 함수를 실행하려면 프로그램 실행 중에 함수 호출</a:t>
            </a:r>
            <a:r>
              <a:rPr lang="en-US" altLang="ko-KR" dirty="0" smtClean="0"/>
              <a:t>(function call)</a:t>
            </a:r>
            <a:r>
              <a:rPr lang="ko-KR" altLang="en-US" dirty="0" smtClean="0"/>
              <a:t>이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즉 함수는 정의만 되었다고 실행되는 것은 아님</a:t>
            </a:r>
            <a:endParaRPr lang="en-US" altLang="ko-KR" dirty="0" smtClean="0"/>
          </a:p>
          <a:p>
            <a:r>
              <a:rPr lang="ko-KR" altLang="en-US" dirty="0" smtClean="0"/>
              <a:t>매개변수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함수를 호출하려면 함수 이름과 함께 괄호 안에 적절한 매개변수가 필요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</a:t>
            </a:fld>
            <a:endParaRPr lang="en-US" altLang="ko-KR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4214818"/>
            <a:ext cx="7207206" cy="2214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원형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4911741"/>
          </a:xfrm>
        </p:spPr>
        <p:txBody>
          <a:bodyPr/>
          <a:lstStyle/>
          <a:p>
            <a:r>
              <a:rPr lang="ko-KR" altLang="en-US" dirty="0" smtClean="0"/>
              <a:t>함수 원형</a:t>
            </a:r>
            <a:r>
              <a:rPr lang="en-US" altLang="ko-KR" dirty="0" smtClean="0"/>
              <a:t>(function prototype)</a:t>
            </a:r>
          </a:p>
          <a:p>
            <a:pPr lvl="1"/>
            <a:r>
              <a:rPr lang="ko-KR" altLang="en-US" dirty="0" smtClean="0"/>
              <a:t>함수를 선언하는 문장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함수머리에 세미콜론을 넣은 문장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원형 구문에서 매개변수의 변수 이름은 생략 가능</a:t>
            </a:r>
            <a:endParaRPr lang="en-US" altLang="ko-KR" dirty="0" smtClean="0"/>
          </a:p>
          <a:p>
            <a:pPr lvl="1"/>
            <a:r>
              <a:rPr lang="ko-KR" altLang="en-US" dirty="0"/>
              <a:t>함수원형은 함수 선언으로 함수를 호출하기 전에 반드시 선언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</a:t>
            </a:fld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790" y="3933056"/>
            <a:ext cx="6494566" cy="2214578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240" y="1071546"/>
            <a:ext cx="8886916" cy="5237774"/>
          </a:xfrm>
        </p:spPr>
        <p:txBody>
          <a:bodyPr>
            <a:noAutofit/>
          </a:bodyPr>
          <a:lstStyle/>
          <a:p>
            <a:r>
              <a:rPr lang="ko-KR" altLang="en-US" sz="2200" dirty="0" smtClean="0"/>
              <a:t>목적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함수를 호출하는 부분에서 함수몸체로 값을 전달</a:t>
            </a:r>
            <a:endParaRPr lang="en-US" altLang="ko-KR" sz="2200" dirty="0" smtClean="0"/>
          </a:p>
          <a:p>
            <a:r>
              <a:rPr lang="ko-KR" altLang="en-US" sz="2200" dirty="0" smtClean="0"/>
              <a:t>방법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필요한 경우 자료형과 변수명의 목록으로 나타내며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필요 없으면 키워드 </a:t>
            </a:r>
            <a:r>
              <a:rPr lang="en-US" altLang="ko-KR" sz="2200" dirty="0" smtClean="0"/>
              <a:t>void</a:t>
            </a:r>
            <a:r>
              <a:rPr lang="ko-KR" altLang="en-US" sz="2200" dirty="0" smtClean="0"/>
              <a:t> 기술</a:t>
            </a:r>
            <a:endParaRPr lang="en-US" altLang="ko-KR" sz="2200" dirty="0" smtClean="0"/>
          </a:p>
          <a:p>
            <a:r>
              <a:rPr lang="ko-KR" altLang="en-US" sz="2200" dirty="0"/>
              <a:t>형식매개변수</a:t>
            </a:r>
            <a:r>
              <a:rPr lang="en-US" altLang="ko-KR" sz="2200" dirty="0"/>
              <a:t>(formal parameters) </a:t>
            </a:r>
            <a:r>
              <a:rPr lang="ko-KR" altLang="en-US" sz="2200" dirty="0"/>
              <a:t>또는 형식인자</a:t>
            </a:r>
            <a:r>
              <a:rPr lang="en-US" altLang="ko-KR" sz="2200" dirty="0"/>
              <a:t>(formal arguments) </a:t>
            </a:r>
          </a:p>
          <a:p>
            <a:pPr lvl="1"/>
            <a:r>
              <a:rPr lang="ko-KR" altLang="en-US" sz="2200" dirty="0"/>
              <a:t>함수 정의에서 기술되는 매개변수 목록</a:t>
            </a:r>
            <a:endParaRPr lang="en-US" altLang="ko-KR" sz="2200" dirty="0"/>
          </a:p>
          <a:p>
            <a:pPr lvl="1"/>
            <a:r>
              <a:rPr lang="ko-KR" altLang="en-US" sz="2200" dirty="0"/>
              <a:t>형식매개변수는 함수 내부에서만 사용할 수 있는 변수</a:t>
            </a:r>
          </a:p>
          <a:p>
            <a:r>
              <a:rPr lang="ko-KR" altLang="en-US" sz="2200" dirty="0"/>
              <a:t>실 매개변수</a:t>
            </a:r>
            <a:r>
              <a:rPr lang="en-US" altLang="ko-KR" sz="2200" dirty="0"/>
              <a:t>(real parameters) </a:t>
            </a:r>
            <a:r>
              <a:rPr lang="ko-KR" altLang="en-US" sz="2200" dirty="0"/>
              <a:t>또는 </a:t>
            </a:r>
            <a:r>
              <a:rPr lang="ko-KR" altLang="en-US" sz="2200" dirty="0" err="1"/>
              <a:t>실인자</a:t>
            </a:r>
            <a:r>
              <a:rPr lang="en-US" altLang="ko-KR" sz="2200" dirty="0"/>
              <a:t>(real argument)</a:t>
            </a:r>
          </a:p>
          <a:p>
            <a:pPr lvl="1"/>
            <a:r>
              <a:rPr lang="ko-KR" altLang="en-US" sz="2200" dirty="0"/>
              <a:t>함수를 호출할 때 기술되는 변수 또는 값</a:t>
            </a:r>
          </a:p>
          <a:p>
            <a:pPr lvl="1"/>
            <a:r>
              <a:rPr lang="ko-KR" altLang="en-US" sz="2200" dirty="0" err="1"/>
              <a:t>실매개변수를</a:t>
            </a:r>
            <a:r>
              <a:rPr lang="ko-KR" altLang="en-US" sz="2200" dirty="0"/>
              <a:t> 기술할 때는 함수머리에 정의된 </a:t>
            </a:r>
            <a:r>
              <a:rPr lang="ko-KR" altLang="en-US" sz="2200" dirty="0" err="1"/>
              <a:t>자료형과</a:t>
            </a:r>
            <a:r>
              <a:rPr lang="ko-KR" altLang="en-US" sz="2200" dirty="0"/>
              <a:t> 순서가 일치하도록</a:t>
            </a:r>
          </a:p>
          <a:p>
            <a:endParaRPr lang="ko-KR" altLang="en-US" sz="2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5</a:t>
            </a:fld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이용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6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85720" y="1142984"/>
            <a:ext cx="8572560" cy="52864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 </a:t>
            </a:r>
          </a:p>
          <a:p>
            <a:pPr>
              <a:buNone/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add2(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);  </a:t>
            </a:r>
            <a:r>
              <a:rPr lang="en-US" altLang="ko-KR" sz="2000" dirty="0" smtClean="0">
                <a:solidFill>
                  <a:srgbClr val="00B050"/>
                </a:solidFill>
              </a:rPr>
              <a:t>//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int</a:t>
            </a:r>
            <a:r>
              <a:rPr lang="en-US" altLang="ko-KR" sz="2000" dirty="0" smtClean="0">
                <a:solidFill>
                  <a:srgbClr val="00B050"/>
                </a:solidFill>
              </a:rPr>
              <a:t> add2(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int</a:t>
            </a:r>
            <a:r>
              <a:rPr lang="en-US" altLang="ko-KR" sz="2000" dirty="0" smtClean="0">
                <a:solidFill>
                  <a:srgbClr val="00B050"/>
                </a:solidFill>
              </a:rPr>
              <a:t> a, 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int</a:t>
            </a:r>
            <a:r>
              <a:rPr lang="en-US" altLang="ko-KR" sz="2000" dirty="0" smtClean="0">
                <a:solidFill>
                  <a:srgbClr val="00B050"/>
                </a:solidFill>
              </a:rPr>
              <a:t> b); </a:t>
            </a:r>
            <a:r>
              <a:rPr lang="ko-KR" altLang="en-US" sz="2000" dirty="0" smtClean="0">
                <a:solidFill>
                  <a:srgbClr val="00B050"/>
                </a:solidFill>
              </a:rPr>
              <a:t>도 가능</a:t>
            </a:r>
            <a:r>
              <a:rPr lang="en-US" altLang="ko-KR" sz="2000" dirty="0" smtClean="0"/>
              <a:t>	</a:t>
            </a:r>
          </a:p>
          <a:p>
            <a:pPr>
              <a:buNone/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findMin2(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x,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y); </a:t>
            </a:r>
            <a:r>
              <a:rPr lang="en-US" altLang="ko-KR" sz="2000" dirty="0" smtClean="0">
                <a:solidFill>
                  <a:srgbClr val="00B050"/>
                </a:solidFill>
              </a:rPr>
              <a:t>//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int</a:t>
            </a:r>
            <a:r>
              <a:rPr lang="en-US" altLang="ko-KR" sz="2000" dirty="0" smtClean="0">
                <a:solidFill>
                  <a:srgbClr val="00B050"/>
                </a:solidFill>
              </a:rPr>
              <a:t> findMin2(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int</a:t>
            </a:r>
            <a:r>
              <a:rPr lang="en-US" altLang="ko-KR" sz="2000" dirty="0" smtClean="0">
                <a:solidFill>
                  <a:srgbClr val="00B050"/>
                </a:solidFill>
              </a:rPr>
              <a:t>, 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int</a:t>
            </a:r>
            <a:r>
              <a:rPr lang="en-US" altLang="ko-KR" sz="2000" dirty="0" smtClean="0">
                <a:solidFill>
                  <a:srgbClr val="00B050"/>
                </a:solidFill>
              </a:rPr>
              <a:t>); </a:t>
            </a:r>
            <a:r>
              <a:rPr lang="ko-KR" altLang="en-US" sz="2000" dirty="0" smtClean="0">
                <a:solidFill>
                  <a:srgbClr val="00B050"/>
                </a:solidFill>
              </a:rPr>
              <a:t>도 가능</a:t>
            </a:r>
            <a:endParaRPr lang="en-US" altLang="ko-KR" sz="20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main(void){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a = 3, b = 5;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sum = add2(a, b);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("</a:t>
            </a:r>
            <a:r>
              <a:rPr lang="ko-KR" altLang="en-US" sz="2000" dirty="0" smtClean="0"/>
              <a:t>합</a:t>
            </a:r>
            <a:r>
              <a:rPr lang="en-US" altLang="ko-KR" sz="2000" dirty="0" smtClean="0"/>
              <a:t>: %d\n", sum);</a:t>
            </a:r>
          </a:p>
          <a:p>
            <a:pPr>
              <a:buNone/>
            </a:pPr>
            <a:r>
              <a:rPr lang="en-US" altLang="ko-KR" sz="2000" dirty="0" smtClean="0"/>
              <a:t>	return 0;}</a:t>
            </a:r>
          </a:p>
          <a:p>
            <a:pPr>
              <a:buNone/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add2(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a,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b){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sum = a + b;</a:t>
            </a:r>
          </a:p>
          <a:p>
            <a:pPr>
              <a:buNone/>
            </a:pPr>
            <a:r>
              <a:rPr lang="en-US" altLang="ko-KR" sz="2000" dirty="0" smtClean="0"/>
              <a:t>	return (sum);}</a:t>
            </a:r>
          </a:p>
          <a:p>
            <a:pPr>
              <a:buNone/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findMin2(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x,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y){ </a:t>
            </a:r>
            <a:r>
              <a:rPr lang="en-US" altLang="ko-KR" sz="1600" dirty="0" smtClean="0">
                <a:solidFill>
                  <a:srgbClr val="00B050"/>
                </a:solidFill>
              </a:rPr>
              <a:t>//</a:t>
            </a:r>
            <a:r>
              <a:rPr lang="ko-KR" altLang="en-US" sz="1600" dirty="0" smtClean="0">
                <a:solidFill>
                  <a:srgbClr val="00B050"/>
                </a:solidFill>
              </a:rPr>
              <a:t>함수 정의는 있지만 호출이 없으므로 실행되지 않음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s-ES" altLang="ko-KR" sz="2000" dirty="0" smtClean="0"/>
              <a:t>	int min = x &lt; y ? x : y;</a:t>
            </a:r>
          </a:p>
          <a:p>
            <a:pPr>
              <a:buNone/>
            </a:pPr>
            <a:r>
              <a:rPr lang="en-US" altLang="ko-KR" sz="2000" dirty="0" smtClean="0"/>
              <a:t>	return (min);}</a:t>
            </a:r>
            <a:endParaRPr lang="ko-KR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재귀함수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60741"/>
            <a:ext cx="8786874" cy="4911741"/>
          </a:xfrm>
        </p:spPr>
        <p:txBody>
          <a:bodyPr>
            <a:noAutofit/>
          </a:bodyPr>
          <a:lstStyle/>
          <a:p>
            <a:r>
              <a:rPr lang="ko-KR" altLang="en-US" sz="2300" dirty="0" smtClean="0"/>
              <a:t>재귀 함수</a:t>
            </a:r>
            <a:r>
              <a:rPr lang="en-US" altLang="ko-KR" sz="2300" dirty="0" smtClean="0"/>
              <a:t>(recursive function) </a:t>
            </a:r>
          </a:p>
          <a:p>
            <a:pPr lvl="1"/>
            <a:r>
              <a:rPr lang="ko-KR" altLang="en-US" sz="2300" dirty="0" smtClean="0"/>
              <a:t>함수 구현에서 자신의 함수를 호출하는 함수</a:t>
            </a:r>
            <a:endParaRPr lang="en-US" altLang="ko-KR" sz="2300" dirty="0" smtClean="0"/>
          </a:p>
          <a:p>
            <a:r>
              <a:rPr lang="ko-KR" altLang="en-US" sz="2300" dirty="0"/>
              <a:t>장점</a:t>
            </a:r>
            <a:endParaRPr lang="en-US" altLang="ko-KR" sz="2300" dirty="0"/>
          </a:p>
          <a:p>
            <a:pPr lvl="1"/>
            <a:r>
              <a:rPr lang="ko-KR" altLang="en-US" sz="2300" dirty="0"/>
              <a:t>문제에 따라 재귀 방법이 반복 방법보다 휠씬 쉽게 구현 가능</a:t>
            </a:r>
            <a:endParaRPr lang="en-US" altLang="ko-KR" sz="2300" dirty="0"/>
          </a:p>
          <a:p>
            <a:pPr lvl="1"/>
            <a:r>
              <a:rPr lang="ko-KR" altLang="en-US" sz="2300" dirty="0"/>
              <a:t>재귀 방법으로 구현한 함수는 대부분 반복 구문으로 구현이 가능</a:t>
            </a:r>
            <a:endParaRPr lang="en-US" altLang="ko-KR" sz="2300" dirty="0"/>
          </a:p>
          <a:p>
            <a:r>
              <a:rPr lang="ko-KR" altLang="en-US" sz="2300" dirty="0"/>
              <a:t>단점</a:t>
            </a:r>
            <a:endParaRPr lang="en-US" altLang="ko-KR" sz="2300" dirty="0"/>
          </a:p>
          <a:p>
            <a:pPr lvl="1"/>
            <a:r>
              <a:rPr lang="ko-KR" altLang="en-US" sz="2300" dirty="0"/>
              <a:t>재귀방법은 함수의 호출이 계속되면 시간도 오래 걸리고 메모리의 사용도 많음</a:t>
            </a:r>
            <a:endParaRPr lang="en-US" altLang="ko-KR" sz="2300" dirty="0"/>
          </a:p>
          <a:p>
            <a:r>
              <a:rPr lang="ko-KR" altLang="en-US" sz="2300" dirty="0"/>
              <a:t>재귀 함수의 이용</a:t>
            </a:r>
            <a:endParaRPr lang="en-US" altLang="ko-KR" sz="2300" dirty="0"/>
          </a:p>
          <a:p>
            <a:pPr lvl="1"/>
            <a:r>
              <a:rPr lang="ko-KR" altLang="en-US" sz="2300" dirty="0"/>
              <a:t>재귀 함수의 이용이 효율적이지 않고</a:t>
            </a:r>
            <a:endParaRPr lang="en-US" altLang="ko-KR" sz="2300" dirty="0"/>
          </a:p>
          <a:p>
            <a:pPr lvl="1"/>
            <a:r>
              <a:rPr lang="ko-KR" altLang="en-US" sz="2300" dirty="0"/>
              <a:t>반복 구문으로 비슷한 난이도로 구현이 가능하다면 </a:t>
            </a:r>
            <a:r>
              <a:rPr lang="ko-KR" altLang="en-US" sz="2300" dirty="0" err="1"/>
              <a:t>반복문을</a:t>
            </a:r>
            <a:r>
              <a:rPr lang="ko-KR" altLang="en-US" sz="2300" dirty="0"/>
              <a:t> 이용하는 것이 </a:t>
            </a:r>
            <a:r>
              <a:rPr lang="ko-KR" altLang="en-US" sz="2300" dirty="0" err="1"/>
              <a:t>바람직</a:t>
            </a:r>
            <a:r>
              <a:rPr lang="en-US" altLang="ko-KR" sz="2300" dirty="0"/>
              <a:t> </a:t>
            </a:r>
          </a:p>
          <a:p>
            <a:endParaRPr lang="ko-KR" altLang="en-US" sz="2300" dirty="0"/>
          </a:p>
          <a:p>
            <a:endParaRPr lang="en-US" altLang="ko-KR" sz="23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7</a:t>
            </a:fld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재귀함수의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 smtClean="0"/>
              <a:t>#include &lt;</a:t>
            </a:r>
            <a:r>
              <a:rPr lang="en-US" altLang="ko-KR" sz="1800" dirty="0" err="1" smtClean="0"/>
              <a:t>stdio.h</a:t>
            </a:r>
            <a:r>
              <a:rPr lang="en-US" altLang="ko-KR" sz="1800" dirty="0" smtClean="0"/>
              <a:t>&gt; </a:t>
            </a:r>
          </a:p>
          <a:p>
            <a:pPr>
              <a:buNone/>
            </a:pP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factorial(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); </a:t>
            </a:r>
            <a:r>
              <a:rPr lang="en-US" altLang="ko-KR" sz="1800" dirty="0" smtClean="0">
                <a:solidFill>
                  <a:srgbClr val="00B050"/>
                </a:solidFill>
              </a:rPr>
              <a:t>//</a:t>
            </a:r>
            <a:r>
              <a:rPr lang="ko-KR" altLang="en-US" sz="1800" dirty="0" smtClean="0">
                <a:solidFill>
                  <a:srgbClr val="00B050"/>
                </a:solidFill>
              </a:rPr>
              <a:t>함수원형</a:t>
            </a:r>
          </a:p>
          <a:p>
            <a:pPr>
              <a:buNone/>
            </a:pP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main(void){</a:t>
            </a:r>
          </a:p>
          <a:p>
            <a:pPr>
              <a:buNone/>
            </a:pPr>
            <a:r>
              <a:rPr lang="en-US" altLang="ko-KR" sz="1800" dirty="0" smtClean="0"/>
              <a:t>  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r>
              <a:rPr lang="nn-NO" altLang="ko-KR" sz="1800" dirty="0" smtClean="0"/>
              <a:t>   for ( i = 1; i &lt;= 10; i++ )</a:t>
            </a:r>
          </a:p>
          <a:p>
            <a:pPr>
              <a:buNone/>
            </a:pPr>
            <a:r>
              <a:rPr lang="pt-BR" altLang="ko-KR" sz="1800" dirty="0" smtClean="0"/>
              <a:t>      printf( "%2d! = %d\n", i, factorial( i ) );</a:t>
            </a:r>
          </a:p>
          <a:p>
            <a:pPr>
              <a:buNone/>
            </a:pPr>
            <a:r>
              <a:rPr lang="en-US" altLang="ko-KR" sz="1800" dirty="0" smtClean="0"/>
              <a:t>   return 0;</a:t>
            </a:r>
          </a:p>
          <a:p>
            <a:pPr>
              <a:buNone/>
            </a:pPr>
            <a:r>
              <a:rPr lang="en-US" altLang="ko-KR" sz="1800" dirty="0" smtClean="0"/>
              <a:t>}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B050"/>
                </a:solidFill>
              </a:rPr>
              <a:t>// n! </a:t>
            </a:r>
            <a:r>
              <a:rPr lang="ko-KR" altLang="en-US" sz="1800" dirty="0" smtClean="0">
                <a:solidFill>
                  <a:srgbClr val="00B050"/>
                </a:solidFill>
              </a:rPr>
              <a:t>구하는 재귀 함수</a:t>
            </a:r>
          </a:p>
          <a:p>
            <a:pPr>
              <a:buNone/>
            </a:pP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factorial(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number){</a:t>
            </a:r>
          </a:p>
          <a:p>
            <a:pPr>
              <a:buNone/>
            </a:pPr>
            <a:r>
              <a:rPr lang="en-US" altLang="ko-KR" sz="1800" dirty="0" smtClean="0"/>
              <a:t>   if (number &lt;= 1)</a:t>
            </a:r>
          </a:p>
          <a:p>
            <a:pPr>
              <a:buNone/>
            </a:pPr>
            <a:r>
              <a:rPr lang="en-US" altLang="ko-KR" sz="1800" dirty="0" smtClean="0"/>
              <a:t>      return 1;</a:t>
            </a:r>
          </a:p>
          <a:p>
            <a:pPr>
              <a:buNone/>
            </a:pPr>
            <a:r>
              <a:rPr lang="en-US" altLang="ko-KR" sz="1800" dirty="0" smtClean="0"/>
              <a:t>   else</a:t>
            </a:r>
          </a:p>
          <a:p>
            <a:pPr>
              <a:buNone/>
            </a:pPr>
            <a:r>
              <a:rPr lang="en-US" altLang="ko-KR" sz="1800" dirty="0" smtClean="0"/>
              <a:t>      return (number * factorial(number - 1));</a:t>
            </a:r>
          </a:p>
          <a:p>
            <a:pPr>
              <a:buNone/>
            </a:pPr>
            <a:r>
              <a:rPr lang="en-US" altLang="ko-KR" sz="1800" dirty="0" smtClean="0"/>
              <a:t>}</a:t>
            </a: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_</a:t>
            </a:r>
            <a:r>
              <a:rPr lang="ko-KR" altLang="en-US" smtClean="0"/>
              <a:t>함수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 t="71821" r="75689"/>
          <a:stretch>
            <a:fillRect/>
          </a:stretch>
        </p:blipFill>
        <p:spPr bwMode="auto">
          <a:xfrm>
            <a:off x="3428992" y="3571876"/>
            <a:ext cx="1214446" cy="2195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4" name="그룹 13"/>
          <p:cNvGrpSpPr/>
          <p:nvPr/>
        </p:nvGrpSpPr>
        <p:grpSpPr>
          <a:xfrm>
            <a:off x="5286380" y="1142984"/>
            <a:ext cx="3750718" cy="3714776"/>
            <a:chOff x="179512" y="1844824"/>
            <a:chExt cx="4536504" cy="4046158"/>
          </a:xfrm>
        </p:grpSpPr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512" y="1844824"/>
              <a:ext cx="4536504" cy="404615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1431667" y="2156067"/>
              <a:ext cx="38953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lang="en-US" altLang="ko-KR" sz="1200" dirty="0" smtClean="0"/>
                <a:t> 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174" y="3227834"/>
              <a:ext cx="38953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marL="342900" indent="-342900">
                <a:buFont typeface="+mj-ea"/>
                <a:buAutoNum type="circleNumDbPlain" startAt="2"/>
              </a:pPr>
              <a:r>
                <a:rPr lang="en-US" altLang="ko-KR" sz="1200" dirty="0" smtClean="0"/>
                <a:t> 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43848" y="4425682"/>
              <a:ext cx="38953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marL="342900" indent="-342900">
                <a:buFont typeface="+mj-ea"/>
                <a:buAutoNum type="circleNumDbPlain" startAt="3"/>
              </a:pPr>
              <a:r>
                <a:rPr lang="en-US" altLang="ko-KR" sz="1200" dirty="0" smtClean="0"/>
                <a:t> 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837" y="4539155"/>
              <a:ext cx="21602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342900" indent="-342900">
                <a:buFont typeface="+mj-ea"/>
                <a:buAutoNum type="circleNumDbPlain" startAt="4"/>
              </a:pPr>
              <a:r>
                <a:rPr lang="en-US" altLang="ko-KR" sz="1200" dirty="0" smtClean="0"/>
                <a:t> 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48388" y="3371994"/>
              <a:ext cx="21602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342900" indent="-342900">
                <a:buFont typeface="+mj-ea"/>
                <a:buAutoNum type="circleNumDbPlain" startAt="5"/>
              </a:pPr>
              <a:r>
                <a:rPr lang="en-US" altLang="ko-KR" sz="1200" dirty="0" smtClean="0"/>
                <a:t> 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9288" y="2164214"/>
              <a:ext cx="21602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342900" indent="-342900">
                <a:buFont typeface="+mj-ea"/>
                <a:buAutoNum type="circleNumDbPlain" startAt="6"/>
              </a:pPr>
              <a:r>
                <a:rPr lang="en-US" altLang="ko-KR" sz="1200" dirty="0" smtClean="0"/>
                <a:t> </a:t>
              </a:r>
              <a:endParaRPr lang="ko-KR" altLang="en-US" sz="12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7122</TotalTime>
  <Words>1771</Words>
  <Application>Microsoft Office PowerPoint</Application>
  <PresentationFormat>화면 슬라이드 쇼(4:3)</PresentationFormat>
  <Paragraphs>479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굴림</vt:lpstr>
      <vt:lpstr>맑은 고딕</vt:lpstr>
      <vt:lpstr>Arial</vt:lpstr>
      <vt:lpstr>Wingdings</vt:lpstr>
      <vt:lpstr>Office 테마</vt:lpstr>
      <vt:lpstr>함수</vt:lpstr>
      <vt:lpstr>라이브러리와 사용자 정의 함수</vt:lpstr>
      <vt:lpstr>함수 정의</vt:lpstr>
      <vt:lpstr>함수 호출과 실행</vt:lpstr>
      <vt:lpstr>함수 원형</vt:lpstr>
      <vt:lpstr>매개변수 </vt:lpstr>
      <vt:lpstr>함수의 이용</vt:lpstr>
      <vt:lpstr>재귀함수 개요</vt:lpstr>
      <vt:lpstr>재귀함수의 이용</vt:lpstr>
      <vt:lpstr>함수 rand()</vt:lpstr>
      <vt:lpstr>난수의 이용</vt:lpstr>
      <vt:lpstr>함수 srand()</vt:lpstr>
      <vt:lpstr>범위내의 난수 생성</vt:lpstr>
      <vt:lpstr>1에서 100사이의 난수를 생성</vt:lpstr>
      <vt:lpstr>실수형 난수의 생성</vt:lpstr>
      <vt:lpstr>난수 맞추기</vt:lpstr>
      <vt:lpstr>수학 관련 함수</vt:lpstr>
      <vt:lpstr>수학 함수 이용</vt:lpstr>
      <vt:lpstr>문자 관련 함수</vt:lpstr>
      <vt:lpstr>문자 함수 이용</vt:lpstr>
      <vt:lpstr>다양한 헤더 파일 </vt:lpstr>
      <vt:lpstr>1. 시간을 지연시키는 함수</vt:lpstr>
      <vt:lpstr>시간을 지연하는 함수 Sleep() 사용 예</vt:lpstr>
      <vt:lpstr>2. 커서의 위치 제어</vt:lpstr>
      <vt:lpstr>2. 커서의 위치 제어</vt:lpstr>
      <vt:lpstr>커서 위치 제어 사용 예</vt:lpstr>
      <vt:lpstr>3. 화면 지우기</vt:lpstr>
      <vt:lpstr>4 메뉴의 선택과 진행</vt:lpstr>
      <vt:lpstr>메인 메뉴만 있는 프로그램</vt:lpstr>
      <vt:lpstr>5. 메인 메뉴와 서브 메뉴</vt:lpstr>
      <vt:lpstr>PowerPoint 프레젠테이션</vt:lpstr>
      <vt:lpstr>5. 메인 메뉴와 서브 메뉴</vt:lpstr>
      <vt:lpstr>메인과 서브메뉴가 있는 프로그램(1/3)</vt:lpstr>
      <vt:lpstr>메인과 서브메뉴가 있는 프로그램(2/3)</vt:lpstr>
      <vt:lpstr>메인과 서브메뉴가 있는 프로그램(3/3)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강환수</dc:creator>
  <cp:lastModifiedBy>ana</cp:lastModifiedBy>
  <cp:revision>97</cp:revision>
  <dcterms:created xsi:type="dcterms:W3CDTF">2011-07-02T09:05:44Z</dcterms:created>
  <dcterms:modified xsi:type="dcterms:W3CDTF">2016-09-01T07:39:41Z</dcterms:modified>
</cp:coreProperties>
</file>