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1"/>
  </p:sldMasterIdLst>
  <p:notesMasterIdLst>
    <p:notesMasterId r:id="rId49"/>
  </p:notesMasterIdLst>
  <p:sldIdLst>
    <p:sldId id="327" r:id="rId2"/>
    <p:sldId id="331" r:id="rId3"/>
    <p:sldId id="332" r:id="rId4"/>
    <p:sldId id="333" r:id="rId5"/>
    <p:sldId id="362" r:id="rId6"/>
    <p:sldId id="363" r:id="rId7"/>
    <p:sldId id="335" r:id="rId8"/>
    <p:sldId id="336" r:id="rId9"/>
    <p:sldId id="364" r:id="rId10"/>
    <p:sldId id="365" r:id="rId11"/>
    <p:sldId id="366" r:id="rId12"/>
    <p:sldId id="368" r:id="rId13"/>
    <p:sldId id="402" r:id="rId14"/>
    <p:sldId id="369" r:id="rId15"/>
    <p:sldId id="370" r:id="rId16"/>
    <p:sldId id="371" r:id="rId17"/>
    <p:sldId id="372" r:id="rId18"/>
    <p:sldId id="405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403" r:id="rId27"/>
    <p:sldId id="404" r:id="rId28"/>
    <p:sldId id="380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99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676" autoAdjust="0"/>
  </p:normalViewPr>
  <p:slideViewPr>
    <p:cSldViewPr>
      <p:cViewPr>
        <p:scale>
          <a:sx n="66" d="100"/>
          <a:sy n="66" d="100"/>
        </p:scale>
        <p:origin x="53" y="-3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D464C-B31B-4521-81D8-8B7809724F78}" type="datetimeFigureOut">
              <a:rPr lang="ko-KR" altLang="en-US" smtClean="0"/>
              <a:pPr/>
              <a:t>2016-11-12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A36A1-22DF-4D9C-97C8-0BAB8A3A3A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7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62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50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11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E54E9-F988-4640-B5E3-EC74347315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D0FE-FAB6-494B-A119-34BDEE1C18C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8F57-D242-48A9-B332-477EAED611F9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72560" cy="868346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71546"/>
            <a:ext cx="8572560" cy="535785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400" b="1"/>
            </a:lvl1pPr>
            <a:lvl2pPr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 sz="2400" b="1"/>
            </a:lvl2pPr>
            <a:lvl3pPr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5720" y="6500834"/>
            <a:ext cx="2895600" cy="222249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86578" y="6500834"/>
            <a:ext cx="2133600" cy="22224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2473D238-DD87-44D5-950F-1780A39DE334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6DCCA-D801-4D8B-A5E7-10646B4EB89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96F0-503C-4B9A-91CD-075273AC025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90379-B883-47B2-A2B3-3B15BDE6A0A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7F4DD-FE61-43A3-B8D5-D9426CA8346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03431-CEA0-4BD1-B3BA-48E2A9AE678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7AB77-F3D4-4685-B3B4-3AA6F3EEA30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73B80-9A2C-441F-B504-2C07039CC92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734CE-B96A-4534-BECB-344B854590E3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601075" y="1504578"/>
            <a:ext cx="5429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500034" y="857232"/>
            <a:ext cx="7772400" cy="1362075"/>
          </a:xfrm>
        </p:spPr>
        <p:txBody>
          <a:bodyPr anchor="ctr"/>
          <a:lstStyle/>
          <a:p>
            <a:pPr algn="ctr"/>
            <a:r>
              <a:rPr lang="ko-KR" altLang="en-US" sz="4400" dirty="0" smtClean="0">
                <a:solidFill>
                  <a:schemeClr val="tx1"/>
                </a:solidFill>
              </a:rPr>
              <a:t>파일처리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8860" y="2143116"/>
            <a:ext cx="444544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파일기초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텍스트 파일 입출력 함수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이진 파일 입출력 함수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파일 접근 처리</a:t>
            </a:r>
            <a:endParaRPr lang="en-US" altLang="ko-KR" sz="2800" b="1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Clr>
                <a:schemeClr val="accent1">
                  <a:lumMod val="75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 파일 관련 함수 정리 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 </a:t>
            </a:r>
            <a:r>
              <a:rPr lang="ko-KR" altLang="en-US" dirty="0" err="1" smtClean="0"/>
              <a:t>스트림을</a:t>
            </a:r>
            <a:r>
              <a:rPr lang="ko-KR" altLang="en-US" dirty="0" smtClean="0"/>
              <a:t> 이용한 파일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5721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//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fopen.c</a:t>
            </a:r>
            <a:endParaRPr lang="en-US" altLang="ko-KR" sz="20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stdlib.h</a:t>
            </a:r>
            <a:r>
              <a:rPr lang="en-US" altLang="ko-KR" sz="2000" dirty="0" smtClean="0"/>
              <a:t>&gt; </a:t>
            </a:r>
            <a:r>
              <a:rPr lang="en-US" altLang="ko-KR" sz="2000" dirty="0" smtClean="0">
                <a:solidFill>
                  <a:srgbClr val="00B050"/>
                </a:solidFill>
              </a:rPr>
              <a:t>//for exit()</a:t>
            </a:r>
          </a:p>
          <a:p>
            <a:pPr>
              <a:buNone/>
            </a:pP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main(){ </a:t>
            </a:r>
          </a:p>
          <a:p>
            <a:pPr>
              <a:buNone/>
            </a:pPr>
            <a:r>
              <a:rPr lang="en-US" altLang="ko-KR" sz="2000" dirty="0" smtClean="0"/>
              <a:t>	char </a:t>
            </a:r>
            <a:r>
              <a:rPr lang="en-US" altLang="ko-KR" sz="2000" dirty="0" err="1" smtClean="0"/>
              <a:t>fname</a:t>
            </a:r>
            <a:r>
              <a:rPr lang="en-US" altLang="ko-KR" sz="2000" dirty="0" smtClean="0"/>
              <a:t>[] = "basic.txt";</a:t>
            </a:r>
          </a:p>
          <a:p>
            <a:pPr>
              <a:buNone/>
            </a:pPr>
            <a:r>
              <a:rPr lang="en-US" altLang="ko-KR" sz="2000" dirty="0" smtClean="0"/>
              <a:t>	char name[30] = "</a:t>
            </a:r>
            <a:r>
              <a:rPr sz="2000" smtClean="0"/>
              <a:t>원보람</a:t>
            </a:r>
            <a:r>
              <a:rPr lang="en-US" altLang="ko-KR" sz="2000" dirty="0" smtClean="0"/>
              <a:t>";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point = 99;</a:t>
            </a:r>
          </a:p>
          <a:p>
            <a:pPr>
              <a:buNone/>
            </a:pPr>
            <a:r>
              <a:rPr lang="en-US" altLang="ko-KR" sz="2000" dirty="0" smtClean="0"/>
              <a:t>	FILE *f;   </a:t>
            </a:r>
          </a:p>
          <a:p>
            <a:pPr>
              <a:buNone/>
            </a:pPr>
            <a:r>
              <a:rPr lang="en-US" altLang="ko-KR" sz="2000" dirty="0" smtClean="0"/>
              <a:t>	if ( </a:t>
            </a:r>
            <a:r>
              <a:rPr lang="en-US" altLang="ko-KR" sz="2000" dirty="0" err="1" smtClean="0"/>
              <a:t>fopen_s</a:t>
            </a:r>
            <a:r>
              <a:rPr lang="en-US" altLang="ko-KR" sz="2000" dirty="0" smtClean="0"/>
              <a:t>(&amp;f, </a:t>
            </a:r>
            <a:r>
              <a:rPr lang="en-US" altLang="ko-KR" sz="2000" dirty="0" err="1" smtClean="0"/>
              <a:t>fname</a:t>
            </a:r>
            <a:r>
              <a:rPr lang="en-US" altLang="ko-KR" sz="2000" dirty="0" smtClean="0"/>
              <a:t>, "w") != 0 ){ </a:t>
            </a:r>
            <a:r>
              <a:rPr lang="en-US" altLang="ko-KR" sz="1600" dirty="0" smtClean="0">
                <a:solidFill>
                  <a:srgbClr val="00B050"/>
                </a:solidFill>
              </a:rPr>
              <a:t>//if ( (f = 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fopen</a:t>
            </a:r>
            <a:r>
              <a:rPr lang="en-US" altLang="ko-KR" sz="1600" dirty="0" smtClean="0">
                <a:solidFill>
                  <a:srgbClr val="00B050"/>
                </a:solidFill>
              </a:rPr>
              <a:t>(</a:t>
            </a:r>
            <a:r>
              <a:rPr lang="en-US" altLang="ko-KR" sz="1600" dirty="0" err="1" smtClean="0">
                <a:solidFill>
                  <a:srgbClr val="00B050"/>
                </a:solidFill>
              </a:rPr>
              <a:t>fname</a:t>
            </a:r>
            <a:r>
              <a:rPr lang="en-US" altLang="ko-KR" sz="1600" dirty="0" smtClean="0">
                <a:solidFill>
                  <a:srgbClr val="00B050"/>
                </a:solidFill>
              </a:rPr>
              <a:t>, "w")) == NULL ) </a:t>
            </a:r>
          </a:p>
          <a:p>
            <a:pPr>
              <a:buNone/>
            </a:pPr>
            <a:r>
              <a:rPr sz="2000" smtClean="0"/>
              <a:t>	</a:t>
            </a: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( "</a:t>
            </a:r>
            <a:r>
              <a:rPr sz="2000" smtClean="0"/>
              <a:t>파일이열리지않습니다</a:t>
            </a:r>
            <a:r>
              <a:rPr lang="en-US" altLang="ko-KR" sz="2000" dirty="0" smtClean="0"/>
              <a:t>.\n" );</a:t>
            </a:r>
          </a:p>
          <a:p>
            <a:pPr>
              <a:buNone/>
            </a:pPr>
            <a:r>
              <a:rPr lang="en-US" altLang="ko-KR" sz="2000" dirty="0" smtClean="0"/>
              <a:t>		exit(1);</a:t>
            </a:r>
            <a:r>
              <a:rPr sz="2000" smtClean="0"/>
              <a:t>	</a:t>
            </a:r>
            <a:r>
              <a:rPr lang="en-US" altLang="ko-KR" sz="2000" dirty="0" smtClean="0"/>
              <a:t>}</a:t>
            </a:r>
          </a:p>
          <a:p>
            <a:pPr>
              <a:buNone/>
            </a:pPr>
            <a:r>
              <a:rPr sz="2000" smtClean="0"/>
              <a:t>	</a:t>
            </a:r>
            <a:r>
              <a:rPr lang="en-US" altLang="ko-KR" sz="2000" dirty="0" smtClean="0">
                <a:solidFill>
                  <a:srgbClr val="00B050"/>
                </a:solidFill>
              </a:rPr>
              <a:t>//</a:t>
            </a:r>
            <a:r>
              <a:rPr sz="2000" smtClean="0">
                <a:solidFill>
                  <a:srgbClr val="00B050"/>
                </a:solidFill>
              </a:rPr>
              <a:t>파일</a:t>
            </a:r>
            <a:r>
              <a:rPr lang="en-US" altLang="ko-KR" sz="2000" dirty="0" smtClean="0">
                <a:solidFill>
                  <a:srgbClr val="00B050"/>
                </a:solidFill>
              </a:rPr>
              <a:t>"basic.txt"</a:t>
            </a:r>
            <a:r>
              <a:rPr sz="2000" smtClean="0">
                <a:solidFill>
                  <a:srgbClr val="00B050"/>
                </a:solidFill>
              </a:rPr>
              <a:t>에쓰기 </a:t>
            </a:r>
            <a:endParaRPr lang="en-US" sz="20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   //</a:t>
            </a:r>
            <a:r>
              <a:rPr lang="ko-KR" altLang="en-US" sz="2000" dirty="0" smtClean="0">
                <a:solidFill>
                  <a:srgbClr val="00B050"/>
                </a:solidFill>
              </a:rPr>
              <a:t>지정한 파일 </a:t>
            </a:r>
            <a:r>
              <a:rPr lang="en-US" altLang="ko-KR" sz="2000" dirty="0" smtClean="0">
                <a:solidFill>
                  <a:srgbClr val="00B050"/>
                </a:solidFill>
              </a:rPr>
              <a:t>f</a:t>
            </a:r>
            <a:r>
              <a:rPr lang="ko-KR" altLang="en-US" sz="2000" dirty="0" smtClean="0">
                <a:solidFill>
                  <a:srgbClr val="00B050"/>
                </a:solidFill>
              </a:rPr>
              <a:t>에 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printf</a:t>
            </a:r>
            <a:r>
              <a:rPr lang="en-US" altLang="ko-KR" sz="2000" dirty="0" smtClean="0">
                <a:solidFill>
                  <a:srgbClr val="00B050"/>
                </a:solidFill>
              </a:rPr>
              <a:t>()</a:t>
            </a:r>
            <a:r>
              <a:rPr lang="ko-KR" altLang="en-US" sz="2000" dirty="0" smtClean="0">
                <a:solidFill>
                  <a:srgbClr val="00B050"/>
                </a:solidFill>
              </a:rPr>
              <a:t>기능을 수행</a:t>
            </a:r>
            <a:endParaRPr sz="200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fprintf</a:t>
            </a:r>
            <a:r>
              <a:rPr lang="en-US" altLang="ko-KR" sz="2000" dirty="0" smtClean="0">
                <a:solidFill>
                  <a:srgbClr val="0070C0"/>
                </a:solidFill>
              </a:rPr>
              <a:t>(f,</a:t>
            </a:r>
            <a:r>
              <a:rPr lang="en-US" altLang="ko-KR" sz="2000" dirty="0" smtClean="0"/>
              <a:t> "</a:t>
            </a:r>
            <a:r>
              <a:rPr sz="2000" smtClean="0"/>
              <a:t>이름이 </a:t>
            </a:r>
            <a:r>
              <a:rPr lang="en-US" altLang="ko-KR" sz="2000" dirty="0" smtClean="0"/>
              <a:t>%s</a:t>
            </a:r>
            <a:r>
              <a:rPr sz="2000" smtClean="0"/>
              <a:t>인 학생의 성적은 </a:t>
            </a:r>
            <a:r>
              <a:rPr lang="en-US" altLang="ko-KR" sz="2000" dirty="0" smtClean="0"/>
              <a:t>%d </a:t>
            </a:r>
            <a:r>
              <a:rPr sz="2000" smtClean="0"/>
              <a:t>입니다</a:t>
            </a:r>
            <a:r>
              <a:rPr lang="en-US" altLang="ko-KR" sz="2000" dirty="0" smtClean="0"/>
              <a:t>.\n", name, point);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fclose</a:t>
            </a:r>
            <a:r>
              <a:rPr lang="en-US" altLang="ko-KR" sz="2000" dirty="0" smtClean="0"/>
              <a:t>(f); </a:t>
            </a:r>
            <a:r>
              <a:rPr lang="en-US" altLang="ko-KR" sz="2000" dirty="0" smtClean="0">
                <a:solidFill>
                  <a:srgbClr val="00B050"/>
                </a:solidFill>
              </a:rPr>
              <a:t>//</a:t>
            </a:r>
            <a:r>
              <a:rPr sz="2000" smtClean="0">
                <a:solidFill>
                  <a:srgbClr val="00B050"/>
                </a:solidFill>
              </a:rPr>
              <a:t>파일 닫기</a:t>
            </a:r>
            <a:endParaRPr lang="en-US" altLang="ko-KR" sz="20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sz="2000" dirty="0" smtClean="0"/>
              <a:t>	return 0;}</a:t>
            </a:r>
            <a:endParaRPr lang="ko-KR" altLang="en-US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9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파일에 서식화된 문자열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err="1" smtClean="0"/>
              <a:t>fprintf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fscanf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sz="2400" dirty="0" smtClean="0"/>
              <a:t>텍스트 파일에 자료를 쓰거나 읽기 위한 함수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헤더 파일 </a:t>
            </a:r>
            <a:r>
              <a:rPr lang="en-US" altLang="ko-KR" sz="2400" dirty="0" err="1" smtClean="0"/>
              <a:t>stdio.h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필요</a:t>
            </a:r>
            <a:endParaRPr lang="en-US" altLang="ko-KR" sz="2400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sz="2400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sz="2400" dirty="0" smtClean="0"/>
          </a:p>
          <a:p>
            <a:pPr lvl="1"/>
            <a:r>
              <a:rPr lang="ko-KR" altLang="en-US" dirty="0" smtClean="0"/>
              <a:t>첫 번째 인자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입출력에 이용될 파일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두 번째 인자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입출력에 이용될 제어 문자열</a:t>
            </a:r>
            <a:endParaRPr lang="en-US" altLang="ko-KR" sz="2400" dirty="0" smtClean="0"/>
          </a:p>
          <a:p>
            <a:pPr lvl="1"/>
            <a:r>
              <a:rPr lang="ko-KR" altLang="en-US" dirty="0" smtClean="0"/>
              <a:t>다음 인자들은 입출력 될 변수 또는 상수 목록</a:t>
            </a:r>
            <a:endParaRPr lang="ko-KR" altLang="en-US" sz="2400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/>
          <a:srcRect l="2941" t="13668" r="15686" b="53191"/>
          <a:stretch>
            <a:fillRect/>
          </a:stretch>
        </p:blipFill>
        <p:spPr bwMode="auto">
          <a:xfrm>
            <a:off x="714348" y="2643182"/>
            <a:ext cx="7336115" cy="1285884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  <a:effectLst/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10</a:t>
            </a:fld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쓰기와 읽기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4282" y="1142984"/>
            <a:ext cx="8643998" cy="532453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main(){ </a:t>
            </a:r>
          </a:p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	char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fname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[] = "grade.txt";</a:t>
            </a:r>
          </a:p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	char name[30];</a:t>
            </a:r>
          </a:p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	FILE *f;   </a:t>
            </a:r>
          </a:p>
          <a:p>
            <a:r>
              <a:rPr lang="fr-FR" altLang="ko-KR" sz="2000" b="1" dirty="0" smtClean="0">
                <a:latin typeface="맑은 고딕" pitchFamily="50" charset="-127"/>
                <a:ea typeface="맑은 고딕" pitchFamily="50" charset="-127"/>
              </a:rPr>
              <a:t>	int point1, point2, cnt = 0;</a:t>
            </a:r>
          </a:p>
          <a:p>
            <a:endParaRPr lang="ko-KR" altLang="en-US" sz="2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	if (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fopen_s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(&amp;f,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fname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, "w") != 0 ){ </a:t>
            </a:r>
          </a:p>
          <a:p>
            <a:r>
              <a:rPr lang="en-US" altLang="ko-KR" sz="20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             //if ( (f = </a:t>
            </a:r>
            <a:r>
              <a:rPr lang="en-US" altLang="ko-KR" sz="2000" b="1" dirty="0" err="1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fopen</a:t>
            </a:r>
            <a:r>
              <a:rPr lang="en-US" altLang="ko-KR" sz="20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b="1" dirty="0" err="1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fname</a:t>
            </a:r>
            <a:r>
              <a:rPr lang="en-US" altLang="ko-KR" sz="20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, "w")) == NULL ) </a:t>
            </a:r>
          </a:p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 "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파일이 열리지 않습니다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.\n" );</a:t>
            </a:r>
          </a:p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		exit(1);</a:t>
            </a:r>
          </a:p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         } 	</a:t>
            </a:r>
          </a:p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이름과 성적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중간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기말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을 입력하세요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.\n" );</a:t>
            </a:r>
          </a:p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scanf_s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("%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s%d%d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", name, 30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, &amp;point1, &amp;point2);</a:t>
            </a:r>
          </a:p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0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sz="20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20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"grade.txt"</a:t>
            </a:r>
            <a:r>
              <a:rPr lang="ko-KR" altLang="en-US" sz="20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에 쓰기 </a:t>
            </a:r>
          </a:p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fprintf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(f, "%d %s %d %d\n", ++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cnt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, name, point1, point2);</a:t>
            </a:r>
          </a:p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fclose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(f);</a:t>
            </a:r>
          </a:p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11</a:t>
            </a:fld>
            <a:endParaRPr lang="en-US" altLang="ko-KR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쓰기와 읽기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2844" y="1071546"/>
            <a:ext cx="8929750" cy="352417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if (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fopen_s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(&amp;f,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fname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, "r") != 0 ){</a:t>
            </a:r>
          </a:p>
          <a:p>
            <a:pPr>
              <a:lnSpc>
                <a:spcPts val="27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 "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파일이 열리지 않습니다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.\n" );</a:t>
            </a:r>
          </a:p>
          <a:p>
            <a:pPr>
              <a:lnSpc>
                <a:spcPts val="27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	exit(1);}</a:t>
            </a:r>
          </a:p>
          <a:p>
            <a:pPr>
              <a:lnSpc>
                <a:spcPts val="2700"/>
              </a:lnSpc>
            </a:pPr>
            <a:r>
              <a:rPr lang="en-US" altLang="ko-KR" sz="20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sz="20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20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"grade.txt"</a:t>
            </a:r>
            <a:r>
              <a:rPr lang="ko-KR" altLang="en-US" sz="20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에서 읽기 </a:t>
            </a:r>
          </a:p>
          <a:p>
            <a:pPr>
              <a:lnSpc>
                <a:spcPts val="2700"/>
              </a:lnSpc>
            </a:pP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fscanf_s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(f, "%d 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%s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%d %d\n", &amp;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cnt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0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name, 30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, &amp;point1, &amp;point2);</a:t>
            </a:r>
          </a:p>
          <a:p>
            <a:pPr>
              <a:lnSpc>
                <a:spcPts val="2700"/>
              </a:lnSpc>
            </a:pPr>
            <a:r>
              <a:rPr lang="en-US" altLang="ko-KR" sz="20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sz="20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표준 출력에 쓰기</a:t>
            </a:r>
            <a:r>
              <a:rPr lang="en-US" altLang="ko-KR" sz="20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000" b="1" dirty="0" err="1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20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20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함수를 사용해도 됨 </a:t>
            </a:r>
          </a:p>
          <a:p>
            <a:pPr>
              <a:lnSpc>
                <a:spcPts val="2700"/>
              </a:lnSpc>
            </a:pP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fprintf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stdout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, "\n%6s%16s%10s%8s\n", "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", "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", "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중간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", "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기말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"); </a:t>
            </a:r>
          </a:p>
          <a:p>
            <a:pPr>
              <a:lnSpc>
                <a:spcPts val="2700"/>
              </a:lnSpc>
            </a:pP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fprintf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stdout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, "%5d%18s%8d%8d\n",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cnt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, name, point1, point2);</a:t>
            </a:r>
          </a:p>
          <a:p>
            <a:pPr>
              <a:lnSpc>
                <a:spcPts val="2700"/>
              </a:lnSpc>
            </a:pP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fclose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(f);</a:t>
            </a:r>
          </a:p>
          <a:p>
            <a:pPr>
              <a:lnSpc>
                <a:spcPts val="2700"/>
              </a:lnSpc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return 0;}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12</a:t>
            </a:fld>
            <a:endParaRPr lang="en-US" altLang="ko-KR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 cstate="print"/>
          <a:srcRect t="20105"/>
          <a:stretch>
            <a:fillRect/>
          </a:stretch>
        </p:blipFill>
        <p:spPr bwMode="auto">
          <a:xfrm>
            <a:off x="5643570" y="4786322"/>
            <a:ext cx="2928958" cy="1338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57158" y="4857760"/>
            <a:ext cx="5080365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400" b="1" dirty="0" smtClean="0">
                <a:latin typeface="+mn-ea"/>
              </a:rPr>
              <a:t>표준 파일의 종류</a:t>
            </a:r>
            <a:endParaRPr lang="en-US" altLang="ko-KR" sz="2400" b="1" dirty="0" smtClean="0">
              <a:latin typeface="+mn-ea"/>
            </a:endParaRPr>
          </a:p>
          <a:p>
            <a:r>
              <a:rPr lang="ko-KR" altLang="en-US" sz="2400" b="1" dirty="0" smtClean="0">
                <a:latin typeface="+mn-ea"/>
              </a:rPr>
              <a:t>표준 입력 </a:t>
            </a:r>
            <a:r>
              <a:rPr lang="en-US" altLang="ko-KR" sz="2400" b="1" dirty="0" smtClean="0">
                <a:latin typeface="+mn-ea"/>
              </a:rPr>
              <a:t>: </a:t>
            </a:r>
            <a:r>
              <a:rPr lang="en-US" altLang="ko-KR" sz="2400" b="1" dirty="0" err="1" smtClean="0">
                <a:latin typeface="+mn-ea"/>
              </a:rPr>
              <a:t>stdin</a:t>
            </a:r>
            <a:r>
              <a:rPr lang="en-US" altLang="ko-KR" sz="2400" b="1" dirty="0" smtClean="0">
                <a:latin typeface="+mn-ea"/>
              </a:rPr>
              <a:t> =&gt; </a:t>
            </a:r>
            <a:r>
              <a:rPr lang="ko-KR" altLang="en-US" sz="2400" b="1" dirty="0" smtClean="0">
                <a:latin typeface="+mn-ea"/>
              </a:rPr>
              <a:t>키보드</a:t>
            </a:r>
            <a:endParaRPr lang="en-US" altLang="ko-KR" sz="2400" b="1" dirty="0" smtClean="0">
              <a:latin typeface="+mn-ea"/>
            </a:endParaRPr>
          </a:p>
          <a:p>
            <a:r>
              <a:rPr lang="ko-KR" altLang="en-US" sz="2400" b="1" dirty="0" smtClean="0">
                <a:latin typeface="+mn-ea"/>
              </a:rPr>
              <a:t>표준 출력 </a:t>
            </a:r>
            <a:r>
              <a:rPr lang="en-US" altLang="ko-KR" sz="2400" b="1" dirty="0" smtClean="0">
                <a:latin typeface="+mn-ea"/>
              </a:rPr>
              <a:t>: </a:t>
            </a:r>
            <a:r>
              <a:rPr lang="en-US" altLang="ko-KR" sz="2400" b="1" dirty="0" err="1" smtClean="0">
                <a:latin typeface="+mn-ea"/>
              </a:rPr>
              <a:t>stdout</a:t>
            </a:r>
            <a:r>
              <a:rPr lang="en-US" altLang="ko-KR" sz="2400" b="1" dirty="0" smtClean="0">
                <a:latin typeface="+mn-ea"/>
              </a:rPr>
              <a:t> =&gt; </a:t>
            </a:r>
            <a:r>
              <a:rPr lang="ko-KR" altLang="en-US" sz="2400" b="1" dirty="0" smtClean="0">
                <a:latin typeface="+mn-ea"/>
              </a:rPr>
              <a:t>모니터 화면</a:t>
            </a:r>
            <a:endParaRPr lang="ko-KR" altLang="en-US" sz="2400" b="1" dirty="0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문자열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00108"/>
            <a:ext cx="8572560" cy="5357850"/>
          </a:xfrm>
        </p:spPr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err="1" smtClean="0"/>
              <a:t>fgets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sz="2400" dirty="0" smtClean="0"/>
              <a:t>파일로부터 한 행의 문자열을 입력 받는 함수</a:t>
            </a:r>
            <a:endParaRPr lang="en-US" altLang="ko-KR" sz="2400" dirty="0" smtClean="0"/>
          </a:p>
          <a:p>
            <a:r>
              <a:rPr lang="ko-KR" altLang="en-US" dirty="0" smtClean="0"/>
              <a:t>함수 </a:t>
            </a:r>
            <a:r>
              <a:rPr lang="en-US" altLang="ko-KR" dirty="0" err="1" smtClean="0"/>
              <a:t>fputs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sz="2400" dirty="0" smtClean="0"/>
              <a:t>파일로 한 행의 문자열을 출력하는 함수</a:t>
            </a:r>
            <a:endParaRPr lang="en-US" altLang="ko-KR" sz="2400" dirty="0" smtClean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13</a:t>
            </a:fld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/>
          <a:srcRect l="3492" t="10625" r="3385" b="73437"/>
          <a:stretch>
            <a:fillRect/>
          </a:stretch>
        </p:blipFill>
        <p:spPr bwMode="auto">
          <a:xfrm>
            <a:off x="785787" y="3000372"/>
            <a:ext cx="7429552" cy="835825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85786" y="3929066"/>
            <a:ext cx="7417415" cy="213917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000" b="1" dirty="0" smtClean="0">
                <a:latin typeface="+mn-ea"/>
              </a:rPr>
              <a:t>char names[80];</a:t>
            </a:r>
          </a:p>
          <a:p>
            <a:pPr>
              <a:lnSpc>
                <a:spcPts val="2700"/>
              </a:lnSpc>
            </a:pPr>
            <a:r>
              <a:rPr lang="en-US" altLang="ko-KR" sz="2000" b="1" dirty="0" smtClean="0">
                <a:latin typeface="+mn-ea"/>
              </a:rPr>
              <a:t>FILE *f;</a:t>
            </a:r>
          </a:p>
          <a:p>
            <a:pPr>
              <a:lnSpc>
                <a:spcPts val="2700"/>
              </a:lnSpc>
            </a:pPr>
            <a:r>
              <a:rPr lang="en-US" altLang="ko-KR" sz="2000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2000" b="1" dirty="0" smtClean="0">
                <a:solidFill>
                  <a:srgbClr val="00B050"/>
                </a:solidFill>
                <a:latin typeface="+mn-ea"/>
              </a:rPr>
              <a:t>문자열이 저장될 포인터</a:t>
            </a:r>
            <a:r>
              <a:rPr lang="en-US" altLang="ko-KR" sz="2000" b="1" dirty="0" smtClean="0">
                <a:solidFill>
                  <a:srgbClr val="00B050"/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rgbClr val="00B050"/>
                </a:solidFill>
                <a:latin typeface="+mn-ea"/>
              </a:rPr>
              <a:t>문자 최대 수</a:t>
            </a:r>
            <a:r>
              <a:rPr lang="en-US" altLang="ko-KR" sz="2000" b="1" dirty="0" smtClean="0">
                <a:solidFill>
                  <a:srgbClr val="00B050"/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rgbClr val="00B050"/>
                </a:solidFill>
                <a:latin typeface="+mn-ea"/>
              </a:rPr>
              <a:t>문자열이 저장될 파일</a:t>
            </a:r>
            <a:endParaRPr lang="en-US" altLang="ko-KR" sz="2000" b="1" dirty="0" smtClean="0">
              <a:solidFill>
                <a:srgbClr val="00B050"/>
              </a:solidFill>
              <a:latin typeface="+mn-ea"/>
            </a:endParaRPr>
          </a:p>
          <a:p>
            <a:pPr>
              <a:lnSpc>
                <a:spcPts val="2700"/>
              </a:lnSpc>
            </a:pPr>
            <a:r>
              <a:rPr lang="en-US" altLang="ko-KR" sz="2000" b="1" dirty="0" err="1" smtClean="0">
                <a:latin typeface="+mn-ea"/>
              </a:rPr>
              <a:t>fgets</a:t>
            </a:r>
            <a:r>
              <a:rPr lang="en-US" altLang="ko-KR" sz="2000" b="1" dirty="0" smtClean="0">
                <a:latin typeface="+mn-ea"/>
              </a:rPr>
              <a:t>(names, 80, f); </a:t>
            </a:r>
          </a:p>
          <a:p>
            <a:pPr>
              <a:lnSpc>
                <a:spcPts val="2700"/>
              </a:lnSpc>
            </a:pPr>
            <a:r>
              <a:rPr lang="en-US" altLang="ko-KR" sz="2000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2000" b="1" dirty="0" smtClean="0">
                <a:solidFill>
                  <a:srgbClr val="00B050"/>
                </a:solidFill>
                <a:latin typeface="+mn-ea"/>
              </a:rPr>
              <a:t>출력될 문자열이 저장된 포인터</a:t>
            </a:r>
            <a:r>
              <a:rPr lang="en-US" altLang="ko-KR" sz="2000" b="1" dirty="0" smtClean="0">
                <a:solidFill>
                  <a:srgbClr val="00B050"/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rgbClr val="00B050"/>
                </a:solidFill>
                <a:latin typeface="+mn-ea"/>
              </a:rPr>
              <a:t>문자열이 출력된 파일</a:t>
            </a:r>
            <a:endParaRPr lang="en-US" altLang="ko-KR" sz="2000" b="1" dirty="0" smtClean="0">
              <a:latin typeface="+mn-ea"/>
            </a:endParaRPr>
          </a:p>
          <a:p>
            <a:pPr>
              <a:lnSpc>
                <a:spcPts val="2700"/>
              </a:lnSpc>
            </a:pPr>
            <a:r>
              <a:rPr lang="en-US" altLang="ko-KR" sz="2000" b="1" dirty="0" err="1" smtClean="0">
                <a:latin typeface="+mn-ea"/>
              </a:rPr>
              <a:t>fputs</a:t>
            </a:r>
            <a:r>
              <a:rPr lang="en-US" altLang="ko-KR" sz="2000" b="1" dirty="0" smtClean="0">
                <a:latin typeface="+mn-ea"/>
              </a:rPr>
              <a:t>(names, f); </a:t>
            </a:r>
            <a:endParaRPr lang="ko-KR" altLang="en-US" sz="2000" b="1" dirty="0" smtClean="0">
              <a:solidFill>
                <a:srgbClr val="00B050"/>
              </a:solidFill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문자열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smtClean="0"/>
              <a:t>함수 </a:t>
            </a:r>
            <a:r>
              <a:rPr lang="en-US" altLang="en-US" dirty="0" err="1" smtClean="0"/>
              <a:t>feof</a:t>
            </a:r>
            <a:r>
              <a:rPr lang="en-US" altLang="en-US" dirty="0" smtClean="0"/>
              <a:t>()</a:t>
            </a:r>
          </a:p>
          <a:p>
            <a:pPr lvl="1"/>
            <a:r>
              <a:rPr altLang="en-US" sz="2400" smtClean="0"/>
              <a:t>파일의 내부 포인터 위치가 파일의 끝인지를 검사</a:t>
            </a:r>
            <a:endParaRPr lang="en-US" altLang="en-US" sz="2400" dirty="0" smtClean="0"/>
          </a:p>
          <a:p>
            <a:pPr lvl="1"/>
            <a:r>
              <a:rPr altLang="en-US" sz="2400" smtClean="0"/>
              <a:t>파일의 마지막이면 </a:t>
            </a:r>
            <a:r>
              <a:rPr lang="en-US" altLang="en-US" sz="2400" dirty="0" smtClean="0"/>
              <a:t>0</a:t>
            </a:r>
            <a:r>
              <a:rPr altLang="en-US" sz="2400" smtClean="0"/>
              <a:t>이 아닌 값 반환</a:t>
            </a:r>
            <a:endParaRPr lang="en-US" altLang="en-US" sz="2400" dirty="0" smtClean="0"/>
          </a:p>
          <a:p>
            <a:pPr lvl="1"/>
            <a:r>
              <a:rPr altLang="en-US" sz="2400" smtClean="0"/>
              <a:t>파일의 마지막이 아니면 </a:t>
            </a:r>
            <a:r>
              <a:rPr lang="en-US" altLang="en-US" sz="2400" dirty="0" smtClean="0"/>
              <a:t>0</a:t>
            </a:r>
            <a:r>
              <a:rPr altLang="en-US" sz="2400" smtClean="0"/>
              <a:t>을 반환</a:t>
            </a:r>
            <a:endParaRPr lang="en-US" altLang="en-US" sz="2400" dirty="0" smtClean="0"/>
          </a:p>
          <a:p>
            <a:r>
              <a:rPr altLang="en-US" smtClean="0"/>
              <a:t>함수 </a:t>
            </a:r>
            <a:r>
              <a:rPr lang="en-US" altLang="en-US" dirty="0" err="1" smtClean="0"/>
              <a:t>ferror</a:t>
            </a:r>
            <a:r>
              <a:rPr lang="en-US" altLang="en-US" dirty="0" smtClean="0"/>
              <a:t>()</a:t>
            </a:r>
          </a:p>
          <a:p>
            <a:pPr lvl="1"/>
            <a:r>
              <a:rPr altLang="en-US" sz="2400" smtClean="0"/>
              <a:t>파일 처리에서 오류 발생 여부를 검사</a:t>
            </a:r>
            <a:endParaRPr lang="en-US" altLang="en-US" sz="2400" dirty="0" smtClean="0"/>
          </a:p>
          <a:p>
            <a:pPr lvl="1"/>
            <a:r>
              <a:rPr altLang="en-US" sz="2400" smtClean="0"/>
              <a:t>이전 파일 처리에서 오류 발생하면 </a:t>
            </a:r>
            <a:r>
              <a:rPr lang="en-US" altLang="en-US" sz="2400" dirty="0" smtClean="0"/>
              <a:t>0</a:t>
            </a:r>
            <a:r>
              <a:rPr altLang="en-US" sz="2400" smtClean="0"/>
              <a:t>이 아닌값 반환</a:t>
            </a:r>
            <a:endParaRPr lang="en-US" altLang="en-US" sz="2400" dirty="0" smtClean="0"/>
          </a:p>
          <a:p>
            <a:pPr lvl="1"/>
            <a:r>
              <a:rPr altLang="en-US" sz="2400" smtClean="0"/>
              <a:t>오류가 발생하지 않으면 </a:t>
            </a:r>
            <a:r>
              <a:rPr lang="en-US" altLang="en-US" sz="2400" dirty="0" smtClean="0"/>
              <a:t>0 </a:t>
            </a:r>
            <a:r>
              <a:rPr altLang="en-US" sz="2400" smtClean="0"/>
              <a:t>반환</a:t>
            </a:r>
            <a:endParaRPr lang="en-US" altLang="en-US" sz="2400" dirty="0" smtClean="0"/>
          </a:p>
          <a:p>
            <a:r>
              <a:rPr altLang="en-US" smtClean="0"/>
              <a:t>함수 원형</a:t>
            </a:r>
            <a:endParaRPr lang="en-US" altLang="en-US" dirty="0" smtClean="0"/>
          </a:p>
          <a:p>
            <a:pPr lvl="1"/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feof</a:t>
            </a:r>
            <a:r>
              <a:rPr lang="en-US" altLang="ko-KR" sz="2400" dirty="0" smtClean="0"/>
              <a:t>(FILE *_File);</a:t>
            </a:r>
          </a:p>
          <a:p>
            <a:pPr lvl="1"/>
            <a:r>
              <a:rPr lang="en-US" altLang="ko-KR" sz="2400" dirty="0" err="1" smtClean="0"/>
              <a:t>int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ferror</a:t>
            </a:r>
            <a:r>
              <a:rPr lang="en-US" altLang="ko-KR" sz="2400" dirty="0" smtClean="0"/>
              <a:t>(FILE *_File);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14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7224" y="378602"/>
            <a:ext cx="6744242" cy="621506"/>
          </a:xfrm>
        </p:spPr>
        <p:txBody>
          <a:bodyPr/>
          <a:lstStyle/>
          <a:p>
            <a:r>
              <a:rPr lang="ko-KR" altLang="en-US" sz="3200" dirty="0" smtClean="0"/>
              <a:t>함수 </a:t>
            </a:r>
            <a:r>
              <a:rPr lang="en-US" altLang="ko-KR" sz="3200" dirty="0" err="1" smtClean="0"/>
              <a:t>fgets</a:t>
            </a:r>
            <a:r>
              <a:rPr lang="en-US" altLang="ko-KR" sz="3200" dirty="0" smtClean="0"/>
              <a:t>()</a:t>
            </a:r>
            <a:r>
              <a:rPr lang="ko-KR" altLang="en-US" sz="3200" dirty="0" smtClean="0"/>
              <a:t>와 </a:t>
            </a:r>
            <a:r>
              <a:rPr lang="en-US" altLang="ko-KR" sz="3200" dirty="0" err="1" smtClean="0"/>
              <a:t>fputs</a:t>
            </a:r>
            <a:r>
              <a:rPr lang="en-US" altLang="ko-KR" sz="3200" dirty="0" smtClean="0"/>
              <a:t>()</a:t>
            </a:r>
            <a:r>
              <a:rPr lang="ko-KR" altLang="en-US" sz="3200" dirty="0" smtClean="0"/>
              <a:t>를 이용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71546"/>
            <a:ext cx="8501122" cy="5328592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multilineio.c</a:t>
            </a:r>
            <a:r>
              <a:rPr lang="en-US" altLang="ko-KR" sz="2000" dirty="0" smtClean="0"/>
              <a:t> </a:t>
            </a:r>
          </a:p>
          <a:p>
            <a:pPr lvl="1"/>
            <a:r>
              <a:rPr lang="ko-KR" altLang="en-US" sz="2000" dirty="0" smtClean="0"/>
              <a:t>표준입력으로 여러 줄을 입력 받아 파일 </a:t>
            </a:r>
            <a:r>
              <a:rPr lang="en-US" altLang="ko-KR" sz="2000" dirty="0" smtClean="0"/>
              <a:t>grade.txt</a:t>
            </a:r>
            <a:r>
              <a:rPr lang="ko-KR" altLang="en-US" sz="2000" dirty="0" smtClean="0"/>
              <a:t>에 출력하는 프로그램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여러 줄의 표준입력을 처리하기 위하여 </a:t>
            </a:r>
            <a:r>
              <a:rPr lang="en-US" altLang="ko-KR" sz="2000" dirty="0" smtClean="0"/>
              <a:t>while ( !</a:t>
            </a:r>
            <a:r>
              <a:rPr lang="en-US" altLang="ko-KR" sz="2000" dirty="0" err="1" smtClean="0"/>
              <a:t>feof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stdin</a:t>
            </a:r>
            <a:r>
              <a:rPr lang="en-US" altLang="ko-KR" sz="2000" dirty="0" smtClean="0"/>
              <a:t>) ) {…} </a:t>
            </a:r>
            <a:r>
              <a:rPr lang="ko-KR" altLang="en-US" sz="2000" dirty="0" smtClean="0"/>
              <a:t>구문을 이용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함수 </a:t>
            </a:r>
            <a:r>
              <a:rPr lang="en-US" altLang="ko-KR" sz="2000" dirty="0" err="1" smtClean="0"/>
              <a:t>fputs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를 이용하기 전에 함수 </a:t>
            </a:r>
            <a:r>
              <a:rPr lang="en-US" altLang="ko-KR" sz="2000" dirty="0" err="1" smtClean="0"/>
              <a:t>fprintf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를 이용하여 줄 번호를 출력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즉 파일 </a:t>
            </a:r>
            <a:r>
              <a:rPr lang="en-US" altLang="ko-KR" sz="2000" dirty="0" smtClean="0"/>
              <a:t>grade. txt </a:t>
            </a:r>
            <a:r>
              <a:rPr lang="ko-KR" altLang="en-US" sz="2000" dirty="0" smtClean="0"/>
              <a:t>저장 시 맨 앞에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부터 순차적으로 번호가 삽입</a:t>
            </a:r>
            <a:endParaRPr lang="en-US" altLang="ko-KR" sz="2000" dirty="0" smtClean="0"/>
          </a:p>
          <a:p>
            <a:pPr lvl="1"/>
            <a:r>
              <a:rPr lang="ko-KR" altLang="en-US" sz="2000" dirty="0" smtClean="0">
                <a:latin typeface="+mn-ea"/>
              </a:rPr>
              <a:t>표준입력에서 입력을 종료하려면 파일의 끝</a:t>
            </a:r>
            <a:r>
              <a:rPr lang="en-US" altLang="ko-KR" sz="2000" dirty="0" smtClean="0">
                <a:latin typeface="+mn-ea"/>
              </a:rPr>
              <a:t>(EOF)</a:t>
            </a:r>
            <a:r>
              <a:rPr lang="ko-KR" altLang="en-US" sz="2000" dirty="0" smtClean="0">
                <a:latin typeface="+mn-ea"/>
              </a:rPr>
              <a:t>을 의미하는 키 </a:t>
            </a:r>
            <a:r>
              <a:rPr lang="en-US" altLang="ko-KR" sz="2000" dirty="0" smtClean="0">
                <a:latin typeface="+mn-ea"/>
              </a:rPr>
              <a:t>ctrl + Z</a:t>
            </a:r>
            <a:r>
              <a:rPr lang="ko-KR" altLang="en-US" sz="2000" dirty="0" smtClean="0">
                <a:latin typeface="+mn-ea"/>
              </a:rPr>
              <a:t>를 새로운 행의 처음에 입력</a:t>
            </a:r>
          </a:p>
          <a:p>
            <a:pPr lvl="2"/>
            <a:endParaRPr lang="en-US" altLang="ko-KR" sz="2000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15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 r="1220"/>
          <a:stretch>
            <a:fillRect/>
          </a:stretch>
        </p:blipFill>
        <p:spPr bwMode="auto">
          <a:xfrm>
            <a:off x="4857751" y="5000636"/>
            <a:ext cx="3776885" cy="114300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t="85296" r="26644"/>
          <a:stretch>
            <a:fillRect/>
          </a:stretch>
        </p:blipFill>
        <p:spPr bwMode="auto">
          <a:xfrm>
            <a:off x="500034" y="5000636"/>
            <a:ext cx="4000528" cy="117635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함수 </a:t>
            </a:r>
            <a:r>
              <a:rPr lang="en-US" altLang="ko-KR" sz="3200" dirty="0" err="1" smtClean="0"/>
              <a:t>fgets</a:t>
            </a:r>
            <a:r>
              <a:rPr lang="en-US" altLang="ko-KR" sz="3200" dirty="0" smtClean="0"/>
              <a:t>()</a:t>
            </a:r>
            <a:r>
              <a:rPr lang="ko-KR" altLang="en-US" sz="3200" dirty="0" smtClean="0"/>
              <a:t>와 </a:t>
            </a:r>
            <a:r>
              <a:rPr lang="en-US" altLang="ko-KR" sz="3200" dirty="0" err="1" smtClean="0"/>
              <a:t>fputs</a:t>
            </a:r>
            <a:r>
              <a:rPr lang="en-US" altLang="ko-KR" sz="3200" dirty="0" smtClean="0"/>
              <a:t>()</a:t>
            </a:r>
            <a:r>
              <a:rPr lang="ko-KR" altLang="en-US" sz="3200" dirty="0" smtClean="0"/>
              <a:t>를 이용</a:t>
            </a:r>
            <a:r>
              <a:rPr lang="en-US" altLang="ko-KR" sz="3200" dirty="0" smtClean="0"/>
              <a:t>(1/2)</a:t>
            </a:r>
            <a:endParaRPr lang="ko-KR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1000108"/>
            <a:ext cx="87154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#include &lt;</a:t>
            </a:r>
            <a:r>
              <a:rPr lang="en-US" altLang="ko-KR" b="1" dirty="0" err="1" smtClean="0">
                <a:latin typeface="+mn-ea"/>
              </a:rPr>
              <a:t>stdlib.h</a:t>
            </a:r>
            <a:r>
              <a:rPr lang="en-US" altLang="ko-KR" b="1" dirty="0" smtClean="0">
                <a:latin typeface="+mn-ea"/>
              </a:rPr>
              <a:t>&gt;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// </a:t>
            </a:r>
            <a:r>
              <a:rPr lang="en-US" altLang="ko-KR" b="1" dirty="0" err="1" smtClean="0">
                <a:solidFill>
                  <a:srgbClr val="00B050"/>
                </a:solidFill>
                <a:latin typeface="+mn-ea"/>
              </a:rPr>
              <a:t>multilineio.c</a:t>
            </a:r>
            <a:endParaRPr lang="en-US" altLang="ko-KR" b="1" dirty="0" smtClean="0">
              <a:latin typeface="+mn-ea"/>
            </a:endParaRPr>
          </a:p>
          <a:p>
            <a:r>
              <a:rPr lang="en-US" altLang="ko-KR" b="1" dirty="0" err="1" smtClean="0">
                <a:latin typeface="+mn-ea"/>
              </a:rPr>
              <a:t>int</a:t>
            </a:r>
            <a:r>
              <a:rPr lang="en-US" altLang="ko-KR" b="1" dirty="0" smtClean="0">
                <a:latin typeface="+mn-ea"/>
              </a:rPr>
              <a:t> main(){ </a:t>
            </a:r>
          </a:p>
          <a:p>
            <a:r>
              <a:rPr lang="en-US" altLang="ko-KR" b="1" dirty="0" smtClean="0">
                <a:latin typeface="+mn-ea"/>
              </a:rPr>
              <a:t>     char </a:t>
            </a:r>
            <a:r>
              <a:rPr lang="en-US" altLang="ko-KR" b="1" dirty="0" err="1" smtClean="0">
                <a:latin typeface="+mn-ea"/>
              </a:rPr>
              <a:t>fname</a:t>
            </a:r>
            <a:r>
              <a:rPr lang="en-US" altLang="ko-KR" b="1" dirty="0" smtClean="0">
                <a:latin typeface="+mn-ea"/>
              </a:rPr>
              <a:t>[] = "grade.txt";   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입력한 내용이 저장 될 파일 이름</a:t>
            </a:r>
          </a:p>
          <a:p>
            <a:r>
              <a:rPr lang="en-US" altLang="ko-KR" b="1" dirty="0" smtClean="0">
                <a:latin typeface="+mn-ea"/>
              </a:rPr>
              <a:t>     char names[80];	      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한 줄 내용이 저장 될 배열</a:t>
            </a:r>
          </a:p>
          <a:p>
            <a:r>
              <a:rPr lang="en-US" altLang="ko-KR" b="1" dirty="0" smtClean="0">
                <a:latin typeface="+mn-ea"/>
              </a:rPr>
              <a:t>     FILE *f;   </a:t>
            </a:r>
          </a:p>
          <a:p>
            <a:r>
              <a:rPr lang="en-US" altLang="ko-KR" b="1" dirty="0" smtClean="0">
                <a:latin typeface="+mn-ea"/>
              </a:rPr>
              <a:t>     </a:t>
            </a:r>
            <a:r>
              <a:rPr lang="en-US" altLang="ko-KR" b="1" dirty="0" err="1" smtClean="0">
                <a:latin typeface="+mn-ea"/>
              </a:rPr>
              <a:t>int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b="1" dirty="0" err="1" smtClean="0">
                <a:latin typeface="+mn-ea"/>
              </a:rPr>
              <a:t>cnt</a:t>
            </a:r>
            <a:r>
              <a:rPr lang="en-US" altLang="ko-KR" b="1" dirty="0" smtClean="0">
                <a:latin typeface="+mn-ea"/>
              </a:rPr>
              <a:t> = 0;</a:t>
            </a:r>
          </a:p>
          <a:p>
            <a:endParaRPr lang="en-US" altLang="ko-KR" b="1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     if ( </a:t>
            </a:r>
            <a:r>
              <a:rPr lang="en-US" altLang="ko-KR" b="1" dirty="0" err="1" smtClean="0">
                <a:latin typeface="+mn-ea"/>
              </a:rPr>
              <a:t>fopen_s</a:t>
            </a:r>
            <a:r>
              <a:rPr lang="en-US" altLang="ko-KR" b="1" dirty="0" smtClean="0">
                <a:latin typeface="+mn-ea"/>
              </a:rPr>
              <a:t>(&amp;f, </a:t>
            </a:r>
            <a:r>
              <a:rPr lang="en-US" altLang="ko-KR" b="1" dirty="0" err="1" smtClean="0">
                <a:latin typeface="+mn-ea"/>
              </a:rPr>
              <a:t>fname</a:t>
            </a:r>
            <a:r>
              <a:rPr lang="en-US" altLang="ko-KR" b="1" dirty="0" smtClean="0">
                <a:latin typeface="+mn-ea"/>
              </a:rPr>
              <a:t>, "w") != 0 ){ </a:t>
            </a:r>
            <a:r>
              <a:rPr lang="en-US" altLang="ko-KR" sz="1600" b="1" dirty="0" smtClean="0">
                <a:solidFill>
                  <a:srgbClr val="00B050"/>
                </a:solidFill>
                <a:latin typeface="+mn-ea"/>
              </a:rPr>
              <a:t>//if ( (f = </a:t>
            </a:r>
            <a:r>
              <a:rPr lang="en-US" altLang="ko-KR" sz="1600" b="1" dirty="0" err="1" smtClean="0">
                <a:solidFill>
                  <a:srgbClr val="00B050"/>
                </a:solidFill>
                <a:latin typeface="+mn-ea"/>
              </a:rPr>
              <a:t>fopen</a:t>
            </a:r>
            <a:r>
              <a:rPr lang="en-US" altLang="ko-KR" sz="1600" b="1" dirty="0" smtClean="0">
                <a:solidFill>
                  <a:srgbClr val="00B050"/>
                </a:solidFill>
                <a:latin typeface="+mn-ea"/>
              </a:rPr>
              <a:t>(</a:t>
            </a:r>
            <a:r>
              <a:rPr lang="en-US" altLang="ko-KR" sz="1600" b="1" dirty="0" err="1" smtClean="0">
                <a:solidFill>
                  <a:srgbClr val="00B050"/>
                </a:solidFill>
                <a:latin typeface="+mn-ea"/>
              </a:rPr>
              <a:t>fname</a:t>
            </a:r>
            <a:r>
              <a:rPr lang="en-US" altLang="ko-KR" sz="1600" b="1" dirty="0" smtClean="0">
                <a:solidFill>
                  <a:srgbClr val="00B050"/>
                </a:solidFill>
                <a:latin typeface="+mn-ea"/>
              </a:rPr>
              <a:t>, "w")) == NULL ) </a:t>
            </a:r>
            <a:r>
              <a:rPr lang="ko-KR" altLang="en-US" sz="1600" b="1" dirty="0" smtClean="0">
                <a:latin typeface="+mn-ea"/>
              </a:rPr>
              <a:t>	</a:t>
            </a:r>
            <a:r>
              <a:rPr lang="en-US" altLang="ko-KR" b="1" dirty="0" err="1" smtClean="0">
                <a:latin typeface="+mn-ea"/>
              </a:rPr>
              <a:t>printf</a:t>
            </a:r>
            <a:r>
              <a:rPr lang="en-US" altLang="ko-KR" b="1" dirty="0" smtClean="0">
                <a:latin typeface="+mn-ea"/>
              </a:rPr>
              <a:t>( "</a:t>
            </a:r>
            <a:r>
              <a:rPr lang="ko-KR" altLang="en-US" b="1" dirty="0" smtClean="0">
                <a:latin typeface="+mn-ea"/>
              </a:rPr>
              <a:t>파일이 열리지 않습니다</a:t>
            </a:r>
            <a:r>
              <a:rPr lang="en-US" altLang="ko-KR" b="1" dirty="0" smtClean="0">
                <a:latin typeface="+mn-ea"/>
              </a:rPr>
              <a:t>.\n" );   exit(1);}</a:t>
            </a:r>
          </a:p>
          <a:p>
            <a:endParaRPr lang="en-US" altLang="ko-KR" b="1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     </a:t>
            </a:r>
            <a:r>
              <a:rPr lang="en-US" altLang="ko-KR" b="1" dirty="0" err="1" smtClean="0">
                <a:latin typeface="+mn-ea"/>
              </a:rPr>
              <a:t>printf</a:t>
            </a:r>
            <a:r>
              <a:rPr lang="en-US" altLang="ko-KR" b="1" dirty="0" smtClean="0">
                <a:latin typeface="+mn-ea"/>
              </a:rPr>
              <a:t>("</a:t>
            </a:r>
            <a:r>
              <a:rPr lang="ko-KR" altLang="en-US" b="1" dirty="0" smtClean="0">
                <a:latin typeface="+mn-ea"/>
              </a:rPr>
              <a:t>이름과 성적</a:t>
            </a:r>
            <a:r>
              <a:rPr lang="en-US" altLang="ko-KR" b="1" dirty="0" smtClean="0">
                <a:latin typeface="+mn-ea"/>
              </a:rPr>
              <a:t>(</a:t>
            </a:r>
            <a:r>
              <a:rPr lang="ko-KR" altLang="en-US" b="1" dirty="0" smtClean="0">
                <a:latin typeface="+mn-ea"/>
              </a:rPr>
              <a:t>중간</a:t>
            </a:r>
            <a:r>
              <a:rPr lang="en-US" altLang="ko-KR" b="1" dirty="0" smtClean="0">
                <a:latin typeface="+mn-ea"/>
              </a:rPr>
              <a:t>, </a:t>
            </a:r>
            <a:r>
              <a:rPr lang="ko-KR" altLang="en-US" b="1" dirty="0" smtClean="0">
                <a:latin typeface="+mn-ea"/>
              </a:rPr>
              <a:t>기말</a:t>
            </a:r>
            <a:r>
              <a:rPr lang="en-US" altLang="ko-KR" b="1" dirty="0" smtClean="0">
                <a:latin typeface="+mn-ea"/>
              </a:rPr>
              <a:t>)</a:t>
            </a:r>
            <a:r>
              <a:rPr lang="ko-KR" altLang="en-US" b="1" dirty="0" smtClean="0">
                <a:latin typeface="+mn-ea"/>
              </a:rPr>
              <a:t>을 입력하세요</a:t>
            </a:r>
            <a:r>
              <a:rPr lang="en-US" altLang="ko-KR" b="1" dirty="0" smtClean="0">
                <a:latin typeface="+mn-ea"/>
              </a:rPr>
              <a:t>.\n" );</a:t>
            </a:r>
          </a:p>
          <a:p>
            <a:r>
              <a:rPr lang="en-US" altLang="ko-KR" b="1" dirty="0" smtClean="0">
                <a:latin typeface="+mn-ea"/>
              </a:rPr>
              <a:t>     </a:t>
            </a:r>
            <a:r>
              <a:rPr lang="en-US" altLang="ko-KR" b="1" dirty="0" err="1" smtClean="0">
                <a:latin typeface="+mn-ea"/>
              </a:rPr>
              <a:t>fgets</a:t>
            </a:r>
            <a:r>
              <a:rPr lang="en-US" altLang="ko-KR" b="1" dirty="0" smtClean="0">
                <a:latin typeface="+mn-ea"/>
              </a:rPr>
              <a:t>(names, 80, </a:t>
            </a:r>
            <a:r>
              <a:rPr lang="en-US" altLang="ko-KR" b="1" dirty="0" err="1" smtClean="0">
                <a:latin typeface="+mn-ea"/>
              </a:rPr>
              <a:t>stdin</a:t>
            </a:r>
            <a:r>
              <a:rPr lang="en-US" altLang="ko-KR" b="1" dirty="0" smtClean="0">
                <a:latin typeface="+mn-ea"/>
              </a:rPr>
              <a:t>); 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키보드로 데이터 입력</a:t>
            </a:r>
            <a:endParaRPr lang="en-US" altLang="ko-KR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      //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파일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"grade.txt"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에 쓰기 </a:t>
            </a:r>
            <a:endParaRPr lang="en-US" altLang="ko-KR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     while 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 !</a:t>
            </a:r>
            <a:r>
              <a:rPr lang="en-US" altLang="ko-KR" b="1" dirty="0" err="1" smtClean="0">
                <a:solidFill>
                  <a:srgbClr val="0070C0"/>
                </a:solidFill>
                <a:latin typeface="+mn-ea"/>
              </a:rPr>
              <a:t>feof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b="1" dirty="0" err="1" smtClean="0">
                <a:solidFill>
                  <a:srgbClr val="0070C0"/>
                </a:solidFill>
                <a:latin typeface="+mn-ea"/>
              </a:rPr>
              <a:t>stdin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) </a:t>
            </a:r>
            <a:r>
              <a:rPr lang="en-US" altLang="ko-KR" b="1" dirty="0" smtClean="0">
                <a:latin typeface="+mn-ea"/>
              </a:rPr>
              <a:t>) {                           </a:t>
            </a:r>
            <a:endParaRPr lang="en-US" altLang="ko-KR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ko-KR" altLang="en-US" b="1" dirty="0" smtClean="0">
                <a:latin typeface="+mn-ea"/>
              </a:rPr>
              <a:t>	</a:t>
            </a:r>
            <a:r>
              <a:rPr lang="en-US" altLang="ko-KR" b="1" dirty="0" err="1" smtClean="0">
                <a:latin typeface="+mn-ea"/>
              </a:rPr>
              <a:t>fprintf</a:t>
            </a:r>
            <a:r>
              <a:rPr lang="en-US" altLang="ko-KR" b="1" dirty="0" smtClean="0">
                <a:latin typeface="+mn-ea"/>
              </a:rPr>
              <a:t>(f, "%d ", ++</a:t>
            </a:r>
            <a:r>
              <a:rPr lang="en-US" altLang="ko-KR" b="1" dirty="0" err="1" smtClean="0">
                <a:latin typeface="+mn-ea"/>
              </a:rPr>
              <a:t>cnt</a:t>
            </a:r>
            <a:r>
              <a:rPr lang="en-US" altLang="ko-KR" b="1" dirty="0" smtClean="0">
                <a:latin typeface="+mn-ea"/>
              </a:rPr>
              <a:t>);	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맨 앞에 번호를 삽입</a:t>
            </a:r>
          </a:p>
          <a:p>
            <a:r>
              <a:rPr lang="en-US" altLang="ko-KR" b="1" dirty="0" smtClean="0">
                <a:latin typeface="+mn-ea"/>
              </a:rPr>
              <a:t>	</a:t>
            </a:r>
            <a:r>
              <a:rPr lang="en-US" altLang="ko-KR" b="1" dirty="0" err="1" smtClean="0">
                <a:latin typeface="+mn-ea"/>
              </a:rPr>
              <a:t>fputs</a:t>
            </a:r>
            <a:r>
              <a:rPr lang="en-US" altLang="ko-KR" b="1" dirty="0" smtClean="0">
                <a:latin typeface="+mn-ea"/>
              </a:rPr>
              <a:t>(names, f);		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이후에 입력 받은 이름과 성적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2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개 저장</a:t>
            </a:r>
          </a:p>
          <a:p>
            <a:r>
              <a:rPr lang="en-US" altLang="ko-KR" b="1" dirty="0" smtClean="0">
                <a:latin typeface="+mn-ea"/>
              </a:rPr>
              <a:t>	</a:t>
            </a:r>
            <a:r>
              <a:rPr lang="en-US" altLang="ko-KR" b="1" dirty="0" err="1" smtClean="0">
                <a:latin typeface="+mn-ea"/>
              </a:rPr>
              <a:t>fgets</a:t>
            </a:r>
            <a:r>
              <a:rPr lang="en-US" altLang="ko-KR" b="1" dirty="0" smtClean="0">
                <a:latin typeface="+mn-ea"/>
              </a:rPr>
              <a:t>(names, 80, </a:t>
            </a:r>
            <a:r>
              <a:rPr lang="en-US" altLang="ko-KR" b="1" dirty="0" err="1" smtClean="0">
                <a:latin typeface="+mn-ea"/>
              </a:rPr>
              <a:t>stdin</a:t>
            </a:r>
            <a:r>
              <a:rPr lang="en-US" altLang="ko-KR" b="1" dirty="0" smtClean="0">
                <a:latin typeface="+mn-ea"/>
              </a:rPr>
              <a:t>);	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다시 표준 입력</a:t>
            </a:r>
          </a:p>
          <a:p>
            <a:r>
              <a:rPr lang="en-US" altLang="ko-KR" b="1" dirty="0" smtClean="0">
                <a:latin typeface="+mn-ea"/>
              </a:rPr>
              <a:t>      }</a:t>
            </a:r>
          </a:p>
          <a:p>
            <a:r>
              <a:rPr lang="en-US" altLang="ko-KR" b="1" dirty="0" smtClean="0">
                <a:latin typeface="+mn-ea"/>
              </a:rPr>
              <a:t>    </a:t>
            </a:r>
            <a:r>
              <a:rPr lang="en-US" altLang="ko-KR" b="1" dirty="0" err="1" smtClean="0">
                <a:latin typeface="+mn-ea"/>
              </a:rPr>
              <a:t>fclose</a:t>
            </a:r>
            <a:r>
              <a:rPr lang="en-US" altLang="ko-KR" b="1" dirty="0" smtClean="0">
                <a:latin typeface="+mn-ea"/>
              </a:rPr>
              <a:t>(f);    </a:t>
            </a:r>
            <a:endParaRPr lang="ko-KR" altLang="en-US" b="1" dirty="0">
              <a:latin typeface="+mn-ea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16</a:t>
            </a:fld>
            <a:endParaRPr lang="en-US" altLang="ko-KR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함수 </a:t>
            </a:r>
            <a:r>
              <a:rPr lang="en-US" altLang="ko-KR" sz="3200" dirty="0" err="1" smtClean="0"/>
              <a:t>fgets</a:t>
            </a:r>
            <a:r>
              <a:rPr lang="en-US" altLang="ko-KR" sz="3200" dirty="0" smtClean="0"/>
              <a:t>()</a:t>
            </a:r>
            <a:r>
              <a:rPr lang="ko-KR" altLang="en-US" sz="3200" dirty="0" smtClean="0"/>
              <a:t>와 </a:t>
            </a:r>
            <a:r>
              <a:rPr lang="en-US" altLang="ko-KR" sz="3200" dirty="0" err="1" smtClean="0"/>
              <a:t>fputs</a:t>
            </a:r>
            <a:r>
              <a:rPr lang="en-US" altLang="ko-KR" sz="3200" dirty="0" smtClean="0"/>
              <a:t>()</a:t>
            </a:r>
            <a:r>
              <a:rPr lang="ko-KR" altLang="en-US" sz="3200" dirty="0" smtClean="0"/>
              <a:t>를 이용</a:t>
            </a:r>
            <a:r>
              <a:rPr lang="en-US" altLang="ko-KR" sz="3200" dirty="0" smtClean="0"/>
              <a:t>(2/2)</a:t>
            </a:r>
            <a:endParaRPr lang="ko-KR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1043556"/>
            <a:ext cx="871543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200" b="1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if</a:t>
            </a:r>
            <a:r>
              <a:rPr lang="en-US" altLang="ko-KR" sz="2200" b="1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(</a:t>
            </a:r>
            <a:r>
              <a:rPr lang="en-US" altLang="ko-KR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fopen_s</a:t>
            </a:r>
            <a:r>
              <a:rPr lang="en-US" altLang="ko-KR" sz="2200" b="1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(&amp;f, </a:t>
            </a:r>
            <a:r>
              <a:rPr lang="en-US" altLang="ko-KR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fname</a:t>
            </a:r>
            <a:r>
              <a:rPr lang="en-US" altLang="ko-KR" sz="2200" b="1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</a:t>
            </a:r>
            <a:r>
              <a:rPr lang="en-US" altLang="ko-KR" sz="2200" b="1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"r"</a:t>
            </a:r>
            <a:r>
              <a:rPr lang="en-US" altLang="ko-KR" sz="2200" b="1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 != 0){ </a:t>
            </a:r>
            <a:r>
              <a:rPr lang="en-US" altLang="ko-KR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</a:t>
            </a:r>
            <a:r>
              <a:rPr lang="ko-KR" alt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파일을 읽기 모드로 </a:t>
            </a:r>
            <a:r>
              <a:rPr lang="en-US" altLang="ko-KR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open</a:t>
            </a:r>
            <a:endParaRPr lang="en-US" altLang="ko-KR" sz="2200" b="1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lvl="1"/>
            <a:r>
              <a:rPr lang="en-US" altLang="ko-KR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</a:t>
            </a:r>
            <a:r>
              <a:rPr lang="en-US" altLang="ko-KR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printf</a:t>
            </a:r>
            <a:r>
              <a:rPr lang="en-US" altLang="ko-KR" sz="2200" b="1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2200" b="1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"</a:t>
            </a:r>
            <a:r>
              <a:rPr lang="ko-KR" altLang="en-US" sz="2200" b="1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파일이 열리지 않습니다</a:t>
            </a:r>
            <a:r>
              <a:rPr lang="en-US" altLang="ko-KR" sz="2200" b="1" dirty="0">
                <a:solidFill>
                  <a:srgbClr val="A31515"/>
                </a:solidFill>
                <a:highlight>
                  <a:srgbClr val="FFFFFF"/>
                </a:highlight>
                <a:latin typeface="+mn-ea"/>
              </a:rPr>
              <a:t>.\n"</a:t>
            </a:r>
            <a:r>
              <a:rPr lang="en-US" altLang="ko-KR" sz="2200" b="1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</a:t>
            </a:r>
          </a:p>
          <a:p>
            <a:pPr lvl="1"/>
            <a:r>
              <a:rPr lang="en-US" altLang="ko-KR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 exit(1</a:t>
            </a:r>
            <a:r>
              <a:rPr lang="en-US" altLang="ko-KR" sz="2200" b="1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</a:t>
            </a:r>
          </a:p>
          <a:p>
            <a:pPr lvl="1"/>
            <a:r>
              <a:rPr lang="en-US" altLang="ko-KR" sz="2200" b="1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</a:t>
            </a:r>
          </a:p>
          <a:p>
            <a:pPr lvl="1"/>
            <a:endParaRPr lang="ko-KR" altLang="en-US" sz="2200" b="1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lvl="1"/>
            <a:r>
              <a:rPr lang="en-US" altLang="ko-KR" sz="2200" b="1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while</a:t>
            </a:r>
            <a:r>
              <a:rPr lang="en-US" altLang="ko-KR" sz="2200" b="1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(1) {</a:t>
            </a:r>
          </a:p>
          <a:p>
            <a:pPr lvl="1"/>
            <a:r>
              <a:rPr lang="en-US" altLang="ko-KR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</a:t>
            </a:r>
            <a:r>
              <a:rPr lang="en-US" altLang="ko-KR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fgets</a:t>
            </a:r>
            <a:r>
              <a:rPr lang="en-US" altLang="ko-KR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(names</a:t>
            </a:r>
            <a:r>
              <a:rPr lang="en-US" altLang="ko-KR" sz="2200" b="1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80, f</a:t>
            </a:r>
            <a:r>
              <a:rPr lang="en-US" altLang="ko-KR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);   </a:t>
            </a:r>
            <a:r>
              <a:rPr lang="en-US" altLang="ko-KR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</a:t>
            </a:r>
            <a:r>
              <a:rPr lang="ko-KR" alt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파일에 저장된 문자열 가져오기</a:t>
            </a:r>
            <a:endParaRPr lang="ko-KR" altLang="en-US" sz="2200" b="1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lvl="1"/>
            <a:r>
              <a:rPr lang="en-US" altLang="ko-KR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   if</a:t>
            </a:r>
            <a:r>
              <a:rPr lang="en-US" altLang="ko-KR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</a:t>
            </a:r>
            <a:r>
              <a:rPr lang="en-US" altLang="ko-KR" sz="2200" b="1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en-US" altLang="ko-KR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feof</a:t>
            </a:r>
            <a:r>
              <a:rPr lang="en-US" altLang="ko-KR" sz="2200" b="1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(f</a:t>
            </a:r>
            <a:r>
              <a:rPr lang="en-US" altLang="ko-KR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))  </a:t>
            </a:r>
            <a:r>
              <a:rPr lang="en-US" altLang="ko-KR" sz="2200" b="1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</a:t>
            </a:r>
            <a:r>
              <a:rPr lang="ko-KR" alt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파일 마지막이면 </a:t>
            </a:r>
            <a:r>
              <a:rPr lang="ko-KR" altLang="en-US" sz="2200" b="1" dirty="0" err="1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반복문</a:t>
            </a:r>
            <a:r>
              <a:rPr lang="ko-KR" altLang="en-US" sz="2200" b="1" dirty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 종료</a:t>
            </a:r>
            <a:endParaRPr lang="en-US" altLang="ko-KR" sz="2200" b="1" dirty="0">
              <a:solidFill>
                <a:srgbClr val="008000"/>
              </a:solidFill>
              <a:highlight>
                <a:srgbClr val="FFFFFF"/>
              </a:highlight>
              <a:latin typeface="+mn-ea"/>
            </a:endParaRPr>
          </a:p>
          <a:p>
            <a:pPr lvl="1"/>
            <a:r>
              <a:rPr lang="en-US" altLang="ko-KR" sz="2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       break</a:t>
            </a:r>
            <a:r>
              <a:rPr lang="en-US" altLang="ko-KR" sz="2200" b="1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;</a:t>
            </a:r>
          </a:p>
          <a:p>
            <a:pPr lvl="1"/>
            <a:r>
              <a:rPr lang="en-US" altLang="ko-KR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  </a:t>
            </a:r>
            <a:r>
              <a:rPr lang="en-US" altLang="ko-KR" sz="22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fputs</a:t>
            </a:r>
            <a:r>
              <a:rPr lang="en-US" altLang="ko-KR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(names); </a:t>
            </a:r>
            <a:r>
              <a:rPr lang="en-US" altLang="ko-KR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//</a:t>
            </a:r>
            <a:r>
              <a:rPr lang="ko-KR" altLang="en-US" sz="2200" b="1" dirty="0" smtClean="0">
                <a:solidFill>
                  <a:srgbClr val="008000"/>
                </a:solidFill>
                <a:highlight>
                  <a:srgbClr val="FFFFFF"/>
                </a:highlight>
                <a:latin typeface="+mn-ea"/>
              </a:rPr>
              <a:t>표준 출력장치로 문자열 출력</a:t>
            </a:r>
            <a:endParaRPr lang="ko-KR" altLang="en-US" sz="2200" b="1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lvl="1"/>
            <a:r>
              <a:rPr lang="en-US" altLang="ko-KR" sz="2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</a:t>
            </a:r>
            <a:endParaRPr lang="en-US" altLang="ko-KR" sz="2200" b="1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lvl="1"/>
            <a:endParaRPr lang="ko-KR" altLang="en-US" sz="2200" b="1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lvl="1"/>
            <a:r>
              <a:rPr lang="en-US" altLang="ko-KR" sz="2200" b="1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fclose</a:t>
            </a:r>
            <a:r>
              <a:rPr lang="en-US" altLang="ko-KR" sz="2200" b="1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(f);</a:t>
            </a:r>
          </a:p>
          <a:p>
            <a:pPr lvl="1"/>
            <a:r>
              <a:rPr lang="en-US" altLang="ko-KR" sz="2200" b="1" dirty="0">
                <a:solidFill>
                  <a:srgbClr val="0000FF"/>
                </a:solidFill>
                <a:highlight>
                  <a:srgbClr val="FFFFFF"/>
                </a:highlight>
                <a:latin typeface="+mn-ea"/>
              </a:rPr>
              <a:t>return</a:t>
            </a:r>
            <a:r>
              <a:rPr lang="en-US" altLang="ko-KR" sz="2200" b="1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 0;</a:t>
            </a:r>
          </a:p>
          <a:p>
            <a:r>
              <a:rPr lang="en-US" altLang="ko-KR" sz="2200" b="1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}</a:t>
            </a:r>
            <a:endParaRPr lang="ko-KR" altLang="en-US" sz="2200" b="1" dirty="0">
              <a:latin typeface="+mn-ea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17</a:t>
            </a:fld>
            <a:endParaRPr lang="en-US" altLang="ko-KR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3614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문자 입출력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err="1" smtClean="0"/>
              <a:t>fgetc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fputc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sz="2400" dirty="0" smtClean="0"/>
              <a:t>함수 </a:t>
            </a:r>
            <a:r>
              <a:rPr lang="en-US" altLang="ko-KR" sz="2400" dirty="0" err="1" smtClean="0"/>
              <a:t>fgetc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는 파일로부터 문자 하나를 입력받는 함수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함수 </a:t>
            </a:r>
            <a:r>
              <a:rPr lang="en-US" altLang="ko-KR" sz="2400" dirty="0" err="1" smtClean="0"/>
              <a:t>fputc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는 문자 하나를 파일로 출력하는 함수</a:t>
            </a:r>
            <a:endParaRPr lang="ko-KR" altLang="en-US" sz="2400" dirty="0"/>
          </a:p>
        </p:txBody>
      </p:sp>
      <p:pic>
        <p:nvPicPr>
          <p:cNvPr id="17409" name="Picture 1" descr="D:\2011 1 2 3 4월\02 2011 01 21 C 저술\2011 07 18 그림 파일\image\12장\페이지491 그림12-12.jpg"/>
          <p:cNvPicPr>
            <a:picLocks noChangeAspect="1" noChangeArrowheads="1"/>
          </p:cNvPicPr>
          <p:nvPr/>
        </p:nvPicPr>
        <p:blipFill>
          <a:blip r:embed="rId2" cstate="print"/>
          <a:srcRect b="10292"/>
          <a:stretch>
            <a:fillRect/>
          </a:stretch>
        </p:blipFill>
        <p:spPr bwMode="auto">
          <a:xfrm>
            <a:off x="642909" y="2571744"/>
            <a:ext cx="7943595" cy="3929090"/>
          </a:xfrm>
          <a:prstGeom prst="rect">
            <a:avLst/>
          </a:prstGeom>
          <a:noFill/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18</a:t>
            </a:fld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파일과 이진 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00108"/>
            <a:ext cx="8572560" cy="557216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파일 필요성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보조기억장치인 디스크에 저장되는 파일</a:t>
            </a:r>
            <a:r>
              <a:rPr lang="en-US" altLang="ko-KR" dirty="0" smtClean="0"/>
              <a:t>(file)</a:t>
            </a:r>
          </a:p>
          <a:p>
            <a:pPr lvl="2"/>
            <a:r>
              <a:rPr lang="ko-KR" altLang="en-US" dirty="0" smtClean="0"/>
              <a:t>직접 삭제하지 않은 한 프로그램이 종료되더라도 계속 저장 가능</a:t>
            </a:r>
            <a:endParaRPr lang="en-US" altLang="ko-KR" dirty="0" smtClean="0"/>
          </a:p>
          <a:p>
            <a:r>
              <a:rPr lang="ko-KR" altLang="en-US" dirty="0" smtClean="0"/>
              <a:t>텍스트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 기반의 파일로서 내용이 아스키코드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ascii</a:t>
            </a:r>
            <a:r>
              <a:rPr lang="en-US" altLang="ko-KR" dirty="0" smtClean="0"/>
              <a:t> code)</a:t>
            </a:r>
            <a:r>
              <a:rPr lang="ko-KR" altLang="en-US" dirty="0" smtClean="0"/>
              <a:t>와 같은 문자 코드값으로 저장</a:t>
            </a:r>
            <a:endParaRPr lang="en-US" altLang="ko-KR" dirty="0" smtClean="0"/>
          </a:p>
          <a:p>
            <a:r>
              <a:rPr lang="ko-KR" altLang="en-US" dirty="0" smtClean="0"/>
              <a:t>이진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그림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파일과 같이 각각의 목적에 알맞은 자료가 이진 형태</a:t>
            </a:r>
            <a:r>
              <a:rPr lang="en-US" altLang="ko-KR" dirty="0" smtClean="0"/>
              <a:t>(binary format)</a:t>
            </a:r>
            <a:r>
              <a:rPr lang="ko-KR" altLang="en-US" dirty="0" smtClean="0"/>
              <a:t>로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내부 형식으로 저장되므로 메모리 자료 내용에 대한 변환 없이 파일에 기록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텍스트 파일보다 입출력속도 빠름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</a:t>
            </a:fld>
            <a:endParaRPr lang="en-US" altLang="ko-KR" dirty="0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문자 입출력 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000108"/>
            <a:ext cx="8572560" cy="5357850"/>
          </a:xfrm>
        </p:spPr>
        <p:txBody>
          <a:bodyPr/>
          <a:lstStyle/>
          <a:p>
            <a:r>
              <a:rPr lang="en-US" altLang="ko-KR" dirty="0" err="1" smtClean="0"/>
              <a:t>fgetc.c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여러 문자를 표준입력으로 받아 파일 </a:t>
            </a:r>
            <a:r>
              <a:rPr lang="en-US" altLang="ko-KR" sz="2400" dirty="0" smtClean="0"/>
              <a:t>char.txt</a:t>
            </a:r>
            <a:r>
              <a:rPr lang="ko-KR" altLang="en-US" sz="2400" dirty="0" smtClean="0"/>
              <a:t>에 저장한 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다시 파일에서 문자를 읽어 표준 출력하는 프로그램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표준입력에서 문자 </a:t>
            </a:r>
            <a:r>
              <a:rPr lang="en-US" altLang="ko-KR" sz="2400" dirty="0" smtClean="0"/>
              <a:t>x</a:t>
            </a:r>
            <a:r>
              <a:rPr lang="ko-KR" altLang="en-US" sz="2400" dirty="0" smtClean="0"/>
              <a:t>를 입력하면 입력 절차가 종료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콘솔의 표준 입출력으로 함수 </a:t>
            </a:r>
            <a:r>
              <a:rPr lang="en-US" altLang="ko-KR" sz="2400" dirty="0" smtClean="0"/>
              <a:t>_</a:t>
            </a:r>
            <a:r>
              <a:rPr lang="en-US" altLang="ko-KR" sz="2400" dirty="0" err="1" smtClean="0"/>
              <a:t>getche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_</a:t>
            </a:r>
            <a:r>
              <a:rPr lang="en-US" altLang="ko-KR" sz="2400" dirty="0" err="1" smtClean="0"/>
              <a:t>putch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를 이용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실행 후 프로젝트 폴더에 파일 </a:t>
            </a:r>
            <a:r>
              <a:rPr lang="en-US" altLang="ko-KR" sz="2400" dirty="0" smtClean="0"/>
              <a:t>char.txt</a:t>
            </a:r>
            <a:r>
              <a:rPr lang="ko-KR" altLang="en-US" sz="2400" dirty="0" smtClean="0"/>
              <a:t>가 생성되고</a:t>
            </a:r>
            <a:r>
              <a:rPr lang="en-US" altLang="ko-KR" sz="2400" dirty="0" smtClean="0"/>
              <a:t>, x</a:t>
            </a:r>
            <a:r>
              <a:rPr lang="ko-KR" altLang="en-US" sz="2400" dirty="0" smtClean="0"/>
              <a:t>를 입력하기 전까지의 문자가 입력</a:t>
            </a:r>
            <a:endParaRPr lang="ko-KR" altLang="en-US" sz="2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19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t="69385" r="51910"/>
          <a:stretch>
            <a:fillRect/>
          </a:stretch>
        </p:blipFill>
        <p:spPr bwMode="auto">
          <a:xfrm>
            <a:off x="2357422" y="5214950"/>
            <a:ext cx="3200422" cy="114300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문자 입출력 이용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813773"/>
            <a:ext cx="8501122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+mn-ea"/>
              </a:rPr>
              <a:t>#include &lt;</a:t>
            </a:r>
            <a:r>
              <a:rPr lang="en-US" altLang="ko-KR" b="1" dirty="0" err="1" smtClean="0">
                <a:latin typeface="+mn-ea"/>
              </a:rPr>
              <a:t>conio.h</a:t>
            </a:r>
            <a:r>
              <a:rPr lang="en-US" altLang="ko-KR" b="1" dirty="0" smtClean="0">
                <a:latin typeface="+mn-ea"/>
              </a:rPr>
              <a:t>&gt;</a:t>
            </a:r>
          </a:p>
          <a:p>
            <a:r>
              <a:rPr lang="en-US" altLang="ko-KR" b="1" dirty="0" err="1" smtClean="0">
                <a:latin typeface="+mn-ea"/>
              </a:rPr>
              <a:t>int</a:t>
            </a:r>
            <a:r>
              <a:rPr lang="en-US" altLang="ko-KR" b="1" dirty="0" smtClean="0">
                <a:latin typeface="+mn-ea"/>
              </a:rPr>
              <a:t> main(){ </a:t>
            </a:r>
          </a:p>
          <a:p>
            <a:r>
              <a:rPr lang="en-US" altLang="ko-KR" b="1" dirty="0" smtClean="0">
                <a:latin typeface="+mn-ea"/>
              </a:rPr>
              <a:t>	char </a:t>
            </a:r>
            <a:r>
              <a:rPr lang="en-US" altLang="ko-KR" b="1" dirty="0" err="1" smtClean="0">
                <a:latin typeface="+mn-ea"/>
              </a:rPr>
              <a:t>fname</a:t>
            </a:r>
            <a:r>
              <a:rPr lang="en-US" altLang="ko-KR" b="1" dirty="0" smtClean="0">
                <a:latin typeface="+mn-ea"/>
              </a:rPr>
              <a:t>[] = "char.txt";   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입력한 내용이 저장 될 파일 이름</a:t>
            </a:r>
          </a:p>
          <a:p>
            <a:r>
              <a:rPr lang="en-US" altLang="ko-KR" b="1" dirty="0" smtClean="0">
                <a:latin typeface="+mn-ea"/>
              </a:rPr>
              <a:t>	FILE *f;   	</a:t>
            </a:r>
            <a:r>
              <a:rPr lang="en-US" altLang="ko-KR" b="1" dirty="0" err="1" smtClean="0">
                <a:latin typeface="+mn-ea"/>
              </a:rPr>
              <a:t>int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en-US" altLang="ko-KR" b="1" dirty="0" err="1" smtClean="0">
                <a:latin typeface="+mn-ea"/>
              </a:rPr>
              <a:t>ch</a:t>
            </a:r>
            <a:r>
              <a:rPr lang="en-US" altLang="ko-KR" b="1" dirty="0" smtClean="0">
                <a:latin typeface="+mn-ea"/>
              </a:rPr>
              <a:t>;</a:t>
            </a:r>
          </a:p>
          <a:p>
            <a:r>
              <a:rPr lang="en-US" altLang="ko-KR" b="1" dirty="0" smtClean="0">
                <a:latin typeface="+mn-ea"/>
              </a:rPr>
              <a:t>	if ( </a:t>
            </a:r>
            <a:r>
              <a:rPr lang="en-US" altLang="ko-KR" b="1" dirty="0" err="1" smtClean="0">
                <a:latin typeface="+mn-ea"/>
              </a:rPr>
              <a:t>fopen_s</a:t>
            </a:r>
            <a:r>
              <a:rPr lang="en-US" altLang="ko-KR" b="1" dirty="0" smtClean="0">
                <a:latin typeface="+mn-ea"/>
              </a:rPr>
              <a:t>(&amp;f, </a:t>
            </a:r>
            <a:r>
              <a:rPr lang="en-US" altLang="ko-KR" b="1" dirty="0" err="1" smtClean="0">
                <a:latin typeface="+mn-ea"/>
              </a:rPr>
              <a:t>fname</a:t>
            </a:r>
            <a:r>
              <a:rPr lang="en-US" altLang="ko-KR" b="1" dirty="0" smtClean="0">
                <a:latin typeface="+mn-ea"/>
              </a:rPr>
              <a:t>, "w") != 0 ){</a:t>
            </a:r>
          </a:p>
          <a:p>
            <a:r>
              <a:rPr lang="en-US" altLang="ko-KR" b="1" dirty="0" smtClean="0">
                <a:latin typeface="+mn-ea"/>
              </a:rPr>
              <a:t>		</a:t>
            </a:r>
            <a:r>
              <a:rPr lang="en-US" altLang="ko-KR" b="1" dirty="0" err="1" smtClean="0">
                <a:latin typeface="+mn-ea"/>
              </a:rPr>
              <a:t>printf</a:t>
            </a:r>
            <a:r>
              <a:rPr lang="en-US" altLang="ko-KR" b="1" dirty="0" smtClean="0">
                <a:latin typeface="+mn-ea"/>
              </a:rPr>
              <a:t>( "</a:t>
            </a:r>
            <a:r>
              <a:rPr lang="ko-KR" altLang="en-US" b="1" dirty="0" smtClean="0">
                <a:latin typeface="+mn-ea"/>
              </a:rPr>
              <a:t>파일이 열리지 않습니다</a:t>
            </a:r>
            <a:r>
              <a:rPr lang="en-US" altLang="ko-KR" b="1" dirty="0" smtClean="0">
                <a:latin typeface="+mn-ea"/>
              </a:rPr>
              <a:t>.\n" );	 exit(1);}</a:t>
            </a:r>
          </a:p>
          <a:p>
            <a:r>
              <a:rPr lang="en-US" altLang="ko-KR" b="1" dirty="0" smtClean="0">
                <a:latin typeface="+mn-ea"/>
              </a:rPr>
              <a:t>	puts("</a:t>
            </a:r>
            <a:r>
              <a:rPr lang="ko-KR" altLang="en-US" b="1" dirty="0" smtClean="0">
                <a:latin typeface="+mn-ea"/>
              </a:rPr>
              <a:t>문자를 입력하다가 종료 하려면 </a:t>
            </a:r>
            <a:r>
              <a:rPr lang="en-US" altLang="ko-KR" b="1" dirty="0" smtClean="0">
                <a:latin typeface="+mn-ea"/>
              </a:rPr>
              <a:t>x</a:t>
            </a:r>
            <a:r>
              <a:rPr lang="ko-KR" altLang="en-US" b="1" dirty="0" smtClean="0">
                <a:latin typeface="+mn-ea"/>
              </a:rPr>
              <a:t>를 입력</a:t>
            </a:r>
            <a:r>
              <a:rPr lang="en-US" altLang="ko-KR" b="1" dirty="0" smtClean="0">
                <a:latin typeface="+mn-ea"/>
              </a:rPr>
              <a:t>&gt;&gt;");</a:t>
            </a:r>
          </a:p>
          <a:p>
            <a:endParaRPr lang="en-US" altLang="ko-KR" b="1" dirty="0" smtClean="0"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        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표준 입력 장치로 받은 문자를 파일로 출력 </a:t>
            </a:r>
            <a:endParaRPr lang="en-US" altLang="ko-KR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ko-KR" altLang="en-US" b="1" dirty="0" smtClean="0">
                <a:latin typeface="+mn-ea"/>
              </a:rPr>
              <a:t>	</a:t>
            </a:r>
            <a:r>
              <a:rPr lang="en-US" altLang="ko-KR" b="1" dirty="0" smtClean="0">
                <a:latin typeface="+mn-ea"/>
              </a:rPr>
              <a:t>while ( 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b="1" dirty="0" err="1" smtClean="0">
                <a:solidFill>
                  <a:srgbClr val="0070C0"/>
                </a:solidFill>
                <a:latin typeface="+mn-ea"/>
              </a:rPr>
              <a:t>ch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 = _</a:t>
            </a:r>
            <a:r>
              <a:rPr lang="en-US" altLang="ko-KR" b="1" dirty="0" err="1" smtClean="0">
                <a:solidFill>
                  <a:srgbClr val="0070C0"/>
                </a:solidFill>
                <a:latin typeface="+mn-ea"/>
              </a:rPr>
              <a:t>getche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()) != ＇x＇ </a:t>
            </a:r>
            <a:r>
              <a:rPr lang="en-US" altLang="ko-KR" b="1" dirty="0" smtClean="0">
                <a:latin typeface="+mn-ea"/>
              </a:rPr>
              <a:t>)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 </a:t>
            </a:r>
            <a:endParaRPr lang="en-US" altLang="ko-KR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		</a:t>
            </a:r>
            <a:r>
              <a:rPr lang="en-US" altLang="ko-KR" b="1" dirty="0" err="1" smtClean="0">
                <a:solidFill>
                  <a:srgbClr val="0070C0"/>
                </a:solidFill>
                <a:latin typeface="+mn-ea"/>
              </a:rPr>
              <a:t>fputc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b="1" dirty="0" err="1" smtClean="0">
                <a:solidFill>
                  <a:srgbClr val="0070C0"/>
                </a:solidFill>
                <a:latin typeface="+mn-ea"/>
              </a:rPr>
              <a:t>ch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, f);</a:t>
            </a:r>
            <a:r>
              <a:rPr lang="en-US" altLang="ko-KR" b="1" dirty="0" smtClean="0">
                <a:latin typeface="+mn-ea"/>
              </a:rPr>
              <a:t>	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b="1" dirty="0">
                <a:solidFill>
                  <a:srgbClr val="00B050"/>
                </a:solidFill>
                <a:latin typeface="+mn-ea"/>
              </a:rPr>
              <a:t> 파일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＂char.txt＂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에 문자 출력</a:t>
            </a:r>
          </a:p>
          <a:p>
            <a:r>
              <a:rPr lang="en-US" altLang="ko-KR" b="1" dirty="0" smtClean="0">
                <a:latin typeface="+mn-ea"/>
              </a:rPr>
              <a:t>	</a:t>
            </a:r>
            <a:r>
              <a:rPr lang="en-US" altLang="ko-KR" b="1" dirty="0" err="1" smtClean="0">
                <a:latin typeface="+mn-ea"/>
              </a:rPr>
              <a:t>fclose</a:t>
            </a:r>
            <a:r>
              <a:rPr lang="en-US" altLang="ko-KR" b="1" dirty="0" smtClean="0">
                <a:latin typeface="+mn-ea"/>
              </a:rPr>
              <a:t>(f); </a:t>
            </a:r>
          </a:p>
          <a:p>
            <a:endParaRPr lang="en-US" altLang="ko-KR" b="1" dirty="0" smtClean="0">
              <a:latin typeface="+mn-ea"/>
            </a:endParaRPr>
          </a:p>
          <a:p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        //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파일에서 문자를 입력 받아 콘솔로 출력 </a:t>
            </a:r>
            <a:endParaRPr lang="en-US" altLang="ko-KR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              puts</a:t>
            </a:r>
            <a:r>
              <a:rPr lang="en-US" altLang="ko-KR" b="1" dirty="0">
                <a:latin typeface="+mn-ea"/>
              </a:rPr>
              <a:t>("\n</a:t>
            </a:r>
            <a:r>
              <a:rPr lang="ko-KR" altLang="en-US" b="1" dirty="0">
                <a:latin typeface="+mn-ea"/>
              </a:rPr>
              <a:t>파일에 저장된 문자 출력</a:t>
            </a:r>
            <a:r>
              <a:rPr lang="en-US" altLang="ko-KR" b="1" dirty="0">
                <a:latin typeface="+mn-ea"/>
              </a:rPr>
              <a:t>&gt;&gt;");</a:t>
            </a:r>
            <a:endParaRPr lang="ko-KR" altLang="en-US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b="1" dirty="0" smtClean="0">
                <a:latin typeface="+mn-ea"/>
              </a:rPr>
              <a:t>	if ( </a:t>
            </a:r>
            <a:r>
              <a:rPr lang="en-US" altLang="ko-KR" b="1" dirty="0" err="1" smtClean="0">
                <a:latin typeface="+mn-ea"/>
              </a:rPr>
              <a:t>fopen_s</a:t>
            </a:r>
            <a:r>
              <a:rPr lang="en-US" altLang="ko-KR" b="1" dirty="0" smtClean="0">
                <a:latin typeface="+mn-ea"/>
              </a:rPr>
              <a:t>(&amp;f, </a:t>
            </a:r>
            <a:r>
              <a:rPr lang="en-US" altLang="ko-KR" b="1" dirty="0" err="1" smtClean="0">
                <a:latin typeface="+mn-ea"/>
              </a:rPr>
              <a:t>fname</a:t>
            </a:r>
            <a:r>
              <a:rPr lang="en-US" altLang="ko-KR" b="1" dirty="0" smtClean="0">
                <a:latin typeface="+mn-ea"/>
              </a:rPr>
              <a:t>, "r") != 0 ) {</a:t>
            </a:r>
          </a:p>
          <a:p>
            <a:r>
              <a:rPr lang="en-US" altLang="ko-KR" b="1" dirty="0" smtClean="0">
                <a:latin typeface="+mn-ea"/>
              </a:rPr>
              <a:t>		</a:t>
            </a:r>
            <a:r>
              <a:rPr lang="en-US" altLang="ko-KR" b="1" dirty="0" err="1" smtClean="0">
                <a:latin typeface="+mn-ea"/>
              </a:rPr>
              <a:t>printf</a:t>
            </a:r>
            <a:r>
              <a:rPr lang="en-US" altLang="ko-KR" b="1" dirty="0" smtClean="0">
                <a:latin typeface="+mn-ea"/>
              </a:rPr>
              <a:t>( "</a:t>
            </a:r>
            <a:r>
              <a:rPr lang="ko-KR" altLang="en-US" b="1" dirty="0" smtClean="0">
                <a:latin typeface="+mn-ea"/>
              </a:rPr>
              <a:t>파일이 열리지 않습니다</a:t>
            </a:r>
            <a:r>
              <a:rPr lang="en-US" altLang="ko-KR" b="1" dirty="0" smtClean="0">
                <a:latin typeface="+mn-ea"/>
              </a:rPr>
              <a:t>.\n" );	exit(1);}</a:t>
            </a:r>
          </a:p>
          <a:p>
            <a:r>
              <a:rPr lang="ko-KR" altLang="en-US" b="1" dirty="0" smtClean="0">
                <a:latin typeface="+mn-ea"/>
              </a:rPr>
              <a:t>	</a:t>
            </a:r>
            <a:r>
              <a:rPr lang="en-US" altLang="ko-KR" b="1" dirty="0" smtClean="0">
                <a:latin typeface="+mn-ea"/>
              </a:rPr>
              <a:t>while ( 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b="1" dirty="0" err="1" smtClean="0">
                <a:solidFill>
                  <a:srgbClr val="0070C0"/>
                </a:solidFill>
                <a:latin typeface="+mn-ea"/>
              </a:rPr>
              <a:t>ch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 = </a:t>
            </a:r>
            <a:r>
              <a:rPr lang="en-US" altLang="ko-KR" b="1" dirty="0" err="1" smtClean="0">
                <a:solidFill>
                  <a:srgbClr val="0070C0"/>
                </a:solidFill>
                <a:latin typeface="+mn-ea"/>
              </a:rPr>
              <a:t>fgetc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(f)) != EOF </a:t>
            </a:r>
            <a:r>
              <a:rPr lang="en-US" altLang="ko-KR" b="1" dirty="0" smtClean="0">
                <a:latin typeface="+mn-ea"/>
              </a:rPr>
              <a:t>)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 //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파일 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"char.txt“ 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에서 다시 문자읽기 </a:t>
            </a:r>
          </a:p>
          <a:p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		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_</a:t>
            </a:r>
            <a:r>
              <a:rPr lang="en-US" altLang="ko-KR" b="1" dirty="0" err="1" smtClean="0">
                <a:solidFill>
                  <a:srgbClr val="0070C0"/>
                </a:solidFill>
                <a:latin typeface="+mn-ea"/>
              </a:rPr>
              <a:t>putch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b="1" dirty="0" err="1" smtClean="0">
                <a:solidFill>
                  <a:srgbClr val="0070C0"/>
                </a:solidFill>
                <a:latin typeface="+mn-ea"/>
              </a:rPr>
              <a:t>ch</a:t>
            </a:r>
            <a:r>
              <a:rPr lang="en-US" altLang="ko-KR" b="1" dirty="0" smtClean="0">
                <a:solidFill>
                  <a:srgbClr val="0070C0"/>
                </a:solidFill>
                <a:latin typeface="+mn-ea"/>
              </a:rPr>
              <a:t>);</a:t>
            </a:r>
            <a:r>
              <a:rPr lang="en-US" altLang="ko-KR" b="1" dirty="0" smtClean="0">
                <a:latin typeface="+mn-ea"/>
              </a:rPr>
              <a:t>	</a:t>
            </a:r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b="1" dirty="0" smtClean="0">
                <a:solidFill>
                  <a:srgbClr val="00B050"/>
                </a:solidFill>
                <a:latin typeface="+mn-ea"/>
              </a:rPr>
              <a:t>파일로부터 입력 받은 문자를 표준 출력</a:t>
            </a:r>
          </a:p>
          <a:p>
            <a:r>
              <a:rPr lang="en-US" altLang="ko-KR" b="1" dirty="0" smtClean="0">
                <a:latin typeface="+mn-ea"/>
              </a:rPr>
              <a:t>	</a:t>
            </a:r>
            <a:r>
              <a:rPr lang="en-US" altLang="ko-KR" b="1" dirty="0" err="1" smtClean="0">
                <a:latin typeface="+mn-ea"/>
              </a:rPr>
              <a:t>fclose</a:t>
            </a:r>
            <a:r>
              <a:rPr lang="en-US" altLang="ko-KR" b="1" dirty="0" smtClean="0">
                <a:latin typeface="+mn-ea"/>
              </a:rPr>
              <a:t>(f); puts("");	return 0;}</a:t>
            </a:r>
            <a:endParaRPr lang="ko-KR" altLang="en-US" b="1" dirty="0">
              <a:latin typeface="+mn-ea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20</a:t>
            </a:fld>
            <a:endParaRPr lang="en-US" altLang="ko-KR" dirty="0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도스 명령어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480" y="964583"/>
            <a:ext cx="8358246" cy="5328592"/>
          </a:xfrm>
        </p:spPr>
        <p:txBody>
          <a:bodyPr/>
          <a:lstStyle/>
          <a:p>
            <a:r>
              <a:rPr lang="en-US" altLang="ko-KR" dirty="0" err="1" smtClean="0"/>
              <a:t>list.c</a:t>
            </a:r>
            <a:endParaRPr lang="en-US" altLang="ko-KR" dirty="0" smtClean="0"/>
          </a:p>
          <a:p>
            <a:pPr lvl="1"/>
            <a:r>
              <a:rPr lang="ko-KR" altLang="en-US" sz="2400" dirty="0" err="1" smtClean="0"/>
              <a:t>명령행</a:t>
            </a:r>
            <a:r>
              <a:rPr lang="ko-KR" altLang="en-US" sz="2400" dirty="0" smtClean="0"/>
              <a:t> 인자를 사용해서 파일의 내용을 표준출력으로 그대로 출력하는 프로그램</a:t>
            </a:r>
            <a:endParaRPr lang="en-US" altLang="ko-KR" sz="2400" dirty="0" smtClean="0"/>
          </a:p>
          <a:p>
            <a:pPr lvl="1"/>
            <a:r>
              <a:rPr lang="ko-KR" altLang="en-US" sz="2400" dirty="0" err="1" smtClean="0"/>
              <a:t>명령행</a:t>
            </a:r>
            <a:r>
              <a:rPr lang="ko-KR" altLang="en-US" sz="2400" dirty="0" smtClean="0"/>
              <a:t> 인자에서 두 번째 인자가 파일 이름에 해당</a:t>
            </a:r>
            <a:endParaRPr lang="en-US" altLang="ko-KR" sz="2400" dirty="0" smtClean="0"/>
          </a:p>
          <a:p>
            <a:pPr lvl="2"/>
            <a:r>
              <a:rPr lang="en-US" altLang="ko-KR" sz="2400" dirty="0" smtClean="0"/>
              <a:t>list filename</a:t>
            </a:r>
          </a:p>
          <a:p>
            <a:pPr lvl="1"/>
            <a:r>
              <a:rPr lang="ko-KR" altLang="en-US" sz="2400" dirty="0" smtClean="0"/>
              <a:t>파일 내용의 출력은 한 줄마다 맨 앞에 줄 번호를 출력</a:t>
            </a:r>
            <a:endParaRPr lang="ko-KR" altLang="en-US" sz="2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21</a:t>
            </a:fld>
            <a:endParaRPr lang="en-US" altLang="ko-KR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47250" t="23624" r="6092" b="36039"/>
          <a:stretch/>
        </p:blipFill>
        <p:spPr>
          <a:xfrm>
            <a:off x="2123728" y="3676091"/>
            <a:ext cx="4405758" cy="304699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도스 명령어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71546"/>
            <a:ext cx="8572560" cy="5089768"/>
          </a:xfrm>
          <a:ln>
            <a:solidFill>
              <a:schemeClr val="accent3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/>
              <a:t>#include &lt;</a:t>
            </a:r>
            <a:r>
              <a:rPr lang="en-US" altLang="ko-KR" sz="1800" dirty="0" err="1" smtClean="0"/>
              <a:t>stdlib.h</a:t>
            </a:r>
            <a:r>
              <a:rPr lang="en-US" altLang="ko-KR" sz="1800" dirty="0" smtClean="0"/>
              <a:t>&gt;  </a:t>
            </a:r>
            <a:r>
              <a:rPr lang="en-US" altLang="ko-KR" sz="1800" dirty="0" smtClean="0">
                <a:solidFill>
                  <a:srgbClr val="00B050"/>
                </a:solidFill>
              </a:rPr>
              <a:t>//</a:t>
            </a:r>
            <a:r>
              <a:rPr lang="en-US" altLang="ko-KR" sz="1800" dirty="0" err="1" smtClean="0">
                <a:solidFill>
                  <a:srgbClr val="00B050"/>
                </a:solidFill>
              </a:rPr>
              <a:t>list.c</a:t>
            </a:r>
            <a:endParaRPr lang="en-US" altLang="ko-KR" sz="18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main(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argc</a:t>
            </a:r>
            <a:r>
              <a:rPr lang="en-US" altLang="ko-KR" sz="1800" dirty="0" smtClean="0"/>
              <a:t>, char *</a:t>
            </a:r>
            <a:r>
              <a:rPr lang="en-US" altLang="ko-KR" sz="1800" dirty="0" err="1" smtClean="0"/>
              <a:t>argv</a:t>
            </a:r>
            <a:r>
              <a:rPr lang="en-US" altLang="ko-KR" sz="1800" dirty="0" smtClean="0"/>
              <a:t>[]){ </a:t>
            </a:r>
          </a:p>
          <a:p>
            <a:pPr>
              <a:buNone/>
            </a:pPr>
            <a:r>
              <a:rPr lang="en-US" altLang="ko-KR" sz="1800" dirty="0" smtClean="0"/>
              <a:t>	FILE *f;   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ch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cnt</a:t>
            </a:r>
            <a:r>
              <a:rPr lang="en-US" altLang="ko-KR" sz="1800" dirty="0" smtClean="0"/>
              <a:t> = 0;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0070C0"/>
                </a:solidFill>
              </a:rPr>
              <a:t>if (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argc</a:t>
            </a:r>
            <a:r>
              <a:rPr lang="en-US" altLang="ko-KR" sz="1800" dirty="0" smtClean="0">
                <a:solidFill>
                  <a:srgbClr val="0070C0"/>
                </a:solidFill>
              </a:rPr>
              <a:t> != 2) </a:t>
            </a:r>
            <a:r>
              <a:rPr sz="1800" dirty="0" smtClean="0">
                <a:solidFill>
                  <a:srgbClr val="0070C0"/>
                </a:solidFill>
              </a:rPr>
              <a:t>	</a:t>
            </a:r>
            <a:r>
              <a:rPr lang="en-US" altLang="ko-KR" sz="1800" dirty="0" smtClean="0">
                <a:solidFill>
                  <a:srgbClr val="0070C0"/>
                </a:solidFill>
              </a:rPr>
              <a:t>{  </a:t>
            </a:r>
            <a:r>
              <a:rPr lang="en-US" altLang="ko-KR" sz="1800" dirty="0" smtClean="0">
                <a:solidFill>
                  <a:srgbClr val="00B050"/>
                </a:solidFill>
              </a:rPr>
              <a:t>//</a:t>
            </a:r>
            <a:r>
              <a:rPr lang="ko-KR" altLang="en-US" sz="1800" dirty="0" err="1" smtClean="0">
                <a:solidFill>
                  <a:srgbClr val="00B050"/>
                </a:solidFill>
              </a:rPr>
              <a:t>명령행</a:t>
            </a:r>
            <a:r>
              <a:rPr lang="ko-KR" altLang="en-US" sz="1800" dirty="0" smtClean="0">
                <a:solidFill>
                  <a:srgbClr val="00B050"/>
                </a:solidFill>
              </a:rPr>
              <a:t> 인자의 개수 </a:t>
            </a:r>
            <a:r>
              <a:rPr lang="en-US" altLang="ko-KR" sz="1800" dirty="0" smtClean="0">
                <a:solidFill>
                  <a:srgbClr val="00B050"/>
                </a:solidFill>
              </a:rPr>
              <a:t>check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70C0"/>
                </a:solidFill>
              </a:rPr>
              <a:t>		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printf</a:t>
            </a:r>
            <a:r>
              <a:rPr lang="en-US" altLang="ko-KR" sz="1800" dirty="0" smtClean="0">
                <a:solidFill>
                  <a:srgbClr val="0070C0"/>
                </a:solidFill>
              </a:rPr>
              <a:t>("</a:t>
            </a:r>
            <a:r>
              <a:rPr sz="1800" dirty="0" err="1" smtClean="0">
                <a:solidFill>
                  <a:srgbClr val="0070C0"/>
                </a:solidFill>
              </a:rPr>
              <a:t>사용법</a:t>
            </a:r>
            <a:r>
              <a:rPr lang="en-US" altLang="ko-KR" sz="1800" dirty="0" smtClean="0">
                <a:solidFill>
                  <a:srgbClr val="0070C0"/>
                </a:solidFill>
              </a:rPr>
              <a:t>: list filename\n" );       exit(1);</a:t>
            </a:r>
          </a:p>
          <a:p>
            <a:pPr>
              <a:buNone/>
            </a:pPr>
            <a:r>
              <a:rPr sz="1800" dirty="0" smtClean="0">
                <a:solidFill>
                  <a:srgbClr val="0070C0"/>
                </a:solidFill>
              </a:rPr>
              <a:t>	</a:t>
            </a:r>
            <a:r>
              <a:rPr lang="en-US" altLang="ko-KR" sz="1800" dirty="0" smtClean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0070C0"/>
                </a:solidFill>
              </a:rPr>
              <a:t>if (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fopen_s</a:t>
            </a:r>
            <a:r>
              <a:rPr lang="en-US" altLang="ko-KR" sz="1800" dirty="0" smtClean="0">
                <a:solidFill>
                  <a:srgbClr val="0070C0"/>
                </a:solidFill>
              </a:rPr>
              <a:t>(&amp;f,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argv</a:t>
            </a:r>
            <a:r>
              <a:rPr lang="en-US" altLang="ko-KR" sz="1800" dirty="0" smtClean="0">
                <a:solidFill>
                  <a:srgbClr val="0070C0"/>
                </a:solidFill>
              </a:rPr>
              <a:t>[1], "r") != 0 ){  </a:t>
            </a:r>
            <a:r>
              <a:rPr lang="en-US" altLang="ko-KR" sz="1800" dirty="0" smtClean="0">
                <a:solidFill>
                  <a:srgbClr val="00B050"/>
                </a:solidFill>
              </a:rPr>
              <a:t>//</a:t>
            </a:r>
            <a:r>
              <a:rPr lang="ko-KR" altLang="en-US" sz="1800" dirty="0" smtClean="0">
                <a:solidFill>
                  <a:srgbClr val="00B050"/>
                </a:solidFill>
              </a:rPr>
              <a:t>두 번째 인자를 읽기모드로 개방</a:t>
            </a:r>
            <a:endParaRPr lang="en-US" altLang="ko-KR" sz="18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70C0"/>
                </a:solidFill>
              </a:rPr>
              <a:t>		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printf</a:t>
            </a:r>
            <a:r>
              <a:rPr lang="en-US" altLang="ko-KR" sz="1800" dirty="0" smtClean="0">
                <a:solidFill>
                  <a:srgbClr val="0070C0"/>
                </a:solidFill>
              </a:rPr>
              <a:t>( "</a:t>
            </a:r>
            <a:r>
              <a:rPr sz="1800" dirty="0" err="1" smtClean="0">
                <a:solidFill>
                  <a:srgbClr val="0070C0"/>
                </a:solidFill>
              </a:rPr>
              <a:t>파일이열리지않습니다</a:t>
            </a:r>
            <a:r>
              <a:rPr lang="en-US" altLang="ko-KR" sz="1800" dirty="0" smtClean="0">
                <a:solidFill>
                  <a:srgbClr val="0070C0"/>
                </a:solidFill>
              </a:rPr>
              <a:t>.\n" );       exit(1);</a:t>
            </a:r>
          </a:p>
          <a:p>
            <a:pPr>
              <a:buNone/>
            </a:pPr>
            <a:r>
              <a:rPr sz="1800" dirty="0" smtClean="0">
                <a:solidFill>
                  <a:srgbClr val="0070C0"/>
                </a:solidFill>
              </a:rPr>
              <a:t>	</a:t>
            </a:r>
            <a:r>
              <a:rPr lang="en-US" altLang="ko-KR" sz="1800" dirty="0" smtClean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("%4d: ", ++</a:t>
            </a:r>
            <a:r>
              <a:rPr lang="en-US" altLang="ko-KR" sz="1800" dirty="0" err="1" smtClean="0"/>
              <a:t>cnt</a:t>
            </a:r>
            <a:r>
              <a:rPr lang="en-US" altLang="ko-KR" sz="1800" dirty="0" smtClean="0"/>
              <a:t>);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smtClean="0">
                <a:solidFill>
                  <a:srgbClr val="00B050"/>
                </a:solidFill>
              </a:rPr>
              <a:t>while ( </a:t>
            </a:r>
            <a:r>
              <a:rPr lang="en-US" altLang="ko-KR" sz="1800" dirty="0" smtClean="0">
                <a:solidFill>
                  <a:srgbClr val="0070C0"/>
                </a:solidFill>
              </a:rPr>
              <a:t>(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ch</a:t>
            </a:r>
            <a:r>
              <a:rPr lang="en-US" altLang="ko-KR" sz="1800" dirty="0" smtClean="0">
                <a:solidFill>
                  <a:srgbClr val="0070C0"/>
                </a:solidFill>
              </a:rPr>
              <a:t> = </a:t>
            </a:r>
            <a:r>
              <a:rPr lang="en-US" altLang="ko-KR" sz="1800" dirty="0" err="1" smtClean="0">
                <a:solidFill>
                  <a:srgbClr val="0070C0"/>
                </a:solidFill>
              </a:rPr>
              <a:t>fgetc</a:t>
            </a:r>
            <a:r>
              <a:rPr lang="en-US" altLang="ko-KR" sz="1800" dirty="0" smtClean="0">
                <a:solidFill>
                  <a:srgbClr val="0070C0"/>
                </a:solidFill>
              </a:rPr>
              <a:t>(f)) != EOF </a:t>
            </a:r>
            <a:r>
              <a:rPr lang="en-US" altLang="ko-KR" sz="1800" dirty="0" smtClean="0">
                <a:solidFill>
                  <a:srgbClr val="00B050"/>
                </a:solidFill>
              </a:rPr>
              <a:t>) </a:t>
            </a:r>
            <a:r>
              <a:rPr lang="en-US" altLang="ko-KR" sz="1800" dirty="0" smtClean="0"/>
              <a:t>{</a:t>
            </a:r>
          </a:p>
          <a:p>
            <a:pPr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putchar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ch</a:t>
            </a:r>
            <a:r>
              <a:rPr lang="en-US" altLang="ko-KR" sz="1800" dirty="0" smtClean="0"/>
              <a:t>);  </a:t>
            </a:r>
            <a:r>
              <a:rPr lang="en-US" altLang="ko-KR" sz="1800" dirty="0" smtClean="0">
                <a:solidFill>
                  <a:srgbClr val="00B050"/>
                </a:solidFill>
              </a:rPr>
              <a:t>//</a:t>
            </a:r>
            <a:r>
              <a:rPr lang="en-US" altLang="ko-KR" sz="1800" dirty="0" err="1" smtClean="0">
                <a:solidFill>
                  <a:srgbClr val="00B050"/>
                </a:solidFill>
              </a:rPr>
              <a:t>fputc</a:t>
            </a:r>
            <a:r>
              <a:rPr lang="en-US" altLang="ko-KR" sz="1800" dirty="0" smtClean="0">
                <a:solidFill>
                  <a:srgbClr val="00B050"/>
                </a:solidFill>
              </a:rPr>
              <a:t>(</a:t>
            </a:r>
            <a:r>
              <a:rPr lang="en-US" altLang="ko-KR" sz="1800" dirty="0" err="1" smtClean="0">
                <a:solidFill>
                  <a:srgbClr val="00B050"/>
                </a:solidFill>
              </a:rPr>
              <a:t>ch</a:t>
            </a:r>
            <a:r>
              <a:rPr lang="en-US" altLang="ko-KR" sz="1800" dirty="0" smtClean="0">
                <a:solidFill>
                  <a:srgbClr val="00B050"/>
                </a:solidFill>
              </a:rPr>
              <a:t>, </a:t>
            </a:r>
            <a:r>
              <a:rPr lang="en-US" altLang="ko-KR" sz="1800" dirty="0" err="1" smtClean="0">
                <a:solidFill>
                  <a:srgbClr val="00B050"/>
                </a:solidFill>
              </a:rPr>
              <a:t>stdout</a:t>
            </a:r>
            <a:r>
              <a:rPr lang="en-US" altLang="ko-KR" sz="1800" dirty="0" smtClean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US" altLang="ko-KR" sz="1800" dirty="0" smtClean="0"/>
              <a:t>		if (</a:t>
            </a:r>
            <a:r>
              <a:rPr lang="en-US" altLang="ko-KR" sz="1800" dirty="0" err="1" smtClean="0"/>
              <a:t>ch</a:t>
            </a:r>
            <a:r>
              <a:rPr lang="en-US" altLang="ko-KR" sz="1800" dirty="0" smtClean="0"/>
              <a:t> == '\n') 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("%4d: ", ++</a:t>
            </a:r>
            <a:r>
              <a:rPr lang="en-US" altLang="ko-KR" sz="1800" dirty="0" err="1" smtClean="0"/>
              <a:t>cnt</a:t>
            </a:r>
            <a:r>
              <a:rPr lang="en-US" altLang="ko-KR" sz="1800" dirty="0" smtClean="0"/>
              <a:t>);</a:t>
            </a:r>
            <a:r>
              <a:rPr sz="1800" dirty="0" smtClean="0"/>
              <a:t>	</a:t>
            </a:r>
            <a:r>
              <a:rPr lang="en-US" altLang="ko-KR" sz="1800" dirty="0" smtClean="0"/>
              <a:t>}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("\n");	</a:t>
            </a:r>
            <a:r>
              <a:rPr lang="en-US" altLang="ko-KR" sz="1800" dirty="0" err="1" smtClean="0"/>
              <a:t>fclose</a:t>
            </a:r>
            <a:r>
              <a:rPr lang="en-US" altLang="ko-KR" sz="1800" dirty="0" smtClean="0"/>
              <a:t>(f); return 0;}</a:t>
            </a:r>
            <a:endParaRPr lang="ko-KR" altLang="en-US" sz="18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22</a:t>
            </a:fld>
            <a:endParaRPr lang="en-US" altLang="ko-KR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파일 입력과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err="1" smtClean="0"/>
              <a:t>fprinf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fsanf_s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sz="2400" dirty="0" smtClean="0"/>
              <a:t>자료의 입출력을 텍스트 모드로 처리</a:t>
            </a:r>
            <a:endParaRPr lang="ko-KR" altLang="en-US" sz="24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23</a:t>
            </a:fld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 l="752" t="37406" r="70673" b="45425"/>
          <a:stretch>
            <a:fillRect/>
          </a:stretch>
        </p:blipFill>
        <p:spPr bwMode="auto">
          <a:xfrm>
            <a:off x="357158" y="2143116"/>
            <a:ext cx="2714644" cy="1000132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  <a:effectLst/>
        </p:spPr>
      </p:pic>
      <p:grpSp>
        <p:nvGrpSpPr>
          <p:cNvPr id="11" name="그룹 10"/>
          <p:cNvGrpSpPr/>
          <p:nvPr/>
        </p:nvGrpSpPr>
        <p:grpSpPr>
          <a:xfrm>
            <a:off x="3214678" y="2071679"/>
            <a:ext cx="5643602" cy="4429156"/>
            <a:chOff x="3571868" y="2204349"/>
            <a:chExt cx="4786346" cy="3673954"/>
          </a:xfrm>
          <a:effectLst/>
        </p:grpSpPr>
        <p:pic>
          <p:nvPicPr>
            <p:cNvPr id="14337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 l="32711" t="1404" b="62327"/>
            <a:stretch>
              <a:fillRect/>
            </a:stretch>
          </p:blipFill>
          <p:spPr bwMode="auto">
            <a:xfrm>
              <a:off x="3571868" y="2204349"/>
              <a:ext cx="4786346" cy="158184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0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 l="32711" t="41203" b="10828"/>
            <a:stretch>
              <a:fillRect/>
            </a:stretch>
          </p:blipFill>
          <p:spPr bwMode="auto">
            <a:xfrm>
              <a:off x="3571868" y="3786190"/>
              <a:ext cx="4786346" cy="2092113"/>
            </a:xfrm>
            <a:prstGeom prst="rect">
              <a:avLst/>
            </a:prstGeom>
            <a:ln>
              <a:noFill/>
            </a:ln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파일 입력과 출력 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438" y="857232"/>
            <a:ext cx="9001156" cy="55721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700" dirty="0" smtClean="0"/>
              <a:t>#include &lt;</a:t>
            </a:r>
            <a:r>
              <a:rPr lang="en-US" altLang="ko-KR" sz="1700" dirty="0" err="1" smtClean="0"/>
              <a:t>stdlib.h</a:t>
            </a:r>
            <a:r>
              <a:rPr lang="en-US" altLang="ko-KR" sz="1700" dirty="0" smtClean="0"/>
              <a:t>&gt;</a:t>
            </a:r>
          </a:p>
          <a:p>
            <a:pPr>
              <a:buNone/>
            </a:pPr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 main(){ </a:t>
            </a:r>
          </a:p>
          <a:p>
            <a:pPr>
              <a:buNone/>
            </a:pPr>
            <a:r>
              <a:rPr lang="en-US" altLang="ko-KR" sz="1700" dirty="0" smtClean="0"/>
              <a:t>	char </a:t>
            </a:r>
            <a:r>
              <a:rPr lang="en-US" altLang="ko-KR" sz="1700" dirty="0" err="1" smtClean="0"/>
              <a:t>fname</a:t>
            </a:r>
            <a:r>
              <a:rPr lang="en-US" altLang="ko-KR" sz="1700" dirty="0" smtClean="0"/>
              <a:t>[] = "grade.txt";     char name[30];   FILE *f;   </a:t>
            </a:r>
          </a:p>
          <a:p>
            <a:pPr>
              <a:buNone/>
            </a:pPr>
            <a:r>
              <a:rPr lang="fr-FR" altLang="ko-KR" sz="1700" dirty="0" smtClean="0"/>
              <a:t>	int point1, point2, cnt = 0;</a:t>
            </a:r>
          </a:p>
          <a:p>
            <a:pPr>
              <a:buNone/>
            </a:pPr>
            <a:r>
              <a:rPr lang="en-US" altLang="ko-KR" sz="1700" dirty="0" smtClean="0"/>
              <a:t>	if ( (f = </a:t>
            </a:r>
            <a:r>
              <a:rPr lang="en-US" altLang="ko-KR" sz="1700" dirty="0" err="1" smtClean="0"/>
              <a:t>fopen</a:t>
            </a:r>
            <a:r>
              <a:rPr lang="en-US" altLang="ko-KR" sz="1700" dirty="0" smtClean="0"/>
              <a:t>(</a:t>
            </a:r>
            <a:r>
              <a:rPr lang="en-US" altLang="ko-KR" sz="1700" dirty="0" err="1" smtClean="0"/>
              <a:t>fname</a:t>
            </a:r>
            <a:r>
              <a:rPr lang="en-US" altLang="ko-KR" sz="1700" dirty="0" smtClean="0"/>
              <a:t>, "w")) == NULL ) {</a:t>
            </a:r>
          </a:p>
          <a:p>
            <a:pPr>
              <a:buNone/>
            </a:pPr>
            <a:r>
              <a:rPr lang="en-US" altLang="ko-KR" sz="1700" dirty="0" smtClean="0"/>
              <a:t>		</a:t>
            </a:r>
            <a:r>
              <a:rPr lang="en-US" altLang="ko-KR" sz="1700" dirty="0" err="1" smtClean="0"/>
              <a:t>printf</a:t>
            </a:r>
            <a:r>
              <a:rPr lang="en-US" altLang="ko-KR" sz="1700" dirty="0" smtClean="0"/>
              <a:t>( "</a:t>
            </a:r>
            <a:r>
              <a:rPr sz="1700" smtClean="0"/>
              <a:t>파일이</a:t>
            </a:r>
            <a:r>
              <a:rPr lang="en-US" sz="1700" dirty="0" smtClean="0"/>
              <a:t> </a:t>
            </a:r>
            <a:r>
              <a:rPr sz="1700" smtClean="0"/>
              <a:t>열리지</a:t>
            </a:r>
            <a:r>
              <a:rPr lang="en-US" sz="1700" dirty="0" smtClean="0"/>
              <a:t> </a:t>
            </a:r>
            <a:r>
              <a:rPr sz="1700" smtClean="0"/>
              <a:t>않습니다</a:t>
            </a:r>
            <a:r>
              <a:rPr lang="en-US" altLang="ko-KR" sz="1700" dirty="0" smtClean="0"/>
              <a:t>.\n" );	exit(1);</a:t>
            </a:r>
            <a:r>
              <a:rPr sz="1700" smtClean="0"/>
              <a:t>	</a:t>
            </a:r>
            <a:r>
              <a:rPr lang="en-US" altLang="ko-KR" sz="1700" dirty="0" smtClean="0"/>
              <a:t>}	</a:t>
            </a:r>
          </a:p>
          <a:p>
            <a:pPr>
              <a:buNone/>
            </a:pPr>
            <a:r>
              <a:rPr lang="en-US" altLang="ko-KR" sz="1700" dirty="0" smtClean="0"/>
              <a:t>	</a:t>
            </a:r>
            <a:r>
              <a:rPr lang="en-US" altLang="ko-KR" sz="1700" dirty="0" err="1" smtClean="0"/>
              <a:t>printf</a:t>
            </a:r>
            <a:r>
              <a:rPr lang="en-US" altLang="ko-KR" sz="1700" dirty="0" smtClean="0"/>
              <a:t>("</a:t>
            </a:r>
            <a:r>
              <a:rPr sz="1700" smtClean="0"/>
              <a:t>이름과</a:t>
            </a:r>
            <a:r>
              <a:rPr lang="en-US" sz="1700" dirty="0" smtClean="0"/>
              <a:t> </a:t>
            </a:r>
            <a:r>
              <a:rPr sz="1700" smtClean="0"/>
              <a:t>성적</a:t>
            </a:r>
            <a:r>
              <a:rPr lang="en-US" altLang="ko-KR" sz="1700" dirty="0" smtClean="0"/>
              <a:t>(</a:t>
            </a:r>
            <a:r>
              <a:rPr sz="1700" smtClean="0"/>
              <a:t>중간</a:t>
            </a:r>
            <a:r>
              <a:rPr lang="en-US" altLang="ko-KR" sz="1700" dirty="0" smtClean="0"/>
              <a:t>, </a:t>
            </a:r>
            <a:r>
              <a:rPr sz="1700" smtClean="0"/>
              <a:t>기말</a:t>
            </a:r>
            <a:r>
              <a:rPr lang="en-US" altLang="ko-KR" sz="1700" dirty="0" smtClean="0"/>
              <a:t>)</a:t>
            </a:r>
            <a:r>
              <a:rPr sz="1700" smtClean="0"/>
              <a:t>을</a:t>
            </a:r>
            <a:r>
              <a:rPr lang="en-US" sz="1700" dirty="0" smtClean="0"/>
              <a:t> </a:t>
            </a:r>
            <a:r>
              <a:rPr sz="1700" smtClean="0"/>
              <a:t>입력하세요</a:t>
            </a:r>
            <a:r>
              <a:rPr lang="en-US" altLang="ko-KR" sz="1700" dirty="0" smtClean="0"/>
              <a:t>.\n" );</a:t>
            </a:r>
          </a:p>
          <a:p>
            <a:pPr>
              <a:buNone/>
            </a:pPr>
            <a:r>
              <a:rPr lang="en-US" altLang="ko-KR" sz="1700" dirty="0" smtClean="0"/>
              <a:t>	</a:t>
            </a:r>
            <a:r>
              <a:rPr lang="en-US" altLang="ko-KR" sz="1700" dirty="0" err="1" smtClean="0"/>
              <a:t>scanf_s</a:t>
            </a:r>
            <a:r>
              <a:rPr lang="en-US" altLang="ko-KR" sz="1700" dirty="0" smtClean="0"/>
              <a:t>("%</a:t>
            </a:r>
            <a:r>
              <a:rPr lang="en-US" altLang="ko-KR" sz="1700" dirty="0" err="1" smtClean="0"/>
              <a:t>s%d%d</a:t>
            </a:r>
            <a:r>
              <a:rPr lang="en-US" altLang="ko-KR" sz="1700" dirty="0" smtClean="0"/>
              <a:t>", name, 30, &amp;point1, &amp;point2);</a:t>
            </a:r>
          </a:p>
          <a:p>
            <a:pPr>
              <a:buNone/>
            </a:pPr>
            <a:r>
              <a:rPr sz="1700" smtClean="0"/>
              <a:t>	</a:t>
            </a:r>
            <a:r>
              <a:rPr lang="en-US" altLang="ko-KR" sz="1700" dirty="0" err="1" smtClean="0"/>
              <a:t>fprintf</a:t>
            </a:r>
            <a:r>
              <a:rPr lang="en-US" altLang="ko-KR" sz="1700" dirty="0" smtClean="0"/>
              <a:t>(f, "%d %s %d %d\n", ++</a:t>
            </a:r>
            <a:r>
              <a:rPr lang="en-US" altLang="ko-KR" sz="1700" dirty="0" err="1" smtClean="0"/>
              <a:t>cnt</a:t>
            </a:r>
            <a:r>
              <a:rPr lang="en-US" altLang="ko-KR" sz="1700" dirty="0" smtClean="0"/>
              <a:t>, name, point1, point2);</a:t>
            </a:r>
            <a:r>
              <a:rPr lang="en-US" altLang="ko-KR" sz="1600" dirty="0" smtClean="0">
                <a:solidFill>
                  <a:srgbClr val="00B050"/>
                </a:solidFill>
              </a:rPr>
              <a:t>//</a:t>
            </a:r>
            <a:r>
              <a:rPr sz="1600" smtClean="0">
                <a:solidFill>
                  <a:srgbClr val="00B050"/>
                </a:solidFill>
              </a:rPr>
              <a:t>파일</a:t>
            </a:r>
            <a:r>
              <a:rPr lang="en-US" altLang="ko-KR" sz="1600" dirty="0" smtClean="0">
                <a:solidFill>
                  <a:srgbClr val="00B050"/>
                </a:solidFill>
              </a:rPr>
              <a:t>"grade.txt"</a:t>
            </a:r>
            <a:r>
              <a:rPr sz="1600" smtClean="0">
                <a:solidFill>
                  <a:srgbClr val="00B050"/>
                </a:solidFill>
              </a:rPr>
              <a:t>에쓰기</a:t>
            </a:r>
            <a:r>
              <a:rPr sz="1600" smtClean="0"/>
              <a:t>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700" dirty="0" smtClean="0"/>
              <a:t>	</a:t>
            </a:r>
            <a:r>
              <a:rPr lang="en-US" altLang="ko-KR" sz="1700" dirty="0" err="1" smtClean="0"/>
              <a:t>fclose</a:t>
            </a:r>
            <a:r>
              <a:rPr lang="en-US" altLang="ko-KR" sz="1700" dirty="0" smtClean="0"/>
              <a:t>(f);</a:t>
            </a:r>
          </a:p>
          <a:p>
            <a:pPr>
              <a:buNone/>
            </a:pPr>
            <a:r>
              <a:rPr lang="en-US" altLang="ko-KR" sz="1700" dirty="0" smtClean="0"/>
              <a:t>	if ( (f = </a:t>
            </a:r>
            <a:r>
              <a:rPr lang="en-US" altLang="ko-KR" sz="1700" dirty="0" err="1" smtClean="0"/>
              <a:t>fopen</a:t>
            </a:r>
            <a:r>
              <a:rPr lang="en-US" altLang="ko-KR" sz="1700" dirty="0" smtClean="0"/>
              <a:t>(</a:t>
            </a:r>
            <a:r>
              <a:rPr lang="en-US" altLang="ko-KR" sz="1700" dirty="0" err="1" smtClean="0"/>
              <a:t>fname</a:t>
            </a:r>
            <a:r>
              <a:rPr lang="en-US" altLang="ko-KR" sz="1700" dirty="0" smtClean="0"/>
              <a:t>, "r")) == NULL ) {</a:t>
            </a:r>
          </a:p>
          <a:p>
            <a:pPr>
              <a:buNone/>
            </a:pPr>
            <a:r>
              <a:rPr lang="en-US" altLang="ko-KR" sz="1700" dirty="0" smtClean="0"/>
              <a:t>		</a:t>
            </a:r>
            <a:r>
              <a:rPr lang="en-US" altLang="ko-KR" sz="1700" dirty="0" err="1" smtClean="0"/>
              <a:t>printf</a:t>
            </a:r>
            <a:r>
              <a:rPr lang="en-US" altLang="ko-KR" sz="1700" dirty="0" smtClean="0"/>
              <a:t>( "</a:t>
            </a:r>
            <a:r>
              <a:rPr sz="1700" smtClean="0"/>
              <a:t>파일이</a:t>
            </a:r>
            <a:r>
              <a:rPr lang="en-US" sz="1700" dirty="0" smtClean="0"/>
              <a:t> </a:t>
            </a:r>
            <a:r>
              <a:rPr sz="1700" smtClean="0"/>
              <a:t>열리지</a:t>
            </a:r>
            <a:r>
              <a:rPr lang="en-US" sz="1700" dirty="0" smtClean="0"/>
              <a:t> </a:t>
            </a:r>
            <a:r>
              <a:rPr sz="1700" smtClean="0"/>
              <a:t>않습니다</a:t>
            </a:r>
            <a:r>
              <a:rPr lang="en-US" altLang="ko-KR" sz="1700" dirty="0" smtClean="0"/>
              <a:t>.\n" );	exit(1); };</a:t>
            </a:r>
          </a:p>
          <a:p>
            <a:pPr>
              <a:buNone/>
            </a:pPr>
            <a:r>
              <a:rPr sz="1700" smtClean="0"/>
              <a:t>	</a:t>
            </a:r>
            <a:r>
              <a:rPr lang="en-US" altLang="ko-KR" sz="1700" dirty="0" smtClean="0">
                <a:solidFill>
                  <a:srgbClr val="00B050"/>
                </a:solidFill>
              </a:rPr>
              <a:t>//</a:t>
            </a:r>
            <a:r>
              <a:rPr sz="1700" smtClean="0">
                <a:solidFill>
                  <a:srgbClr val="00B050"/>
                </a:solidFill>
              </a:rPr>
              <a:t>파일</a:t>
            </a:r>
            <a:r>
              <a:rPr lang="en-US" altLang="ko-KR" sz="1700" dirty="0" smtClean="0">
                <a:solidFill>
                  <a:srgbClr val="00B050"/>
                </a:solidFill>
              </a:rPr>
              <a:t>"grade.txt"</a:t>
            </a:r>
            <a:r>
              <a:rPr sz="1700" smtClean="0">
                <a:solidFill>
                  <a:srgbClr val="00B050"/>
                </a:solidFill>
              </a:rPr>
              <a:t>에서읽기 </a:t>
            </a:r>
          </a:p>
          <a:p>
            <a:pPr>
              <a:buNone/>
            </a:pPr>
            <a:r>
              <a:rPr lang="en-US" altLang="ko-KR" sz="1700" dirty="0" smtClean="0"/>
              <a:t>	</a:t>
            </a:r>
            <a:r>
              <a:rPr lang="en-US" altLang="ko-KR" sz="1700" dirty="0" err="1" smtClean="0"/>
              <a:t>fscanf_s</a:t>
            </a:r>
            <a:r>
              <a:rPr lang="en-US" altLang="ko-KR" sz="1700" dirty="0" smtClean="0"/>
              <a:t>(f, "%d %s %d %d\n", &amp;</a:t>
            </a:r>
            <a:r>
              <a:rPr lang="en-US" altLang="ko-KR" sz="1700" dirty="0" err="1" smtClean="0"/>
              <a:t>cnt</a:t>
            </a:r>
            <a:r>
              <a:rPr lang="en-US" altLang="ko-KR" sz="1700" dirty="0" smtClean="0"/>
              <a:t>, name, 30, &amp;point1, &amp;point2);</a:t>
            </a:r>
          </a:p>
          <a:p>
            <a:pPr>
              <a:buNone/>
            </a:pPr>
            <a:r>
              <a:rPr sz="1700" smtClean="0"/>
              <a:t>	</a:t>
            </a:r>
            <a:r>
              <a:rPr lang="en-US" altLang="ko-KR" sz="1700" dirty="0" smtClean="0">
                <a:solidFill>
                  <a:srgbClr val="00B050"/>
                </a:solidFill>
              </a:rPr>
              <a:t>//</a:t>
            </a:r>
            <a:r>
              <a:rPr lang="en-US" altLang="ko-KR" sz="1700" dirty="0" err="1" smtClean="0">
                <a:solidFill>
                  <a:srgbClr val="00B050"/>
                </a:solidFill>
              </a:rPr>
              <a:t>표준</a:t>
            </a:r>
            <a:r>
              <a:rPr lang="en-US" altLang="ko-KR" sz="1700" dirty="0" smtClean="0">
                <a:solidFill>
                  <a:srgbClr val="00B050"/>
                </a:solidFill>
              </a:rPr>
              <a:t> </a:t>
            </a:r>
            <a:r>
              <a:rPr lang="en-US" altLang="ko-KR" sz="1700" dirty="0" err="1" smtClean="0">
                <a:solidFill>
                  <a:srgbClr val="00B050"/>
                </a:solidFill>
              </a:rPr>
              <a:t>출력에</a:t>
            </a:r>
            <a:r>
              <a:rPr lang="en-US" altLang="ko-KR" sz="1700" dirty="0" smtClean="0">
                <a:solidFill>
                  <a:srgbClr val="00B050"/>
                </a:solidFill>
              </a:rPr>
              <a:t> </a:t>
            </a:r>
            <a:r>
              <a:rPr lang="en-US" altLang="ko-KR" sz="1700" dirty="0" err="1" smtClean="0">
                <a:solidFill>
                  <a:srgbClr val="00B050"/>
                </a:solidFill>
              </a:rPr>
              <a:t>쓰기</a:t>
            </a:r>
            <a:r>
              <a:rPr lang="en-US" altLang="ko-KR" sz="1700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US" altLang="ko-KR" sz="1700" dirty="0" smtClean="0"/>
              <a:t>	</a:t>
            </a:r>
            <a:r>
              <a:rPr lang="en-US" altLang="ko-KR" sz="1700" dirty="0" err="1" smtClean="0"/>
              <a:t>fprintf</a:t>
            </a:r>
            <a:r>
              <a:rPr lang="en-US" altLang="ko-KR" sz="1700" dirty="0" smtClean="0"/>
              <a:t>(</a:t>
            </a:r>
            <a:r>
              <a:rPr lang="en-US" altLang="ko-KR" sz="1700" dirty="0" err="1" smtClean="0"/>
              <a:t>stdout</a:t>
            </a:r>
            <a:r>
              <a:rPr lang="en-US" altLang="ko-KR" sz="1700" dirty="0" smtClean="0"/>
              <a:t>, "\n%6s%16s%10s%8s\n", "</a:t>
            </a:r>
            <a:r>
              <a:rPr sz="1700" smtClean="0"/>
              <a:t>번호</a:t>
            </a:r>
            <a:r>
              <a:rPr lang="en-US" altLang="ko-KR" sz="1700" dirty="0" smtClean="0"/>
              <a:t>", "</a:t>
            </a:r>
            <a:r>
              <a:rPr sz="1700" smtClean="0"/>
              <a:t>이름</a:t>
            </a:r>
            <a:r>
              <a:rPr lang="en-US" altLang="ko-KR" sz="1700" dirty="0" smtClean="0"/>
              <a:t>", "</a:t>
            </a:r>
            <a:r>
              <a:rPr sz="1700" smtClean="0"/>
              <a:t>중간</a:t>
            </a:r>
            <a:r>
              <a:rPr lang="en-US" altLang="ko-KR" sz="1700" dirty="0" smtClean="0"/>
              <a:t>", "</a:t>
            </a:r>
            <a:r>
              <a:rPr sz="1700" smtClean="0"/>
              <a:t>기말</a:t>
            </a:r>
            <a:r>
              <a:rPr lang="en-US" altLang="ko-KR" sz="1700" dirty="0" smtClean="0"/>
              <a:t>"); </a:t>
            </a:r>
          </a:p>
          <a:p>
            <a:pPr>
              <a:buNone/>
            </a:pPr>
            <a:r>
              <a:rPr lang="en-US" altLang="ko-KR" sz="1700" dirty="0" smtClean="0"/>
              <a:t>	</a:t>
            </a:r>
            <a:r>
              <a:rPr lang="en-US" altLang="ko-KR" sz="1700" dirty="0" err="1" smtClean="0"/>
              <a:t>fprintf</a:t>
            </a:r>
            <a:r>
              <a:rPr lang="en-US" altLang="ko-KR" sz="1700" dirty="0" smtClean="0"/>
              <a:t>(</a:t>
            </a:r>
            <a:r>
              <a:rPr lang="en-US" altLang="ko-KR" sz="1700" dirty="0" err="1" smtClean="0"/>
              <a:t>stdout</a:t>
            </a:r>
            <a:r>
              <a:rPr lang="en-US" altLang="ko-KR" sz="1700" dirty="0" smtClean="0"/>
              <a:t>, "%5d%18s%8d%8d\n", </a:t>
            </a:r>
            <a:r>
              <a:rPr lang="en-US" altLang="ko-KR" sz="1700" dirty="0" err="1" smtClean="0"/>
              <a:t>cnt</a:t>
            </a:r>
            <a:r>
              <a:rPr lang="en-US" altLang="ko-KR" sz="1700" dirty="0" smtClean="0"/>
              <a:t>, name, point1, point2);</a:t>
            </a:r>
          </a:p>
          <a:p>
            <a:pPr>
              <a:buNone/>
            </a:pPr>
            <a:r>
              <a:rPr lang="en-US" altLang="ko-KR" sz="1700" dirty="0" smtClean="0"/>
              <a:t>	</a:t>
            </a:r>
            <a:r>
              <a:rPr lang="en-US" altLang="ko-KR" sz="1700" dirty="0" err="1" smtClean="0"/>
              <a:t>fclose</a:t>
            </a:r>
            <a:r>
              <a:rPr lang="en-US" altLang="ko-KR" sz="1700" dirty="0" smtClean="0"/>
              <a:t>(f);	return 0; }</a:t>
            </a:r>
            <a:endParaRPr lang="ko-KR" altLang="en-US" sz="17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24</a:t>
            </a:fld>
            <a:endParaRPr lang="en-US" altLang="ko-KR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학생 성적 구조체 파일 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024179"/>
            <a:ext cx="8572560" cy="5357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 err="1" smtClean="0">
                <a:latin typeface="+mn-ea"/>
              </a:rPr>
              <a:t>typedef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struct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personscore</a:t>
            </a:r>
            <a:r>
              <a:rPr lang="en-US" altLang="ko-KR" sz="1600" dirty="0">
                <a:latin typeface="+mn-ea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</a:t>
            </a:r>
            <a:r>
              <a:rPr lang="en-US" altLang="ko-KR" sz="1600" dirty="0" err="1" smtClean="0">
                <a:latin typeface="+mn-ea"/>
              </a:rPr>
              <a:t>int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num</a:t>
            </a:r>
            <a:r>
              <a:rPr lang="en-US" altLang="ko-KR" sz="1600" dirty="0" smtClean="0">
                <a:latin typeface="+mn-ea"/>
              </a:rPr>
              <a:t>;      char </a:t>
            </a:r>
            <a:r>
              <a:rPr lang="en-US" altLang="ko-KR" sz="1600" dirty="0" err="1">
                <a:latin typeface="+mn-ea"/>
              </a:rPr>
              <a:t>nme</a:t>
            </a:r>
            <a:r>
              <a:rPr lang="en-US" altLang="ko-KR" sz="1600" dirty="0">
                <a:latin typeface="+mn-ea"/>
              </a:rPr>
              <a:t>[10</a:t>
            </a:r>
            <a:r>
              <a:rPr lang="en-US" altLang="ko-KR" sz="1600" dirty="0" smtClean="0">
                <a:latin typeface="+mn-ea"/>
              </a:rPr>
              <a:t>];      float </a:t>
            </a:r>
            <a:r>
              <a:rPr lang="en-US" altLang="ko-KR" sz="1600" dirty="0" err="1">
                <a:latin typeface="+mn-ea"/>
              </a:rPr>
              <a:t>scr</a:t>
            </a:r>
            <a:r>
              <a:rPr lang="en-US" altLang="ko-KR" sz="1600" dirty="0" smtClean="0">
                <a:latin typeface="+mn-ea"/>
              </a:rPr>
              <a:t>;     float </a:t>
            </a:r>
            <a:r>
              <a:rPr lang="en-US" altLang="ko-KR" sz="1600" dirty="0">
                <a:latin typeface="+mn-ea"/>
              </a:rPr>
              <a:t>scr2</a:t>
            </a:r>
            <a:r>
              <a:rPr lang="en-US" altLang="ko-KR" sz="1600" dirty="0" smtClean="0">
                <a:latin typeface="+mn-ea"/>
              </a:rPr>
              <a:t>;  }</a:t>
            </a:r>
            <a:r>
              <a:rPr lang="en-US" altLang="ko-KR" sz="1600" dirty="0" err="1">
                <a:latin typeface="+mn-ea"/>
              </a:rPr>
              <a:t>psc</a:t>
            </a:r>
            <a:r>
              <a:rPr lang="en-US" altLang="ko-KR" sz="1600" dirty="0"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 err="1">
                <a:latin typeface="+mn-ea"/>
              </a:rPr>
              <a:t>psc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ps</a:t>
            </a:r>
            <a:r>
              <a:rPr lang="en-US" altLang="ko-KR" sz="1600" dirty="0" smtClean="0">
                <a:latin typeface="+mn-ea"/>
              </a:rPr>
              <a:t>;  </a:t>
            </a:r>
            <a:r>
              <a:rPr lang="en-US" altLang="ko-KR" sz="1600" dirty="0" err="1" smtClean="0">
                <a:latin typeface="+mn-ea"/>
              </a:rPr>
              <a:t>psc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*</a:t>
            </a:r>
            <a:r>
              <a:rPr lang="en-US" altLang="ko-KR" sz="1600" dirty="0" err="1">
                <a:latin typeface="+mn-ea"/>
              </a:rPr>
              <a:t>pps</a:t>
            </a:r>
            <a:r>
              <a:rPr lang="en-US" altLang="ko-KR" sz="1600" dirty="0">
                <a:latin typeface="+mn-ea"/>
              </a:rPr>
              <a:t> = &amp;</a:t>
            </a:r>
            <a:r>
              <a:rPr lang="en-US" altLang="ko-KR" sz="1600" dirty="0" err="1">
                <a:latin typeface="+mn-ea"/>
              </a:rPr>
              <a:t>ps</a:t>
            </a:r>
            <a:r>
              <a:rPr lang="en-US" altLang="ko-KR" sz="1600" dirty="0"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main(){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FILE </a:t>
            </a:r>
            <a:r>
              <a:rPr lang="en-US" altLang="ko-KR" sz="1600" dirty="0">
                <a:latin typeface="+mn-ea"/>
              </a:rPr>
              <a:t>*</a:t>
            </a:r>
            <a:r>
              <a:rPr lang="en-US" altLang="ko-KR" sz="1600" dirty="0" err="1">
                <a:latin typeface="+mn-ea"/>
              </a:rPr>
              <a:t>fp</a:t>
            </a:r>
            <a:r>
              <a:rPr lang="en-US" altLang="ko-KR" sz="1600" dirty="0">
                <a:latin typeface="+mn-ea"/>
              </a:rPr>
              <a:t>;  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  <a:latin typeface="+mn-ea"/>
              </a:rPr>
              <a:t>파일 포인터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char </a:t>
            </a:r>
            <a:r>
              <a:rPr lang="en-US" altLang="ko-KR" sz="1600" dirty="0" err="1">
                <a:latin typeface="+mn-ea"/>
              </a:rPr>
              <a:t>fn</a:t>
            </a:r>
            <a:r>
              <a:rPr lang="en-US" altLang="ko-KR" sz="1600" dirty="0">
                <a:latin typeface="+mn-ea"/>
              </a:rPr>
              <a:t>[]= "tst.txt";  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  <a:latin typeface="+mn-ea"/>
              </a:rPr>
              <a:t>입력된 레코드를 저장할 파일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if</a:t>
            </a:r>
            <a:r>
              <a:rPr lang="en-US" altLang="ko-KR" sz="1600" dirty="0">
                <a:latin typeface="+mn-ea"/>
              </a:rPr>
              <a:t>( (</a:t>
            </a:r>
            <a:r>
              <a:rPr lang="en-US" altLang="ko-KR" sz="1600" dirty="0" err="1">
                <a:latin typeface="+mn-ea"/>
              </a:rPr>
              <a:t>fp</a:t>
            </a:r>
            <a:r>
              <a:rPr lang="en-US" altLang="ko-KR" sz="1600" dirty="0">
                <a:latin typeface="+mn-ea"/>
              </a:rPr>
              <a:t>=</a:t>
            </a:r>
            <a:r>
              <a:rPr lang="en-US" altLang="ko-KR" sz="1600" dirty="0" err="1">
                <a:latin typeface="+mn-ea"/>
              </a:rPr>
              <a:t>fopen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fn</a:t>
            </a:r>
            <a:r>
              <a:rPr lang="en-US" altLang="ko-KR" sz="1600" dirty="0">
                <a:latin typeface="+mn-ea"/>
              </a:rPr>
              <a:t>,"w")) == NULL) { 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  <a:latin typeface="+mn-ea"/>
              </a:rPr>
              <a:t>또는 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if(</a:t>
            </a:r>
            <a:r>
              <a:rPr lang="en-US" altLang="ko-KR" sz="1600" dirty="0" err="1">
                <a:solidFill>
                  <a:srgbClr val="00B050"/>
                </a:solidFill>
                <a:latin typeface="+mn-ea"/>
              </a:rPr>
              <a:t>fopen_s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(&amp;f, </a:t>
            </a:r>
            <a:r>
              <a:rPr lang="en-US" altLang="ko-KR" sz="1600" dirty="0" err="1">
                <a:solidFill>
                  <a:srgbClr val="00B050"/>
                </a:solidFill>
                <a:latin typeface="+mn-ea"/>
              </a:rPr>
              <a:t>fn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, “w” != 0)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err="1">
                <a:latin typeface="+mn-ea"/>
              </a:rPr>
              <a:t>printf</a:t>
            </a:r>
            <a:r>
              <a:rPr lang="en-US" altLang="ko-KR" sz="1600" dirty="0">
                <a:latin typeface="+mn-ea"/>
              </a:rPr>
              <a:t>("can't open the file\n</a:t>
            </a:r>
            <a:r>
              <a:rPr lang="en-US" altLang="ko-KR" sz="1600" dirty="0" smtClean="0">
                <a:latin typeface="+mn-ea"/>
              </a:rPr>
              <a:t>"); </a:t>
            </a:r>
            <a:r>
              <a:rPr lang="en-US" altLang="ko-KR" sz="1600" dirty="0">
                <a:latin typeface="+mn-ea"/>
              </a:rPr>
              <a:t>	exit(1</a:t>
            </a:r>
            <a:r>
              <a:rPr lang="en-US" altLang="ko-KR" sz="1600" dirty="0" smtClean="0">
                <a:latin typeface="+mn-ea"/>
              </a:rPr>
              <a:t>);    }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while(1</a:t>
            </a:r>
            <a:r>
              <a:rPr lang="en-US" altLang="ko-KR" sz="1600" dirty="0">
                <a:latin typeface="+mn-ea"/>
              </a:rPr>
              <a:t>) { 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   </a:t>
            </a:r>
            <a:r>
              <a:rPr lang="en-US" altLang="ko-KR" sz="1600" dirty="0" smtClean="0">
                <a:latin typeface="+mn-ea"/>
              </a:rPr>
              <a:t>      </a:t>
            </a:r>
            <a:r>
              <a:rPr lang="en-US" altLang="ko-KR" sz="1600" dirty="0" err="1">
                <a:latin typeface="+mn-ea"/>
              </a:rPr>
              <a:t>printf</a:t>
            </a:r>
            <a:r>
              <a:rPr lang="en-US" altLang="ko-KR" sz="1600" dirty="0">
                <a:latin typeface="+mn-ea"/>
              </a:rPr>
              <a:t>("</a:t>
            </a:r>
            <a:r>
              <a:rPr lang="ko-KR" altLang="en-US" sz="1600" dirty="0">
                <a:latin typeface="+mn-ea"/>
              </a:rPr>
              <a:t>학번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이름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성적을 입력하세요</a:t>
            </a:r>
            <a:r>
              <a:rPr lang="en-US" altLang="ko-KR" sz="1600" dirty="0">
                <a:latin typeface="+mn-ea"/>
              </a:rPr>
              <a:t>:\n");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     </a:t>
            </a:r>
            <a:r>
              <a:rPr lang="en-US" altLang="ko-KR" sz="1600" dirty="0" err="1" smtClean="0">
                <a:latin typeface="+mn-ea"/>
              </a:rPr>
              <a:t>fscanf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stdin</a:t>
            </a:r>
            <a:r>
              <a:rPr lang="en-US" altLang="ko-KR" sz="1600" dirty="0">
                <a:latin typeface="+mn-ea"/>
              </a:rPr>
              <a:t>, "%d %s %f %f", &amp;</a:t>
            </a:r>
            <a:r>
              <a:rPr lang="en-US" altLang="ko-KR" sz="1600" dirty="0" err="1">
                <a:latin typeface="+mn-ea"/>
              </a:rPr>
              <a:t>ps.num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ps.nme</a:t>
            </a:r>
            <a:r>
              <a:rPr lang="en-US" altLang="ko-KR" sz="1600" dirty="0">
                <a:latin typeface="+mn-ea"/>
              </a:rPr>
              <a:t>, &amp;</a:t>
            </a:r>
            <a:r>
              <a:rPr lang="en-US" altLang="ko-KR" sz="1600" dirty="0" err="1">
                <a:latin typeface="+mn-ea"/>
              </a:rPr>
              <a:t>ps.scr</a:t>
            </a:r>
            <a:r>
              <a:rPr lang="en-US" altLang="ko-KR" sz="1600" dirty="0">
                <a:latin typeface="+mn-ea"/>
              </a:rPr>
              <a:t>, &amp;ps.scr2 );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     if(</a:t>
            </a:r>
            <a:r>
              <a:rPr lang="en-US" altLang="ko-KR" sz="1600" dirty="0" err="1" smtClean="0">
                <a:latin typeface="+mn-ea"/>
              </a:rPr>
              <a:t>feof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stdin</a:t>
            </a:r>
            <a:r>
              <a:rPr lang="en-US" altLang="ko-KR" sz="1600" dirty="0">
                <a:latin typeface="+mn-ea"/>
              </a:rPr>
              <a:t>))  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en-US" sz="1600" dirty="0">
                <a:solidFill>
                  <a:srgbClr val="00B050"/>
                </a:solidFill>
                <a:latin typeface="+mn-ea"/>
              </a:rPr>
              <a:t>여러 개의 레코드 입력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00B050"/>
                </a:solidFill>
                <a:latin typeface="+mn-ea"/>
              </a:rPr>
              <a:t>마지막 데이터는 </a:t>
            </a:r>
            <a:r>
              <a:rPr lang="en-US" altLang="ko-KR" sz="1600" dirty="0" err="1">
                <a:solidFill>
                  <a:srgbClr val="00B050"/>
                </a:solidFill>
                <a:latin typeface="+mn-ea"/>
              </a:rPr>
              <a:t>ctrl+Z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rgbClr val="00B050"/>
                </a:solidFill>
                <a:latin typeface="+mn-ea"/>
              </a:rPr>
              <a:t>입력 후 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enter</a:t>
            </a: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smtClean="0">
                <a:latin typeface="+mn-ea"/>
              </a:rPr>
              <a:t>break</a:t>
            </a:r>
            <a:r>
              <a:rPr lang="en-US" altLang="ko-KR" sz="1600" dirty="0"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00B050"/>
                </a:solidFill>
                <a:latin typeface="+mn-ea"/>
              </a:rPr>
              <a:t>          //“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tst.txt”</a:t>
            </a:r>
            <a:r>
              <a:rPr lang="ko-KR" altLang="en-US" sz="1600" dirty="0">
                <a:solidFill>
                  <a:srgbClr val="00B050"/>
                </a:solidFill>
                <a:latin typeface="+mn-ea"/>
              </a:rPr>
              <a:t>파일에 입력된 레코드 저장</a:t>
            </a: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      </a:t>
            </a:r>
            <a:r>
              <a:rPr lang="en-US" altLang="ko-KR" sz="1600" dirty="0" err="1" smtClean="0">
                <a:latin typeface="+mn-ea"/>
              </a:rPr>
              <a:t>fprintf</a:t>
            </a:r>
            <a:r>
              <a:rPr lang="en-US" altLang="ko-KR" sz="1600" dirty="0">
                <a:latin typeface="+mn-ea"/>
              </a:rPr>
              <a:t>( fp,"%5d%10s%8.1f%8.1f%8.1f\n", </a:t>
            </a:r>
            <a:r>
              <a:rPr lang="en-US" altLang="ko-KR" sz="1600" dirty="0" err="1">
                <a:latin typeface="+mn-ea"/>
              </a:rPr>
              <a:t>pps</a:t>
            </a:r>
            <a:r>
              <a:rPr lang="en-US" altLang="ko-KR" sz="1600" dirty="0">
                <a:latin typeface="+mn-ea"/>
              </a:rPr>
              <a:t>-&gt;</a:t>
            </a:r>
            <a:r>
              <a:rPr lang="en-US" altLang="ko-KR" sz="1600" dirty="0" err="1">
                <a:latin typeface="+mn-ea"/>
              </a:rPr>
              <a:t>num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pps</a:t>
            </a:r>
            <a:r>
              <a:rPr lang="en-US" altLang="ko-KR" sz="1600" dirty="0">
                <a:latin typeface="+mn-ea"/>
              </a:rPr>
              <a:t>-&gt;</a:t>
            </a:r>
            <a:r>
              <a:rPr lang="en-US" altLang="ko-KR" sz="1600" dirty="0" err="1">
                <a:latin typeface="+mn-ea"/>
              </a:rPr>
              <a:t>nme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pps</a:t>
            </a:r>
            <a:r>
              <a:rPr lang="en-US" altLang="ko-KR" sz="1600" dirty="0">
                <a:latin typeface="+mn-ea"/>
              </a:rPr>
              <a:t>-&gt;</a:t>
            </a:r>
            <a:r>
              <a:rPr lang="en-US" altLang="ko-KR" sz="1600" dirty="0" err="1">
                <a:latin typeface="+mn-ea"/>
              </a:rPr>
              <a:t>scr</a:t>
            </a:r>
            <a:r>
              <a:rPr lang="en-US" altLang="ko-KR" sz="1600" dirty="0">
                <a:latin typeface="+mn-ea"/>
              </a:rPr>
              <a:t>, </a:t>
            </a:r>
            <a:endParaRPr lang="en-US" altLang="ko-KR" sz="1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                           </a:t>
            </a:r>
            <a:r>
              <a:rPr lang="en-US" altLang="ko-KR" sz="1600" dirty="0" err="1" smtClean="0">
                <a:latin typeface="+mn-ea"/>
              </a:rPr>
              <a:t>pps</a:t>
            </a:r>
            <a:r>
              <a:rPr lang="en-US" altLang="ko-KR" sz="1600" dirty="0" smtClean="0">
                <a:latin typeface="+mn-ea"/>
              </a:rPr>
              <a:t>-</a:t>
            </a:r>
            <a:r>
              <a:rPr lang="en-US" altLang="ko-KR" sz="1600" dirty="0">
                <a:latin typeface="+mn-ea"/>
              </a:rPr>
              <a:t>&gt;scr2, </a:t>
            </a:r>
            <a:r>
              <a:rPr lang="en-US" altLang="ko-KR" sz="1600" dirty="0" err="1">
                <a:latin typeface="+mn-ea"/>
              </a:rPr>
              <a:t>pps</a:t>
            </a:r>
            <a:r>
              <a:rPr lang="en-US" altLang="ko-KR" sz="1600" dirty="0">
                <a:latin typeface="+mn-ea"/>
              </a:rPr>
              <a:t>-&gt;</a:t>
            </a:r>
            <a:r>
              <a:rPr lang="en-US" altLang="ko-KR" sz="1600" dirty="0" err="1">
                <a:latin typeface="+mn-ea"/>
              </a:rPr>
              <a:t>scr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+ </a:t>
            </a:r>
            <a:r>
              <a:rPr lang="en-US" altLang="ko-KR" sz="1600" dirty="0" err="1" smtClean="0">
                <a:latin typeface="+mn-ea"/>
              </a:rPr>
              <a:t>pps</a:t>
            </a:r>
            <a:r>
              <a:rPr lang="en-US" altLang="ko-KR" sz="1600" dirty="0" smtClean="0">
                <a:latin typeface="+mn-ea"/>
              </a:rPr>
              <a:t>-</a:t>
            </a:r>
            <a:r>
              <a:rPr lang="en-US" altLang="ko-KR" sz="1600" dirty="0">
                <a:latin typeface="+mn-ea"/>
              </a:rPr>
              <a:t>&gt;scr2 </a:t>
            </a:r>
            <a:r>
              <a:rPr lang="en-US" altLang="ko-KR" sz="1600" dirty="0" smtClean="0">
                <a:latin typeface="+mn-ea"/>
              </a:rPr>
              <a:t>); }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 smtClean="0">
                <a:latin typeface="+mn-ea"/>
              </a:rPr>
              <a:t>    </a:t>
            </a:r>
            <a:r>
              <a:rPr lang="en-US" altLang="ko-KR" sz="1600" dirty="0" err="1" smtClean="0">
                <a:latin typeface="+mn-ea"/>
              </a:rPr>
              <a:t>fclose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fp</a:t>
            </a:r>
            <a:r>
              <a:rPr lang="en-US" altLang="ko-KR" sz="1600" dirty="0" smtClean="0">
                <a:latin typeface="+mn-ea"/>
              </a:rPr>
              <a:t>);    return </a:t>
            </a:r>
            <a:r>
              <a:rPr lang="en-US" altLang="ko-KR" sz="1600" dirty="0">
                <a:latin typeface="+mn-ea"/>
              </a:rPr>
              <a:t>0</a:t>
            </a:r>
            <a:r>
              <a:rPr lang="en-US" altLang="ko-KR" sz="1600" dirty="0" smtClean="0">
                <a:latin typeface="+mn-ea"/>
              </a:rPr>
              <a:t>;}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ko-KR" altLang="en-US" sz="16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04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성적 구조체 파일 </a:t>
            </a:r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86698"/>
            <a:ext cx="8572560" cy="5357850"/>
          </a:xfrm>
        </p:spPr>
        <p:txBody>
          <a:bodyPr>
            <a:noAutofit/>
          </a:bodyPr>
          <a:lstStyle/>
          <a:p>
            <a:pPr marL="0" indent="0" latinLnBrk="0">
              <a:buNone/>
            </a:pP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main(){</a:t>
            </a:r>
            <a:endParaRPr lang="ko-KR" altLang="ko-KR" sz="1600" dirty="0">
              <a:latin typeface="+mn-ea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ea"/>
              </a:rPr>
              <a:t>	FILE *</a:t>
            </a:r>
            <a:r>
              <a:rPr lang="en-US" altLang="ko-KR" sz="1600" dirty="0" err="1">
                <a:latin typeface="+mn-ea"/>
              </a:rPr>
              <a:t>fp</a:t>
            </a:r>
            <a:r>
              <a:rPr lang="en-US" altLang="ko-KR" sz="1600" dirty="0">
                <a:latin typeface="+mn-ea"/>
              </a:rPr>
              <a:t>;</a:t>
            </a:r>
            <a:endParaRPr lang="ko-KR" altLang="ko-KR" sz="1600" dirty="0">
              <a:latin typeface="+mn-ea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err="1">
                <a:latin typeface="+mn-ea"/>
              </a:rPr>
              <a:t>int</a:t>
            </a:r>
            <a:r>
              <a:rPr lang="en-US" altLang="ko-KR" sz="1600" dirty="0">
                <a:latin typeface="+mn-ea"/>
              </a:rPr>
              <a:t> i=1;</a:t>
            </a:r>
            <a:endParaRPr lang="ko-KR" altLang="ko-KR" sz="1600" dirty="0">
              <a:latin typeface="+mn-ea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ea"/>
              </a:rPr>
              <a:t>	float hap;  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ko-KR" sz="1600" dirty="0">
                <a:solidFill>
                  <a:srgbClr val="00B050"/>
                </a:solidFill>
                <a:latin typeface="+mn-ea"/>
              </a:rPr>
              <a:t>파일로부터 읽어 온 과목 합을 저장하기 위한 변수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ea"/>
              </a:rPr>
              <a:t>	char *</a:t>
            </a:r>
            <a:r>
              <a:rPr lang="en-US" altLang="ko-KR" sz="1600" dirty="0" err="1">
                <a:latin typeface="+mn-ea"/>
              </a:rPr>
              <a:t>fn</a:t>
            </a:r>
            <a:r>
              <a:rPr lang="en-US" altLang="ko-KR" sz="1600" dirty="0">
                <a:latin typeface="+mn-ea"/>
              </a:rPr>
              <a:t>= "tst.txt";</a:t>
            </a:r>
            <a:endParaRPr lang="ko-KR" altLang="ko-KR" sz="1600" dirty="0">
              <a:latin typeface="+mn-ea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ea"/>
              </a:rPr>
              <a:t>	if( (</a:t>
            </a:r>
            <a:r>
              <a:rPr lang="en-US" altLang="ko-KR" sz="1600" dirty="0" err="1">
                <a:latin typeface="+mn-ea"/>
              </a:rPr>
              <a:t>fp</a:t>
            </a:r>
            <a:r>
              <a:rPr lang="en-US" altLang="ko-KR" sz="1600" dirty="0">
                <a:latin typeface="+mn-ea"/>
              </a:rPr>
              <a:t>=</a:t>
            </a:r>
            <a:r>
              <a:rPr lang="en-US" altLang="ko-KR" sz="1600" dirty="0" err="1">
                <a:latin typeface="+mn-ea"/>
              </a:rPr>
              <a:t>fopen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fn</a:t>
            </a:r>
            <a:r>
              <a:rPr lang="en-US" altLang="ko-KR" sz="1600" dirty="0">
                <a:latin typeface="+mn-ea"/>
              </a:rPr>
              <a:t>, "r" )) == NULL) {</a:t>
            </a:r>
            <a:endParaRPr lang="ko-KR" altLang="ko-KR" sz="1600" dirty="0">
              <a:latin typeface="+mn-ea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ea"/>
              </a:rPr>
              <a:t>		</a:t>
            </a:r>
            <a:r>
              <a:rPr lang="en-US" altLang="ko-KR" sz="1600" dirty="0" err="1">
                <a:latin typeface="+mn-ea"/>
              </a:rPr>
              <a:t>printf</a:t>
            </a:r>
            <a:r>
              <a:rPr lang="en-US" altLang="ko-KR" sz="1600" dirty="0">
                <a:latin typeface="+mn-ea"/>
              </a:rPr>
              <a:t>("can't open the file\n</a:t>
            </a:r>
            <a:r>
              <a:rPr lang="en-US" altLang="ko-KR" sz="1600" dirty="0" smtClean="0">
                <a:latin typeface="+mn-ea"/>
              </a:rPr>
              <a:t>"); exit(1</a:t>
            </a:r>
            <a:r>
              <a:rPr lang="en-US" altLang="ko-KR" sz="1600" dirty="0">
                <a:latin typeface="+mn-ea"/>
              </a:rPr>
              <a:t>);	}</a:t>
            </a:r>
            <a:endParaRPr lang="ko-KR" altLang="ko-KR" sz="1600" dirty="0">
              <a:latin typeface="+mn-ea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ea"/>
              </a:rPr>
              <a:t>     </a:t>
            </a:r>
            <a:r>
              <a:rPr lang="en-US" altLang="ko-KR" sz="1600" dirty="0" smtClean="0">
                <a:latin typeface="+mn-ea"/>
              </a:rPr>
              <a:t>      </a:t>
            </a:r>
            <a:r>
              <a:rPr lang="en-US" altLang="ko-KR" sz="1600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ko-KR" sz="1600" dirty="0">
                <a:solidFill>
                  <a:srgbClr val="00B050"/>
                </a:solidFill>
                <a:latin typeface="+mn-ea"/>
              </a:rPr>
              <a:t>파일에 저장된 데이터 읽기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err="1">
                <a:latin typeface="+mn-ea"/>
              </a:rPr>
              <a:t>printf</a:t>
            </a:r>
            <a:r>
              <a:rPr lang="en-US" altLang="ko-KR" sz="1600" dirty="0">
                <a:latin typeface="+mn-ea"/>
              </a:rPr>
              <a:t>("</a:t>
            </a:r>
            <a:r>
              <a:rPr lang="ko-KR" altLang="ko-KR" sz="1600" dirty="0">
                <a:latin typeface="+mn-ea"/>
              </a:rPr>
              <a:t>학번</a:t>
            </a:r>
            <a:r>
              <a:rPr lang="en-US" altLang="ko-KR" sz="1600" dirty="0">
                <a:latin typeface="+mn-ea"/>
              </a:rPr>
              <a:t>     </a:t>
            </a:r>
            <a:r>
              <a:rPr lang="ko-KR" altLang="ko-KR" sz="1600" dirty="0">
                <a:latin typeface="+mn-ea"/>
              </a:rPr>
              <a:t>이름 </a:t>
            </a:r>
            <a:r>
              <a:rPr lang="en-US" altLang="ko-KR" sz="1600" dirty="0">
                <a:latin typeface="+mn-ea"/>
              </a:rPr>
              <a:t>   </a:t>
            </a:r>
            <a:r>
              <a:rPr lang="ko-KR" altLang="ko-KR" sz="1600" dirty="0">
                <a:latin typeface="+mn-ea"/>
              </a:rPr>
              <a:t>성적</a:t>
            </a:r>
            <a:r>
              <a:rPr lang="en-US" altLang="ko-KR" sz="1600" dirty="0">
                <a:latin typeface="+mn-ea"/>
              </a:rPr>
              <a:t>   </a:t>
            </a:r>
            <a:r>
              <a:rPr lang="ko-KR" altLang="ko-KR" sz="1600" dirty="0">
                <a:latin typeface="+mn-ea"/>
              </a:rPr>
              <a:t>성적</a:t>
            </a:r>
            <a:r>
              <a:rPr lang="en-US" altLang="ko-KR" sz="1600" dirty="0">
                <a:latin typeface="+mn-ea"/>
              </a:rPr>
              <a:t>   \n");</a:t>
            </a:r>
            <a:endParaRPr lang="ko-KR" altLang="ko-KR" sz="1600" dirty="0">
              <a:latin typeface="+mn-ea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err="1">
                <a:latin typeface="+mn-ea"/>
              </a:rPr>
              <a:t>fscanf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fp</a:t>
            </a:r>
            <a:r>
              <a:rPr lang="en-US" altLang="ko-KR" sz="1600" dirty="0">
                <a:latin typeface="+mn-ea"/>
              </a:rPr>
              <a:t>, "%d %s %f %f %f", &amp;</a:t>
            </a:r>
            <a:r>
              <a:rPr lang="en-US" altLang="ko-KR" sz="1600" dirty="0" err="1">
                <a:latin typeface="+mn-ea"/>
              </a:rPr>
              <a:t>ps.num</a:t>
            </a:r>
            <a:r>
              <a:rPr lang="en-US" altLang="ko-KR" sz="1600" dirty="0">
                <a:latin typeface="+mn-ea"/>
              </a:rPr>
              <a:t>, &amp;</a:t>
            </a:r>
            <a:r>
              <a:rPr lang="en-US" altLang="ko-KR" sz="1600" dirty="0" err="1">
                <a:latin typeface="+mn-ea"/>
              </a:rPr>
              <a:t>ps.nme</a:t>
            </a:r>
            <a:r>
              <a:rPr lang="en-US" altLang="ko-KR" sz="1600" dirty="0">
                <a:latin typeface="+mn-ea"/>
              </a:rPr>
              <a:t>, &amp;</a:t>
            </a:r>
            <a:r>
              <a:rPr lang="en-US" altLang="ko-KR" sz="1600" dirty="0" err="1">
                <a:latin typeface="+mn-ea"/>
              </a:rPr>
              <a:t>ps.scr</a:t>
            </a:r>
            <a:r>
              <a:rPr lang="en-US" altLang="ko-KR" sz="1600" dirty="0">
                <a:latin typeface="+mn-ea"/>
              </a:rPr>
              <a:t>, &amp;ps.scr2, &amp;hap );</a:t>
            </a:r>
            <a:endParaRPr lang="ko-KR" altLang="ko-KR" sz="1600" dirty="0">
              <a:latin typeface="+mn-ea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ea"/>
              </a:rPr>
              <a:t>	while(!</a:t>
            </a:r>
            <a:r>
              <a:rPr lang="en-US" altLang="ko-KR" sz="1600" dirty="0" err="1">
                <a:latin typeface="+mn-ea"/>
              </a:rPr>
              <a:t>feof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fp</a:t>
            </a:r>
            <a:r>
              <a:rPr lang="en-US" altLang="ko-KR" sz="1600" dirty="0">
                <a:latin typeface="+mn-ea"/>
              </a:rPr>
              <a:t>)) {</a:t>
            </a:r>
            <a:endParaRPr lang="ko-KR" altLang="ko-KR" sz="1600" dirty="0">
              <a:latin typeface="+mn-ea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ea"/>
              </a:rPr>
              <a:t>      </a:t>
            </a:r>
            <a:r>
              <a:rPr lang="en-US" altLang="ko-KR" sz="1600" dirty="0" smtClean="0">
                <a:latin typeface="+mn-ea"/>
              </a:rPr>
              <a:t>      </a:t>
            </a:r>
            <a:r>
              <a:rPr lang="en-US" altLang="ko-KR" sz="16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ko-KR" altLang="ko-KR" sz="1600" dirty="0">
                <a:solidFill>
                  <a:srgbClr val="00B050"/>
                </a:solidFill>
                <a:latin typeface="+mn-ea"/>
              </a:rPr>
              <a:t>파일에서 읽어 온 데이터 표준 출력장치로 출력하기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ea"/>
              </a:rPr>
              <a:t>    </a:t>
            </a:r>
            <a:r>
              <a:rPr lang="en-US" altLang="ko-KR" sz="1600" dirty="0" smtClean="0">
                <a:latin typeface="+mn-ea"/>
              </a:rPr>
              <a:t>        </a:t>
            </a:r>
            <a:r>
              <a:rPr lang="en-US" altLang="ko-KR" sz="1600" dirty="0" err="1" smtClean="0">
                <a:latin typeface="+mn-ea"/>
              </a:rPr>
              <a:t>fprintf</a:t>
            </a:r>
            <a:r>
              <a:rPr lang="en-US" altLang="ko-KR" sz="1600" dirty="0">
                <a:latin typeface="+mn-ea"/>
              </a:rPr>
              <a:t>( stdout,"%5d%10s%8.1f%8.1f%8.1f\n",</a:t>
            </a:r>
            <a:r>
              <a:rPr lang="en-US" altLang="ko-KR" sz="1600" dirty="0" err="1">
                <a:latin typeface="+mn-ea"/>
              </a:rPr>
              <a:t>pps</a:t>
            </a:r>
            <a:r>
              <a:rPr lang="en-US" altLang="ko-KR" sz="1600" dirty="0">
                <a:latin typeface="+mn-ea"/>
              </a:rPr>
              <a:t>-&gt;</a:t>
            </a:r>
            <a:r>
              <a:rPr lang="en-US" altLang="ko-KR" sz="1600" dirty="0" err="1">
                <a:latin typeface="+mn-ea"/>
              </a:rPr>
              <a:t>num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pps</a:t>
            </a:r>
            <a:r>
              <a:rPr lang="en-US" altLang="ko-KR" sz="1600" dirty="0">
                <a:latin typeface="+mn-ea"/>
              </a:rPr>
              <a:t>-&gt;</a:t>
            </a:r>
            <a:r>
              <a:rPr lang="en-US" altLang="ko-KR" sz="1600" dirty="0" err="1">
                <a:latin typeface="+mn-ea"/>
              </a:rPr>
              <a:t>nme</a:t>
            </a:r>
            <a:r>
              <a:rPr lang="en-US" altLang="ko-KR" sz="1600" dirty="0" smtClean="0">
                <a:latin typeface="+mn-ea"/>
              </a:rPr>
              <a:t>,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           </a:t>
            </a:r>
            <a:r>
              <a:rPr lang="en-US" altLang="ko-KR" sz="1600" dirty="0" err="1">
                <a:latin typeface="+mn-ea"/>
              </a:rPr>
              <a:t>pps</a:t>
            </a:r>
            <a:r>
              <a:rPr lang="en-US" altLang="ko-KR" sz="1600" dirty="0">
                <a:latin typeface="+mn-ea"/>
              </a:rPr>
              <a:t>-&gt;</a:t>
            </a:r>
            <a:r>
              <a:rPr lang="en-US" altLang="ko-KR" sz="1600" dirty="0" err="1">
                <a:latin typeface="+mn-ea"/>
              </a:rPr>
              <a:t>scr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pps</a:t>
            </a:r>
            <a:r>
              <a:rPr lang="en-US" altLang="ko-KR" sz="1600" dirty="0">
                <a:latin typeface="+mn-ea"/>
              </a:rPr>
              <a:t>-&gt;scr2, hap );</a:t>
            </a:r>
            <a:endParaRPr lang="ko-KR" altLang="ko-KR" sz="1600" dirty="0">
              <a:latin typeface="+mn-ea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err="1" smtClean="0">
                <a:latin typeface="+mn-ea"/>
              </a:rPr>
              <a:t>fscanf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fp</a:t>
            </a:r>
            <a:r>
              <a:rPr lang="en-US" altLang="ko-KR" sz="1600" dirty="0">
                <a:latin typeface="+mn-ea"/>
              </a:rPr>
              <a:t>, "%d %s %f %f %f", &amp;</a:t>
            </a:r>
            <a:r>
              <a:rPr lang="en-US" altLang="ko-KR" sz="1600" dirty="0" err="1">
                <a:latin typeface="+mn-ea"/>
              </a:rPr>
              <a:t>ps.num</a:t>
            </a:r>
            <a:r>
              <a:rPr lang="en-US" altLang="ko-KR" sz="1600" dirty="0">
                <a:latin typeface="+mn-ea"/>
              </a:rPr>
              <a:t>, &amp;</a:t>
            </a:r>
            <a:r>
              <a:rPr lang="en-US" altLang="ko-KR" sz="1600" dirty="0" err="1">
                <a:latin typeface="+mn-ea"/>
              </a:rPr>
              <a:t>ps.nme</a:t>
            </a:r>
            <a:r>
              <a:rPr lang="en-US" altLang="ko-KR" sz="1600" dirty="0">
                <a:latin typeface="+mn-ea"/>
              </a:rPr>
              <a:t>, &amp;</a:t>
            </a:r>
            <a:r>
              <a:rPr lang="en-US" altLang="ko-KR" sz="1600" dirty="0" err="1">
                <a:latin typeface="+mn-ea"/>
              </a:rPr>
              <a:t>ps.scr</a:t>
            </a:r>
            <a:r>
              <a:rPr lang="en-US" altLang="ko-KR" sz="1600" dirty="0">
                <a:latin typeface="+mn-ea"/>
              </a:rPr>
              <a:t>, &amp;ps.scr2, &amp;hap </a:t>
            </a:r>
            <a:r>
              <a:rPr lang="en-US" altLang="ko-KR" sz="1600" dirty="0" smtClean="0">
                <a:latin typeface="+mn-ea"/>
              </a:rPr>
              <a:t>);</a:t>
            </a:r>
          </a:p>
          <a:p>
            <a:pPr marL="0" indent="0" latinLnBrk="0">
              <a:buNone/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    }</a:t>
            </a:r>
            <a:endParaRPr lang="ko-KR" altLang="ko-KR" sz="1600" dirty="0">
              <a:latin typeface="+mn-ea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ea"/>
              </a:rPr>
              <a:t>	</a:t>
            </a:r>
            <a:r>
              <a:rPr lang="en-US" altLang="ko-KR" sz="1600" dirty="0" err="1">
                <a:latin typeface="+mn-ea"/>
              </a:rPr>
              <a:t>fclose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fp</a:t>
            </a:r>
            <a:r>
              <a:rPr lang="en-US" altLang="ko-KR" sz="1600" dirty="0" smtClean="0">
                <a:latin typeface="+mn-ea"/>
              </a:rPr>
              <a:t>);  return </a:t>
            </a:r>
            <a:r>
              <a:rPr lang="en-US" altLang="ko-KR" sz="1600" dirty="0">
                <a:latin typeface="+mn-ea"/>
              </a:rPr>
              <a:t>0;</a:t>
            </a:r>
            <a:endParaRPr lang="ko-KR" altLang="ko-KR" sz="1600" dirty="0">
              <a:latin typeface="+mn-ea"/>
            </a:endParaRPr>
          </a:p>
          <a:p>
            <a:pPr marL="0" indent="0" latinLnBrk="0">
              <a:buNone/>
            </a:pPr>
            <a:r>
              <a:rPr lang="en-US" altLang="ko-KR" sz="1600" dirty="0">
                <a:latin typeface="+mn-ea"/>
              </a:rPr>
              <a:t>}</a:t>
            </a:r>
            <a:endParaRPr lang="ko-KR" altLang="ko-KR" sz="1600" dirty="0">
              <a:latin typeface="+mn-ea"/>
            </a:endParaRPr>
          </a:p>
          <a:p>
            <a:pPr marL="0" indent="0">
              <a:buNone/>
            </a:pPr>
            <a:endParaRPr lang="ko-KR" altLang="en-US" sz="16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42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파일 입력과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328592"/>
          </a:xfrm>
        </p:spPr>
        <p:txBody>
          <a:bodyPr/>
          <a:lstStyle/>
          <a:p>
            <a:r>
              <a:rPr lang="ko-KR" altLang="en-US" dirty="0" smtClean="0">
                <a:latin typeface="+mn-ea"/>
              </a:rPr>
              <a:t>함수 </a:t>
            </a:r>
            <a:r>
              <a:rPr lang="en-US" altLang="ko-KR" dirty="0" err="1" smtClean="0">
                <a:latin typeface="+mn-ea"/>
              </a:rPr>
              <a:t>fwrite</a:t>
            </a:r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err="1" smtClean="0">
                <a:latin typeface="+mn-ea"/>
              </a:rPr>
              <a:t>fread</a:t>
            </a:r>
            <a:r>
              <a:rPr lang="en-US" altLang="ko-KR" dirty="0" smtClean="0">
                <a:latin typeface="+mn-ea"/>
              </a:rPr>
              <a:t>()</a:t>
            </a:r>
          </a:p>
          <a:p>
            <a:pPr lvl="1"/>
            <a:r>
              <a:rPr lang="ko-KR" altLang="en-US" dirty="0" smtClean="0">
                <a:latin typeface="+mn-ea"/>
              </a:rPr>
              <a:t>이진</a:t>
            </a:r>
            <a:r>
              <a:rPr lang="en-US" altLang="ko-KR" dirty="0" smtClean="0">
                <a:latin typeface="+mn-ea"/>
              </a:rPr>
              <a:t>(binary) </a:t>
            </a:r>
            <a:r>
              <a:rPr lang="ko-KR" altLang="en-US" dirty="0" smtClean="0">
                <a:latin typeface="+mn-ea"/>
              </a:rPr>
              <a:t>모드로 블록 단위 입출력을 처리하려면 함수 </a:t>
            </a:r>
            <a:r>
              <a:rPr lang="en-US" altLang="ko-KR" dirty="0" err="1" smtClean="0">
                <a:latin typeface="+mn-ea"/>
              </a:rPr>
              <a:t>fwrite</a:t>
            </a:r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err="1" smtClean="0">
                <a:latin typeface="+mn-ea"/>
              </a:rPr>
              <a:t>fread</a:t>
            </a:r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 smtClean="0">
                <a:latin typeface="+mn-ea"/>
              </a:rPr>
              <a:t>를 이용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이진</a:t>
            </a:r>
            <a:r>
              <a:rPr lang="en-US" altLang="ko-KR" dirty="0" smtClean="0">
                <a:latin typeface="+mn-ea"/>
              </a:rPr>
              <a:t>(binary) </a:t>
            </a:r>
            <a:r>
              <a:rPr lang="ko-KR" altLang="en-US" dirty="0" smtClean="0">
                <a:latin typeface="+mn-ea"/>
              </a:rPr>
              <a:t>파일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자료형을 모두 유지하면서 바이트 단위로 저장되는 파일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err="1" smtClean="0">
                <a:latin typeface="+mn-ea"/>
              </a:rPr>
              <a:t>첫번째</a:t>
            </a:r>
            <a:r>
              <a:rPr lang="ko-KR" altLang="en-US" dirty="0" smtClean="0">
                <a:latin typeface="+mn-ea"/>
              </a:rPr>
              <a:t> 인자</a:t>
            </a:r>
            <a:r>
              <a:rPr lang="en-US" altLang="ko-KR" dirty="0" smtClean="0">
                <a:latin typeface="+mn-ea"/>
              </a:rPr>
              <a:t>:  </a:t>
            </a:r>
            <a:r>
              <a:rPr lang="en-US" altLang="ko-KR" dirty="0" err="1" smtClean="0">
                <a:latin typeface="+mn-ea"/>
              </a:rPr>
              <a:t>ptr</a:t>
            </a:r>
            <a:r>
              <a:rPr lang="ko-KR" altLang="en-US" dirty="0" smtClean="0">
                <a:latin typeface="+mn-ea"/>
              </a:rPr>
              <a:t>은 입출력될 자료의 주소값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두 번째 인자</a:t>
            </a:r>
            <a:r>
              <a:rPr lang="en-US" altLang="ko-KR" dirty="0" smtClean="0">
                <a:latin typeface="+mn-ea"/>
              </a:rPr>
              <a:t>:  size</a:t>
            </a:r>
            <a:r>
              <a:rPr lang="ko-KR" altLang="en-US" dirty="0" smtClean="0">
                <a:latin typeface="+mn-ea"/>
              </a:rPr>
              <a:t>는 입출력될 자료 항목의 바이트 크기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세 번째 인자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입출력 될 항목의 개수이며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마지막 인자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입출력 될 파일 포인터</a:t>
            </a:r>
            <a:endParaRPr lang="en-US" altLang="ko-KR" dirty="0" smtClean="0"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 l="2260" t="10204" r="2837" b="73469"/>
          <a:stretch>
            <a:fillRect/>
          </a:stretch>
        </p:blipFill>
        <p:spPr bwMode="auto">
          <a:xfrm>
            <a:off x="857224" y="3357562"/>
            <a:ext cx="7500990" cy="71438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  <a:effectLst/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27</a:t>
            </a:fld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파일을 위한 파일 처리 모드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71546"/>
            <a:ext cx="8786874" cy="5357850"/>
          </a:xfrm>
        </p:spPr>
        <p:txBody>
          <a:bodyPr/>
          <a:lstStyle/>
          <a:p>
            <a:r>
              <a:rPr lang="ko-KR" altLang="en-US" dirty="0" smtClean="0">
                <a:latin typeface="+mn-ea"/>
              </a:rPr>
              <a:t>문자 ‘</a:t>
            </a:r>
            <a:r>
              <a:rPr lang="en-US" altLang="ko-KR" dirty="0" smtClean="0">
                <a:latin typeface="+mn-ea"/>
              </a:rPr>
              <a:t>b</a:t>
            </a:r>
            <a:r>
              <a:rPr lang="ko-KR" altLang="en-US" dirty="0" smtClean="0">
                <a:latin typeface="+mn-ea"/>
              </a:rPr>
              <a:t>’</a:t>
            </a:r>
            <a:r>
              <a:rPr lang="en-US" altLang="ko-KR" dirty="0" smtClean="0">
                <a:latin typeface="+mn-ea"/>
              </a:rPr>
              <a:t>(binary)</a:t>
            </a:r>
            <a:r>
              <a:rPr lang="ko-KR" altLang="en-US" dirty="0" smtClean="0">
                <a:latin typeface="+mn-ea"/>
              </a:rPr>
              <a:t>를 추가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모든 파일 열기 모드에 이용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파일 열기 모드에서‘</a:t>
            </a:r>
            <a:r>
              <a:rPr lang="en-US" altLang="ko-KR" dirty="0" smtClean="0">
                <a:latin typeface="+mn-ea"/>
              </a:rPr>
              <a:t>b</a:t>
            </a:r>
            <a:r>
              <a:rPr lang="ko-KR" altLang="en-US" dirty="0" smtClean="0">
                <a:latin typeface="+mn-ea"/>
              </a:rPr>
              <a:t>’가 없으면 기본으로 텍스트 파일을 의미</a:t>
            </a:r>
            <a:endParaRPr lang="ko-KR" altLang="en-US" dirty="0">
              <a:latin typeface="+mn-ea"/>
            </a:endParaRPr>
          </a:p>
        </p:txBody>
      </p:sp>
      <p:pic>
        <p:nvPicPr>
          <p:cNvPr id="11265" name="Picture 1" descr="D:\2011 1 2 3 4월\02 2011 01 21 C 저술\2011 07 18 그림 파일\image\12장\페이지499 표12-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000372"/>
            <a:ext cx="8286808" cy="3095646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28</a:t>
            </a:fld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928670"/>
            <a:ext cx="8572560" cy="5357850"/>
          </a:xfrm>
        </p:spPr>
        <p:txBody>
          <a:bodyPr/>
          <a:lstStyle/>
          <a:p>
            <a:r>
              <a:rPr lang="ko-KR" altLang="en-US" dirty="0" smtClean="0"/>
              <a:t>파일 스트림</a:t>
            </a:r>
            <a:endParaRPr lang="en-US" altLang="ko-KR" dirty="0" smtClean="0"/>
          </a:p>
          <a:p>
            <a:pPr lvl="1"/>
            <a:r>
              <a:rPr lang="ko-KR" altLang="en-US" sz="2200" dirty="0" smtClean="0"/>
              <a:t>파일과 프로그램 간의 정보가 입력 또는 출력되는 연결 통로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종류</a:t>
            </a:r>
            <a:endParaRPr lang="en-US" altLang="ko-KR" sz="2200" dirty="0" smtClean="0"/>
          </a:p>
          <a:p>
            <a:pPr lvl="2"/>
            <a:r>
              <a:rPr lang="ko-KR" altLang="en-US" sz="2200" dirty="0" smtClean="0"/>
              <a:t>입력을 위한 파일 입력 </a:t>
            </a:r>
            <a:r>
              <a:rPr lang="ko-KR" altLang="en-US" sz="2200" dirty="0" err="1" smtClean="0"/>
              <a:t>스트림</a:t>
            </a:r>
            <a:r>
              <a:rPr lang="en-US" altLang="ko-KR" sz="2200" dirty="0" smtClean="0"/>
              <a:t>(file input stream)</a:t>
            </a:r>
          </a:p>
          <a:p>
            <a:pPr lvl="2"/>
            <a:r>
              <a:rPr lang="ko-KR" altLang="en-US" sz="2200" dirty="0" smtClean="0"/>
              <a:t>출력을 위한 파일 출력 </a:t>
            </a:r>
            <a:r>
              <a:rPr lang="ko-KR" altLang="en-US" sz="2200" dirty="0" err="1" smtClean="0"/>
              <a:t>스트림</a:t>
            </a:r>
            <a:r>
              <a:rPr lang="en-US" altLang="ko-KR" sz="2200" dirty="0" smtClean="0"/>
              <a:t>(file output stream)</a:t>
            </a:r>
          </a:p>
          <a:p>
            <a:pPr lvl="1"/>
            <a:r>
              <a:rPr lang="ko-KR" altLang="en-US" sz="2200" dirty="0" smtClean="0"/>
              <a:t>파일 </a:t>
            </a:r>
            <a:r>
              <a:rPr lang="ko-KR" altLang="en-US" sz="2200" dirty="0" err="1" smtClean="0"/>
              <a:t>스트림을</a:t>
            </a:r>
            <a:r>
              <a:rPr lang="ko-KR" altLang="en-US" sz="2200" dirty="0" smtClean="0"/>
              <a:t> 만들기 위해 특정한 파일이름과 모드가 필요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파일 모드</a:t>
            </a:r>
            <a:r>
              <a:rPr lang="en-US" altLang="ko-KR" sz="2200" dirty="0" smtClean="0"/>
              <a:t>:</a:t>
            </a:r>
            <a:r>
              <a:rPr lang="ko-KR" altLang="en-US" sz="2200" dirty="0" smtClean="0"/>
              <a:t>입력 또는 출력과 같은 </a:t>
            </a:r>
            <a:r>
              <a:rPr lang="ko-KR" altLang="en-US" sz="2200" dirty="0" err="1" smtClean="0"/>
              <a:t>스트림</a:t>
            </a:r>
            <a:r>
              <a:rPr lang="ko-KR" altLang="en-US" sz="2200" dirty="0" smtClean="0"/>
              <a:t> 특성</a:t>
            </a:r>
            <a:r>
              <a:rPr lang="en-US" altLang="ko-KR" sz="2200" dirty="0" smtClean="0"/>
              <a:t>)</a:t>
            </a:r>
          </a:p>
          <a:p>
            <a:pPr lvl="1"/>
            <a:endParaRPr lang="ko-KR" altLang="en-US" dirty="0"/>
          </a:p>
        </p:txBody>
      </p:sp>
      <p:pic>
        <p:nvPicPr>
          <p:cNvPr id="5122" name="Picture 2" descr="D:\2011 1 2 3 4월\02 2011 01 21 C 저술\2011 07 18 그림 파일\image\12장\페이지480 그림12-3.jpg"/>
          <p:cNvPicPr>
            <a:picLocks noChangeAspect="1" noChangeArrowheads="1"/>
          </p:cNvPicPr>
          <p:nvPr/>
        </p:nvPicPr>
        <p:blipFill>
          <a:blip r:embed="rId3" cstate="print"/>
          <a:srcRect b="8575"/>
          <a:stretch>
            <a:fillRect/>
          </a:stretch>
        </p:blipFill>
        <p:spPr bwMode="auto">
          <a:xfrm>
            <a:off x="2143108" y="3786190"/>
            <a:ext cx="5215436" cy="2786082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</a:t>
            </a:fld>
            <a:endParaRPr lang="en-US" altLang="ko-KR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학생 성적 구조체 파일 쓰기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742" y="1011236"/>
            <a:ext cx="8715436" cy="5328592"/>
          </a:xfrm>
        </p:spPr>
        <p:txBody>
          <a:bodyPr/>
          <a:lstStyle/>
          <a:p>
            <a:r>
              <a:rPr lang="en-US" altLang="ko-KR" dirty="0" err="1" smtClean="0"/>
              <a:t>fwrite.c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학생의 성적 정보를 구조체로 표현하고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표준입력으로 여러 명의 자료를 입력 받은 구조체 자료형을 파일“</a:t>
            </a:r>
            <a:r>
              <a:rPr lang="en-US" altLang="ko-KR" sz="2400" dirty="0" smtClean="0"/>
              <a:t>score.bin</a:t>
            </a:r>
            <a:r>
              <a:rPr lang="ko-KR" altLang="en-US" sz="2400" dirty="0" smtClean="0"/>
              <a:t>”에 저장하는 프로그램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이진 파일 </a:t>
            </a:r>
            <a:r>
              <a:rPr lang="en-US" altLang="ko-KR" sz="2400" dirty="0" smtClean="0"/>
              <a:t>score.bin</a:t>
            </a:r>
            <a:r>
              <a:rPr lang="ko-KR" altLang="en-US" sz="2400" dirty="0" smtClean="0"/>
              <a:t>이 프로젝트 폴더에 생성</a:t>
            </a:r>
            <a:endParaRPr lang="en-US" altLang="ko-KR" sz="2400" dirty="0" smtClean="0"/>
          </a:p>
          <a:p>
            <a:pPr lvl="1"/>
            <a:r>
              <a:rPr lang="en-US" altLang="ko-KR" sz="2400" dirty="0" err="1" smtClean="0"/>
              <a:t>fwrite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에 의해 출력된 자료는 </a:t>
            </a:r>
            <a:r>
              <a:rPr lang="en-US" altLang="ko-KR" sz="2400" dirty="0" err="1" smtClean="0"/>
              <a:t>fread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로 입력해야 </a:t>
            </a:r>
            <a:r>
              <a:rPr lang="ko-KR" altLang="en-US" sz="2400" dirty="0" err="1" smtClean="0"/>
              <a:t>자료형을</a:t>
            </a:r>
            <a:r>
              <a:rPr lang="ko-KR" altLang="en-US" sz="2400" dirty="0" smtClean="0"/>
              <a:t> 유지 할 수 있다</a:t>
            </a:r>
            <a:endParaRPr lang="ko-KR" alt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t="69069" r="39913"/>
          <a:stretch>
            <a:fillRect/>
          </a:stretch>
        </p:blipFill>
        <p:spPr bwMode="auto">
          <a:xfrm>
            <a:off x="1259632" y="4149080"/>
            <a:ext cx="4090243" cy="1857388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29</a:t>
            </a:fld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학생 성적 구조체 파일 쓰기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5720" y="928670"/>
            <a:ext cx="8494633" cy="535531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ko-KR" b="1" dirty="0" err="1" smtClean="0">
                <a:solidFill>
                  <a:srgbClr val="00B050"/>
                </a:solidFill>
                <a:latin typeface="+mn-ea"/>
              </a:rPr>
              <a:t>fwrite.c</a:t>
            </a:r>
            <a:endParaRPr lang="en-US" altLang="ko-KR" b="1" dirty="0" smtClean="0">
              <a:solidFill>
                <a:srgbClr val="00B050"/>
              </a:solidFill>
              <a:latin typeface="+mn-ea"/>
            </a:endParaRPr>
          </a:p>
          <a:p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personscore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{ </a:t>
            </a:r>
          </a:p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number;	  //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번호</a:t>
            </a:r>
          </a:p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char name[40];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	   //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이름</a:t>
            </a:r>
          </a:p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mid;		//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중간성적</a:t>
            </a:r>
          </a:p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final;		//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기말성적</a:t>
            </a:r>
          </a:p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quiz;		//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퀴즈성적</a:t>
            </a:r>
          </a:p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};</a:t>
            </a:r>
          </a:p>
          <a:p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typedef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personscore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pscore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main(){ </a:t>
            </a:r>
          </a:p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char </a:t>
            </a:r>
            <a:r>
              <a:rPr lang="en-US" altLang="ko-KR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fname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[] = "score.bin";</a:t>
            </a:r>
          </a:p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	char line[80];</a:t>
            </a:r>
          </a:p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	FILE *f;   </a:t>
            </a:r>
          </a:p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cnt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= 0;</a:t>
            </a:r>
          </a:p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pscore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score;</a:t>
            </a:r>
          </a:p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	if (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fopen_s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(&amp;f,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fname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en-US" altLang="ko-KR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wb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 != 0 ){ </a:t>
            </a:r>
            <a:r>
              <a:rPr lang="en-US" altLang="ko-KR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쓰기 모드로 파일 열기 </a:t>
            </a:r>
            <a:endParaRPr lang="en-US" altLang="ko-KR" b="1" dirty="0" smtClean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 "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파일이 열리지 않습니다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.\n" );	exit(1);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}	</a:t>
            </a:r>
          </a:p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이름과 성적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중간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기말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퀴즈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을 입력 하세요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.\n" );</a:t>
            </a:r>
          </a:p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fgets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(line, 80,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stdin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);  </a:t>
            </a:r>
            <a:r>
              <a:rPr lang="en-US" altLang="ko-KR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키보드로부터 입력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30</a:t>
            </a:fld>
            <a:endParaRPr lang="en-US" altLang="ko-KR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학생 성적 구조체 파일 쓰기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844" y="1142984"/>
            <a:ext cx="8786874" cy="3926716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표준 입력의 한 줄을 구조체의 </a:t>
            </a:r>
            <a:r>
              <a:rPr lang="ko-KR" altLang="en-US" b="1" dirty="0" err="1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멤버별로</a:t>
            </a:r>
            <a:r>
              <a:rPr lang="ko-KR" altLang="en-US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 자료를 입력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  </a:t>
            </a:r>
          </a:p>
          <a:p>
            <a:pPr>
              <a:lnSpc>
                <a:spcPts val="2300"/>
              </a:lnSpc>
            </a:pPr>
            <a:r>
              <a:rPr lang="en-US" altLang="ko-KR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while ( !</a:t>
            </a:r>
            <a:r>
              <a:rPr lang="en-US" altLang="ko-KR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feof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stdin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 )</a:t>
            </a:r>
          </a:p>
          <a:p>
            <a:pPr>
              <a:lnSpc>
                <a:spcPts val="23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  { </a:t>
            </a:r>
          </a:p>
          <a:p>
            <a:pPr>
              <a:lnSpc>
                <a:spcPts val="2300"/>
              </a:lnSpc>
            </a:pPr>
            <a:r>
              <a:rPr lang="en-US" altLang="ko-KR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en-US" altLang="ko-KR" sz="1400" b="1" dirty="0" err="1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sscanf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(line, "%s %d %d %d", score.name, &amp;score.mid, &amp;</a:t>
            </a:r>
            <a:r>
              <a:rPr lang="en-US" altLang="ko-KR" sz="1400" b="1" dirty="0" err="1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score.final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, &amp;</a:t>
            </a:r>
            <a:r>
              <a:rPr lang="en-US" altLang="ko-KR" sz="1400" b="1" dirty="0" err="1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score.quiz</a:t>
            </a:r>
            <a:r>
              <a:rPr lang="en-US" altLang="ko-KR" sz="14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>
              <a:lnSpc>
                <a:spcPts val="23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b="1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sscanf_s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(line, "%s %d %d %d", score.name, 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>
              <a:lnSpc>
                <a:spcPts val="23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			&amp;score.mid, &amp;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score.final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, &amp;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score.quiz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>
              <a:lnSpc>
                <a:spcPts val="23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score.number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= ++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cnt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altLang="ko-KR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fwrite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(&amp;score, </a:t>
            </a:r>
            <a:r>
              <a:rPr lang="en-US" altLang="ko-KR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sizeof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pscore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), 1, f);</a:t>
            </a:r>
          </a:p>
          <a:p>
            <a:pPr>
              <a:lnSpc>
                <a:spcPts val="23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fgets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(line, 80, </a:t>
            </a:r>
            <a:r>
              <a:rPr lang="en-US" altLang="ko-KR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stdin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>
              <a:lnSpc>
                <a:spcPts val="23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    }</a:t>
            </a:r>
          </a:p>
          <a:p>
            <a:pPr>
              <a:lnSpc>
                <a:spcPts val="23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b="1" dirty="0" err="1" smtClean="0">
                <a:latin typeface="맑은 고딕" pitchFamily="50" charset="-127"/>
                <a:ea typeface="맑은 고딕" pitchFamily="50" charset="-127"/>
              </a:rPr>
              <a:t>fclose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(f);</a:t>
            </a:r>
          </a:p>
          <a:p>
            <a:pPr>
              <a:lnSpc>
                <a:spcPts val="23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   return 0;</a:t>
            </a:r>
          </a:p>
          <a:p>
            <a:pPr>
              <a:lnSpc>
                <a:spcPts val="2300"/>
              </a:lnSpc>
            </a:pP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31</a:t>
            </a:fld>
            <a:endParaRPr lang="en-US" altLang="ko-KR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프로그램에서 생성한 이진 파일 읽기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5720" y="857232"/>
            <a:ext cx="8572560" cy="5755422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en-US" altLang="ko-KR" sz="1600" b="1" dirty="0" err="1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fread.c</a:t>
            </a:r>
            <a:endParaRPr lang="en-US" altLang="ko-KR" sz="1600" b="1" dirty="0" smtClean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personscore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{ </a:t>
            </a:r>
          </a:p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number;   char name[40];     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mid;	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final;	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quiz;};</a:t>
            </a:r>
          </a:p>
          <a:p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typedef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struct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personscore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pscore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void 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printhead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main(){ </a:t>
            </a:r>
          </a:p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	char 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fname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[] = "score.bin";</a:t>
            </a:r>
          </a:p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	FILE *f;   </a:t>
            </a:r>
          </a:p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pscore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score;</a:t>
            </a:r>
          </a:p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	if ( 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fopen_s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(&amp;f, 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fname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en-US" altLang="ko-KR" sz="1600" b="1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rb</a:t>
            </a:r>
            <a:r>
              <a:rPr lang="en-US" altLang="ko-KR" sz="1600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) != 0 ){</a:t>
            </a:r>
          </a:p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파일이 열리지 않습니다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.\n");       exit(1);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}	</a:t>
            </a:r>
          </a:p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printhead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();</a:t>
            </a:r>
          </a:p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            </a:t>
            </a:r>
            <a:r>
              <a:rPr lang="en-US" altLang="ko-KR" sz="1600" b="1" dirty="0" err="1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fread</a:t>
            </a:r>
            <a:r>
              <a:rPr lang="en-US" altLang="ko-KR" sz="16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(&amp;score, </a:t>
            </a:r>
            <a:r>
              <a:rPr lang="en-US" altLang="ko-KR" sz="1600" b="1" dirty="0" err="1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sizeof</a:t>
            </a:r>
            <a:r>
              <a:rPr lang="en-US" altLang="ko-KR" sz="16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b="1" dirty="0" err="1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pscore</a:t>
            </a:r>
            <a:r>
              <a:rPr lang="en-US" altLang="ko-KR" sz="16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), 1, f);</a:t>
            </a:r>
          </a:p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	while ( !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feof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(f) ){ </a:t>
            </a:r>
            <a:r>
              <a:rPr lang="en-US" altLang="ko-KR" sz="16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sz="16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표준 출력에 쓰기 </a:t>
            </a:r>
            <a:endParaRPr lang="en-US" altLang="ko-KR" sz="1600" b="1" dirty="0" smtClean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	    </a:t>
            </a:r>
            <a:r>
              <a:rPr lang="en-US" altLang="ko-KR" sz="1600" b="1" dirty="0" err="1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fprintf</a:t>
            </a:r>
            <a:r>
              <a:rPr lang="en-US" altLang="ko-KR" sz="16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b="1" dirty="0" err="1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stdout</a:t>
            </a:r>
            <a:r>
              <a:rPr lang="en-US" altLang="ko-KR" sz="16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, "%6d%18s%8d%8d%8d\n", </a:t>
            </a:r>
          </a:p>
          <a:p>
            <a:r>
              <a:rPr lang="en-US" altLang="ko-KR" sz="16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1600" b="1" dirty="0" err="1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score.number</a:t>
            </a:r>
            <a:r>
              <a:rPr lang="en-US" altLang="ko-KR" sz="16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, score.name, score.mid, </a:t>
            </a:r>
            <a:r>
              <a:rPr lang="en-US" altLang="ko-KR" sz="1600" b="1" dirty="0" err="1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score.final</a:t>
            </a:r>
            <a:r>
              <a:rPr lang="en-US" altLang="ko-KR" sz="16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b="1" dirty="0" err="1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score.quiz</a:t>
            </a:r>
            <a:r>
              <a:rPr lang="en-US" altLang="ko-KR" sz="16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r>
              <a:rPr lang="en-US" altLang="ko-KR" sz="16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	    </a:t>
            </a:r>
            <a:r>
              <a:rPr lang="en-US" altLang="ko-KR" sz="1600" b="1" dirty="0" err="1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fread</a:t>
            </a:r>
            <a:r>
              <a:rPr lang="en-US" altLang="ko-KR" sz="16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(&amp;score, </a:t>
            </a:r>
            <a:r>
              <a:rPr lang="en-US" altLang="ko-KR" sz="1600" b="1" dirty="0" err="1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sizeof</a:t>
            </a:r>
            <a:r>
              <a:rPr lang="en-US" altLang="ko-KR" sz="16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b="1" dirty="0" err="1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pscore</a:t>
            </a:r>
            <a:r>
              <a:rPr lang="en-US" altLang="ko-KR" sz="16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), 1, f);}</a:t>
            </a:r>
          </a:p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("%s\n",	"  -------------------------------------------------"); </a:t>
            </a:r>
          </a:p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fclose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(f);	return 0;}</a:t>
            </a:r>
          </a:p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void 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printhead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() {</a:t>
            </a:r>
          </a:p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("%s\n“, “ _______________________________________________"); </a:t>
            </a:r>
          </a:p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("%8s%15s%10s%8s%8s\n", "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", "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", "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중간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", "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기말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", "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퀴즈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"); </a:t>
            </a:r>
          </a:p>
          <a:p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1600" b="1" dirty="0" err="1" smtClean="0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("%s\n",	"  -------------------------------------------------"); }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 r="39612"/>
          <a:stretch>
            <a:fillRect/>
          </a:stretch>
        </p:blipFill>
        <p:spPr bwMode="auto">
          <a:xfrm>
            <a:off x="6143636" y="1714488"/>
            <a:ext cx="2000264" cy="1089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32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접근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928670"/>
            <a:ext cx="8893652" cy="5357850"/>
          </a:xfrm>
        </p:spPr>
        <p:txBody>
          <a:bodyPr/>
          <a:lstStyle/>
          <a:p>
            <a:r>
              <a:rPr lang="ko-KR" altLang="en-US" dirty="0" smtClean="0"/>
              <a:t>파일 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 내부를 바이트 단위로 파일 내부 위치를 나타내는 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파일위치를 파일 지시자</a:t>
            </a:r>
            <a:r>
              <a:rPr lang="en-US" altLang="ko-KR" dirty="0" smtClean="0"/>
              <a:t>(file indicator) </a:t>
            </a:r>
            <a:r>
              <a:rPr lang="ko-KR" altLang="en-US" dirty="0" smtClean="0"/>
              <a:t>또는 파일 표시자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파일의 시작점에서 파일 위치는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바이트마다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씩 증가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파일을 열면 파일 위치</a:t>
            </a:r>
            <a:r>
              <a:rPr lang="en-US" altLang="ko-KR" dirty="0" smtClean="0"/>
              <a:t>(file position)</a:t>
            </a:r>
            <a:r>
              <a:rPr lang="ko-KR" altLang="en-US" dirty="0" smtClean="0"/>
              <a:t>는 항상 파일의 시작 부분에 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파일의 마지막에는 파일의 마지막임을 알리는 </a:t>
            </a:r>
            <a:r>
              <a:rPr lang="en-US" altLang="ko-KR" dirty="0" smtClean="0"/>
              <a:t>EOF(End Of File) </a:t>
            </a:r>
            <a:r>
              <a:rPr lang="ko-KR" altLang="en-US" dirty="0" smtClean="0"/>
              <a:t>표시가 있음</a:t>
            </a:r>
            <a:endParaRPr lang="ko-KR" altLang="en-US" dirty="0"/>
          </a:p>
        </p:txBody>
      </p:sp>
      <p:pic>
        <p:nvPicPr>
          <p:cNvPr id="40962" name="Picture 2" descr="D:\2011 1 2 3 4월\02 2011 01 21 C 저술\2011 07 18 그림 파일\image\12장\페이지504 그림12-19.jpg"/>
          <p:cNvPicPr>
            <a:picLocks noChangeAspect="1" noChangeArrowheads="1"/>
          </p:cNvPicPr>
          <p:nvPr/>
        </p:nvPicPr>
        <p:blipFill>
          <a:blip r:embed="rId2" cstate="print"/>
          <a:srcRect b="22650"/>
          <a:stretch>
            <a:fillRect/>
          </a:stretch>
        </p:blipFill>
        <p:spPr bwMode="auto">
          <a:xfrm>
            <a:off x="1428728" y="5143512"/>
            <a:ext cx="6930154" cy="1214446"/>
          </a:xfrm>
          <a:prstGeom prst="rect">
            <a:avLst/>
          </a:prstGeom>
          <a:noFill/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33</a:t>
            </a:fld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접근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496" y="1091720"/>
            <a:ext cx="9026309" cy="5328592"/>
          </a:xfrm>
        </p:spPr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연결 시 파일 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파일을 처음으로 열면 모드에 관계없이 파일 위치는 모두 </a:t>
            </a:r>
            <a:r>
              <a:rPr lang="en-US" altLang="ko-KR" dirty="0" smtClean="0"/>
              <a:t>0</a:t>
            </a:r>
          </a:p>
          <a:p>
            <a:pPr lvl="1"/>
            <a:r>
              <a:rPr lang="ko-KR" altLang="en-US" dirty="0" smtClean="0"/>
              <a:t>파일 모드가 추가</a:t>
            </a:r>
            <a:r>
              <a:rPr lang="en-US" altLang="ko-KR" dirty="0" smtClean="0"/>
              <a:t>(a)</a:t>
            </a:r>
            <a:r>
              <a:rPr lang="ko-KR" altLang="en-US" dirty="0" smtClean="0"/>
              <a:t>인 경우 파일을 처음 열면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파일 위치는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이나 자료를 파일에 쓰면 자동으로 파일 위치가 마지막으로 이동되어 추가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그러나 파일 위치를 임의로 이동하였다면 파일의 마지막으로 이동하여 추가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34</a:t>
            </a:fld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접근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328592"/>
          </a:xfrm>
        </p:spPr>
        <p:txBody>
          <a:bodyPr/>
          <a:lstStyle/>
          <a:p>
            <a:r>
              <a:rPr lang="ko-KR" altLang="en-US" dirty="0" smtClean="0"/>
              <a:t>파일 순차적 접근</a:t>
            </a:r>
            <a:r>
              <a:rPr lang="en-US" altLang="ko-KR" dirty="0" smtClean="0"/>
              <a:t>(sequential access)</a:t>
            </a:r>
          </a:p>
          <a:p>
            <a:pPr lvl="1"/>
            <a:r>
              <a:rPr lang="ko-KR" altLang="en-US" dirty="0" smtClean="0"/>
              <a:t>파일 위치를 처음부터 하나씩 증가시키면서 파일을 참조하는 방식</a:t>
            </a:r>
            <a:endParaRPr lang="en-US" altLang="ko-KR" dirty="0" smtClean="0"/>
          </a:p>
          <a:p>
            <a:r>
              <a:rPr lang="ko-KR" altLang="en-US" dirty="0" smtClean="0"/>
              <a:t>임의 접근</a:t>
            </a:r>
            <a:r>
              <a:rPr lang="en-US" altLang="ko-KR" dirty="0" smtClean="0"/>
              <a:t>(random access)</a:t>
            </a:r>
          </a:p>
          <a:p>
            <a:pPr lvl="1"/>
            <a:r>
              <a:rPr lang="ko-KR" altLang="en-US" dirty="0" smtClean="0"/>
              <a:t>파일의 어느 위치든 바로 참조하는 방식</a:t>
            </a:r>
            <a:endParaRPr lang="en-US" altLang="ko-KR" dirty="0" smtClean="0"/>
          </a:p>
        </p:txBody>
      </p:sp>
      <p:pic>
        <p:nvPicPr>
          <p:cNvPr id="39938" name="Picture 2" descr="D:\2011 1 2 3 4월\02 2011 01 21 C 저술\2011 07 18 그림 파일\image\12장\페이지505 그림12-21.jpg"/>
          <p:cNvPicPr>
            <a:picLocks noChangeAspect="1" noChangeArrowheads="1"/>
          </p:cNvPicPr>
          <p:nvPr/>
        </p:nvPicPr>
        <p:blipFill>
          <a:blip r:embed="rId2" cstate="print"/>
          <a:srcRect b="8511"/>
          <a:stretch>
            <a:fillRect/>
          </a:stretch>
        </p:blipFill>
        <p:spPr bwMode="auto">
          <a:xfrm>
            <a:off x="2214546" y="3214686"/>
            <a:ext cx="5272350" cy="3357586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35</a:t>
            </a:fld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3" descr="D:\2011 1 2 3 4월\02 2011 01 21 C 저술\2011 07 18 그림 파일\image\12장\페이지506 그림12-22.jpg"/>
          <p:cNvPicPr>
            <a:picLocks noChangeAspect="1" noChangeArrowheads="1"/>
          </p:cNvPicPr>
          <p:nvPr/>
        </p:nvPicPr>
        <p:blipFill>
          <a:blip r:embed="rId2" cstate="print"/>
          <a:srcRect b="11961"/>
          <a:stretch>
            <a:fillRect/>
          </a:stretch>
        </p:blipFill>
        <p:spPr bwMode="auto">
          <a:xfrm>
            <a:off x="428596" y="2285992"/>
            <a:ext cx="6715172" cy="3214710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파일의 임의 접근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928670"/>
            <a:ext cx="8431755" cy="1428760"/>
          </a:xfrm>
        </p:spPr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err="1" smtClean="0"/>
              <a:t>fseek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파일 위치를 자유자재로 이동하는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헤더 파일 </a:t>
            </a:r>
            <a:r>
              <a:rPr lang="en-US" altLang="ko-KR" dirty="0" err="1" smtClean="0"/>
              <a:t>stdio.h</a:t>
            </a:r>
            <a:endParaRPr lang="ko-KR" altLang="en-US" dirty="0"/>
          </a:p>
        </p:txBody>
      </p:sp>
      <p:pic>
        <p:nvPicPr>
          <p:cNvPr id="43010" name="Picture 2" descr="D:\2011 1 2 3 4월\02 2011 01 21 C 저술\2011 07 18 그림 파일\image\12장\페이지506 표12-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4437112"/>
            <a:ext cx="4846517" cy="1785950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36</a:t>
            </a:fld>
            <a:endParaRPr lang="en-US" altLang="ko-KR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파일의 임의 접근 함수</a:t>
            </a:r>
            <a:endParaRPr lang="ko-KR" altLang="en-US" dirty="0"/>
          </a:p>
        </p:txBody>
      </p:sp>
      <p:pic>
        <p:nvPicPr>
          <p:cNvPr id="43012" name="Picture 4" descr="D:\2011 1 2 3 4월\02 2011 01 21 C 저술\2011 07 18 그림 파일\image\12장\페이지507 그림12-2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6" y="1000108"/>
            <a:ext cx="8232480" cy="5500726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37</a:t>
            </a:fld>
            <a:endParaRPr lang="en-US" altLang="ko-KR" dirty="0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위치와 관련된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328592"/>
          </a:xfrm>
        </p:spPr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err="1" smtClean="0"/>
              <a:t>ftell</a:t>
            </a:r>
            <a:r>
              <a:rPr lang="en-US" altLang="ko-KR" dirty="0" smtClean="0"/>
              <a:t>(), rewind()</a:t>
            </a:r>
            <a:endParaRPr lang="ko-KR" altLang="en-US" dirty="0"/>
          </a:p>
        </p:txBody>
      </p:sp>
      <p:pic>
        <p:nvPicPr>
          <p:cNvPr id="44035" name="Picture 3" descr="D:\2011 1 2 3 4월\02 2011 01 21 C 저술\2011 07 18 그림 파일\image\12장\페이지508 그림12-2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3429000"/>
            <a:ext cx="8104806" cy="3000396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38</a:t>
            </a:fld>
            <a:endParaRPr lang="en-US" altLang="ko-KR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00034" y="1685230"/>
            <a:ext cx="8143932" cy="1643074"/>
            <a:chOff x="928662" y="1643050"/>
            <a:chExt cx="7371578" cy="1357322"/>
          </a:xfrm>
          <a:effectLst/>
        </p:grpSpPr>
        <p:pic>
          <p:nvPicPr>
            <p:cNvPr id="44034" name="Picture 2" descr="D:\2011 1 2 3 4월\02 2011 01 21 C 저술\2011 07 18 그림 파일\image\12장\페이지507 표12-5.jpg"/>
            <p:cNvPicPr>
              <a:picLocks noChangeAspect="1" noChangeArrowheads="1"/>
            </p:cNvPicPr>
            <p:nvPr/>
          </p:nvPicPr>
          <p:blipFill>
            <a:blip r:embed="rId4" cstate="print"/>
            <a:srcRect b="62500"/>
            <a:stretch>
              <a:fillRect/>
            </a:stretch>
          </p:blipFill>
          <p:spPr bwMode="auto">
            <a:xfrm>
              <a:off x="928662" y="1643050"/>
              <a:ext cx="7371578" cy="64294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" name="Picture 2" descr="D:\2011 1 2 3 4월\02 2011 01 21 C 저술\2011 07 18 그림 파일\image\12장\페이지507 표12-5.jpg"/>
            <p:cNvPicPr>
              <a:picLocks noChangeAspect="1" noChangeArrowheads="1"/>
            </p:cNvPicPr>
            <p:nvPr/>
          </p:nvPicPr>
          <p:blipFill>
            <a:blip r:embed="rId4" cstate="print"/>
            <a:srcRect t="58333"/>
            <a:stretch>
              <a:fillRect/>
            </a:stretch>
          </p:blipFill>
          <p:spPr bwMode="auto">
            <a:xfrm>
              <a:off x="928662" y="2285992"/>
              <a:ext cx="7371578" cy="714380"/>
            </a:xfrm>
            <a:prstGeom prst="rect">
              <a:avLst/>
            </a:prstGeom>
            <a:ln>
              <a:noFill/>
            </a:ln>
            <a:effectLst/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관련 구조체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구조체 자료형 </a:t>
            </a:r>
            <a:r>
              <a:rPr lang="en-US" altLang="ko-KR" dirty="0" smtClean="0"/>
              <a:t>FILE</a:t>
            </a:r>
          </a:p>
          <a:p>
            <a:pPr lvl="1"/>
            <a:r>
              <a:rPr lang="ko-KR" altLang="en-US" dirty="0" smtClean="0"/>
              <a:t>헤더 파일 </a:t>
            </a:r>
            <a:r>
              <a:rPr lang="en-US" altLang="ko-KR" dirty="0" err="1" smtClean="0"/>
              <a:t>stdio.h</a:t>
            </a:r>
            <a:r>
              <a:rPr lang="ko-KR" altLang="en-US" dirty="0" smtClean="0"/>
              <a:t>에 정의되어 있는 구조체 유형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구조체 </a:t>
            </a:r>
            <a:r>
              <a:rPr lang="en-US" altLang="ko-KR" dirty="0" smtClean="0"/>
              <a:t>FILE</a:t>
            </a:r>
            <a:r>
              <a:rPr lang="ko-KR" altLang="en-US" dirty="0" smtClean="0"/>
              <a:t>은 파일을 표현하는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언어의 유도 자료형</a:t>
            </a:r>
            <a:endParaRPr lang="ko-KR" altLang="en-US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2285984" y="2571744"/>
            <a:ext cx="3375256" cy="3477875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itchFamily="18" charset="0"/>
              </a:rPr>
              <a:t>struct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_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iobuf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{</a:t>
            </a:r>
            <a:endParaRPr kumimoji="1" lang="en-US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itchFamily="18" charset="0"/>
              </a:rPr>
              <a:t>char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*_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ptr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;</a:t>
            </a:r>
            <a:endParaRPr kumimoji="1" lang="en-US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itchFamily="18" charset="0"/>
              </a:rPr>
              <a:t>int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_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cnt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;</a:t>
            </a:r>
            <a:endParaRPr kumimoji="1" lang="en-US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itchFamily="18" charset="0"/>
              </a:rPr>
              <a:t>char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*_base;</a:t>
            </a:r>
            <a:endParaRPr kumimoji="1" lang="en-US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itchFamily="18" charset="0"/>
              </a:rPr>
              <a:t>int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_flag;</a:t>
            </a:r>
            <a:endParaRPr kumimoji="1" lang="en-US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itchFamily="18" charset="0"/>
              </a:rPr>
              <a:t>int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_file;</a:t>
            </a:r>
            <a:endParaRPr kumimoji="1" lang="en-US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itchFamily="18" charset="0"/>
              </a:rPr>
              <a:t>int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_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charbuf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;</a:t>
            </a:r>
            <a:endParaRPr kumimoji="1" lang="en-US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itchFamily="18" charset="0"/>
              </a:rPr>
              <a:t>int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_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bufsiz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;</a:t>
            </a:r>
            <a:endParaRPr kumimoji="1" lang="en-US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itchFamily="18" charset="0"/>
              </a:rPr>
              <a:t>char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*_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tmpfname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;</a:t>
            </a:r>
            <a:endParaRPr kumimoji="1" lang="en-US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};</a:t>
            </a:r>
            <a:endParaRPr kumimoji="1" lang="en-US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itchFamily="18" charset="0"/>
              </a:rPr>
              <a:t>typedef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Times New Roman" pitchFamily="18" charset="0"/>
              </a:rPr>
              <a:t>struct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_</a:t>
            </a:r>
            <a:r>
              <a:rPr kumimoji="1" lang="en-US" altLang="ko-K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iobuf</a:t>
            </a:r>
            <a:r>
              <a:rPr kumimoji="1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FILE;</a:t>
            </a:r>
            <a:endParaRPr kumimoji="1" lang="en-US" altLang="ko-K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</a:t>
            </a:fld>
            <a:endParaRPr lang="en-US" altLang="ko-KR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학생 성적 정보를 추가하는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071546"/>
            <a:ext cx="8715436" cy="5328592"/>
          </a:xfrm>
        </p:spPr>
        <p:txBody>
          <a:bodyPr/>
          <a:lstStyle/>
          <a:p>
            <a:r>
              <a:rPr lang="en-US" altLang="ko-KR" dirty="0" err="1" smtClean="0"/>
              <a:t>appendscorefile.c</a:t>
            </a:r>
            <a:endParaRPr lang="en-US" altLang="ko-KR" dirty="0" smtClean="0"/>
          </a:p>
          <a:p>
            <a:pPr lvl="1"/>
            <a:r>
              <a:rPr lang="ko-KR" altLang="en-US" sz="2000" dirty="0" smtClean="0"/>
              <a:t>앞의 예제 프로그램을 발전시켜 더 많은 학생의 성적 정보를 추가하는 프로그램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제일 먼저 파일 </a:t>
            </a:r>
            <a:r>
              <a:rPr lang="en-US" altLang="ko-KR" sz="2000" dirty="0" smtClean="0"/>
              <a:t>score.bin</a:t>
            </a:r>
            <a:r>
              <a:rPr lang="ko-KR" altLang="en-US" sz="2000" dirty="0" smtClean="0"/>
              <a:t>에 있는 학생 정보를 모두 읽어와 출력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다음에는 파일에 있는 마지막 학생 정보로부터 마지막 학생 번호를 인지</a:t>
            </a:r>
            <a:r>
              <a:rPr lang="en-US" altLang="ko-KR" sz="2000" dirty="0" smtClean="0"/>
              <a:t> </a:t>
            </a:r>
          </a:p>
          <a:p>
            <a:pPr lvl="2"/>
            <a:r>
              <a:rPr lang="ko-KR" altLang="en-US" sz="2000" dirty="0" smtClean="0"/>
              <a:t>이 번호에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씩 증가시키면서 다음에 추가될 학생의 번호로 이용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추가될 학생 정보는 학생마다 한 행씩 자료를 받아서 파일 </a:t>
            </a:r>
            <a:r>
              <a:rPr lang="en-US" altLang="ko-KR" sz="2000" dirty="0" smtClean="0"/>
              <a:t>score.bin</a:t>
            </a:r>
            <a:r>
              <a:rPr lang="ko-KR" altLang="en-US" sz="2000" dirty="0" smtClean="0"/>
              <a:t>에 추가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키보드 </a:t>
            </a:r>
            <a:r>
              <a:rPr lang="en-US" altLang="ko-KR" sz="2000" dirty="0" smtClean="0"/>
              <a:t>ctrl + z</a:t>
            </a:r>
            <a:r>
              <a:rPr lang="ko-KR" altLang="en-US" sz="2000" dirty="0" smtClean="0"/>
              <a:t>를 누르면 입력이 종료되고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다시 파일 </a:t>
            </a:r>
            <a:r>
              <a:rPr lang="en-US" altLang="ko-KR" sz="2000" dirty="0" smtClean="0"/>
              <a:t>score.bin</a:t>
            </a:r>
            <a:r>
              <a:rPr lang="ko-KR" altLang="en-US" sz="2000" dirty="0" smtClean="0"/>
              <a:t>에서 모든 자료를 읽어 모든 정보를 출력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파일 </a:t>
            </a:r>
            <a:r>
              <a:rPr lang="en-US" altLang="ko-KR" sz="2000" dirty="0" smtClean="0"/>
              <a:t>score.bin</a:t>
            </a:r>
            <a:r>
              <a:rPr lang="ko-KR" altLang="en-US" sz="2000" dirty="0" smtClean="0"/>
              <a:t>을 모드“</a:t>
            </a:r>
            <a:r>
              <a:rPr lang="en-US" altLang="ko-KR" sz="2000" dirty="0" smtClean="0"/>
              <a:t>a+</a:t>
            </a:r>
            <a:r>
              <a:rPr lang="ko-KR" altLang="en-US" sz="2000" dirty="0" smtClean="0"/>
              <a:t>”</a:t>
            </a:r>
            <a:r>
              <a:rPr lang="ko-KR" altLang="en-US" sz="2000" dirty="0" err="1" smtClean="0"/>
              <a:t>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open</a:t>
            </a:r>
          </a:p>
          <a:p>
            <a:pPr lvl="2"/>
            <a:r>
              <a:rPr lang="ko-KR" altLang="en-US" sz="2000" dirty="0" smtClean="0"/>
              <a:t>학생 정보를 추가도 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다시 읽기도 하기 위한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목적</a:t>
            </a:r>
            <a:endParaRPr lang="en-US" altLang="ko-KR" sz="2000" dirty="0" smtClean="0"/>
          </a:p>
          <a:p>
            <a:pPr lvl="2"/>
            <a:endParaRPr lang="ko-KR" altLang="en-US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39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학생 성적 정보를 추가하는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071546"/>
            <a:ext cx="4500594" cy="5328592"/>
          </a:xfrm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altLang="ko-KR" sz="2000" dirty="0" smtClean="0">
                <a:solidFill>
                  <a:srgbClr val="00B050"/>
                </a:solidFill>
              </a:rPr>
              <a:t>//</a:t>
            </a:r>
            <a:r>
              <a:rPr lang="en-US" altLang="ko-KR" sz="2000" dirty="0" err="1" smtClean="0">
                <a:solidFill>
                  <a:srgbClr val="00B050"/>
                </a:solidFill>
              </a:rPr>
              <a:t>appendscorefile.c</a:t>
            </a:r>
            <a:endParaRPr lang="en-US" altLang="ko-KR" sz="20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string.h</a:t>
            </a:r>
            <a:r>
              <a:rPr lang="en-US" altLang="ko-KR" sz="2000" dirty="0" smtClean="0"/>
              <a:t>&gt;</a:t>
            </a:r>
          </a:p>
          <a:p>
            <a:pPr>
              <a:buNone/>
            </a:pPr>
            <a:r>
              <a:rPr lang="en-US" altLang="ko-KR" sz="2000" dirty="0" smtClean="0"/>
              <a:t>#include &lt;</a:t>
            </a:r>
            <a:r>
              <a:rPr lang="en-US" altLang="ko-KR" sz="2000" dirty="0" err="1" smtClean="0"/>
              <a:t>stdlib.h</a:t>
            </a:r>
            <a:r>
              <a:rPr lang="en-US" altLang="ko-KR" sz="2000" dirty="0" smtClean="0"/>
              <a:t>&gt;</a:t>
            </a:r>
          </a:p>
          <a:p>
            <a:pPr>
              <a:buNone/>
            </a:pPr>
            <a:r>
              <a:rPr lang="en-US" altLang="ko-KR" sz="2000" dirty="0" err="1" smtClean="0"/>
              <a:t>struct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personscore</a:t>
            </a:r>
            <a:r>
              <a:rPr lang="en-US" altLang="ko-KR" sz="2000" dirty="0" smtClean="0"/>
              <a:t> { 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number;</a:t>
            </a:r>
          </a:p>
          <a:p>
            <a:pPr>
              <a:buNone/>
            </a:pPr>
            <a:r>
              <a:rPr lang="en-US" altLang="ko-KR" sz="2000" dirty="0" smtClean="0"/>
              <a:t>	char name[40];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mid;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final;</a:t>
            </a:r>
          </a:p>
          <a:p>
            <a:pPr>
              <a:buNone/>
            </a:pPr>
            <a:r>
              <a:rPr lang="en-US" altLang="ko-KR" sz="2000" dirty="0" smtClean="0"/>
              <a:t>	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quiz;};</a:t>
            </a:r>
          </a:p>
          <a:p>
            <a:pPr>
              <a:buNone/>
            </a:pPr>
            <a:r>
              <a:rPr lang="en-US" altLang="ko-KR" sz="2000" dirty="0" err="1" smtClean="0"/>
              <a:t>typedef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struct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personscore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pscore</a:t>
            </a:r>
            <a:r>
              <a:rPr lang="en-US" altLang="ko-KR" sz="2000" dirty="0" smtClean="0"/>
              <a:t>;</a:t>
            </a:r>
          </a:p>
          <a:p>
            <a:pPr>
              <a:buNone/>
            </a:pPr>
            <a:r>
              <a:rPr lang="en-US" altLang="ko-KR" sz="2000" dirty="0" smtClean="0"/>
              <a:t>void </a:t>
            </a:r>
            <a:r>
              <a:rPr lang="en-US" altLang="ko-KR" sz="2000" dirty="0" err="1" smtClean="0"/>
              <a:t>printhead</a:t>
            </a:r>
            <a:r>
              <a:rPr lang="en-US" altLang="ko-KR" sz="2000" dirty="0" smtClean="0"/>
              <a:t>();</a:t>
            </a:r>
          </a:p>
          <a:p>
            <a:pPr>
              <a:buNone/>
            </a:pPr>
            <a:r>
              <a:rPr lang="en-US" altLang="ko-KR" sz="2000" dirty="0" smtClean="0"/>
              <a:t>void </a:t>
            </a:r>
            <a:r>
              <a:rPr lang="en-US" altLang="ko-KR" sz="2000" dirty="0" err="1" smtClean="0"/>
              <a:t>printscore</a:t>
            </a:r>
            <a:r>
              <a:rPr lang="en-US" altLang="ko-KR" sz="2000" dirty="0" smtClean="0"/>
              <a:t>(FILE *f);</a:t>
            </a:r>
          </a:p>
          <a:p>
            <a:pPr>
              <a:buNone/>
            </a:pPr>
            <a:r>
              <a:rPr lang="en-US" altLang="ko-KR" sz="2000" dirty="0" smtClean="0"/>
              <a:t>void </a:t>
            </a:r>
            <a:r>
              <a:rPr lang="en-US" altLang="ko-KR" sz="2000" dirty="0" err="1" smtClean="0"/>
              <a:t>appendscore</a:t>
            </a:r>
            <a:r>
              <a:rPr lang="en-US" altLang="ko-KR" sz="2000" dirty="0" smtClean="0"/>
              <a:t>(FILE *f,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cnt</a:t>
            </a:r>
            <a:r>
              <a:rPr lang="en-US" altLang="ko-KR" sz="2000" dirty="0" smtClean="0"/>
              <a:t>);</a:t>
            </a:r>
          </a:p>
          <a:p>
            <a:pPr>
              <a:buNone/>
            </a:pPr>
            <a:endParaRPr sz="2000" dirty="0" smtClean="0"/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7913" y="934215"/>
            <a:ext cx="3097330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40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학생 성적 정보를 추가하는 프로그램</a:t>
            </a:r>
            <a:r>
              <a:rPr lang="en-US" altLang="ko-KR" sz="3200" dirty="0" smtClean="0"/>
              <a:t>(1/2)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00108"/>
            <a:ext cx="8678768" cy="5357850"/>
          </a:xfrm>
        </p:spPr>
        <p:txBody>
          <a:bodyPr/>
          <a:lstStyle/>
          <a:p>
            <a:pPr>
              <a:buNone/>
            </a:pP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main(){ </a:t>
            </a:r>
          </a:p>
          <a:p>
            <a:pPr>
              <a:buNone/>
            </a:pPr>
            <a:r>
              <a:rPr lang="en-US" altLang="ko-KR" sz="1800" dirty="0" smtClean="0"/>
              <a:t>	char </a:t>
            </a:r>
            <a:r>
              <a:rPr lang="en-US" altLang="ko-KR" sz="1800" dirty="0" err="1" smtClean="0"/>
              <a:t>fname</a:t>
            </a:r>
            <a:r>
              <a:rPr lang="en-US" altLang="ko-KR" sz="1800" dirty="0" smtClean="0"/>
              <a:t>[] = "score.bin";</a:t>
            </a:r>
          </a:p>
          <a:p>
            <a:pPr>
              <a:buNone/>
            </a:pPr>
            <a:r>
              <a:rPr lang="en-US" altLang="ko-KR" sz="1800" dirty="0" smtClean="0"/>
              <a:t>	FILE *f;   	</a:t>
            </a:r>
            <a:r>
              <a:rPr lang="en-US" altLang="ko-KR" sz="1800" dirty="0" err="1" smtClean="0"/>
              <a:t>int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cnt</a:t>
            </a:r>
            <a:r>
              <a:rPr lang="en-US" altLang="ko-KR" sz="1800" dirty="0" smtClean="0"/>
              <a:t> = 0;	long offset = 0;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pscore</a:t>
            </a:r>
            <a:r>
              <a:rPr lang="en-US" altLang="ko-KR" sz="1800" dirty="0" smtClean="0"/>
              <a:t> score; </a:t>
            </a:r>
          </a:p>
          <a:p>
            <a:pPr>
              <a:buNone/>
            </a:pPr>
            <a:r>
              <a:rPr lang="en-US" altLang="ko-KR" sz="1800" dirty="0" smtClean="0"/>
              <a:t>	if ((f = </a:t>
            </a:r>
            <a:r>
              <a:rPr lang="en-US" altLang="ko-KR" sz="1800" dirty="0" err="1" smtClean="0"/>
              <a:t>fopen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fname</a:t>
            </a:r>
            <a:r>
              <a:rPr lang="en-US" altLang="ko-KR" sz="1800" dirty="0" smtClean="0"/>
              <a:t>, </a:t>
            </a:r>
            <a:r>
              <a:rPr lang="en-US" altLang="ko-KR" sz="1800" dirty="0" smtClean="0">
                <a:solidFill>
                  <a:srgbClr val="0070C0"/>
                </a:solidFill>
              </a:rPr>
              <a:t>"a+“ </a:t>
            </a:r>
            <a:r>
              <a:rPr lang="en-US" altLang="ko-KR" sz="1800" dirty="0" smtClean="0"/>
              <a:t>)) == NULL) {</a:t>
            </a:r>
          </a:p>
          <a:p>
            <a:pPr>
              <a:buNone/>
            </a:pPr>
            <a:r>
              <a:rPr lang="en-US" altLang="ko-KR" sz="1800" dirty="0" smtClean="0"/>
              <a:t>		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 "</a:t>
            </a:r>
            <a:r>
              <a:rPr sz="1800" dirty="0" err="1" smtClean="0"/>
              <a:t>파일이열리지않습니다</a:t>
            </a:r>
            <a:r>
              <a:rPr lang="en-US" altLang="ko-KR" sz="1800" dirty="0" smtClean="0"/>
              <a:t>.\n" );       exit(1);</a:t>
            </a:r>
            <a:r>
              <a:rPr sz="1800" dirty="0" smtClean="0"/>
              <a:t>	</a:t>
            </a:r>
            <a:r>
              <a:rPr lang="en-US" altLang="ko-KR" sz="1800" dirty="0" smtClean="0"/>
              <a:t>}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printscore</a:t>
            </a:r>
            <a:r>
              <a:rPr lang="en-US" altLang="ko-KR" sz="1800" dirty="0" smtClean="0"/>
              <a:t>(f);</a:t>
            </a:r>
          </a:p>
          <a:p>
            <a:pPr>
              <a:buNone/>
            </a:pPr>
            <a:r>
              <a:rPr lang="en-US" altLang="ko-KR" sz="1800" dirty="0" smtClean="0"/>
              <a:t>	offset = (long) </a:t>
            </a:r>
            <a:r>
              <a:rPr lang="en-US" altLang="ko-KR" sz="1800" dirty="0" err="1" smtClean="0"/>
              <a:t>sizeof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pscore</a:t>
            </a:r>
            <a:r>
              <a:rPr lang="en-US" altLang="ko-KR" sz="1800" dirty="0" smtClean="0"/>
              <a:t>); </a:t>
            </a:r>
            <a:r>
              <a:rPr lang="en-US" altLang="ko-KR" sz="1800" dirty="0" smtClean="0">
                <a:solidFill>
                  <a:srgbClr val="00B050"/>
                </a:solidFill>
              </a:rPr>
              <a:t>//</a:t>
            </a:r>
            <a:r>
              <a:rPr sz="1800" dirty="0" err="1" smtClean="0">
                <a:solidFill>
                  <a:srgbClr val="00B050"/>
                </a:solidFill>
              </a:rPr>
              <a:t>구조체</a:t>
            </a:r>
            <a:r>
              <a:rPr sz="1800" dirty="0" smtClean="0">
                <a:solidFill>
                  <a:srgbClr val="00B050"/>
                </a:solidFill>
              </a:rPr>
              <a:t> </a:t>
            </a:r>
            <a:r>
              <a:rPr sz="1800" dirty="0" err="1" smtClean="0">
                <a:solidFill>
                  <a:srgbClr val="00B050"/>
                </a:solidFill>
              </a:rPr>
              <a:t>하나의</a:t>
            </a:r>
            <a:r>
              <a:rPr sz="1800" dirty="0" smtClean="0">
                <a:solidFill>
                  <a:srgbClr val="00B050"/>
                </a:solidFill>
              </a:rPr>
              <a:t> </a:t>
            </a:r>
            <a:r>
              <a:rPr sz="1800" dirty="0" err="1" smtClean="0">
                <a:solidFill>
                  <a:srgbClr val="00B050"/>
                </a:solidFill>
              </a:rPr>
              <a:t>크기</a:t>
            </a:r>
            <a:endParaRPr sz="18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fseek</a:t>
            </a:r>
            <a:r>
              <a:rPr lang="en-US" altLang="ko-KR" sz="1800" dirty="0" smtClean="0"/>
              <a:t>(f, -offset, SEEK_CUR); </a:t>
            </a:r>
            <a:r>
              <a:rPr lang="en-US" altLang="ko-KR" sz="1800" dirty="0" smtClean="0">
                <a:solidFill>
                  <a:srgbClr val="00B050"/>
                </a:solidFill>
              </a:rPr>
              <a:t>//</a:t>
            </a:r>
            <a:r>
              <a:rPr lang="en-US" altLang="ko-KR" sz="1800" dirty="0" err="1" smtClean="0">
                <a:solidFill>
                  <a:srgbClr val="00B050"/>
                </a:solidFill>
              </a:rPr>
              <a:t>파일의</a:t>
            </a:r>
            <a:r>
              <a:rPr lang="en-US" altLang="ko-KR" sz="1800" dirty="0" smtClean="0">
                <a:solidFill>
                  <a:srgbClr val="00B050"/>
                </a:solidFill>
              </a:rPr>
              <a:t> </a:t>
            </a:r>
            <a:r>
              <a:rPr lang="en-US" altLang="ko-KR" sz="1800" dirty="0" err="1" smtClean="0">
                <a:solidFill>
                  <a:srgbClr val="00B050"/>
                </a:solidFill>
              </a:rPr>
              <a:t>현재포인터에서</a:t>
            </a:r>
            <a:r>
              <a:rPr lang="en-US" altLang="ko-KR" sz="1800" dirty="0" smtClean="0">
                <a:solidFill>
                  <a:srgbClr val="00B050"/>
                </a:solidFill>
              </a:rPr>
              <a:t> 한 </a:t>
            </a:r>
            <a:r>
              <a:rPr lang="en-US" altLang="ko-KR" sz="1800" dirty="0" err="1" smtClean="0">
                <a:solidFill>
                  <a:srgbClr val="00B050"/>
                </a:solidFill>
              </a:rPr>
              <a:t>학생</a:t>
            </a:r>
            <a:r>
              <a:rPr lang="en-US" altLang="ko-KR" sz="1800" dirty="0" smtClean="0">
                <a:solidFill>
                  <a:srgbClr val="00B050"/>
                </a:solidFill>
              </a:rPr>
              <a:t> </a:t>
            </a:r>
            <a:r>
              <a:rPr lang="en-US" altLang="ko-KR" sz="1800" dirty="0" err="1" smtClean="0">
                <a:solidFill>
                  <a:srgbClr val="00B050"/>
                </a:solidFill>
              </a:rPr>
              <a:t>만큼</a:t>
            </a:r>
            <a:r>
              <a:rPr lang="en-US" altLang="ko-KR" sz="1800" dirty="0" smtClean="0">
                <a:solidFill>
                  <a:srgbClr val="00B050"/>
                </a:solidFill>
              </a:rPr>
              <a:t> 뒤</a:t>
            </a:r>
            <a:r>
              <a:rPr lang="ko-KR" altLang="en-US" sz="1800" dirty="0" smtClean="0">
                <a:solidFill>
                  <a:srgbClr val="00B050"/>
                </a:solidFill>
              </a:rPr>
              <a:t>로 </a:t>
            </a:r>
            <a:r>
              <a:rPr lang="en-US" altLang="ko-KR" sz="1800" dirty="0" err="1" smtClean="0">
                <a:solidFill>
                  <a:srgbClr val="00B050"/>
                </a:solidFill>
              </a:rPr>
              <a:t>이동</a:t>
            </a:r>
            <a:endParaRPr lang="en-US" altLang="ko-KR" sz="18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err="1" smtClean="0"/>
              <a:t>fread</a:t>
            </a:r>
            <a:r>
              <a:rPr lang="en-US" altLang="ko-KR" sz="1800" dirty="0" smtClean="0"/>
              <a:t>(&amp;score, </a:t>
            </a:r>
            <a:r>
              <a:rPr lang="en-US" altLang="ko-KR" sz="1800" dirty="0" err="1" smtClean="0"/>
              <a:t>sizeof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pscore</a:t>
            </a:r>
            <a:r>
              <a:rPr lang="en-US" altLang="ko-KR" sz="1800" dirty="0" smtClean="0"/>
              <a:t>), 1, f); </a:t>
            </a:r>
            <a:r>
              <a:rPr lang="en-US" altLang="ko-KR" sz="1800" dirty="0" smtClean="0">
                <a:solidFill>
                  <a:srgbClr val="00B050"/>
                </a:solidFill>
              </a:rPr>
              <a:t>//그 </a:t>
            </a:r>
            <a:r>
              <a:rPr lang="en-US" altLang="ko-KR" sz="1800" dirty="0" err="1" smtClean="0">
                <a:solidFill>
                  <a:srgbClr val="00B050"/>
                </a:solidFill>
              </a:rPr>
              <a:t>학생</a:t>
            </a:r>
            <a:r>
              <a:rPr lang="en-US" altLang="ko-KR" sz="1800" dirty="0" smtClean="0">
                <a:solidFill>
                  <a:srgbClr val="00B050"/>
                </a:solidFill>
              </a:rPr>
              <a:t>(</a:t>
            </a:r>
            <a:r>
              <a:rPr lang="en-US" altLang="ko-KR" sz="1800" dirty="0" err="1" smtClean="0">
                <a:solidFill>
                  <a:srgbClr val="00B050"/>
                </a:solidFill>
              </a:rPr>
              <a:t>마지막학생</a:t>
            </a:r>
            <a:r>
              <a:rPr lang="en-US" altLang="ko-KR" sz="1800" dirty="0" smtClean="0">
                <a:solidFill>
                  <a:srgbClr val="00B050"/>
                </a:solidFill>
              </a:rPr>
              <a:t>)을 </a:t>
            </a:r>
            <a:r>
              <a:rPr lang="en-US" altLang="ko-KR" sz="1800" dirty="0" err="1" smtClean="0">
                <a:solidFill>
                  <a:srgbClr val="00B050"/>
                </a:solidFill>
              </a:rPr>
              <a:t>읽음</a:t>
            </a:r>
            <a:endParaRPr lang="en-US" altLang="ko-KR" sz="18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sz="1800" dirty="0" smtClean="0"/>
              <a:t>	</a:t>
            </a:r>
            <a:r>
              <a:rPr lang="en-US" altLang="ko-KR" sz="1800" dirty="0" smtClean="0">
                <a:solidFill>
                  <a:srgbClr val="00B050"/>
                </a:solidFill>
              </a:rPr>
              <a:t>//</a:t>
            </a:r>
            <a:r>
              <a:rPr lang="en-US" altLang="ko-KR" sz="1800" dirty="0" err="1" smtClean="0">
                <a:solidFill>
                  <a:srgbClr val="00B050"/>
                </a:solidFill>
              </a:rPr>
              <a:t>제일</a:t>
            </a:r>
            <a:r>
              <a:rPr lang="en-US" altLang="ko-KR" sz="1800" dirty="0" smtClean="0">
                <a:solidFill>
                  <a:srgbClr val="00B050"/>
                </a:solidFill>
              </a:rPr>
              <a:t> </a:t>
            </a:r>
            <a:r>
              <a:rPr lang="en-US" altLang="ko-KR" sz="1800" dirty="0" err="1" smtClean="0">
                <a:solidFill>
                  <a:srgbClr val="00B050"/>
                </a:solidFill>
              </a:rPr>
              <a:t>마지막자료의</a:t>
            </a:r>
            <a:r>
              <a:rPr lang="en-US" altLang="ko-KR" sz="1800" dirty="0" smtClean="0">
                <a:solidFill>
                  <a:srgbClr val="00B050"/>
                </a:solidFill>
              </a:rPr>
              <a:t> </a:t>
            </a:r>
            <a:r>
              <a:rPr lang="en-US" altLang="ko-KR" sz="1800" dirty="0" err="1" smtClean="0">
                <a:solidFill>
                  <a:srgbClr val="00B050"/>
                </a:solidFill>
              </a:rPr>
              <a:t>번호를</a:t>
            </a:r>
            <a:r>
              <a:rPr lang="en-US" altLang="ko-KR" sz="1800" dirty="0" smtClean="0">
                <a:solidFill>
                  <a:srgbClr val="00B050"/>
                </a:solidFill>
              </a:rPr>
              <a:t> </a:t>
            </a:r>
            <a:r>
              <a:rPr lang="en-US" altLang="ko-KR" sz="1800" dirty="0" err="1" smtClean="0">
                <a:solidFill>
                  <a:srgbClr val="00B050"/>
                </a:solidFill>
              </a:rPr>
              <a:t>찾기위하여</a:t>
            </a:r>
            <a:endParaRPr lang="en-US" altLang="ko-KR" sz="18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ko-KR" sz="1800" dirty="0" smtClean="0"/>
              <a:t>    </a:t>
            </a:r>
            <a:r>
              <a:rPr lang="en-US" altLang="ko-KR" sz="1800" dirty="0" err="1" smtClean="0"/>
              <a:t>cnt</a:t>
            </a:r>
            <a:r>
              <a:rPr lang="en-US" altLang="ko-KR" sz="1800" dirty="0" smtClean="0"/>
              <a:t> = </a:t>
            </a:r>
            <a:r>
              <a:rPr lang="en-US" altLang="ko-KR" sz="1800" dirty="0" err="1" smtClean="0"/>
              <a:t>score.number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("\</a:t>
            </a:r>
            <a:r>
              <a:rPr lang="en-US" altLang="ko-KR" sz="1800" dirty="0" err="1" smtClean="0"/>
              <a:t>n</a:t>
            </a:r>
            <a:r>
              <a:rPr sz="1800" dirty="0" err="1" smtClean="0"/>
              <a:t>제일</a:t>
            </a:r>
            <a:r>
              <a:rPr lang="en-US" sz="1800" dirty="0" smtClean="0"/>
              <a:t> </a:t>
            </a:r>
            <a:r>
              <a:rPr sz="1800" dirty="0" err="1" smtClean="0"/>
              <a:t>마지막</a:t>
            </a:r>
            <a:r>
              <a:rPr lang="en-US" sz="1800" dirty="0" smtClean="0"/>
              <a:t> </a:t>
            </a:r>
            <a:r>
              <a:rPr sz="1800" dirty="0" err="1" smtClean="0"/>
              <a:t>번호가</a:t>
            </a:r>
            <a:r>
              <a:rPr lang="en-US" sz="1800" dirty="0" smtClean="0"/>
              <a:t> </a:t>
            </a:r>
            <a:r>
              <a:rPr lang="en-US" altLang="ko-KR" sz="1800" dirty="0" smtClean="0"/>
              <a:t>%</a:t>
            </a:r>
            <a:r>
              <a:rPr lang="en-US" altLang="ko-KR" sz="1800" dirty="0" err="1" smtClean="0"/>
              <a:t>d</a:t>
            </a:r>
            <a:r>
              <a:rPr sz="1800" dirty="0" err="1" smtClean="0"/>
              <a:t>번</a:t>
            </a:r>
            <a:r>
              <a:rPr lang="en-US" sz="1800" dirty="0" smtClean="0"/>
              <a:t> </a:t>
            </a:r>
            <a:r>
              <a:rPr sz="1800" dirty="0" err="1" smtClean="0"/>
              <a:t>입니다</a:t>
            </a:r>
            <a:r>
              <a:rPr lang="en-US" altLang="ko-KR" sz="1800" dirty="0" smtClean="0"/>
              <a:t>. \n\n", </a:t>
            </a:r>
            <a:r>
              <a:rPr lang="en-US" altLang="ko-KR" sz="1800" dirty="0" err="1" smtClean="0"/>
              <a:t>cnt</a:t>
            </a:r>
            <a:r>
              <a:rPr lang="en-US" altLang="ko-KR" sz="1800" dirty="0" smtClean="0"/>
              <a:t>);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fseek</a:t>
            </a:r>
            <a:r>
              <a:rPr lang="en-US" altLang="ko-KR" sz="1800" dirty="0" smtClean="0"/>
              <a:t>(f, 0L, SEEK_END);	</a:t>
            </a:r>
            <a:r>
              <a:rPr lang="en-US" altLang="ko-KR" sz="1800" dirty="0" err="1" smtClean="0"/>
              <a:t>appendscore</a:t>
            </a:r>
            <a:r>
              <a:rPr lang="en-US" altLang="ko-KR" sz="1800" dirty="0" smtClean="0"/>
              <a:t>(f, </a:t>
            </a:r>
            <a:r>
              <a:rPr lang="en-US" altLang="ko-KR" sz="1800" dirty="0" err="1" smtClean="0"/>
              <a:t>cnt</a:t>
            </a:r>
            <a:r>
              <a:rPr lang="en-US" altLang="ko-KR" sz="1800" dirty="0" smtClean="0"/>
              <a:t>);	</a:t>
            </a:r>
            <a:r>
              <a:rPr lang="en-US" altLang="ko-KR" sz="1800" dirty="0" err="1" smtClean="0"/>
              <a:t>printscore</a:t>
            </a:r>
            <a:r>
              <a:rPr lang="en-US" altLang="ko-KR" sz="1800" dirty="0" smtClean="0"/>
              <a:t>(f);</a:t>
            </a:r>
          </a:p>
          <a:p>
            <a:pPr>
              <a:buNone/>
            </a:pPr>
            <a:r>
              <a:rPr lang="en-US" altLang="ko-KR" sz="1800" dirty="0" smtClean="0"/>
              <a:t>	</a:t>
            </a:r>
            <a:r>
              <a:rPr lang="en-US" altLang="ko-KR" sz="1800" dirty="0" err="1" smtClean="0"/>
              <a:t>fclose</a:t>
            </a:r>
            <a:r>
              <a:rPr lang="en-US" altLang="ko-KR" sz="1800" dirty="0" smtClean="0"/>
              <a:t>(f); return 0; 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41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smtClean="0"/>
              <a:t>학생 성적 정보를 추가하는 프로그램</a:t>
            </a:r>
            <a:r>
              <a:rPr lang="en-US" altLang="ko-KR" sz="3200" dirty="0" smtClean="0"/>
              <a:t>(2/2)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429288"/>
          </a:xfrm>
        </p:spPr>
        <p:txBody>
          <a:bodyPr/>
          <a:lstStyle/>
          <a:p>
            <a:pPr>
              <a:buNone/>
            </a:pPr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appendscore</a:t>
            </a:r>
            <a:r>
              <a:rPr lang="en-US" altLang="ko-KR" sz="1600" dirty="0" smtClean="0"/>
              <a:t>(FILE *f,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cnt</a:t>
            </a:r>
            <a:r>
              <a:rPr lang="en-US" altLang="ko-KR" sz="1600" dirty="0" smtClean="0"/>
              <a:t>){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pscore</a:t>
            </a:r>
            <a:r>
              <a:rPr lang="en-US" altLang="ko-KR" sz="1600" dirty="0" smtClean="0"/>
              <a:t> score; 	char line[80];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printf</a:t>
            </a:r>
            <a:r>
              <a:rPr lang="en-US" altLang="ko-KR" sz="1600" dirty="0" smtClean="0"/>
              <a:t>("</a:t>
            </a:r>
            <a:r>
              <a:rPr sz="1600" dirty="0" err="1" smtClean="0"/>
              <a:t>추가할</a:t>
            </a:r>
            <a:r>
              <a:rPr sz="1600" dirty="0" smtClean="0"/>
              <a:t> </a:t>
            </a:r>
            <a:r>
              <a:rPr sz="1600" dirty="0" err="1" smtClean="0"/>
              <a:t>이름과</a:t>
            </a:r>
            <a:r>
              <a:rPr sz="1600" dirty="0" smtClean="0"/>
              <a:t> </a:t>
            </a:r>
            <a:r>
              <a:rPr sz="1600" dirty="0" err="1" smtClean="0"/>
              <a:t>성적</a:t>
            </a:r>
            <a:r>
              <a:rPr lang="en-US" altLang="ko-KR" sz="1600" dirty="0" smtClean="0"/>
              <a:t>(</a:t>
            </a:r>
            <a:r>
              <a:rPr sz="1600" dirty="0" err="1" smtClean="0"/>
              <a:t>중간</a:t>
            </a:r>
            <a:r>
              <a:rPr lang="en-US" altLang="ko-KR" sz="1600" dirty="0" smtClean="0"/>
              <a:t>, </a:t>
            </a:r>
            <a:r>
              <a:rPr sz="1600" dirty="0" err="1" smtClean="0"/>
              <a:t>기말</a:t>
            </a:r>
            <a:r>
              <a:rPr lang="en-US" altLang="ko-KR" sz="1600" dirty="0" smtClean="0"/>
              <a:t>, </a:t>
            </a:r>
            <a:r>
              <a:rPr sz="1600" dirty="0" err="1" smtClean="0"/>
              <a:t>퀴즈</a:t>
            </a:r>
            <a:r>
              <a:rPr lang="en-US" altLang="ko-KR" sz="1600" dirty="0" smtClean="0"/>
              <a:t>)</a:t>
            </a:r>
            <a:r>
              <a:rPr sz="1600" dirty="0" smtClean="0"/>
              <a:t>을 </a:t>
            </a:r>
            <a:r>
              <a:rPr sz="1600" dirty="0" err="1" smtClean="0"/>
              <a:t>입력하세요</a:t>
            </a:r>
            <a:r>
              <a:rPr lang="en-US" altLang="ko-KR" sz="1600" dirty="0" smtClean="0"/>
              <a:t>.\n\n");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fgets</a:t>
            </a:r>
            <a:r>
              <a:rPr lang="en-US" altLang="ko-KR" sz="1600" dirty="0" smtClean="0"/>
              <a:t>(line, 80, </a:t>
            </a:r>
            <a:r>
              <a:rPr lang="en-US" altLang="ko-KR" sz="1600" dirty="0" err="1" smtClean="0"/>
              <a:t>stdin</a:t>
            </a:r>
            <a:r>
              <a:rPr lang="en-US" altLang="ko-KR" sz="1600" dirty="0" smtClean="0"/>
              <a:t>);</a:t>
            </a:r>
          </a:p>
          <a:p>
            <a:pPr>
              <a:buNone/>
            </a:pPr>
            <a:r>
              <a:rPr lang="en-US" altLang="ko-KR" sz="1600" dirty="0" smtClean="0"/>
              <a:t>	while (!</a:t>
            </a:r>
            <a:r>
              <a:rPr lang="en-US" altLang="ko-KR" sz="1600" dirty="0" err="1" smtClean="0"/>
              <a:t>feof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stdin</a:t>
            </a:r>
            <a:r>
              <a:rPr lang="en-US" altLang="ko-KR" sz="1600" dirty="0" smtClean="0"/>
              <a:t>)) {</a:t>
            </a:r>
          </a:p>
          <a:p>
            <a:pPr>
              <a:buNone/>
            </a:pP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sscanf_s</a:t>
            </a:r>
            <a:r>
              <a:rPr lang="en-US" altLang="ko-KR" sz="1600" dirty="0" smtClean="0"/>
              <a:t>(line, "%s %d %d %d", score.name, 40, &amp;score.mid, &amp;</a:t>
            </a:r>
            <a:r>
              <a:rPr lang="en-US" altLang="ko-KR" sz="1600" dirty="0" err="1" smtClean="0"/>
              <a:t>score.final</a:t>
            </a:r>
            <a:r>
              <a:rPr lang="en-US" altLang="ko-KR" sz="1600" dirty="0" smtClean="0"/>
              <a:t>,  </a:t>
            </a:r>
          </a:p>
          <a:p>
            <a:pPr>
              <a:buNone/>
            </a:pPr>
            <a:r>
              <a:rPr lang="en-US" altLang="ko-KR" sz="1600" dirty="0" smtClean="0"/>
              <a:t>                            &amp;</a:t>
            </a:r>
            <a:r>
              <a:rPr lang="en-US" altLang="ko-KR" sz="1600" dirty="0" err="1" smtClean="0"/>
              <a:t>score.quiz</a:t>
            </a:r>
            <a:r>
              <a:rPr lang="en-US" altLang="ko-KR" sz="1600" dirty="0" smtClean="0"/>
              <a:t>);</a:t>
            </a:r>
          </a:p>
          <a:p>
            <a:pPr>
              <a:buNone/>
            </a:pPr>
            <a:r>
              <a:rPr lang="en-US" altLang="ko-KR" sz="1600" dirty="0" smtClean="0"/>
              <a:t>             </a:t>
            </a:r>
            <a:r>
              <a:rPr lang="en-US" altLang="ko-KR" sz="1600" dirty="0" err="1" smtClean="0"/>
              <a:t>score.number</a:t>
            </a:r>
            <a:r>
              <a:rPr lang="en-US" altLang="ko-KR" sz="1600" dirty="0" smtClean="0"/>
              <a:t> = ++</a:t>
            </a:r>
            <a:r>
              <a:rPr lang="en-US" altLang="ko-KR" sz="1600" dirty="0" err="1" smtClean="0"/>
              <a:t>cnt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r>
              <a:rPr lang="en-US" altLang="ko-KR" sz="1600" dirty="0" smtClean="0"/>
              <a:t>	       </a:t>
            </a:r>
            <a:r>
              <a:rPr lang="en-US" altLang="ko-KR" sz="1600" dirty="0" err="1" smtClean="0"/>
              <a:t>fwrite</a:t>
            </a:r>
            <a:r>
              <a:rPr lang="en-US" altLang="ko-KR" sz="1600" dirty="0" smtClean="0"/>
              <a:t>(&amp;score, </a:t>
            </a:r>
            <a:r>
              <a:rPr lang="en-US" altLang="ko-KR" sz="1600" dirty="0" err="1" smtClean="0"/>
              <a:t>sizeof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pscore</a:t>
            </a:r>
            <a:r>
              <a:rPr lang="en-US" altLang="ko-KR" sz="1600" dirty="0" smtClean="0"/>
              <a:t>), 1, f);</a:t>
            </a:r>
          </a:p>
          <a:p>
            <a:pPr>
              <a:buNone/>
            </a:pPr>
            <a:r>
              <a:rPr lang="en-US" altLang="ko-KR" sz="1600" dirty="0" smtClean="0"/>
              <a:t>	      </a:t>
            </a:r>
            <a:r>
              <a:rPr lang="en-US" altLang="ko-KR" sz="1600" dirty="0" err="1" smtClean="0"/>
              <a:t>fgets</a:t>
            </a:r>
            <a:r>
              <a:rPr lang="en-US" altLang="ko-KR" sz="1600" dirty="0" smtClean="0"/>
              <a:t>(line, 80, </a:t>
            </a:r>
            <a:r>
              <a:rPr lang="en-US" altLang="ko-KR" sz="1600" dirty="0" err="1" smtClean="0"/>
              <a:t>stdin</a:t>
            </a:r>
            <a:r>
              <a:rPr lang="en-US" altLang="ko-KR" sz="1600" dirty="0" smtClean="0"/>
              <a:t>);}}</a:t>
            </a:r>
          </a:p>
          <a:p>
            <a:pPr>
              <a:buNone/>
            </a:pPr>
            <a:r>
              <a:rPr lang="en-US" altLang="ko-KR" sz="1600" dirty="0" smtClean="0"/>
              <a:t>void </a:t>
            </a:r>
            <a:r>
              <a:rPr lang="en-US" altLang="ko-KR" sz="1600" dirty="0" err="1" smtClean="0"/>
              <a:t>printscore</a:t>
            </a:r>
            <a:r>
              <a:rPr lang="en-US" altLang="ko-KR" sz="1600" dirty="0" smtClean="0"/>
              <a:t>(FILE *f) {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pscore</a:t>
            </a:r>
            <a:r>
              <a:rPr lang="en-US" altLang="ko-KR" sz="1600" dirty="0" smtClean="0"/>
              <a:t> score; 	</a:t>
            </a:r>
            <a:r>
              <a:rPr lang="en-US" altLang="ko-KR" sz="1600" dirty="0" smtClean="0">
                <a:solidFill>
                  <a:srgbClr val="0070C0"/>
                </a:solidFill>
              </a:rPr>
              <a:t>rewind(f);  </a:t>
            </a:r>
            <a:r>
              <a:rPr lang="en-US" altLang="ko-KR" sz="1600" dirty="0" err="1" smtClean="0"/>
              <a:t>printhead</a:t>
            </a:r>
            <a:r>
              <a:rPr lang="en-US" altLang="ko-KR" sz="1600" dirty="0" smtClean="0"/>
              <a:t>();</a:t>
            </a:r>
          </a:p>
          <a:p>
            <a:pPr>
              <a:buNone/>
            </a:pPr>
            <a:r>
              <a:rPr lang="en-US" altLang="ko-KR" sz="1600" dirty="0" smtClean="0"/>
              <a:t>     </a:t>
            </a:r>
            <a:r>
              <a:rPr lang="en-US" altLang="ko-KR" sz="1600" dirty="0" err="1" smtClean="0"/>
              <a:t>fread</a:t>
            </a:r>
            <a:r>
              <a:rPr lang="en-US" altLang="ko-KR" sz="1600" dirty="0" smtClean="0"/>
              <a:t>(&amp;score, </a:t>
            </a:r>
            <a:r>
              <a:rPr lang="en-US" altLang="ko-KR" sz="1600" dirty="0" err="1" smtClean="0"/>
              <a:t>sizeof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pscore</a:t>
            </a:r>
            <a:r>
              <a:rPr lang="en-US" altLang="ko-KR" sz="1600" dirty="0" smtClean="0"/>
              <a:t>), 1, f);</a:t>
            </a:r>
          </a:p>
          <a:p>
            <a:pPr>
              <a:buNone/>
            </a:pPr>
            <a:r>
              <a:rPr lang="en-US" altLang="ko-KR" sz="1600" dirty="0" smtClean="0"/>
              <a:t>	while (!</a:t>
            </a:r>
            <a:r>
              <a:rPr lang="en-US" altLang="ko-KR" sz="1600" dirty="0" err="1" smtClean="0"/>
              <a:t>feof</a:t>
            </a:r>
            <a:r>
              <a:rPr lang="en-US" altLang="ko-KR" sz="1600" dirty="0" smtClean="0"/>
              <a:t>(f)) { </a:t>
            </a:r>
            <a:r>
              <a:rPr lang="en-US" altLang="ko-KR" sz="1600" dirty="0" smtClean="0">
                <a:solidFill>
                  <a:srgbClr val="00B050"/>
                </a:solidFill>
              </a:rPr>
              <a:t>//</a:t>
            </a:r>
            <a:r>
              <a:rPr sz="1600" dirty="0" err="1" smtClean="0">
                <a:solidFill>
                  <a:srgbClr val="00B050"/>
                </a:solidFill>
              </a:rPr>
              <a:t>표준출력에쓰기</a:t>
            </a:r>
            <a:r>
              <a:rPr sz="1600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US" altLang="ko-KR" sz="1600" dirty="0" smtClean="0"/>
              <a:t>		</a:t>
            </a:r>
            <a:r>
              <a:rPr lang="en-US" altLang="ko-KR" sz="1600" dirty="0" err="1" smtClean="0"/>
              <a:t>fprintf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stdout</a:t>
            </a:r>
            <a:r>
              <a:rPr lang="en-US" altLang="ko-KR" sz="1600" dirty="0" smtClean="0"/>
              <a:t>, "%6d%18s%8d%8d%8d\n", </a:t>
            </a:r>
          </a:p>
          <a:p>
            <a:pPr>
              <a:buNone/>
            </a:pPr>
            <a:r>
              <a:rPr lang="en-US" altLang="ko-KR" sz="1600" dirty="0" smtClean="0"/>
              <a:t>			  </a:t>
            </a:r>
            <a:r>
              <a:rPr lang="en-US" altLang="ko-KR" sz="1600" dirty="0" err="1" smtClean="0"/>
              <a:t>score.number</a:t>
            </a:r>
            <a:r>
              <a:rPr lang="en-US" altLang="ko-KR" sz="1600" dirty="0" smtClean="0"/>
              <a:t>, score.name, score.mid, </a:t>
            </a:r>
            <a:r>
              <a:rPr lang="en-US" altLang="ko-KR" sz="1600" dirty="0" err="1" smtClean="0"/>
              <a:t>score.final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score.quiz</a:t>
            </a:r>
            <a:r>
              <a:rPr lang="en-US" altLang="ko-KR" sz="1600" dirty="0" smtClean="0"/>
              <a:t>);</a:t>
            </a:r>
          </a:p>
          <a:p>
            <a:pPr>
              <a:buNone/>
            </a:pPr>
            <a:r>
              <a:rPr lang="en-US" altLang="ko-KR" sz="1600" dirty="0" smtClean="0"/>
              <a:t>	        </a:t>
            </a:r>
            <a:r>
              <a:rPr lang="en-US" altLang="ko-KR" sz="1600" dirty="0" err="1" smtClean="0"/>
              <a:t>fread</a:t>
            </a:r>
            <a:r>
              <a:rPr lang="en-US" altLang="ko-KR" sz="1600" dirty="0" smtClean="0"/>
              <a:t>(&amp;score, </a:t>
            </a:r>
            <a:r>
              <a:rPr lang="en-US" altLang="ko-KR" sz="1600" dirty="0" err="1" smtClean="0"/>
              <a:t>sizeof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pscore</a:t>
            </a:r>
            <a:r>
              <a:rPr lang="en-US" altLang="ko-KR" sz="1600" dirty="0" smtClean="0"/>
              <a:t>), 1, f);}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fprintf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stdout</a:t>
            </a:r>
            <a:r>
              <a:rPr lang="en-US" altLang="ko-KR" sz="1600" dirty="0" smtClean="0"/>
              <a:t>, "%s\n", "  -----------------------------------------------"); }</a:t>
            </a:r>
            <a:endParaRPr lang="ko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42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관련 함수 정리 </a:t>
            </a:r>
            <a:r>
              <a:rPr smtClean="0"/>
              <a:t>- </a:t>
            </a:r>
            <a:r>
              <a:rPr lang="ko-KR" altLang="en-US" dirty="0" smtClean="0"/>
              <a:t>입출력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텍스트 파일 입출력</a:t>
            </a:r>
          </a:p>
          <a:p>
            <a:pPr lvl="1"/>
            <a:r>
              <a:rPr lang="ko-KR" altLang="en-US" dirty="0" smtClean="0"/>
              <a:t>헤더 파일 </a:t>
            </a:r>
            <a:r>
              <a:rPr lang="en-US" altLang="ko-KR" dirty="0" err="1" smtClean="0"/>
              <a:t>stdio.h</a:t>
            </a:r>
            <a:r>
              <a:rPr lang="ko-KR" altLang="en-US" dirty="0" smtClean="0"/>
              <a:t>에 그 함수원형이 정의</a:t>
            </a:r>
            <a:endParaRPr lang="en-US" altLang="ko-KR" dirty="0" smtClean="0"/>
          </a:p>
        </p:txBody>
      </p:sp>
      <p:pic>
        <p:nvPicPr>
          <p:cNvPr id="46082" name="Picture 2" descr="D:\2011 1 2 3 4월\02 2011 01 21 C 저술\2011 07 18 그림 파일\image\12장\페이지512 표12-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812" y="2214806"/>
            <a:ext cx="8154375" cy="3143272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43</a:t>
            </a:fld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관련 함수 정리 </a:t>
            </a:r>
            <a:r>
              <a:rPr smtClean="0"/>
              <a:t>- </a:t>
            </a:r>
            <a:r>
              <a:rPr lang="ko-KR" altLang="en-US" dirty="0" smtClean="0"/>
              <a:t>입출력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이진 파일 입출력</a:t>
            </a:r>
          </a:p>
          <a:p>
            <a:pPr lvl="1"/>
            <a:r>
              <a:rPr lang="ko-KR" altLang="en-US" dirty="0" smtClean="0"/>
              <a:t>헤더 파일 </a:t>
            </a:r>
            <a:r>
              <a:rPr lang="en-US" altLang="ko-KR" dirty="0" err="1" smtClean="0"/>
              <a:t>stdio.h</a:t>
            </a:r>
            <a:r>
              <a:rPr lang="ko-KR" altLang="en-US" dirty="0" smtClean="0"/>
              <a:t>에 그 함수원형이 정의</a:t>
            </a:r>
            <a:endParaRPr lang="en-US" altLang="ko-KR" dirty="0" smtClean="0"/>
          </a:p>
          <a:p>
            <a:r>
              <a:rPr lang="ko-KR" altLang="en-US" dirty="0" smtClean="0"/>
              <a:t>함수 </a:t>
            </a:r>
            <a:r>
              <a:rPr lang="en-US" altLang="ko-KR" dirty="0" err="1" smtClean="0"/>
              <a:t>getw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putw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워드</a:t>
            </a:r>
            <a:r>
              <a:rPr lang="en-US" altLang="ko-KR" dirty="0" smtClean="0"/>
              <a:t>(word) </a:t>
            </a:r>
            <a:r>
              <a:rPr lang="ko-KR" altLang="en-US" dirty="0" smtClean="0"/>
              <a:t>크기의 </a:t>
            </a:r>
            <a:r>
              <a:rPr lang="en-US" altLang="ko-KR" dirty="0" smtClean="0"/>
              <a:t>int</a:t>
            </a:r>
            <a:r>
              <a:rPr lang="ko-KR" altLang="en-US" dirty="0" smtClean="0"/>
              <a:t>형 정수를 파일에 이진 모드로 </a:t>
            </a:r>
            <a:r>
              <a:rPr lang="ko-KR" altLang="en-US" dirty="0" err="1" smtClean="0"/>
              <a:t>입출력하는</a:t>
            </a:r>
            <a:r>
              <a:rPr lang="ko-KR" altLang="en-US" dirty="0" smtClean="0"/>
              <a:t>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함수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getw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putw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의 사용을 권장</a:t>
            </a:r>
            <a:endParaRPr lang="en-US" altLang="ko-KR" dirty="0" smtClean="0"/>
          </a:p>
        </p:txBody>
      </p:sp>
      <p:pic>
        <p:nvPicPr>
          <p:cNvPr id="47106" name="Picture 2" descr="D:\2011 1 2 3 4월\02 2011 01 21 C 저술\2011 07 18 그림 파일\image\12장\페이지513 표12-7.jpg"/>
          <p:cNvPicPr>
            <a:picLocks noChangeAspect="1" noChangeArrowheads="1"/>
          </p:cNvPicPr>
          <p:nvPr/>
        </p:nvPicPr>
        <p:blipFill>
          <a:blip r:embed="rId2" cstate="print"/>
          <a:srcRect r="4992"/>
          <a:stretch>
            <a:fillRect/>
          </a:stretch>
        </p:blipFill>
        <p:spPr bwMode="auto">
          <a:xfrm>
            <a:off x="899592" y="3775100"/>
            <a:ext cx="7143800" cy="2714644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44</a:t>
            </a:fld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바꾸기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smtClean="0"/>
              <a:t>remove(), rename()</a:t>
            </a:r>
          </a:p>
          <a:p>
            <a:pPr lvl="1"/>
            <a:r>
              <a:rPr lang="ko-KR" altLang="en-US" dirty="0" smtClean="0"/>
              <a:t>지정된 특정한 파일을 삭제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지정된 파일 또는 폴더의 이름을 새로운 이름으로 바꾸는 역할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헤더 파일 </a:t>
            </a:r>
            <a:r>
              <a:rPr lang="en-US" altLang="ko-KR" dirty="0" err="1" smtClean="0"/>
              <a:t>stdio.h</a:t>
            </a:r>
            <a:r>
              <a:rPr lang="ko-KR" altLang="en-US" dirty="0" smtClean="0"/>
              <a:t>에 함수원형이 정의</a:t>
            </a:r>
            <a:endParaRPr lang="ko-KR" altLang="en-US" dirty="0"/>
          </a:p>
        </p:txBody>
      </p:sp>
      <p:pic>
        <p:nvPicPr>
          <p:cNvPr id="48130" name="Picture 2" descr="D:\2011 1 2 3 4월\02 2011 01 21 C 저술\2011 07 18 그림 파일\image\12장\페이지513 표12-8.jpg"/>
          <p:cNvPicPr>
            <a:picLocks noChangeAspect="1" noChangeArrowheads="1"/>
          </p:cNvPicPr>
          <p:nvPr/>
        </p:nvPicPr>
        <p:blipFill>
          <a:blip r:embed="rId2" cstate="print"/>
          <a:srcRect r="7818"/>
          <a:stretch>
            <a:fillRect/>
          </a:stretch>
        </p:blipFill>
        <p:spPr bwMode="auto">
          <a:xfrm>
            <a:off x="357158" y="3429000"/>
            <a:ext cx="8286808" cy="1643074"/>
          </a:xfrm>
          <a:prstGeom prst="rect">
            <a:avLst/>
          </a:prstGeom>
          <a:ln>
            <a:noFill/>
          </a:ln>
          <a:effectLst/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45</a:t>
            </a:fld>
            <a:endParaRPr lang="en-US" altLang="ko-KR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파일이름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58" y="1000108"/>
            <a:ext cx="7931689" cy="1357322"/>
          </a:xfrm>
        </p:spPr>
        <p:txBody>
          <a:bodyPr/>
          <a:lstStyle/>
          <a:p>
            <a:r>
              <a:rPr lang="en-US" altLang="ko-KR" dirty="0" err="1" smtClean="0"/>
              <a:t>rename.c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</a:t>
            </a:r>
            <a:r>
              <a:rPr lang="en-US" altLang="ko-KR" dirty="0" smtClean="0"/>
              <a:t>rename()</a:t>
            </a:r>
            <a:r>
              <a:rPr lang="ko-KR" altLang="en-US" dirty="0" smtClean="0"/>
              <a:t>을 사용하여 파일 이름을 수정하는 프로그램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28596" y="2285992"/>
            <a:ext cx="821537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#include &lt;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stdio.h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#include &lt;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stdlib.h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ko-KR" altLang="en-US" sz="2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main(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argc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, char *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argv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[]){ </a:t>
            </a:r>
          </a:p>
          <a:p>
            <a:r>
              <a:rPr lang="fr-FR" altLang="ko-KR" sz="2000" b="1" dirty="0" smtClean="0">
                <a:latin typeface="맑은 고딕" pitchFamily="50" charset="-127"/>
                <a:ea typeface="맑은 고딕" pitchFamily="50" charset="-127"/>
              </a:rPr>
              <a:t>	int mode = 0, cnt = 0;</a:t>
            </a:r>
          </a:p>
          <a:p>
            <a:endParaRPr lang="ko-KR" altLang="en-US" sz="2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	if (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argc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 &lt; 3) {</a:t>
            </a:r>
          </a:p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		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사용법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: rename from to" );        exit(1);</a:t>
            </a:r>
          </a:p>
          <a:p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0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rename(</a:t>
            </a:r>
            <a:r>
              <a:rPr lang="en-US" altLang="ko-KR" sz="2000" b="1" dirty="0" err="1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argv</a:t>
            </a:r>
            <a:r>
              <a:rPr lang="en-US" altLang="ko-KR" sz="20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[1], </a:t>
            </a:r>
            <a:r>
              <a:rPr lang="en-US" altLang="ko-KR" sz="2000" b="1" dirty="0" err="1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argv</a:t>
            </a:r>
            <a:r>
              <a:rPr lang="en-US" altLang="ko-KR" sz="20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[2]); </a:t>
            </a:r>
          </a:p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파일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%s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%s</a:t>
            </a:r>
            <a:r>
              <a:rPr lang="ko-KR" altLang="en-US" sz="2000" b="1" dirty="0" err="1" smtClean="0">
                <a:latin typeface="맑은 고딕" pitchFamily="50" charset="-127"/>
                <a:ea typeface="맑은 고딕" pitchFamily="50" charset="-127"/>
              </a:rPr>
              <a:t>로수정되었습니다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.\n",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argv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[1], </a:t>
            </a:r>
            <a:r>
              <a:rPr lang="en-US" altLang="ko-KR" sz="2000" b="1" dirty="0" err="1" smtClean="0">
                <a:latin typeface="맑은 고딕" pitchFamily="50" charset="-127"/>
                <a:ea typeface="맑은 고딕" pitchFamily="50" charset="-127"/>
              </a:rPr>
              <a:t>argv</a:t>
            </a: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[2]);</a:t>
            </a:r>
          </a:p>
          <a:p>
            <a:endParaRPr lang="ko-KR" altLang="en-US" sz="20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	return 0;}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46</a:t>
            </a:fld>
            <a:endParaRPr lang="en-US" altLang="ko-KR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071546"/>
            <a:ext cx="8858280" cy="5357850"/>
          </a:xfrm>
        </p:spPr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err="1" smtClean="0"/>
              <a:t>fopen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또는 </a:t>
            </a:r>
            <a:r>
              <a:rPr lang="en-US" altLang="ko-KR" dirty="0" err="1" smtClean="0"/>
              <a:t>fopen_s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프로그램에서 특정한 파일과 파일 스트림을 연결하는 함수</a:t>
            </a:r>
            <a:endParaRPr lang="en-US" altLang="ko-KR" dirty="0" smtClean="0"/>
          </a:p>
          <a:p>
            <a:r>
              <a:rPr lang="en-US" altLang="ko-KR" dirty="0" err="1" smtClean="0"/>
              <a:t>fopen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스트림</a:t>
            </a:r>
            <a:r>
              <a:rPr lang="ko-KR" altLang="en-US" dirty="0" smtClean="0"/>
              <a:t> 연결에 성공하면 파일 포인터 반환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실패하면 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r>
              <a:rPr lang="en-US" altLang="ko-KR" dirty="0" err="1" smtClean="0"/>
              <a:t>fopen_s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스트림</a:t>
            </a:r>
            <a:r>
              <a:rPr lang="ko-KR" altLang="en-US" dirty="0" smtClean="0"/>
              <a:t> 연결에 성공하면 첫 번째 인자인 </a:t>
            </a:r>
            <a:r>
              <a:rPr lang="en-US" altLang="ko-KR" dirty="0" smtClean="0"/>
              <a:t>_File</a:t>
            </a:r>
            <a:r>
              <a:rPr lang="ko-KR" altLang="en-US" dirty="0" smtClean="0"/>
              <a:t>에 파일포인터 저장하고 정수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반환</a:t>
            </a:r>
            <a:endParaRPr lang="en-US" altLang="ko-KR" dirty="0"/>
          </a:p>
          <a:p>
            <a:pPr lvl="1"/>
            <a:r>
              <a:rPr lang="ko-KR" altLang="en-US" dirty="0" smtClean="0"/>
              <a:t>실패하면 양수 반환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3306" t="9593" r="1653" b="76192"/>
          <a:stretch>
            <a:fillRect/>
          </a:stretch>
        </p:blipFill>
        <p:spPr bwMode="auto">
          <a:xfrm>
            <a:off x="285720" y="5429264"/>
            <a:ext cx="8712391" cy="785818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  <a:effectLst/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4</a:t>
            </a:fld>
            <a:endParaRPr lang="en-US" altLang="ko-KR" dirty="0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열기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1021591"/>
            <a:ext cx="8715436" cy="51796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FILE *f; </a:t>
            </a:r>
            <a:r>
              <a:rPr lang="en-US" altLang="ko-KR" sz="28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sz="28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파일 포인터</a:t>
            </a:r>
            <a:endParaRPr lang="en-US" altLang="ko-KR" sz="2800" b="1" dirty="0" smtClean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char *</a:t>
            </a:r>
            <a:r>
              <a:rPr lang="en-US" altLang="ko-KR" sz="2800" b="1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fname</a:t>
            </a:r>
            <a:r>
              <a:rPr lang="en-US" altLang="ko-KR" sz="28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=“basic.txt”;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if(</a:t>
            </a:r>
            <a:r>
              <a:rPr lang="en-US" altLang="ko-KR" sz="2800" b="1" dirty="0" err="1" smtClean="0">
                <a:latin typeface="맑은 고딕" pitchFamily="50" charset="-127"/>
                <a:ea typeface="맑은 고딕" pitchFamily="50" charset="-127"/>
              </a:rPr>
              <a:t>fopen_s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(&amp;f, “basic.txt”, “w”) != 0) </a:t>
            </a:r>
            <a:r>
              <a:rPr lang="en-US" altLang="ko-KR" sz="28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</a:t>
            </a:r>
            <a:r>
              <a:rPr lang="ko-KR" altLang="en-US" sz="28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권장</a:t>
            </a:r>
            <a:endParaRPr lang="en-US" altLang="ko-KR" sz="2800" b="1" dirty="0" smtClean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//if((f=</a:t>
            </a:r>
            <a:r>
              <a:rPr lang="en-US" altLang="ko-KR" sz="2800" b="1" dirty="0" err="1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fopen</a:t>
            </a:r>
            <a:r>
              <a:rPr lang="en-US" altLang="ko-KR" sz="28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800" b="1" dirty="0" err="1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fname</a:t>
            </a:r>
            <a:r>
              <a:rPr lang="en-US" altLang="ko-KR" sz="2800" b="1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, “w”)) == NULL)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  {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2800" b="1" dirty="0" err="1" smtClean="0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(“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파일 오픈 실패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\n”);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    exit(1);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  }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5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처리 모드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모드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“</a:t>
            </a:r>
            <a:r>
              <a:rPr lang="en-US" altLang="ko-KR" dirty="0" smtClean="0"/>
              <a:t>r”, “w”, “a”, “r+“, “w+”, “a+”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24577" name="Picture 1" descr="D:\2011 1 2 3 4월\02 2011 01 21 C 저술\2011 07 18 그림 파일\image\12장\페이지482 표12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714488"/>
            <a:ext cx="8715436" cy="4214842"/>
          </a:xfrm>
          <a:prstGeom prst="rect">
            <a:avLst/>
          </a:prstGeom>
          <a:ln>
            <a:noFill/>
          </a:ln>
          <a:effectLst/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6</a:t>
            </a:fld>
            <a:endParaRPr lang="en-US" altLang="ko-KR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처리 모드 전환</a:t>
            </a:r>
            <a:r>
              <a:rPr lang="en-US" altLang="ko-KR" dirty="0" smtClean="0"/>
              <a:t>(mode switch)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수정</a:t>
            </a:r>
            <a:r>
              <a:rPr lang="en-US" altLang="ko-KR" sz="2000" dirty="0" smtClean="0"/>
              <a:t>(update)</a:t>
            </a:r>
            <a:r>
              <a:rPr lang="ko-KR" altLang="en-US" sz="2000" dirty="0" smtClean="0"/>
              <a:t> 모드 </a:t>
            </a:r>
            <a:r>
              <a:rPr lang="en-US" altLang="ko-KR" sz="2000" dirty="0" smtClean="0"/>
              <a:t>+</a:t>
            </a:r>
          </a:p>
          <a:p>
            <a:pPr lvl="1"/>
            <a:r>
              <a:rPr lang="ko-KR" altLang="en-US" sz="2000" dirty="0" smtClean="0"/>
              <a:t>수정 모드에서 모드 전환은 추가 모드와 읽기 모드간의 전환과 쓰기 모드와 읽기 모드간의 전환이 가능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모드 전환 사이에는 </a:t>
            </a:r>
            <a:r>
              <a:rPr lang="en-US" altLang="ko-KR" sz="2000" dirty="0" err="1" smtClean="0"/>
              <a:t>fflush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와 </a:t>
            </a:r>
            <a:r>
              <a:rPr lang="en-US" altLang="ko-KR" sz="2000" dirty="0" err="1" smtClean="0"/>
              <a:t>fseek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또는 </a:t>
            </a:r>
            <a:r>
              <a:rPr lang="en-US" altLang="ko-KR" sz="2000" dirty="0" smtClean="0"/>
              <a:t>rewind()</a:t>
            </a:r>
            <a:r>
              <a:rPr lang="ko-KR" altLang="en-US" sz="2000" dirty="0" smtClean="0"/>
              <a:t>와 같은 함수 호출이 반드시 필요</a:t>
            </a:r>
          </a:p>
          <a:p>
            <a:pPr lvl="1"/>
            <a:r>
              <a:rPr lang="ko-KR" altLang="en-US" sz="2000" dirty="0" smtClean="0"/>
              <a:t>파일 모드 </a:t>
            </a:r>
            <a:r>
              <a:rPr lang="en-US" altLang="ko-KR" sz="2000" dirty="0" smtClean="0"/>
              <a:t>r+</a:t>
            </a:r>
          </a:p>
          <a:p>
            <a:pPr lvl="2"/>
            <a:r>
              <a:rPr lang="ko-KR" altLang="en-US" sz="2000" dirty="0" smtClean="0"/>
              <a:t>처음에 읽기 모드로 파일을 열어 필요하면 쓰기 모드로 전환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만일 파일이 없으면 오류가 발생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파일 모드 </a:t>
            </a:r>
            <a:r>
              <a:rPr lang="en-US" altLang="ko-KR" sz="2000" dirty="0" smtClean="0"/>
              <a:t>w+</a:t>
            </a:r>
          </a:p>
          <a:p>
            <a:pPr lvl="2"/>
            <a:r>
              <a:rPr lang="ko-KR" altLang="en-US" sz="2000" dirty="0" smtClean="0"/>
              <a:t>처음에 쓰기 모드로 파일을 열어 필요하면 읽기 모드로 전환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만일 파일이 존재한다면 이전의 내용은 모두 사라짐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파일 모드 </a:t>
            </a:r>
            <a:r>
              <a:rPr lang="en-US" altLang="ko-KR" sz="2000" dirty="0" smtClean="0"/>
              <a:t>a+</a:t>
            </a:r>
          </a:p>
          <a:p>
            <a:pPr lvl="2"/>
            <a:r>
              <a:rPr lang="ko-KR" altLang="en-US" sz="2000" dirty="0" smtClean="0"/>
              <a:t>처음에 추가 모드로 파일을 열어 필요하면 읽기 모드로 전환</a:t>
            </a:r>
            <a:endParaRPr lang="en-US" altLang="ko-KR" sz="2000" dirty="0" smtClean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7</a:t>
            </a:fld>
            <a:endParaRPr lang="en-US" altLang="ko-KR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 스트림을 이용한 파일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20" y="1071546"/>
            <a:ext cx="8429684" cy="5328592"/>
          </a:xfrm>
        </p:spPr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 err="1" smtClean="0"/>
              <a:t>스트림</a:t>
            </a:r>
            <a:r>
              <a:rPr lang="ko-KR" altLang="en-US" dirty="0" smtClean="0"/>
              <a:t> 닫기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함수 </a:t>
            </a:r>
            <a:r>
              <a:rPr lang="en-US" altLang="ko-KR" sz="2400" dirty="0" err="1" smtClean="0"/>
              <a:t>fclose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는 </a:t>
            </a:r>
            <a:r>
              <a:rPr lang="en-US" altLang="ko-KR" sz="2400" dirty="0" err="1" smtClean="0"/>
              <a:t>fopen</a:t>
            </a:r>
            <a:r>
              <a:rPr lang="en-US" altLang="ko-KR" sz="2400" dirty="0" smtClean="0"/>
              <a:t>()</a:t>
            </a:r>
            <a:r>
              <a:rPr lang="ko-KR" altLang="en-US" sz="2400" dirty="0" smtClean="0"/>
              <a:t>으로 연결한 파일 스트림을 닫는 기능을 수행</a:t>
            </a:r>
            <a:endParaRPr lang="en-US" altLang="ko-KR" sz="2400" dirty="0" smtClean="0"/>
          </a:p>
          <a:p>
            <a:pPr lvl="1"/>
            <a:r>
              <a:rPr lang="ko-KR" altLang="en-US" dirty="0" smtClean="0"/>
              <a:t>파일 처리 후 반드시 닫도록 해야 함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할당된 자원 반납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버퍼 내용 삭제</a:t>
            </a:r>
            <a:endParaRPr lang="en-US" altLang="ko-KR" sz="2400" dirty="0" smtClean="0"/>
          </a:p>
          <a:p>
            <a:r>
              <a:rPr lang="en-US" altLang="ko-KR" dirty="0" err="1" smtClean="0"/>
              <a:t>fopen.c</a:t>
            </a:r>
            <a:endParaRPr lang="en-US" altLang="ko-KR" dirty="0" smtClean="0"/>
          </a:p>
          <a:p>
            <a:pPr lvl="1"/>
            <a:r>
              <a:rPr lang="ko-KR" altLang="en-US" sz="2400" dirty="0" smtClean="0"/>
              <a:t>학생 이름과 점수를 파일“</a:t>
            </a:r>
            <a:r>
              <a:rPr lang="en-US" altLang="ko-KR" sz="2400" dirty="0" smtClean="0"/>
              <a:t>basic.txt</a:t>
            </a:r>
            <a:r>
              <a:rPr lang="ko-KR" altLang="en-US" sz="2400" dirty="0" smtClean="0"/>
              <a:t>”에 출력하는 프로그램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함수 </a:t>
            </a:r>
            <a:r>
              <a:rPr lang="en-US" altLang="ko-KR" sz="2400" dirty="0" smtClean="0"/>
              <a:t>exit()</a:t>
            </a:r>
          </a:p>
          <a:p>
            <a:pPr lvl="2"/>
            <a:r>
              <a:rPr lang="ko-KR" altLang="en-US" sz="2400" dirty="0" smtClean="0"/>
              <a:t>함수를 강제로 종료</a:t>
            </a:r>
            <a:endParaRPr lang="en-US" altLang="ko-KR" sz="2400" dirty="0" smtClean="0"/>
          </a:p>
          <a:p>
            <a:pPr lvl="2"/>
            <a:r>
              <a:rPr lang="ko-KR" altLang="en-US" sz="2400" dirty="0" smtClean="0"/>
              <a:t>함수 </a:t>
            </a:r>
            <a:r>
              <a:rPr lang="en-US" altLang="ko-KR" sz="2400" dirty="0" smtClean="0"/>
              <a:t>exit()</a:t>
            </a:r>
            <a:r>
              <a:rPr lang="ko-KR" altLang="en-US" sz="2400" dirty="0" smtClean="0"/>
              <a:t>를 이용하려면 헤더 파일 </a:t>
            </a:r>
            <a:r>
              <a:rPr lang="en-US" altLang="ko-KR" sz="2400" dirty="0" err="1" smtClean="0"/>
              <a:t>stdlib.h</a:t>
            </a:r>
            <a:r>
              <a:rPr lang="ko-KR" altLang="en-US" sz="2400" dirty="0" smtClean="0"/>
              <a:t> 필요</a:t>
            </a:r>
            <a:endParaRPr lang="en-US" altLang="ko-KR" sz="2400" dirty="0" smtClean="0"/>
          </a:p>
          <a:p>
            <a:pPr lvl="2"/>
            <a:endParaRPr lang="ko-KR" altLang="en-US" sz="2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C2_</a:t>
            </a:r>
            <a:r>
              <a:rPr lang="ko-KR" altLang="en-US" smtClean="0"/>
              <a:t>파일처리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4600</TotalTime>
  <Words>2091</Words>
  <Application>Microsoft Office PowerPoint</Application>
  <PresentationFormat>화면 슬라이드 쇼(4:3)</PresentationFormat>
  <Paragraphs>603</Paragraphs>
  <Slides>47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48" baseType="lpstr">
      <vt:lpstr>Office 테마</vt:lpstr>
      <vt:lpstr>파일처리</vt:lpstr>
      <vt:lpstr>텍스트 파일과 이진 파일</vt:lpstr>
      <vt:lpstr>파일 스트림 이해</vt:lpstr>
      <vt:lpstr>파일 처리 관련 구조체</vt:lpstr>
      <vt:lpstr>파일 스트림 열기</vt:lpstr>
      <vt:lpstr>파일 스트림 열기</vt:lpstr>
      <vt:lpstr>파일 처리 모드</vt:lpstr>
      <vt:lpstr>파일 처리 모드 전환(mode switch)</vt:lpstr>
      <vt:lpstr>출력 스트림을 이용한 파일 생성</vt:lpstr>
      <vt:lpstr>출력 스트림을 이용한 파일 생성</vt:lpstr>
      <vt:lpstr>파일에 서식화된 문자열 입출력</vt:lpstr>
      <vt:lpstr>파일 쓰기와 읽기</vt:lpstr>
      <vt:lpstr>파일 쓰기와 읽기</vt:lpstr>
      <vt:lpstr>파일 문자열 입출력</vt:lpstr>
      <vt:lpstr>파일 문자열 입출력</vt:lpstr>
      <vt:lpstr>함수 fgets()와 fputs()를 이용</vt:lpstr>
      <vt:lpstr>함수 fgets()와 fputs()를 이용(1/2)</vt:lpstr>
      <vt:lpstr>함수 fgets()와 fputs()를 이용(2/2)</vt:lpstr>
      <vt:lpstr>파일 문자 입출력</vt:lpstr>
      <vt:lpstr>파일 문자 입출력 이용</vt:lpstr>
      <vt:lpstr>파일 문자 입출력 이용</vt:lpstr>
      <vt:lpstr>도스 명령어 type 프로그램</vt:lpstr>
      <vt:lpstr>도스 명령어 type 프로그램</vt:lpstr>
      <vt:lpstr>텍스트 파일 입력과 출력</vt:lpstr>
      <vt:lpstr>텍스트 파일 입력과 출력 사용 예</vt:lpstr>
      <vt:lpstr>학생 성적 구조체 파일 쓰기</vt:lpstr>
      <vt:lpstr>학생 성적 구조체 파일 읽기</vt:lpstr>
      <vt:lpstr>이진 파일 입력과 출력</vt:lpstr>
      <vt:lpstr>이진 파일을 위한 파일 처리 모드</vt:lpstr>
      <vt:lpstr>학생 성적 구조체 파일 쓰기</vt:lpstr>
      <vt:lpstr>학생 성적 구조체 파일 쓰기(1)</vt:lpstr>
      <vt:lpstr>학생 성적 구조체 파일 쓰기(2)</vt:lpstr>
      <vt:lpstr>프로그램에서 생성한 이진 파일 읽기</vt:lpstr>
      <vt:lpstr>파일 접근 처리</vt:lpstr>
      <vt:lpstr>파일 접근 처리</vt:lpstr>
      <vt:lpstr>파일 접근 방법</vt:lpstr>
      <vt:lpstr>파일의 임의 접근 함수</vt:lpstr>
      <vt:lpstr>파일의 임의 접근 함수</vt:lpstr>
      <vt:lpstr>파일 위치와 관련된 함수</vt:lpstr>
      <vt:lpstr>학생 성적 정보를 추가하는 프로그램</vt:lpstr>
      <vt:lpstr>학생 성적 정보를 추가하는 프로그램</vt:lpstr>
      <vt:lpstr>학생 성적 정보를 추가하는 프로그램(1/2)</vt:lpstr>
      <vt:lpstr>학생 성적 정보를 추가하는 프로그램(2/2)</vt:lpstr>
      <vt:lpstr>파일 관련 함수 정리 - 입출력 함수</vt:lpstr>
      <vt:lpstr>파일 관련 함수 정리 - 입출력 함수</vt:lpstr>
      <vt:lpstr>파일 삭제, 이름 바꾸기</vt:lpstr>
      <vt:lpstr>파일이름 수정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강환수</dc:creator>
  <cp:lastModifiedBy>kabsung Lee</cp:lastModifiedBy>
  <cp:revision>184</cp:revision>
  <dcterms:created xsi:type="dcterms:W3CDTF">2011-07-02T09:05:44Z</dcterms:created>
  <dcterms:modified xsi:type="dcterms:W3CDTF">2016-11-12T13:12:38Z</dcterms:modified>
</cp:coreProperties>
</file>