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54"/>
  </p:notesMasterIdLst>
  <p:sldIdLst>
    <p:sldId id="327" r:id="rId2"/>
    <p:sldId id="333" r:id="rId3"/>
    <p:sldId id="334" r:id="rId4"/>
    <p:sldId id="335" r:id="rId5"/>
    <p:sldId id="336" r:id="rId6"/>
    <p:sldId id="366" r:id="rId7"/>
    <p:sldId id="337" r:id="rId8"/>
    <p:sldId id="338" r:id="rId9"/>
    <p:sldId id="339" r:id="rId10"/>
    <p:sldId id="340" r:id="rId11"/>
    <p:sldId id="367" r:id="rId12"/>
    <p:sldId id="341" r:id="rId13"/>
    <p:sldId id="342" r:id="rId14"/>
    <p:sldId id="343" r:id="rId15"/>
    <p:sldId id="368" r:id="rId16"/>
    <p:sldId id="344" r:id="rId17"/>
    <p:sldId id="345" r:id="rId18"/>
    <p:sldId id="346" r:id="rId19"/>
    <p:sldId id="347" r:id="rId20"/>
    <p:sldId id="348" r:id="rId21"/>
    <p:sldId id="373" r:id="rId22"/>
    <p:sldId id="374" r:id="rId23"/>
    <p:sldId id="385" r:id="rId24"/>
    <p:sldId id="375" r:id="rId25"/>
    <p:sldId id="376" r:id="rId26"/>
    <p:sldId id="377" r:id="rId27"/>
    <p:sldId id="378" r:id="rId28"/>
    <p:sldId id="379" r:id="rId29"/>
    <p:sldId id="383" r:id="rId30"/>
    <p:sldId id="384" r:id="rId31"/>
    <p:sldId id="381" r:id="rId32"/>
    <p:sldId id="382" r:id="rId33"/>
    <p:sldId id="386" r:id="rId34"/>
    <p:sldId id="351" r:id="rId35"/>
    <p:sldId id="352" r:id="rId36"/>
    <p:sldId id="353" r:id="rId37"/>
    <p:sldId id="354" r:id="rId38"/>
    <p:sldId id="355" r:id="rId39"/>
    <p:sldId id="356" r:id="rId40"/>
    <p:sldId id="369" r:id="rId41"/>
    <p:sldId id="357" r:id="rId42"/>
    <p:sldId id="358" r:id="rId43"/>
    <p:sldId id="359" r:id="rId44"/>
    <p:sldId id="370" r:id="rId45"/>
    <p:sldId id="360" r:id="rId46"/>
    <p:sldId id="371" r:id="rId47"/>
    <p:sldId id="372" r:id="rId48"/>
    <p:sldId id="361" r:id="rId49"/>
    <p:sldId id="362" r:id="rId50"/>
    <p:sldId id="363" r:id="rId51"/>
    <p:sldId id="364" r:id="rId52"/>
    <p:sldId id="365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DDDD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676" autoAdjust="0"/>
  </p:normalViewPr>
  <p:slideViewPr>
    <p:cSldViewPr>
      <p:cViewPr>
        <p:scale>
          <a:sx n="66" d="100"/>
          <a:sy n="66" d="100"/>
        </p:scale>
        <p:origin x="158" y="-3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464C-B31B-4521-81D8-8B7809724F78}" type="datetimeFigureOut">
              <a:rPr lang="ko-KR" altLang="en-US" smtClean="0"/>
              <a:pPr/>
              <a:t>2016-11-17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36A1-22DF-4D9C-97C8-0BAB8A3A3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67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3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54E9-F988-4640-B5E3-EC74347315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D0FE-FAB6-494B-A119-34BDEE1C18C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8F57-D242-48A9-B332-477EAED611F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86834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71546"/>
            <a:ext cx="8572560" cy="535785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b="1"/>
            </a:lvl1pPr>
            <a:lvl2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400" b="1"/>
            </a:lvl2pPr>
            <a:lvl3pPr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5720" y="6500834"/>
            <a:ext cx="2895600" cy="222249"/>
          </a:xfr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86578" y="6500834"/>
            <a:ext cx="2133600" cy="222249"/>
          </a:xfrm>
        </p:spPr>
        <p:txBody>
          <a:bodyPr/>
          <a:lstStyle>
            <a:lvl1pPr>
              <a:defRPr sz="1000" b="1">
                <a:solidFill>
                  <a:schemeClr val="tx1"/>
                </a:solidFill>
              </a:defRPr>
            </a:lvl1pPr>
          </a:lstStyle>
          <a:p>
            <a:fld id="{2473D238-DD87-44D5-950F-1780A39DE33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DCCA-D801-4D8B-A5E7-10646B4EB89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96F0-503C-4B9A-91CD-075273AC025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0379-B883-47B2-A2B3-3B15BDE6A0A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F4DD-FE61-43A3-B8D5-D9426CA8346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3431-CEA0-4BD1-B3BA-48E2A9AE678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77-F3D4-4685-B3B4-3AA6F3EEA30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3B80-9A2C-441F-B504-2C07039CC92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734CE-B96A-4534-BECB-344B854590E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601075" y="1504578"/>
            <a:ext cx="5429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00034" y="857232"/>
            <a:ext cx="7772400" cy="1362075"/>
          </a:xfrm>
        </p:spPr>
        <p:txBody>
          <a:bodyPr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</a:rPr>
              <a:t>동적 메모리와 전처리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4678" y="2214554"/>
            <a:ext cx="23968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동적 메모리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연결 리스트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전처리 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calloc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메모리 할당 후 초기값 </a:t>
            </a:r>
            <a:r>
              <a:rPr lang="ko-KR" altLang="en-US" dirty="0" err="1" smtClean="0"/>
              <a:t>없슴</a:t>
            </a:r>
            <a:endParaRPr lang="en-US" altLang="ko-KR" dirty="0" smtClean="0"/>
          </a:p>
          <a:p>
            <a:r>
              <a:rPr lang="en-US" altLang="ko-KR" dirty="0" err="1" smtClean="0"/>
              <a:t>calloc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메모리 할당 후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맞게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71472" y="2143116"/>
            <a:ext cx="8202705" cy="4143404"/>
            <a:chOff x="571472" y="2143116"/>
            <a:chExt cx="8202705" cy="4143404"/>
          </a:xfrm>
        </p:grpSpPr>
        <p:pic>
          <p:nvPicPr>
            <p:cNvPr id="8194" name="Picture 2" descr="D:\2011 1 2 3 4월\02 2011 01 21 C 저술\2011 07 18 그림 파일\image\13장\페이지536 그림13-8.jpg"/>
            <p:cNvPicPr>
              <a:picLocks noChangeAspect="1" noChangeArrowheads="1"/>
            </p:cNvPicPr>
            <p:nvPr/>
          </p:nvPicPr>
          <p:blipFill>
            <a:blip r:embed="rId2" cstate="print"/>
            <a:srcRect b="9060"/>
            <a:stretch>
              <a:fillRect/>
            </a:stretch>
          </p:blipFill>
          <p:spPr bwMode="auto">
            <a:xfrm>
              <a:off x="571472" y="2143116"/>
              <a:ext cx="8202705" cy="414340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0" name="Picture 2" descr="D:\2011 1 2 3 4월\02 2011 01 21 C 저술\2011 07 18 그림 파일\image\13장\페이지536 그림13-8.jpg"/>
            <p:cNvPicPr>
              <a:picLocks noChangeAspect="1" noChangeArrowheads="1"/>
            </p:cNvPicPr>
            <p:nvPr/>
          </p:nvPicPr>
          <p:blipFill>
            <a:blip r:embed="rId2" cstate="print"/>
            <a:srcRect l="58351" t="7840" r="1587" b="85261"/>
            <a:stretch>
              <a:fillRect/>
            </a:stretch>
          </p:blipFill>
          <p:spPr bwMode="auto">
            <a:xfrm>
              <a:off x="5357818" y="3186111"/>
              <a:ext cx="3286148" cy="31432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" name="Picture 2" descr="D:\2011 1 2 3 4월\02 2011 01 21 C 저술\2011 07 18 그림 파일\image\13장\페이지536 그림13-8.jpg"/>
            <p:cNvPicPr>
              <a:picLocks noChangeAspect="1" noChangeArrowheads="1"/>
            </p:cNvPicPr>
            <p:nvPr/>
          </p:nvPicPr>
          <p:blipFill>
            <a:blip r:embed="rId2" cstate="print"/>
            <a:srcRect l="55738" t="23520" r="1587" b="68640"/>
            <a:stretch>
              <a:fillRect/>
            </a:stretch>
          </p:blipFill>
          <p:spPr bwMode="auto">
            <a:xfrm>
              <a:off x="5143504" y="2528881"/>
              <a:ext cx="3500462" cy="357190"/>
            </a:xfrm>
            <a:prstGeom prst="rect">
              <a:avLst/>
            </a:prstGeom>
            <a:ln>
              <a:noFill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calloc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8195" name="Picture 3" descr="D:\2011 1 2 3 4월\02 2011 01 21 C 저술\2011 07 18 그림 파일\image\13장\페이지537 그림13-9.jpg"/>
          <p:cNvPicPr>
            <a:picLocks noChangeAspect="1" noChangeArrowheads="1"/>
          </p:cNvPicPr>
          <p:nvPr/>
        </p:nvPicPr>
        <p:blipFill>
          <a:blip r:embed="rId2" cstate="print"/>
          <a:srcRect t="14286" r="21600"/>
          <a:stretch>
            <a:fillRect/>
          </a:stretch>
        </p:blipFill>
        <p:spPr bwMode="auto">
          <a:xfrm>
            <a:off x="500034" y="2643182"/>
            <a:ext cx="8076257" cy="3429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  <p:pic>
        <p:nvPicPr>
          <p:cNvPr id="9" name="Picture 3" descr="D:\2011 1 2 3 4월\02 2011 01 21 C 저술\2011 07 18 그림 파일\image\13장\페이지537 그림13-9.jpg"/>
          <p:cNvPicPr>
            <a:picLocks noChangeAspect="1" noChangeArrowheads="1"/>
          </p:cNvPicPr>
          <p:nvPr/>
        </p:nvPicPr>
        <p:blipFill>
          <a:blip r:embed="rId2" cstate="print"/>
          <a:srcRect r="54230" b="85714"/>
          <a:stretch>
            <a:fillRect/>
          </a:stretch>
        </p:blipFill>
        <p:spPr bwMode="auto">
          <a:xfrm>
            <a:off x="785787" y="1428737"/>
            <a:ext cx="6786610" cy="822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smtClean="0"/>
              <a:t>calloc()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stdlib.h</a:t>
            </a:r>
            <a:r>
              <a:rPr lang="en-US" altLang="ko-KR" sz="2000" dirty="0" smtClean="0"/>
              <a:t>&gt;</a:t>
            </a:r>
          </a:p>
          <a:p>
            <a:pPr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main(void) {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ary</a:t>
            </a:r>
            <a:r>
              <a:rPr lang="en-US" altLang="ko-KR" sz="2000" dirty="0" smtClean="0"/>
              <a:t> = NULL;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= 0;</a:t>
            </a:r>
          </a:p>
          <a:p>
            <a:pPr>
              <a:buNone/>
            </a:pPr>
            <a:r>
              <a:rPr lang="en-US" altLang="ko-KR" sz="2000" dirty="0" smtClean="0"/>
              <a:t>	if ( (</a:t>
            </a:r>
            <a:r>
              <a:rPr lang="en-US" altLang="ko-KR" sz="2000" dirty="0" err="1" smtClean="0"/>
              <a:t>ary</a:t>
            </a:r>
            <a:r>
              <a:rPr lang="en-US" altLang="ko-KR" sz="2000" dirty="0" smtClean="0"/>
              <a:t> = </a:t>
            </a:r>
            <a:r>
              <a:rPr lang="en-US" altLang="ko-KR" sz="2000" dirty="0" smtClean="0">
                <a:solidFill>
                  <a:srgbClr val="00B050"/>
                </a:solidFill>
              </a:rPr>
              <a:t>(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int</a:t>
            </a:r>
            <a:r>
              <a:rPr lang="en-US" altLang="ko-KR" sz="2000" dirty="0" smtClean="0">
                <a:solidFill>
                  <a:srgbClr val="00B050"/>
                </a:solidFill>
              </a:rPr>
              <a:t> *)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calloc</a:t>
            </a:r>
            <a:r>
              <a:rPr lang="en-US" altLang="ko-KR" sz="2000" dirty="0" smtClean="0">
                <a:solidFill>
                  <a:srgbClr val="00B050"/>
                </a:solidFill>
              </a:rPr>
              <a:t>( 3,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sizeof</a:t>
            </a:r>
            <a:r>
              <a:rPr lang="en-US" altLang="ko-KR" sz="2000" dirty="0" smtClean="0">
                <a:solidFill>
                  <a:srgbClr val="00B050"/>
                </a:solidFill>
              </a:rPr>
              <a:t>(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int</a:t>
            </a:r>
            <a:r>
              <a:rPr lang="en-US" altLang="ko-KR" sz="2000" dirty="0" smtClean="0">
                <a:solidFill>
                  <a:srgbClr val="00B050"/>
                </a:solidFill>
              </a:rPr>
              <a:t>) )) </a:t>
            </a:r>
            <a:r>
              <a:rPr lang="en-US" altLang="ko-KR" sz="2000" dirty="0" smtClean="0"/>
              <a:t>== NULL ){</a:t>
            </a:r>
          </a:p>
          <a:p>
            <a:pPr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</a:t>
            </a:r>
            <a:r>
              <a:rPr sz="2000" smtClean="0"/>
              <a:t>메모리 할당에 문제가 있습니다</a:t>
            </a:r>
            <a:r>
              <a:rPr lang="en-US" altLang="ko-KR" sz="2000" dirty="0" smtClean="0"/>
              <a:t>.\n");</a:t>
            </a:r>
          </a:p>
          <a:p>
            <a:pPr>
              <a:buNone/>
            </a:pPr>
            <a:r>
              <a:rPr lang="en-US" altLang="ko-KR" sz="2000" dirty="0" smtClean="0"/>
              <a:t>		exit(EXIT_FAILURE);</a:t>
            </a:r>
          </a:p>
          <a:p>
            <a:pPr>
              <a:buNone/>
            </a:pPr>
            <a:r>
              <a:rPr sz="2000" smtClean="0"/>
              <a:t>	</a:t>
            </a:r>
            <a:r>
              <a:rPr lang="en-US" altLang="ko-KR" sz="2000" dirty="0" smtClean="0"/>
              <a:t>}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    //</a:t>
            </a:r>
            <a:r>
              <a:rPr sz="2000" smtClean="0">
                <a:solidFill>
                  <a:srgbClr val="00B050"/>
                </a:solidFill>
              </a:rPr>
              <a:t>메모리 할당 후 초기화 과정 생략시 </a:t>
            </a:r>
            <a:r>
              <a:rPr lang="en-US" sz="2000" dirty="0" smtClean="0">
                <a:solidFill>
                  <a:srgbClr val="00B050"/>
                </a:solidFill>
              </a:rPr>
              <a:t>0</a:t>
            </a:r>
            <a:r>
              <a:rPr sz="2000" smtClean="0">
                <a:solidFill>
                  <a:srgbClr val="00B050"/>
                </a:solidFill>
              </a:rPr>
              <a:t>으로 저장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nn-NO" altLang="ko-KR" sz="2000" dirty="0" smtClean="0"/>
              <a:t>	for (i = 0; i &lt; 3; i++) </a:t>
            </a:r>
          </a:p>
          <a:p>
            <a:pPr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</a:t>
            </a:r>
            <a:r>
              <a:rPr lang="en-US" altLang="ko-KR" sz="2000" dirty="0" err="1" smtClean="0"/>
              <a:t>ary</a:t>
            </a:r>
            <a:r>
              <a:rPr lang="en-US" altLang="ko-KR" sz="2000" dirty="0" smtClean="0"/>
              <a:t>[%d] = %d\n",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, *(</a:t>
            </a:r>
            <a:r>
              <a:rPr lang="en-US" altLang="ko-KR" sz="2000" dirty="0" err="1" smtClean="0"/>
              <a:t>ary</a:t>
            </a:r>
            <a:r>
              <a:rPr lang="en-US" altLang="ko-KR" sz="2000" dirty="0" smtClean="0"/>
              <a:t> +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));</a:t>
            </a:r>
          </a:p>
          <a:p>
            <a:pPr>
              <a:buNone/>
            </a:pPr>
            <a:r>
              <a:rPr lang="en-US" altLang="ko-KR" sz="2000" dirty="0" smtClean="0"/>
              <a:t>	free(</a:t>
            </a:r>
            <a:r>
              <a:rPr lang="en-US" altLang="ko-KR" sz="2000" dirty="0" err="1" smtClean="0"/>
              <a:t>ary</a:t>
            </a:r>
            <a:r>
              <a:rPr lang="en-US" altLang="ko-KR" sz="2000" dirty="0" smtClean="0"/>
              <a:t>);	</a:t>
            </a:r>
          </a:p>
          <a:p>
            <a:pPr>
              <a:buNone/>
            </a:pPr>
            <a:r>
              <a:rPr lang="en-US" altLang="ko-KR" sz="2000" dirty="0" smtClean="0"/>
              <a:t>   return 0; }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realloc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 확보한 저장공간을 새로운 크기로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성공적으로 메모리를 할당하면 변경된 저장공간의 시작 주소를 반환하고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실패하면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개의 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번째 인자는 변경할 저장공간의 주소이며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 인자는 변경하고 싶은 저장공간의 총 크기</a:t>
            </a:r>
            <a:endParaRPr lang="ko-KR" altLang="en-US" dirty="0"/>
          </a:p>
        </p:txBody>
      </p:sp>
      <p:pic>
        <p:nvPicPr>
          <p:cNvPr id="9218" name="Picture 2" descr="D:\2011 1 2 3 4월\02 2011 01 21 C 저술\2011 07 18 그림 파일\image\13장\페이지538 그림13-10.jpg"/>
          <p:cNvPicPr>
            <a:picLocks noChangeAspect="1" noChangeArrowheads="1"/>
          </p:cNvPicPr>
          <p:nvPr/>
        </p:nvPicPr>
        <p:blipFill>
          <a:blip r:embed="rId2" cstate="print"/>
          <a:srcRect b="41666"/>
          <a:stretch>
            <a:fillRect/>
          </a:stretch>
        </p:blipFill>
        <p:spPr bwMode="auto">
          <a:xfrm>
            <a:off x="1285852" y="4286256"/>
            <a:ext cx="7009855" cy="2000264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realloc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cary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int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저장공간의 시작 주소를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변수의 값은 기본값인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저장</a:t>
            </a:r>
            <a:endParaRPr lang="en-US" altLang="ko-KR" dirty="0" smtClean="0"/>
          </a:p>
          <a:p>
            <a:r>
              <a:rPr lang="en-US" altLang="ko-KR" dirty="0" err="1" smtClean="0"/>
              <a:t>reary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realloc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이용하여 변수 </a:t>
            </a:r>
            <a:r>
              <a:rPr lang="en-US" altLang="ko-KR" dirty="0" err="1" smtClean="0"/>
              <a:t>cary</a:t>
            </a:r>
            <a:r>
              <a:rPr lang="ko-KR" altLang="en-US" dirty="0" smtClean="0"/>
              <a:t>가 가리키는 메모리의 내용을 다시 크기가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인 배열로 재할당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err="1" smtClean="0"/>
              <a:t>realloc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의하여 확장되는 공간은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같이 기본값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저장되지 않음</a:t>
            </a:r>
            <a:endParaRPr lang="ko-KR" altLang="en-US" dirty="0"/>
          </a:p>
        </p:txBody>
      </p:sp>
      <p:pic>
        <p:nvPicPr>
          <p:cNvPr id="10242" name="Picture 2" descr="D:\2011 1 2 3 4월\02 2011 01 21 C 저술\2011 07 18 그림 파일\image\13장\페이지539 그림13-11.jpg"/>
          <p:cNvPicPr>
            <a:picLocks noChangeAspect="1" noChangeArrowheads="1"/>
          </p:cNvPicPr>
          <p:nvPr/>
        </p:nvPicPr>
        <p:blipFill>
          <a:blip r:embed="rId2" cstate="print"/>
          <a:srcRect r="6667" b="75258"/>
          <a:stretch>
            <a:fillRect/>
          </a:stretch>
        </p:blipFill>
        <p:spPr bwMode="auto">
          <a:xfrm>
            <a:off x="214282" y="4143380"/>
            <a:ext cx="8643998" cy="180084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realloc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pic>
        <p:nvPicPr>
          <p:cNvPr id="10242" name="Picture 2" descr="D:\2011 1 2 3 4월\02 2011 01 21 C 저술\2011 07 18 그림 파일\image\13장\페이지539 그림13-11.jpg"/>
          <p:cNvPicPr>
            <a:picLocks noChangeAspect="1" noChangeArrowheads="1"/>
          </p:cNvPicPr>
          <p:nvPr/>
        </p:nvPicPr>
        <p:blipFill>
          <a:blip r:embed="rId2" cstate="print"/>
          <a:srcRect t="23564"/>
          <a:stretch>
            <a:fillRect/>
          </a:stretch>
        </p:blipFill>
        <p:spPr bwMode="auto">
          <a:xfrm>
            <a:off x="571472" y="1214422"/>
            <a:ext cx="8143932" cy="4891993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realloc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142984"/>
            <a:ext cx="8288879" cy="5328592"/>
          </a:xfrm>
        </p:spPr>
        <p:txBody>
          <a:bodyPr/>
          <a:lstStyle/>
          <a:p>
            <a:pPr>
              <a:buNone/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stdlib.h</a:t>
            </a:r>
            <a:r>
              <a:rPr lang="en-US" altLang="ko-KR" sz="2000" dirty="0" smtClean="0"/>
              <a:t>&gt;</a:t>
            </a:r>
          </a:p>
          <a:p>
            <a:pPr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main(void) {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reary</a:t>
            </a:r>
            <a:r>
              <a:rPr lang="en-US" altLang="ko-KR" sz="2000" dirty="0" smtClean="0"/>
              <a:t>, *</a:t>
            </a:r>
            <a:r>
              <a:rPr lang="en-US" altLang="ko-KR" sz="2000" dirty="0" err="1" smtClean="0"/>
              <a:t>cary</a:t>
            </a:r>
            <a:r>
              <a:rPr lang="en-US" altLang="ko-KR" sz="2000" dirty="0" smtClean="0"/>
              <a:t>;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= 0;</a:t>
            </a:r>
          </a:p>
          <a:p>
            <a:pPr>
              <a:buNone/>
            </a:pPr>
            <a:r>
              <a:rPr lang="en-US" altLang="ko-KR" sz="2000" dirty="0" smtClean="0"/>
              <a:t>	if ( (</a:t>
            </a:r>
            <a:r>
              <a:rPr lang="en-US" altLang="ko-KR" sz="2000" dirty="0" err="1" smtClean="0"/>
              <a:t>cary</a:t>
            </a:r>
            <a:r>
              <a:rPr lang="en-US" altLang="ko-KR" sz="2000" dirty="0" smtClean="0"/>
              <a:t> = 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*) </a:t>
            </a:r>
            <a:r>
              <a:rPr lang="en-US" altLang="ko-KR" sz="2000" dirty="0" err="1" smtClean="0"/>
              <a:t>calloc</a:t>
            </a:r>
            <a:r>
              <a:rPr lang="en-US" altLang="ko-KR" sz="2000" dirty="0" smtClean="0"/>
              <a:t>( 3, </a:t>
            </a:r>
            <a:r>
              <a:rPr lang="en-US" altLang="ko-KR" sz="2000" dirty="0" err="1" smtClean="0"/>
              <a:t>sizeof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) ) ) == NULL){</a:t>
            </a:r>
          </a:p>
          <a:p>
            <a:pPr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</a:t>
            </a:r>
            <a:r>
              <a:rPr sz="2000" smtClean="0"/>
              <a:t>메모리 할당에 문제가 있습니다</a:t>
            </a:r>
            <a:r>
              <a:rPr lang="en-US" altLang="ko-KR" sz="2000" dirty="0" smtClean="0"/>
              <a:t>.\n");</a:t>
            </a:r>
          </a:p>
          <a:p>
            <a:pPr>
              <a:buNone/>
            </a:pPr>
            <a:r>
              <a:rPr lang="en-US" altLang="ko-KR" sz="2000" dirty="0" smtClean="0"/>
              <a:t>		exit(EXIT_FAILURE);}</a:t>
            </a:r>
          </a:p>
          <a:p>
            <a:pPr>
              <a:buNone/>
            </a:pPr>
            <a:r>
              <a:rPr lang="en-US" altLang="ko-KR" sz="2000" dirty="0" smtClean="0"/>
              <a:t>	if </a:t>
            </a:r>
            <a:r>
              <a:rPr lang="en-US" altLang="ko-KR" sz="2000" dirty="0" smtClean="0">
                <a:solidFill>
                  <a:srgbClr val="00B050"/>
                </a:solidFill>
              </a:rPr>
              <a:t>( (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reary</a:t>
            </a:r>
            <a:r>
              <a:rPr lang="en-US" altLang="ko-KR" sz="2000" dirty="0" smtClean="0">
                <a:solidFill>
                  <a:srgbClr val="00B050"/>
                </a:solidFill>
              </a:rPr>
              <a:t> = (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int</a:t>
            </a:r>
            <a:r>
              <a:rPr lang="en-US" altLang="ko-KR" sz="2000" dirty="0" smtClean="0">
                <a:solidFill>
                  <a:srgbClr val="00B050"/>
                </a:solidFill>
              </a:rPr>
              <a:t> *)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realloc</a:t>
            </a:r>
            <a:r>
              <a:rPr lang="en-US" altLang="ko-KR" sz="2000" dirty="0" smtClean="0">
                <a:solidFill>
                  <a:srgbClr val="00B050"/>
                </a:solidFill>
              </a:rPr>
              <a:t>(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cary</a:t>
            </a:r>
            <a:r>
              <a:rPr lang="en-US" altLang="ko-KR" sz="2000" dirty="0" smtClean="0">
                <a:solidFill>
                  <a:srgbClr val="00B050"/>
                </a:solidFill>
              </a:rPr>
              <a:t>, 4*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sizeof</a:t>
            </a:r>
            <a:r>
              <a:rPr lang="en-US" altLang="ko-KR" sz="2000" dirty="0" smtClean="0">
                <a:solidFill>
                  <a:srgbClr val="00B050"/>
                </a:solidFill>
              </a:rPr>
              <a:t>(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int</a:t>
            </a:r>
            <a:r>
              <a:rPr lang="en-US" altLang="ko-KR" sz="2000" dirty="0" smtClean="0">
                <a:solidFill>
                  <a:srgbClr val="00B050"/>
                </a:solidFill>
              </a:rPr>
              <a:t>) )) </a:t>
            </a:r>
            <a:r>
              <a:rPr lang="en-US" altLang="ko-KR" sz="2000" dirty="0" smtClean="0"/>
              <a:t>== NULL){ </a:t>
            </a:r>
          </a:p>
          <a:p>
            <a:pPr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</a:t>
            </a:r>
            <a:r>
              <a:rPr sz="2000" smtClean="0"/>
              <a:t>메모리 할당이 문제가 있습니다</a:t>
            </a:r>
            <a:r>
              <a:rPr lang="en-US" altLang="ko-KR" sz="2000" dirty="0" smtClean="0"/>
              <a:t>.\n");</a:t>
            </a:r>
          </a:p>
          <a:p>
            <a:pPr>
              <a:buNone/>
            </a:pPr>
            <a:r>
              <a:rPr lang="en-US" altLang="ko-KR" sz="2000" dirty="0" smtClean="0"/>
              <a:t>		exit(EXIT_FAILURE);}</a:t>
            </a:r>
          </a:p>
          <a:p>
            <a:pPr>
              <a:buNone/>
            </a:pPr>
            <a:r>
              <a:rPr lang="nn-NO" altLang="ko-KR" sz="2000" dirty="0" smtClean="0"/>
              <a:t>	for (i = 0; i &lt; 4; i++) </a:t>
            </a:r>
          </a:p>
          <a:p>
            <a:pPr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</a:t>
            </a:r>
            <a:r>
              <a:rPr lang="en-US" altLang="ko-KR" sz="2000" dirty="0" err="1" smtClean="0"/>
              <a:t>reary</a:t>
            </a:r>
            <a:r>
              <a:rPr lang="en-US" altLang="ko-KR" sz="2000" dirty="0" smtClean="0"/>
              <a:t>[%d] = %d\n",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, *(</a:t>
            </a:r>
            <a:r>
              <a:rPr lang="en-US" altLang="ko-KR" sz="2000" dirty="0" err="1" smtClean="0"/>
              <a:t>reary</a:t>
            </a:r>
            <a:r>
              <a:rPr lang="en-US" altLang="ko-KR" sz="2000" dirty="0" smtClean="0"/>
              <a:t> +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));</a:t>
            </a:r>
          </a:p>
          <a:p>
            <a:pPr>
              <a:buNone/>
            </a:pPr>
            <a:r>
              <a:rPr lang="en-US" altLang="ko-KR" sz="2000" dirty="0" smtClean="0"/>
              <a:t>	free(</a:t>
            </a:r>
            <a:r>
              <a:rPr lang="en-US" altLang="ko-KR" sz="2000" dirty="0" err="1" smtClean="0"/>
              <a:t>reary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r>
              <a:rPr lang="en-US" altLang="ko-KR" sz="2000" dirty="0" smtClean="0"/>
              <a:t>	return 0;}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자기 참조 구조체와 연결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328592"/>
          </a:xfrm>
        </p:spPr>
        <p:txBody>
          <a:bodyPr/>
          <a:lstStyle/>
          <a:p>
            <a:r>
              <a:rPr lang="ko-KR" altLang="en-US" dirty="0" smtClean="0"/>
              <a:t>자기 참조 구조체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구조체의 멤버 중의 하나가 자기 자신의 구조체 포인터 변수를 갖는 구조체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자기 참조 구조체는 동일 구조체의 표현을 여러 개 만들어 연결할 수 있는 기능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571876"/>
            <a:ext cx="7455235" cy="2571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자기 참조 구조체와 연결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00108"/>
            <a:ext cx="8643998" cy="1000132"/>
          </a:xfrm>
        </p:spPr>
        <p:txBody>
          <a:bodyPr/>
          <a:lstStyle/>
          <a:p>
            <a:r>
              <a:rPr lang="ko-KR" altLang="en-US" dirty="0" smtClean="0"/>
              <a:t>연결 리스트</a:t>
            </a:r>
            <a:r>
              <a:rPr lang="en-US" altLang="ko-KR" dirty="0" smtClean="0"/>
              <a:t>(Linked List)</a:t>
            </a:r>
          </a:p>
          <a:p>
            <a:pPr lvl="1"/>
            <a:r>
              <a:rPr lang="ko-KR" altLang="en-US" sz="2400" dirty="0" smtClean="0"/>
              <a:t>동일한 구조체가 연결되어 있는 구조</a:t>
            </a:r>
            <a:endParaRPr lang="en-US" altLang="ko-KR" sz="2400" dirty="0" smtClean="0"/>
          </a:p>
          <a:p>
            <a:pPr>
              <a:buNone/>
            </a:pPr>
            <a:endParaRPr lang="en-US" altLang="ko-KR" sz="1400" dirty="0" smtClean="0"/>
          </a:p>
          <a:p>
            <a:pPr lvl="1"/>
            <a:endParaRPr lang="en-US" altLang="ko-KR" sz="24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1928802"/>
            <a:ext cx="7478779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struct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selfref</a:t>
            </a:r>
            <a:r>
              <a:rPr lang="en-US" altLang="ko-KR" b="1" dirty="0" smtClean="0">
                <a:latin typeface="+mn-ea"/>
              </a:rPr>
              <a:t> {</a:t>
            </a:r>
          </a:p>
          <a:p>
            <a:pPr>
              <a:buNone/>
            </a:pPr>
            <a:r>
              <a:rPr lang="en-US" altLang="ko-KR" b="1" dirty="0" smtClean="0">
                <a:latin typeface="+mn-ea"/>
              </a:rPr>
              <a:t>       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n; </a:t>
            </a:r>
          </a:p>
          <a:p>
            <a:pPr>
              <a:buNone/>
            </a:pPr>
            <a:r>
              <a:rPr lang="en-US" altLang="ko-KR" b="1" dirty="0" smtClean="0">
                <a:latin typeface="+mn-ea"/>
              </a:rPr>
              <a:t>       </a:t>
            </a:r>
            <a:r>
              <a:rPr lang="en-US" altLang="ko-KR" b="1" dirty="0" err="1" smtClean="0">
                <a:latin typeface="+mn-ea"/>
              </a:rPr>
              <a:t>struct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selfref</a:t>
            </a:r>
            <a:r>
              <a:rPr lang="en-US" altLang="ko-KR" b="1" dirty="0" smtClean="0">
                <a:latin typeface="+mn-ea"/>
              </a:rPr>
              <a:t> *next; 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b="1" dirty="0" err="1" smtClean="0">
                <a:solidFill>
                  <a:srgbClr val="00B050"/>
                </a:solidFill>
                <a:latin typeface="+mn-ea"/>
              </a:rPr>
              <a:t>struct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00B050"/>
                </a:solidFill>
                <a:latin typeface="+mn-ea"/>
              </a:rPr>
              <a:t>selfref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 one; =&gt; 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컴파일 오류 발생</a:t>
            </a:r>
          </a:p>
          <a:p>
            <a:pPr>
              <a:buNone/>
            </a:pPr>
            <a:r>
              <a:rPr lang="en-US" altLang="ko-KR" b="1" dirty="0" smtClean="0">
                <a:latin typeface="+mn-ea"/>
              </a:rPr>
              <a:t> };</a:t>
            </a:r>
          </a:p>
          <a:p>
            <a:pPr>
              <a:buNone/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typedef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struct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selfref</a:t>
            </a:r>
            <a:r>
              <a:rPr lang="en-US" altLang="ko-KR" b="1" dirty="0" smtClean="0">
                <a:latin typeface="+mn-ea"/>
              </a:rPr>
              <a:t> list;</a:t>
            </a:r>
          </a:p>
          <a:p>
            <a:pPr>
              <a:buNone/>
            </a:pP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list *first = NULL, *second = NULL; //list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형 포인터변수 선언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>
              <a:buNone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first = (list *) 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malloc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 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sizeof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(list) ); //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메모리 할당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>
              <a:buNone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second = (list *) 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malloc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 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sizeof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(list) );</a:t>
            </a:r>
          </a:p>
          <a:p>
            <a:pPr>
              <a:buNone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first-&gt;n = 100;</a:t>
            </a:r>
          </a:p>
          <a:p>
            <a:pPr>
              <a:buNone/>
            </a:pP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 //first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second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가 가리키는 구조체를 연결</a:t>
            </a:r>
            <a:endParaRPr lang="en-US" altLang="ko-KR" b="1" dirty="0" smtClean="0">
              <a:latin typeface="+mn-ea"/>
            </a:endParaRPr>
          </a:p>
          <a:p>
            <a:pPr>
              <a:buNone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first-&gt;next = second;</a:t>
            </a:r>
            <a:r>
              <a:rPr lang="en-US" b="1" dirty="0" smtClean="0">
                <a:solidFill>
                  <a:srgbClr val="0070C0"/>
                </a:solidFill>
                <a:latin typeface="+mn-ea"/>
              </a:rPr>
              <a:t>  </a:t>
            </a:r>
            <a:r>
              <a:rPr lang="en-US" b="1" smtClean="0">
                <a:solidFill>
                  <a:srgbClr val="0070C0"/>
                </a:solidFill>
                <a:latin typeface="+mn-ea"/>
              </a:rPr>
              <a:t>//next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는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포인터변수임으로 주소를 저장가능</a:t>
            </a:r>
          </a:p>
          <a:p>
            <a:pPr>
              <a:buNone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second-&gt;n = 200;</a:t>
            </a:r>
          </a:p>
          <a:p>
            <a:pPr>
              <a:buNone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second-&gt;next = NULL;</a:t>
            </a:r>
          </a:p>
          <a:p>
            <a:pPr>
              <a:buNone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//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다음 </a:t>
            </a:r>
            <a:r>
              <a:rPr lang="ko-KR" altLang="en-US" b="1" dirty="0" err="1" smtClean="0">
                <a:solidFill>
                  <a:srgbClr val="0070C0"/>
                </a:solidFill>
                <a:latin typeface="+mn-ea"/>
              </a:rPr>
              <a:t>가르키는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 구조체가 없다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2291" name="Picture 3" descr="D:\2011 1 2 3 4월\02 2011 01 21 C 저술\2011 07 18 그림 파일\image\13장\페이지542 그림13-13.jpg"/>
          <p:cNvPicPr>
            <a:picLocks noChangeAspect="1" noChangeArrowheads="1"/>
          </p:cNvPicPr>
          <p:nvPr/>
        </p:nvPicPr>
        <p:blipFill>
          <a:blip r:embed="rId2" cstate="print"/>
          <a:srcRect t="5556" b="9259"/>
          <a:stretch>
            <a:fillRect/>
          </a:stretch>
        </p:blipFill>
        <p:spPr bwMode="auto">
          <a:xfrm>
            <a:off x="3275856" y="5013176"/>
            <a:ext cx="5786478" cy="2181364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자기참조 구조체 구현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9" y="1071546"/>
            <a:ext cx="8572559" cy="5500726"/>
          </a:xfrm>
        </p:spPr>
        <p:txBody>
          <a:bodyPr/>
          <a:lstStyle/>
          <a:p>
            <a:pPr>
              <a:buNone/>
            </a:pPr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stdlib.h</a:t>
            </a:r>
            <a:r>
              <a:rPr lang="en-US" altLang="ko-KR" sz="1400" dirty="0" smtClean="0"/>
              <a:t>&gt;</a:t>
            </a:r>
          </a:p>
          <a:p>
            <a:pPr>
              <a:buNone/>
            </a:pP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selfref</a:t>
            </a:r>
            <a:r>
              <a:rPr lang="en-US" altLang="ko-KR" sz="1400" dirty="0" smtClean="0"/>
              <a:t> {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n; 	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selfref</a:t>
            </a:r>
            <a:r>
              <a:rPr lang="en-US" altLang="ko-KR" sz="1400" dirty="0" smtClean="0"/>
              <a:t> *next;  </a:t>
            </a:r>
            <a:r>
              <a:rPr lang="en-US" altLang="ko-KR" sz="1400" dirty="0" smtClean="0">
                <a:solidFill>
                  <a:srgbClr val="00B050"/>
                </a:solidFill>
              </a:rPr>
              <a:t>//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struct</a:t>
            </a:r>
            <a:r>
              <a:rPr lang="en-US" altLang="ko-KR" sz="1400" dirty="0" smtClean="0">
                <a:solidFill>
                  <a:srgbClr val="00B05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selfref</a:t>
            </a:r>
            <a:r>
              <a:rPr lang="en-US" altLang="ko-KR" sz="1400" dirty="0" smtClean="0">
                <a:solidFill>
                  <a:srgbClr val="00B050"/>
                </a:solidFill>
              </a:rPr>
              <a:t> one; =&gt; </a:t>
            </a:r>
            <a:r>
              <a:rPr sz="1400" smtClean="0">
                <a:solidFill>
                  <a:srgbClr val="00B050"/>
                </a:solidFill>
              </a:rPr>
              <a:t>컴파일 오류 발생</a:t>
            </a:r>
          </a:p>
          <a:p>
            <a:pPr>
              <a:buNone/>
            </a:pPr>
            <a:r>
              <a:rPr lang="en-US" altLang="ko-KR" sz="1400" dirty="0" smtClean="0"/>
              <a:t>};</a:t>
            </a:r>
          </a:p>
          <a:p>
            <a:pPr>
              <a:buNone/>
            </a:pPr>
            <a:r>
              <a:rPr lang="en-US" altLang="ko-KR" sz="1400" dirty="0" err="1" smtClean="0"/>
              <a:t>typedef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selfref</a:t>
            </a:r>
            <a:r>
              <a:rPr lang="en-US" altLang="ko-KR" sz="1400" dirty="0" smtClean="0"/>
              <a:t> list;</a:t>
            </a:r>
          </a:p>
          <a:p>
            <a:pPr>
              <a:buNone/>
            </a:pP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main(void) {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0070C0"/>
                </a:solidFill>
              </a:rPr>
              <a:t>list *first = NULL, *second = NULL;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70C0"/>
                </a:solidFill>
              </a:rPr>
              <a:t>	first = (list *)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malloc</a:t>
            </a:r>
            <a:r>
              <a:rPr lang="en-US" altLang="ko-KR" sz="1400" dirty="0" smtClean="0">
                <a:solidFill>
                  <a:srgbClr val="0070C0"/>
                </a:solidFill>
              </a:rPr>
              <a:t>(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sizeof</a:t>
            </a:r>
            <a:r>
              <a:rPr lang="en-US" altLang="ko-KR" sz="1400" dirty="0" smtClean="0">
                <a:solidFill>
                  <a:srgbClr val="0070C0"/>
                </a:solidFill>
              </a:rPr>
              <a:t>(list) );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70C0"/>
                </a:solidFill>
              </a:rPr>
              <a:t>	second = (list *)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malloc</a:t>
            </a:r>
            <a:r>
              <a:rPr lang="en-US" altLang="ko-KR" sz="1400" dirty="0" smtClean="0">
                <a:solidFill>
                  <a:srgbClr val="0070C0"/>
                </a:solidFill>
              </a:rPr>
              <a:t>(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sizeof</a:t>
            </a:r>
            <a:r>
              <a:rPr lang="en-US" altLang="ko-KR" sz="1400" dirty="0" smtClean="0">
                <a:solidFill>
                  <a:srgbClr val="0070C0"/>
                </a:solidFill>
              </a:rPr>
              <a:t>(list) );</a:t>
            </a:r>
          </a:p>
          <a:p>
            <a:pPr>
              <a:buNone/>
            </a:pPr>
            <a:r>
              <a:rPr lang="en-US" altLang="ko-KR" sz="1400" dirty="0" smtClean="0"/>
              <a:t>	first-&gt;n = 100;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0070C0"/>
                </a:solidFill>
              </a:rPr>
              <a:t>first-&gt;next = second;</a:t>
            </a:r>
            <a:r>
              <a:rPr sz="1400" smtClean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</a:rPr>
              <a:t>//first</a:t>
            </a:r>
            <a:r>
              <a:rPr sz="1400" smtClean="0">
                <a:solidFill>
                  <a:srgbClr val="00B050"/>
                </a:solidFill>
              </a:rPr>
              <a:t>와 </a:t>
            </a:r>
            <a:r>
              <a:rPr lang="en-US" altLang="ko-KR" sz="1400" dirty="0" smtClean="0">
                <a:solidFill>
                  <a:srgbClr val="00B050"/>
                </a:solidFill>
              </a:rPr>
              <a:t>second</a:t>
            </a:r>
            <a:r>
              <a:rPr sz="1400" smtClean="0">
                <a:solidFill>
                  <a:srgbClr val="00B050"/>
                </a:solidFill>
              </a:rPr>
              <a:t>가 가리키는 구조체를 연결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1400" dirty="0" smtClean="0"/>
              <a:t>	second-&gt;n = 200;	second-&gt;next = NULL;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sz="1400" smtClean="0"/>
              <a:t>구조체크기</a:t>
            </a:r>
            <a:r>
              <a:rPr lang="en-US" altLang="ko-KR" sz="1400" dirty="0" smtClean="0"/>
              <a:t>= %d\n\n", </a:t>
            </a:r>
            <a:r>
              <a:rPr lang="en-US" altLang="ko-KR" sz="1400" dirty="0" err="1" smtClean="0"/>
              <a:t>sizeof</a:t>
            </a:r>
            <a:r>
              <a:rPr lang="en-US" altLang="ko-KR" sz="1400" dirty="0" smtClean="0"/>
              <a:t>(list)); 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sz="1400" smtClean="0"/>
              <a:t>첫번째구조체</a:t>
            </a:r>
            <a:r>
              <a:rPr lang="en-US" altLang="ko-KR" sz="1400" dirty="0" smtClean="0"/>
              <a:t>: "); 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("\t</a:t>
            </a:r>
            <a:r>
              <a:rPr sz="1400" smtClean="0"/>
              <a:t>자료의주소값</a:t>
            </a:r>
            <a:r>
              <a:rPr lang="en-US" altLang="ko-KR" sz="1400" dirty="0" smtClean="0"/>
              <a:t>(first) = %u\n", first);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("\t</a:t>
            </a:r>
            <a:r>
              <a:rPr sz="1400" smtClean="0"/>
              <a:t>자료값</a:t>
            </a:r>
            <a:r>
              <a:rPr lang="pt-BR" altLang="ko-KR" sz="1400" dirty="0" smtClean="0"/>
              <a:t>(first-&gt;n) = %d\n", first-&gt;n);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("\t</a:t>
            </a:r>
            <a:r>
              <a:rPr sz="1400" smtClean="0"/>
              <a:t>자료값</a:t>
            </a:r>
            <a:r>
              <a:rPr lang="en-US" altLang="ko-KR" sz="1400" dirty="0" smtClean="0"/>
              <a:t>(first-&gt;next) = %u\n", first-&gt;next);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("\t</a:t>
            </a:r>
            <a:r>
              <a:rPr sz="1400" smtClean="0"/>
              <a:t>자료값</a:t>
            </a:r>
            <a:r>
              <a:rPr lang="en-US" altLang="ko-KR" sz="1400" dirty="0" smtClean="0"/>
              <a:t>(first-&gt;next-&gt;n) = %d\n\n", first-&gt;next-&gt;n);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sz="1400" smtClean="0"/>
              <a:t>두번째구조체</a:t>
            </a:r>
            <a:r>
              <a:rPr lang="en-US" altLang="ko-KR" sz="1400" dirty="0" smtClean="0"/>
              <a:t>: "); 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("\t</a:t>
            </a:r>
            <a:r>
              <a:rPr sz="1400" smtClean="0"/>
              <a:t>자료의주소값</a:t>
            </a:r>
            <a:r>
              <a:rPr lang="en-US" altLang="ko-KR" sz="1400" dirty="0" smtClean="0"/>
              <a:t>(second) = %u\n", second);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("\t</a:t>
            </a:r>
            <a:r>
              <a:rPr sz="1400" smtClean="0"/>
              <a:t>자료값</a:t>
            </a:r>
            <a:r>
              <a:rPr lang="pt-BR" altLang="ko-KR" sz="1400" dirty="0" smtClean="0"/>
              <a:t>(second-&gt;n) = %d\n", second-&gt;n);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("\t</a:t>
            </a:r>
            <a:r>
              <a:rPr sz="1400" smtClean="0"/>
              <a:t>자료값</a:t>
            </a:r>
            <a:r>
              <a:rPr lang="en-US" altLang="ko-KR" sz="1400" dirty="0" smtClean="0"/>
              <a:t>(second-&gt;next) = %u\n", second-&gt;next);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0070C0"/>
                </a:solidFill>
              </a:rPr>
              <a:t>free(first);free(second);    </a:t>
            </a:r>
            <a:r>
              <a:rPr lang="en-US" altLang="ko-KR" sz="1400" dirty="0" smtClean="0"/>
              <a:t>return 0;}</a:t>
            </a:r>
            <a:endParaRPr lang="ko-KR" altLang="en-US" sz="1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2000240"/>
            <a:ext cx="2742039" cy="1872208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메모리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 메모리 할당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실행 중에 메모리를 할당하는 방식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메모리 사용 예측이 정확하지 않고 실행 중에 메모리 할당이 필요하다면 동적 메모리 방식이 적합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</p:txBody>
      </p:sp>
      <p:pic>
        <p:nvPicPr>
          <p:cNvPr id="3074" name="Picture 2" descr="D:\2011 1 2 3 4월\02 2011 01 21 C 저술\2011 07 18 그림 파일\image\13장\페이지530 그림13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831" y="3071810"/>
            <a:ext cx="8815325" cy="3000396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214282" y="1071546"/>
            <a:ext cx="871543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2000" b="1" dirty="0" err="1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링크트</a:t>
            </a:r>
            <a:r>
              <a:rPr lang="ko-KR" altLang="en-US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리스트를 따라 가면서 내용을 출력하는 예제 프로그램 *</a:t>
            </a:r>
            <a:r>
              <a:rPr lang="en-US" altLang="ko-KR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list {</a:t>
            </a:r>
          </a:p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        char *name;</a:t>
            </a:r>
          </a:p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        char sex;</a:t>
            </a:r>
          </a:p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age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        //</a:t>
            </a:r>
            <a:r>
              <a:rPr lang="ko-KR" altLang="en-US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자신과 동일한 구조체 형에 대한 포인터</a:t>
            </a:r>
            <a:r>
              <a:rPr lang="en-US" altLang="ko-KR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자기참조구조체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list *next; </a:t>
            </a:r>
            <a:endParaRPr lang="ko-KR" altLang="en-US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} *</a:t>
            </a: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, x = {"Kim", 'M', 36}, y = {"</a:t>
            </a: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Jeong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", 'F', 35}, 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                       z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= {"</a:t>
            </a: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Choi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", 'M', 41};</a:t>
            </a:r>
          </a:p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main(){</a:t>
            </a:r>
          </a:p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x.next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= &amp;y; </a:t>
            </a: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y.next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= &amp;z; </a:t>
            </a: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z.next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= '\0';</a:t>
            </a:r>
          </a:p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이름     성     나이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\n");</a:t>
            </a:r>
          </a:p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("------------------\n");</a:t>
            </a:r>
          </a:p>
          <a:p>
            <a:r>
              <a:rPr lang="en-US" altLang="ko-KR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       for (</a:t>
            </a:r>
            <a:r>
              <a:rPr lang="en-US" altLang="ko-KR" sz="2000" b="1" dirty="0" err="1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=&amp;x; </a:t>
            </a:r>
            <a:r>
              <a:rPr lang="en-US" altLang="ko-KR" sz="2000" b="1" dirty="0" err="1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en-US" altLang="ko-KR" sz="2000" b="1" dirty="0" err="1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2000" b="1" dirty="0" err="1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-&gt;next)  </a:t>
            </a:r>
          </a:p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("%-8s %-6c %2d\n", </a:t>
            </a: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-&gt;name, </a:t>
            </a: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-&gt;sex, </a:t>
            </a: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-&gt;age); </a:t>
            </a:r>
          </a:p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      return 0; }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자기참조 구조체 구현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328592"/>
          </a:xfrm>
        </p:spPr>
        <p:txBody>
          <a:bodyPr/>
          <a:lstStyle/>
          <a:p>
            <a:r>
              <a:rPr lang="ko-KR" altLang="en-US" dirty="0" smtClean="0"/>
              <a:t>배열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첨자</a:t>
            </a:r>
            <a:r>
              <a:rPr lang="en-US" altLang="ko-KR" dirty="0" smtClean="0"/>
              <a:t>(index)</a:t>
            </a:r>
            <a:r>
              <a:rPr lang="ko-KR" altLang="en-US" dirty="0" smtClean="0"/>
              <a:t>를 사용하여 임의 참조</a:t>
            </a:r>
            <a:r>
              <a:rPr lang="en-US" altLang="ko-KR" dirty="0" smtClean="0"/>
              <a:t>(random access)</a:t>
            </a:r>
            <a:r>
              <a:rPr lang="ko-KR" altLang="en-US" dirty="0" smtClean="0"/>
              <a:t>가 가능</a:t>
            </a:r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전에 배열의 크기가 이미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중간에 배열 크기를 늘릴 수 </a:t>
            </a:r>
            <a:r>
              <a:rPr lang="ko-KR" altLang="en-US" dirty="0" err="1" smtClean="0"/>
              <a:t>없슴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중간에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삭제의 어려움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4338" name="Picture 2" descr="D:\2011 1 2 3 4월\02 2011 01 21 C 저술\2011 07 18 그림 파일\image\13장\페이지545 그림13-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214818"/>
            <a:ext cx="6455684" cy="2143140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리스트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32859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연결 리스트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원소인 </a:t>
            </a:r>
            <a:r>
              <a:rPr lang="ko-KR" altLang="en-US" dirty="0" err="1" smtClean="0">
                <a:latin typeface="+mn-ea"/>
              </a:rPr>
              <a:t>노드</a:t>
            </a:r>
            <a:r>
              <a:rPr lang="en-US" altLang="ko-KR" dirty="0" smtClean="0">
                <a:latin typeface="+mn-ea"/>
              </a:rPr>
              <a:t>(node)</a:t>
            </a:r>
            <a:r>
              <a:rPr lang="ko-KR" altLang="en-US" dirty="0" smtClean="0">
                <a:latin typeface="+mn-ea"/>
              </a:rPr>
              <a:t>가 순차적으로 연결된 자료구조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자기 참조 구조체로 정의되는 </a:t>
            </a:r>
            <a:r>
              <a:rPr lang="ko-KR" altLang="en-US" dirty="0" err="1" smtClean="0">
                <a:latin typeface="+mn-ea"/>
              </a:rPr>
              <a:t>노드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자료</a:t>
            </a:r>
            <a:r>
              <a:rPr lang="en-US" altLang="ko-KR" dirty="0" smtClean="0">
                <a:latin typeface="+mn-ea"/>
              </a:rPr>
              <a:t>(data)</a:t>
            </a:r>
            <a:r>
              <a:rPr lang="ko-KR" altLang="en-US" dirty="0" smtClean="0">
                <a:latin typeface="+mn-ea"/>
              </a:rPr>
              <a:t>와 링크</a:t>
            </a:r>
            <a:r>
              <a:rPr lang="en-US" altLang="ko-KR" dirty="0" smtClean="0">
                <a:latin typeface="+mn-ea"/>
              </a:rPr>
              <a:t>(link)</a:t>
            </a:r>
            <a:r>
              <a:rPr lang="ko-KR" altLang="en-US" dirty="0" smtClean="0">
                <a:latin typeface="+mn-ea"/>
              </a:rPr>
              <a:t>로 구성</a:t>
            </a:r>
            <a:endParaRPr lang="ko-KR" altLang="en-US" dirty="0">
              <a:latin typeface="+mn-ea"/>
            </a:endParaRPr>
          </a:p>
        </p:txBody>
      </p:sp>
      <p:pic>
        <p:nvPicPr>
          <p:cNvPr id="15362" name="Picture 2" descr="D:\2011 1 2 3 4월\02 2011 01 21 C 저술\2011 07 18 그림 파일\image\13장\페이지545 그림13-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000372"/>
            <a:ext cx="6976532" cy="2500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리스트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32859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연결 리스트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헤드</a:t>
            </a:r>
            <a:r>
              <a:rPr lang="en-US" altLang="ko-KR" dirty="0" smtClean="0">
                <a:latin typeface="+mn-ea"/>
              </a:rPr>
              <a:t>(head)</a:t>
            </a:r>
          </a:p>
          <a:p>
            <a:pPr lvl="2"/>
            <a:r>
              <a:rPr lang="ko-KR" altLang="en-US" dirty="0" smtClean="0">
                <a:latin typeface="+mn-ea"/>
              </a:rPr>
              <a:t>항상 첫 번째 </a:t>
            </a:r>
            <a:r>
              <a:rPr lang="ko-KR" altLang="en-US" dirty="0" err="1" smtClean="0">
                <a:latin typeface="+mn-ea"/>
              </a:rPr>
              <a:t>노드를</a:t>
            </a:r>
            <a:r>
              <a:rPr lang="ko-KR" altLang="en-US" dirty="0" smtClean="0">
                <a:latin typeface="+mn-ea"/>
              </a:rPr>
              <a:t> 가리키는 포인터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테일</a:t>
            </a:r>
            <a:r>
              <a:rPr lang="en-US" altLang="ko-KR" dirty="0" smtClean="0">
                <a:latin typeface="+mn-ea"/>
              </a:rPr>
              <a:t>(tail) </a:t>
            </a:r>
            <a:r>
              <a:rPr lang="ko-KR" altLang="en-US" dirty="0" smtClean="0">
                <a:latin typeface="+mn-ea"/>
              </a:rPr>
              <a:t>포인터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마지막 </a:t>
            </a:r>
            <a:r>
              <a:rPr lang="ko-KR" altLang="en-US" dirty="0" err="1" smtClean="0">
                <a:latin typeface="+mn-ea"/>
              </a:rPr>
              <a:t>노드를</a:t>
            </a:r>
            <a:r>
              <a:rPr lang="ko-KR" altLang="en-US" dirty="0" smtClean="0">
                <a:latin typeface="+mn-ea"/>
              </a:rPr>
              <a:t> 가리키는 포인터</a:t>
            </a:r>
            <a:endParaRPr lang="ko-KR" altLang="en-US" dirty="0"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  <p:pic>
        <p:nvPicPr>
          <p:cNvPr id="10" name="Picture 3" descr="D:\2011 1 2 3 4월\02 2011 01 21 C 저술\2011 07 18 그림 파일\image\13장\페이지546 그림13-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286124"/>
            <a:ext cx="7744808" cy="3000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리스트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357850"/>
          </a:xfrm>
        </p:spPr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 리스트는 동적으로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연결 리스트의 크기의 증가 감소에 따라 효율적으로 대처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노드의</a:t>
            </a:r>
            <a:r>
              <a:rPr lang="ko-KR" altLang="en-US" dirty="0" smtClean="0"/>
              <a:t> 삽입과 삭제와 같은 자료의 재배치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빠르게 처리</a:t>
            </a:r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배열에 비하여 임의 접근</a:t>
            </a:r>
            <a:r>
              <a:rPr lang="en-US" altLang="ko-KR" dirty="0" smtClean="0"/>
              <a:t>(random access)</a:t>
            </a:r>
            <a:r>
              <a:rPr lang="ko-KR" altLang="en-US" dirty="0" smtClean="0"/>
              <a:t>에 많은 시간이 소용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연결 리스트의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검색은 헤드에서부터 링크를 따라가는 순차적 검색만이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구현이 배열보다 다소 어려움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23</a:t>
            </a:fld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리스트 연산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순회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 리스트에서 모든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순서대로 참조하는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 마지막 노드</a:t>
            </a:r>
            <a:endParaRPr lang="en-US" altLang="ko-KR" dirty="0" smtClean="0"/>
          </a:p>
          <a:p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하나 생성하여 연결 리스트의 마지막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pic>
        <p:nvPicPr>
          <p:cNvPr id="17410" name="Picture 2" descr="D:\2011 1 2 3 4월\02 2011 01 21 C 저술\2011 07 18 그림 파일\image\13장\페이지547 그림13-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714752"/>
            <a:ext cx="6464238" cy="285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24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리스트 연산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00108"/>
            <a:ext cx="8572560" cy="5357850"/>
          </a:xfrm>
        </p:spPr>
        <p:txBody>
          <a:bodyPr/>
          <a:lstStyle/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기존의 연결 리스트에서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“</a:t>
            </a:r>
            <a:r>
              <a:rPr lang="en-US" altLang="ko-KR" dirty="0" smtClean="0"/>
              <a:t>C</a:t>
            </a:r>
            <a:r>
              <a:rPr lang="ko-KR" altLang="en-US" dirty="0" smtClean="0"/>
              <a:t>”와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“</a:t>
            </a:r>
            <a:r>
              <a:rPr lang="en-US" altLang="ko-KR" dirty="0" smtClean="0"/>
              <a:t>C++</a:t>
            </a:r>
            <a:r>
              <a:rPr lang="ko-KR" altLang="en-US" dirty="0" smtClean="0"/>
              <a:t>”사이에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“</a:t>
            </a:r>
            <a:r>
              <a:rPr lang="en-US" altLang="ko-KR" dirty="0" smtClean="0"/>
              <a:t>Objective-C</a:t>
            </a:r>
            <a:r>
              <a:rPr lang="ko-KR" altLang="en-US" dirty="0" smtClean="0"/>
              <a:t>”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삽입하는 과정</a:t>
            </a:r>
            <a:endParaRPr lang="en-US" altLang="ko-KR" dirty="0" smtClean="0"/>
          </a:p>
        </p:txBody>
      </p:sp>
      <p:pic>
        <p:nvPicPr>
          <p:cNvPr id="18435" name="Picture 3" descr="D:\2011 1 2 3 4월\02 2011 01 21 C 저술\2011 07 18 그림 파일\image\13장\페이지548 그림13-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285992"/>
            <a:ext cx="8426111" cy="4000528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25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리스트 연산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기존의 연결 리스트에서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“</a:t>
            </a:r>
            <a:r>
              <a:rPr lang="en-US" altLang="ko-KR" dirty="0" smtClean="0"/>
              <a:t>C++</a:t>
            </a:r>
            <a:r>
              <a:rPr lang="ko-KR" altLang="en-US" dirty="0" smtClean="0"/>
              <a:t>”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삭제</a:t>
            </a:r>
            <a:endParaRPr lang="en-US" altLang="ko-KR" dirty="0" smtClean="0"/>
          </a:p>
        </p:txBody>
      </p:sp>
      <p:pic>
        <p:nvPicPr>
          <p:cNvPr id="19458" name="Picture 2" descr="D:\2011 1 2 3 4월\02 2011 01 21 C 저술\2011 07 18 그림 파일\image\13장\페이지548 그림13-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071678"/>
            <a:ext cx="8786842" cy="3598173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26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리스트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000108"/>
            <a:ext cx="8429684" cy="5328592"/>
          </a:xfrm>
        </p:spPr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err="1" smtClean="0"/>
              <a:t>linkerdlist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개의 소스와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헤더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주요함수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createNode</a:t>
            </a:r>
            <a:r>
              <a:rPr lang="en-US" altLang="ko-KR" dirty="0" smtClean="0"/>
              <a:t>(), append(), </a:t>
            </a:r>
            <a:r>
              <a:rPr lang="en-US" altLang="ko-KR" dirty="0" err="1" smtClean="0"/>
              <a:t>printList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 b="37924"/>
          <a:stretch>
            <a:fillRect/>
          </a:stretch>
        </p:blipFill>
        <p:spPr bwMode="auto">
          <a:xfrm>
            <a:off x="1357289" y="2428868"/>
            <a:ext cx="5616625" cy="414340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27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헤더파일 생성과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28592"/>
          </a:xfrm>
        </p:spPr>
        <p:txBody>
          <a:bodyPr/>
          <a:lstStyle/>
          <a:p>
            <a:r>
              <a:rPr lang="ko-KR" altLang="en-US" dirty="0" smtClean="0"/>
              <a:t>헤더파일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프로젝트의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헤더 파일</a:t>
            </a:r>
            <a:r>
              <a:rPr lang="en-US" altLang="ko-KR" dirty="0" smtClean="0"/>
              <a:t>]</a:t>
            </a:r>
          </a:p>
          <a:p>
            <a:pPr lvl="2"/>
            <a:r>
              <a:rPr lang="ko-KR" altLang="en-US" dirty="0" smtClean="0"/>
              <a:t>오른쪽 버튼을 눌러 나온 메뉴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새항목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새 항목 추가</a:t>
            </a:r>
            <a:r>
              <a:rPr lang="en-US" altLang="ko-KR" dirty="0" smtClean="0"/>
              <a:t>] </a:t>
            </a:r>
            <a:r>
              <a:rPr lang="ko-KR" altLang="en-US" dirty="0" smtClean="0"/>
              <a:t>대화상자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헤더 파일을 선택하고 사용자 헤더 파일의 이름을 입력</a:t>
            </a:r>
            <a:endParaRPr lang="en-US" altLang="ko-KR" dirty="0" smtClean="0"/>
          </a:p>
        </p:txBody>
      </p:sp>
      <p:grpSp>
        <p:nvGrpSpPr>
          <p:cNvPr id="4" name="그룹 17"/>
          <p:cNvGrpSpPr/>
          <p:nvPr/>
        </p:nvGrpSpPr>
        <p:grpSpPr>
          <a:xfrm>
            <a:off x="428596" y="3571876"/>
            <a:ext cx="8561569" cy="2928958"/>
            <a:chOff x="428595" y="3286124"/>
            <a:chExt cx="8561569" cy="29289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5" y="3500438"/>
              <a:ext cx="2496383" cy="164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57554" y="3286124"/>
              <a:ext cx="5632610" cy="2928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직사각형 8"/>
            <p:cNvSpPr/>
            <p:nvPr/>
          </p:nvSpPr>
          <p:spPr bwMode="auto">
            <a:xfrm>
              <a:off x="500034" y="3571876"/>
              <a:ext cx="2428892" cy="28575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5214942" y="4143380"/>
              <a:ext cx="857256" cy="21431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직선 화살표 연결선 11"/>
            <p:cNvCxnSpPr>
              <a:stCxn id="9" idx="3"/>
              <a:endCxn id="10" idx="1"/>
            </p:cNvCxnSpPr>
            <p:nvPr/>
          </p:nvCxnSpPr>
          <p:spPr bwMode="auto">
            <a:xfrm>
              <a:off x="2928926" y="3714752"/>
              <a:ext cx="2286016" cy="5357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28</a:t>
            </a:fld>
            <a:endParaRPr lang="en-US" altLang="ko-KR" dirty="0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메모리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free()</a:t>
            </a:r>
          </a:p>
          <a:p>
            <a:pPr lvl="1"/>
            <a:r>
              <a:rPr lang="ko-KR" altLang="en-US" sz="2400" dirty="0" smtClean="0"/>
              <a:t>함수 </a:t>
            </a:r>
            <a:r>
              <a:rPr lang="en-US" altLang="ko-KR" sz="2400" dirty="0" err="1" smtClean="0"/>
              <a:t>malloc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의 호출로 힙 영역에 확보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할당한 메모리는 사용 후 함수 </a:t>
            </a:r>
            <a:r>
              <a:rPr lang="en-US" altLang="ko-KR" sz="2400" dirty="0" smtClean="0"/>
              <a:t>free()</a:t>
            </a:r>
            <a:r>
              <a:rPr lang="ko-KR" altLang="en-US" sz="2400" dirty="0" smtClean="0"/>
              <a:t>를 사용해 해제</a:t>
            </a:r>
            <a:endParaRPr lang="ko-KR" altLang="en-US" sz="2400" dirty="0"/>
          </a:p>
        </p:txBody>
      </p:sp>
      <p:pic>
        <p:nvPicPr>
          <p:cNvPr id="3075" name="Picture 3" descr="D:\2011 1 2 3 4월\02 2011 01 21 C 저술\2011 07 18 그림 파일\image\13장\페이지531 그림13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786058"/>
            <a:ext cx="7742442" cy="2357454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헤더파일 생성과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28592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헤더파일 이용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sz="2400" dirty="0" smtClean="0">
                <a:latin typeface="+mn-ea"/>
              </a:rPr>
              <a:t>지시자 </a:t>
            </a:r>
            <a:r>
              <a:rPr lang="en-US" altLang="ko-KR" sz="2400" dirty="0" smtClean="0">
                <a:latin typeface="+mn-ea"/>
              </a:rPr>
              <a:t>#include</a:t>
            </a:r>
            <a:r>
              <a:rPr lang="ko-KR" altLang="en-US" sz="2400" dirty="0" smtClean="0">
                <a:latin typeface="+mn-ea"/>
              </a:rPr>
              <a:t>에서  큰따옴표를 사용해서 사용자 정의 헤더 파일을 삽입</a:t>
            </a:r>
            <a:endParaRPr lang="en-US" altLang="ko-KR" sz="2400" dirty="0" smtClean="0">
              <a:latin typeface="+mn-ea"/>
            </a:endParaRPr>
          </a:p>
          <a:p>
            <a:pPr lvl="1"/>
            <a:r>
              <a:rPr lang="en-US" altLang="ko-KR" sz="2400" dirty="0" smtClean="0">
                <a:latin typeface="+mn-ea"/>
              </a:rPr>
              <a:t>#include “</a:t>
            </a:r>
            <a:r>
              <a:rPr lang="en-US" altLang="ko-KR" sz="2400" dirty="0" err="1" smtClean="0">
                <a:latin typeface="+mn-ea"/>
              </a:rPr>
              <a:t>user.h</a:t>
            </a:r>
            <a:r>
              <a:rPr lang="en-US" altLang="ko-KR" sz="2400" dirty="0" smtClean="0">
                <a:latin typeface="+mn-ea"/>
              </a:rPr>
              <a:t>” </a:t>
            </a:r>
            <a:r>
              <a:rPr lang="en-US" altLang="ko-KR" dirty="0" smtClean="0">
                <a:latin typeface="+mn-ea"/>
              </a:rPr>
              <a:t>//</a:t>
            </a:r>
            <a:r>
              <a:rPr lang="ko-KR" altLang="en-US" dirty="0" smtClean="0">
                <a:latin typeface="+mn-ea"/>
              </a:rPr>
              <a:t>사용자 정의 헤더 파일</a:t>
            </a:r>
            <a:endParaRPr lang="en-US" altLang="en-US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#include &lt;</a:t>
            </a:r>
            <a:r>
              <a:rPr lang="en-US" altLang="ko-KR" dirty="0" err="1" smtClean="0">
                <a:latin typeface="+mn-ea"/>
              </a:rPr>
              <a:t>stdio.h</a:t>
            </a:r>
            <a:r>
              <a:rPr lang="en-US" altLang="ko-KR" dirty="0" smtClean="0">
                <a:latin typeface="+mn-ea"/>
              </a:rPr>
              <a:t>&gt; //</a:t>
            </a:r>
            <a:r>
              <a:rPr lang="ko-KR" altLang="en-US" dirty="0" smtClean="0">
                <a:latin typeface="+mn-ea"/>
              </a:rPr>
              <a:t>시스템 헤더 파일 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3286124"/>
            <a:ext cx="8358246" cy="31393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 file: </a:t>
            </a:r>
            <a:r>
              <a:rPr lang="en-US" altLang="ko-KR" b="1" dirty="0" err="1" smtClean="0">
                <a:solidFill>
                  <a:srgbClr val="00B050"/>
                </a:solidFill>
                <a:latin typeface="+mn-ea"/>
              </a:rPr>
              <a:t>linkedlist.h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#include &lt;</a:t>
            </a:r>
            <a:r>
              <a:rPr lang="en-US" altLang="ko-KR" b="1" dirty="0" err="1" smtClean="0">
                <a:latin typeface="+mn-ea"/>
              </a:rPr>
              <a:t>stdio.h</a:t>
            </a:r>
            <a:r>
              <a:rPr lang="en-US" altLang="ko-KR" b="1" dirty="0" smtClean="0">
                <a:latin typeface="+mn-ea"/>
              </a:rPr>
              <a:t>&gt;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//&lt;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시스템헤더파일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.h&gt; 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기술</a:t>
            </a:r>
          </a:p>
          <a:p>
            <a:r>
              <a:rPr lang="en-US" altLang="ko-KR" b="1" dirty="0" smtClean="0">
                <a:latin typeface="+mn-ea"/>
              </a:rPr>
              <a:t>#include &lt;</a:t>
            </a:r>
            <a:r>
              <a:rPr lang="en-US" altLang="ko-KR" b="1" dirty="0" err="1" smtClean="0">
                <a:latin typeface="+mn-ea"/>
              </a:rPr>
              <a:t>stdlib.h</a:t>
            </a:r>
            <a:r>
              <a:rPr lang="en-US" altLang="ko-KR" b="1" dirty="0" smtClean="0">
                <a:latin typeface="+mn-ea"/>
              </a:rPr>
              <a:t>&gt;</a:t>
            </a:r>
          </a:p>
          <a:p>
            <a:r>
              <a:rPr lang="en-US" altLang="ko-KR" b="1" dirty="0" smtClean="0">
                <a:latin typeface="+mn-ea"/>
              </a:rPr>
              <a:t>#include &lt;</a:t>
            </a:r>
            <a:r>
              <a:rPr lang="en-US" altLang="ko-KR" b="1" dirty="0" err="1" smtClean="0">
                <a:latin typeface="+mn-ea"/>
              </a:rPr>
              <a:t>string.h</a:t>
            </a:r>
            <a:r>
              <a:rPr lang="en-US" altLang="ko-KR" b="1" dirty="0" smtClean="0">
                <a:latin typeface="+mn-ea"/>
              </a:rPr>
              <a:t>&gt;</a:t>
            </a:r>
          </a:p>
          <a:p>
            <a:endParaRPr lang="ko-KR" altLang="en-US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 err="1" smtClean="0">
                <a:latin typeface="+mn-ea"/>
              </a:rPr>
              <a:t>struct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linked_list</a:t>
            </a:r>
            <a:r>
              <a:rPr lang="en-US" altLang="ko-KR" b="1" dirty="0" smtClean="0">
                <a:latin typeface="+mn-ea"/>
              </a:rPr>
              <a:t> {</a:t>
            </a:r>
          </a:p>
          <a:p>
            <a:r>
              <a:rPr lang="en-US" altLang="ko-KR" b="1" dirty="0" smtClean="0">
                <a:latin typeface="+mn-ea"/>
              </a:rPr>
              <a:t>   char *name;</a:t>
            </a:r>
          </a:p>
          <a:p>
            <a:r>
              <a:rPr lang="en-US" altLang="ko-KR" b="1" dirty="0" smtClean="0">
                <a:latin typeface="+mn-ea"/>
              </a:rPr>
              <a:t>   </a:t>
            </a:r>
            <a:r>
              <a:rPr lang="en-US" altLang="ko-KR" b="1" dirty="0" err="1" smtClean="0">
                <a:latin typeface="+mn-ea"/>
              </a:rPr>
              <a:t>struct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linked_list</a:t>
            </a:r>
            <a:r>
              <a:rPr lang="en-US" altLang="ko-KR" b="1" dirty="0" smtClean="0">
                <a:latin typeface="+mn-ea"/>
              </a:rPr>
              <a:t>   *next;</a:t>
            </a:r>
          </a:p>
          <a:p>
            <a:r>
              <a:rPr lang="en-US" altLang="ko-KR" b="1" dirty="0" smtClean="0">
                <a:latin typeface="+mn-ea"/>
              </a:rPr>
              <a:t>};</a:t>
            </a:r>
          </a:p>
          <a:p>
            <a:r>
              <a:rPr lang="en-US" altLang="ko-KR" b="1" dirty="0" err="1" smtClean="0">
                <a:latin typeface="+mn-ea"/>
              </a:rPr>
              <a:t>typedef</a:t>
            </a:r>
            <a:r>
              <a:rPr lang="en-US" altLang="ko-KR" b="1" dirty="0" smtClean="0">
                <a:latin typeface="+mn-ea"/>
              </a:rPr>
              <a:t>   </a:t>
            </a:r>
            <a:r>
              <a:rPr lang="en-US" altLang="ko-KR" b="1" dirty="0" err="1" smtClean="0">
                <a:latin typeface="+mn-ea"/>
              </a:rPr>
              <a:t>struct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linked_list</a:t>
            </a:r>
            <a:r>
              <a:rPr lang="en-US" altLang="ko-KR" b="1" dirty="0" smtClean="0">
                <a:latin typeface="+mn-ea"/>
              </a:rPr>
              <a:t>	NODE;</a:t>
            </a:r>
          </a:p>
          <a:p>
            <a:r>
              <a:rPr lang="en-US" altLang="ko-KR" b="1" dirty="0" err="1" smtClean="0">
                <a:latin typeface="+mn-ea"/>
              </a:rPr>
              <a:t>typedef</a:t>
            </a:r>
            <a:r>
              <a:rPr lang="en-US" altLang="ko-KR" b="1" dirty="0" smtClean="0">
                <a:latin typeface="+mn-ea"/>
              </a:rPr>
              <a:t>   NODE *		LINK;</a:t>
            </a:r>
            <a:endParaRPr lang="ko-KR" altLang="en-US" b="1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29</a:t>
            </a:fld>
            <a:endParaRPr lang="en-US" altLang="ko-KR" dirty="0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 </a:t>
            </a:r>
            <a:r>
              <a:rPr lang="ko-KR" altLang="en-US" dirty="0" smtClean="0"/>
              <a:t>함수 구현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30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1000108"/>
            <a:ext cx="8001056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 file: </a:t>
            </a:r>
            <a:r>
              <a:rPr lang="en-US" altLang="ko-KR" b="1" dirty="0" err="1" smtClean="0">
                <a:solidFill>
                  <a:srgbClr val="00B050"/>
                </a:solidFill>
                <a:latin typeface="+mn-ea"/>
              </a:rPr>
              <a:t>linkedlist.c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  - 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연결 리스트 생성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&amp; 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출력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#include "</a:t>
            </a:r>
            <a:r>
              <a:rPr lang="en-US" altLang="ko-KR" b="1" dirty="0" err="1" smtClean="0">
                <a:latin typeface="+mn-ea"/>
              </a:rPr>
              <a:t>linkedlist.h</a:t>
            </a:r>
            <a:r>
              <a:rPr lang="en-US" altLang="ko-KR" b="1" dirty="0" smtClean="0">
                <a:latin typeface="+mn-ea"/>
              </a:rPr>
              <a:t>“  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사용자 정의 헤더 파일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LINK </a:t>
            </a:r>
            <a:r>
              <a:rPr lang="en-US" altLang="ko-KR" b="1" dirty="0" err="1" smtClean="0">
                <a:latin typeface="+mn-ea"/>
              </a:rPr>
              <a:t>createNode</a:t>
            </a:r>
            <a:r>
              <a:rPr lang="en-US" altLang="ko-KR" b="1" dirty="0" smtClean="0">
                <a:latin typeface="+mn-ea"/>
              </a:rPr>
              <a:t>(char *name);    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 err="1" smtClean="0">
                <a:solidFill>
                  <a:srgbClr val="00B050"/>
                </a:solidFill>
                <a:latin typeface="+mn-ea"/>
              </a:rPr>
              <a:t>노드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 생성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LINK append(LINK head, LINK cur); 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 err="1" smtClean="0">
                <a:solidFill>
                  <a:srgbClr val="00B050"/>
                </a:solidFill>
                <a:latin typeface="+mn-ea"/>
              </a:rPr>
              <a:t>노드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 추가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printList</a:t>
            </a:r>
            <a:r>
              <a:rPr lang="en-US" altLang="ko-KR" b="1" dirty="0" smtClean="0">
                <a:latin typeface="+mn-ea"/>
              </a:rPr>
              <a:t>(LINK head);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연결 리스트 출력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  <a:p>
            <a:endParaRPr lang="ko-KR" altLang="en-US" b="1" dirty="0" smtClean="0">
              <a:latin typeface="+mn-ea"/>
            </a:endParaRPr>
          </a:p>
          <a:p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main(void){</a:t>
            </a:r>
          </a:p>
          <a:p>
            <a:r>
              <a:rPr lang="en-US" altLang="ko-KR" b="1" dirty="0" smtClean="0">
                <a:latin typeface="+mn-ea"/>
              </a:rPr>
              <a:t>    char name[30];</a:t>
            </a:r>
          </a:p>
          <a:p>
            <a:r>
              <a:rPr lang="en-US" altLang="ko-KR" b="1" dirty="0" smtClean="0">
                <a:latin typeface="+mn-ea"/>
              </a:rPr>
              <a:t>    LINK head = NULL;</a:t>
            </a:r>
          </a:p>
          <a:p>
            <a:r>
              <a:rPr lang="en-US" altLang="ko-KR" b="1" dirty="0" smtClean="0">
                <a:latin typeface="+mn-ea"/>
              </a:rPr>
              <a:t>    LINK cur;</a:t>
            </a:r>
          </a:p>
          <a:p>
            <a:r>
              <a:rPr lang="ko-KR" altLang="en-US" b="1" dirty="0" smtClean="0">
                <a:latin typeface="+mn-ea"/>
              </a:rPr>
              <a:t>	</a:t>
            </a:r>
          </a:p>
          <a:p>
            <a:r>
              <a:rPr lang="en-US" altLang="ko-KR" b="1" dirty="0" smtClean="0">
                <a:latin typeface="+mn-ea"/>
              </a:rPr>
              <a:t>    </a:t>
            </a:r>
            <a:r>
              <a:rPr lang="en-US" altLang="ko-KR" b="1" dirty="0" err="1" smtClean="0">
                <a:latin typeface="+mn-ea"/>
              </a:rPr>
              <a:t>printf</a:t>
            </a:r>
            <a:r>
              <a:rPr lang="en-US" altLang="ko-KR" b="1" dirty="0" smtClean="0">
                <a:latin typeface="+mn-ea"/>
              </a:rPr>
              <a:t>("</a:t>
            </a:r>
            <a:r>
              <a:rPr lang="ko-KR" altLang="en-US" b="1" dirty="0" smtClean="0">
                <a:latin typeface="+mn-ea"/>
              </a:rPr>
              <a:t>이름을 입력하고 </a:t>
            </a:r>
            <a:r>
              <a:rPr lang="en-US" altLang="ko-KR" b="1" dirty="0" smtClean="0">
                <a:latin typeface="+mn-ea"/>
              </a:rPr>
              <a:t>Enter</a:t>
            </a:r>
            <a:r>
              <a:rPr lang="ko-KR" altLang="en-US" b="1" dirty="0" smtClean="0">
                <a:latin typeface="+mn-ea"/>
              </a:rPr>
              <a:t>를 누르세요</a:t>
            </a:r>
            <a:r>
              <a:rPr lang="en-US" altLang="ko-KR" b="1" dirty="0" smtClean="0">
                <a:latin typeface="+mn-ea"/>
              </a:rPr>
              <a:t>. &gt;&gt; \n");</a:t>
            </a:r>
          </a:p>
          <a:p>
            <a:r>
              <a:rPr lang="en-US" altLang="ko-KR" b="1" dirty="0" smtClean="0">
                <a:latin typeface="+mn-ea"/>
              </a:rPr>
              <a:t>    while ( </a:t>
            </a:r>
            <a:r>
              <a:rPr lang="en-US" altLang="ko-KR" b="1" dirty="0" err="1" smtClean="0">
                <a:latin typeface="+mn-ea"/>
              </a:rPr>
              <a:t>gets_s</a:t>
            </a:r>
            <a:r>
              <a:rPr lang="en-US" altLang="ko-KR" b="1" dirty="0" smtClean="0">
                <a:latin typeface="+mn-ea"/>
              </a:rPr>
              <a:t>(name, 30) != NULL )</a:t>
            </a:r>
            <a:r>
              <a:rPr lang="ko-KR" altLang="en-US" b="1" dirty="0" smtClean="0">
                <a:latin typeface="+mn-ea"/>
              </a:rPr>
              <a:t>	</a:t>
            </a:r>
            <a:r>
              <a:rPr lang="en-US" altLang="ko-KR" b="1" dirty="0" smtClean="0">
                <a:latin typeface="+mn-ea"/>
              </a:rPr>
              <a:t>{</a:t>
            </a:r>
          </a:p>
          <a:p>
            <a:r>
              <a:rPr lang="en-US" altLang="ko-KR" b="1" dirty="0" smtClean="0">
                <a:latin typeface="+mn-ea"/>
              </a:rPr>
              <a:t>	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cur</a:t>
            </a:r>
            <a:r>
              <a:rPr lang="en-US" altLang="ko-KR" b="1" dirty="0" smtClean="0">
                <a:latin typeface="+mn-ea"/>
              </a:rPr>
              <a:t> = </a:t>
            </a:r>
            <a:r>
              <a:rPr lang="en-US" altLang="ko-KR" b="1" dirty="0" err="1" smtClean="0">
                <a:latin typeface="+mn-ea"/>
              </a:rPr>
              <a:t>createNode</a:t>
            </a:r>
            <a:r>
              <a:rPr lang="en-US" altLang="ko-KR" b="1" dirty="0" smtClean="0">
                <a:latin typeface="+mn-ea"/>
              </a:rPr>
              <a:t>(name);	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 err="1" smtClean="0">
                <a:solidFill>
                  <a:srgbClr val="00B050"/>
                </a:solidFill>
                <a:latin typeface="+mn-ea"/>
              </a:rPr>
              <a:t>노드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 동적 할당</a:t>
            </a:r>
          </a:p>
          <a:p>
            <a:r>
              <a:rPr lang="en-US" altLang="ko-KR" b="1" dirty="0" smtClean="0">
                <a:latin typeface="+mn-ea"/>
              </a:rPr>
              <a:t>	if (cur == NULL) exit(1);	</a:t>
            </a:r>
          </a:p>
          <a:p>
            <a:r>
              <a:rPr lang="en-US" altLang="ko-KR" b="1" dirty="0" smtClean="0">
                <a:latin typeface="+mn-ea"/>
              </a:rPr>
              <a:t>             head = append(head,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cur</a:t>
            </a:r>
            <a:r>
              <a:rPr lang="en-US" altLang="ko-KR" b="1" dirty="0" smtClean="0">
                <a:latin typeface="+mn-ea"/>
              </a:rPr>
              <a:t>); 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맨 뒤에 </a:t>
            </a:r>
            <a:r>
              <a:rPr lang="ko-KR" altLang="en-US" b="1" dirty="0" err="1" smtClean="0">
                <a:solidFill>
                  <a:srgbClr val="00B050"/>
                </a:solidFill>
                <a:latin typeface="+mn-ea"/>
              </a:rPr>
              <a:t>노드추가</a:t>
            </a:r>
            <a:endParaRPr lang="ko-KR" altLang="en-US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	</a:t>
            </a:r>
            <a:r>
              <a:rPr lang="en-US" altLang="ko-KR" b="1" dirty="0" err="1" smtClean="0">
                <a:latin typeface="+mn-ea"/>
              </a:rPr>
              <a:t>printList</a:t>
            </a:r>
            <a:r>
              <a:rPr lang="en-US" altLang="ko-KR" b="1" dirty="0" smtClean="0">
                <a:latin typeface="+mn-ea"/>
              </a:rPr>
              <a:t>(head);		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연결 리스트 모두 출력</a:t>
            </a:r>
          </a:p>
          <a:p>
            <a:r>
              <a:rPr lang="en-US" altLang="ko-KR" b="1" dirty="0" smtClean="0">
                <a:latin typeface="+mn-ea"/>
              </a:rPr>
              <a:t>    }</a:t>
            </a:r>
          </a:p>
          <a:p>
            <a:r>
              <a:rPr lang="en-US" altLang="ko-KR" b="1" dirty="0" smtClean="0">
                <a:latin typeface="+mn-ea"/>
              </a:rPr>
              <a:t>    return 0; }</a:t>
            </a:r>
            <a:endParaRPr lang="ko-KR" altLang="en-US" b="1" dirty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구현</a:t>
            </a:r>
            <a:r>
              <a:rPr lang="en-US" altLang="ko-KR" dirty="0" smtClean="0"/>
              <a:t>(1/2)-</a:t>
            </a:r>
            <a:r>
              <a:rPr lang="en-US" altLang="ko-KR" dirty="0" err="1" smtClean="0"/>
              <a:t>listlib.c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1357322"/>
          </a:xfrm>
        </p:spPr>
        <p:txBody>
          <a:bodyPr/>
          <a:lstStyle/>
          <a:p>
            <a:r>
              <a:rPr lang="ko-KR" altLang="en-US" dirty="0" smtClean="0"/>
              <a:t>연결 리스트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출력을 위한 함수를 구현한 소스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31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357158" y="1571612"/>
            <a:ext cx="8538620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#include "</a:t>
            </a:r>
            <a:r>
              <a:rPr lang="en-US" altLang="ko-KR" sz="2000" b="1" dirty="0" err="1" smtClean="0">
                <a:latin typeface="+mn-ea"/>
              </a:rPr>
              <a:t>linkedlist.h</a:t>
            </a:r>
            <a:r>
              <a:rPr lang="en-US" altLang="ko-KR" sz="2000" b="1" dirty="0" smtClean="0">
                <a:latin typeface="+mn-ea"/>
              </a:rPr>
              <a:t>“     </a:t>
            </a: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// 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사용자 정의 헤더 파일</a:t>
            </a:r>
            <a:endParaRPr lang="en-US" altLang="ko-KR" sz="2000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LINK </a:t>
            </a:r>
            <a:r>
              <a:rPr lang="en-US" altLang="ko-KR" sz="2000" b="1" dirty="0" err="1" smtClean="0">
                <a:latin typeface="+mn-ea"/>
              </a:rPr>
              <a:t>createNode</a:t>
            </a:r>
            <a:r>
              <a:rPr lang="en-US" altLang="ko-KR" sz="2000" b="1" dirty="0" smtClean="0">
                <a:latin typeface="+mn-ea"/>
              </a:rPr>
              <a:t>(char *name){     </a:t>
            </a: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+mn-ea"/>
              </a:rPr>
              <a:t>노드를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+mn-ea"/>
              </a:rPr>
              <a:t>생성하는함수</a:t>
            </a:r>
            <a:endParaRPr lang="ko-KR" altLang="en-US" sz="2000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   LINK cur;</a:t>
            </a:r>
          </a:p>
          <a:p>
            <a:r>
              <a:rPr lang="en-US" altLang="ko-KR" sz="2000" b="1" dirty="0" smtClean="0">
                <a:latin typeface="+mn-ea"/>
              </a:rPr>
              <a:t>   cur = (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NODE *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n-ea"/>
              </a:rPr>
              <a:t>malloc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n-ea"/>
              </a:rPr>
              <a:t>sizeof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(NODE)</a:t>
            </a:r>
            <a:r>
              <a:rPr lang="en-US" altLang="ko-KR" sz="2000" b="1" dirty="0" smtClean="0">
                <a:latin typeface="+mn-ea"/>
              </a:rPr>
              <a:t>);</a:t>
            </a:r>
          </a:p>
          <a:p>
            <a:r>
              <a:rPr lang="en-US" altLang="ko-KR" sz="2000" b="1" dirty="0" smtClean="0">
                <a:latin typeface="+mn-ea"/>
              </a:rPr>
              <a:t>   if (cur == NULL) 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{</a:t>
            </a:r>
          </a:p>
          <a:p>
            <a:r>
              <a:rPr lang="en-US" altLang="ko-KR" sz="2000" b="1" dirty="0" smtClean="0">
                <a:latin typeface="+mn-ea"/>
              </a:rPr>
              <a:t>	   </a:t>
            </a:r>
            <a:r>
              <a:rPr lang="en-US" altLang="ko-KR" sz="2000" b="1" dirty="0" err="1" smtClean="0">
                <a:latin typeface="+mn-ea"/>
              </a:rPr>
              <a:t>printf</a:t>
            </a:r>
            <a:r>
              <a:rPr lang="en-US" altLang="ko-KR" sz="2000" b="1" dirty="0" smtClean="0">
                <a:latin typeface="+mn-ea"/>
              </a:rPr>
              <a:t>("</a:t>
            </a:r>
            <a:r>
              <a:rPr lang="ko-KR" altLang="en-US" sz="2000" b="1" dirty="0" err="1" smtClean="0">
                <a:latin typeface="+mn-ea"/>
              </a:rPr>
              <a:t>노드</a:t>
            </a:r>
            <a:r>
              <a:rPr lang="ko-KR" altLang="en-US" sz="2000" b="1" dirty="0" smtClean="0">
                <a:latin typeface="+mn-ea"/>
              </a:rPr>
              <a:t> 생성을 위한 메모리할당에 문제가 있습니다</a:t>
            </a:r>
            <a:r>
              <a:rPr lang="en-US" altLang="ko-KR" sz="2000" b="1" dirty="0" smtClean="0">
                <a:latin typeface="+mn-ea"/>
              </a:rPr>
              <a:t>.\n");</a:t>
            </a:r>
          </a:p>
          <a:p>
            <a:r>
              <a:rPr lang="en-US" altLang="ko-KR" sz="2000" b="1" dirty="0" smtClean="0">
                <a:latin typeface="+mn-ea"/>
              </a:rPr>
              <a:t>	   return NULL;</a:t>
            </a:r>
          </a:p>
          <a:p>
            <a:r>
              <a:rPr lang="ko-KR" altLang="en-US" sz="2000" b="1" dirty="0" smtClean="0">
                <a:latin typeface="+mn-ea"/>
              </a:rPr>
              <a:t>   </a:t>
            </a:r>
            <a:r>
              <a:rPr lang="en-US" altLang="ko-KR" sz="2000" b="1" dirty="0" smtClean="0">
                <a:latin typeface="+mn-ea"/>
              </a:rPr>
              <a:t>}</a:t>
            </a:r>
          </a:p>
          <a:p>
            <a:r>
              <a:rPr lang="ko-KR" altLang="en-US" sz="2000" b="1" dirty="0" smtClean="0">
                <a:latin typeface="+mn-ea"/>
              </a:rPr>
              <a:t>   </a:t>
            </a: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언어 이름을 저장 할 문자 배열을 동적 할당하여 </a:t>
            </a: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name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에 저장  </a:t>
            </a:r>
          </a:p>
          <a:p>
            <a:r>
              <a:rPr lang="en-US" altLang="ko-KR" sz="2000" b="1" dirty="0" smtClean="0">
                <a:latin typeface="+mn-ea"/>
              </a:rPr>
              <a:t>   cur-&gt;name = (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char *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en-US" altLang="ko-KR" sz="2000" b="1" dirty="0" err="1" smtClean="0">
                <a:latin typeface="+mn-ea"/>
              </a:rPr>
              <a:t>malloc</a:t>
            </a:r>
            <a:r>
              <a:rPr lang="en-US" altLang="ko-KR" sz="2000" b="1" dirty="0" smtClean="0">
                <a:latin typeface="+mn-ea"/>
              </a:rPr>
              <a:t>( </a:t>
            </a:r>
            <a:r>
              <a:rPr lang="en-US" altLang="ko-KR" sz="2000" b="1" dirty="0" err="1" smtClean="0">
                <a:latin typeface="+mn-ea"/>
              </a:rPr>
              <a:t>sizeof</a:t>
            </a:r>
            <a:r>
              <a:rPr lang="en-US" altLang="ko-KR" sz="2000" b="1" dirty="0" smtClean="0">
                <a:latin typeface="+mn-ea"/>
              </a:rPr>
              <a:t>(char) * (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n-ea"/>
              </a:rPr>
              <a:t>strlen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(name)</a:t>
            </a:r>
            <a:r>
              <a:rPr lang="en-US" altLang="ko-KR" sz="2000" b="1" dirty="0" smtClean="0">
                <a:latin typeface="+mn-ea"/>
              </a:rPr>
              <a:t>+1) );</a:t>
            </a:r>
          </a:p>
          <a:p>
            <a:r>
              <a:rPr lang="en-US" altLang="ko-KR" sz="2000" b="1" dirty="0" smtClean="0">
                <a:latin typeface="+mn-ea"/>
              </a:rPr>
              <a:t>   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n-ea"/>
              </a:rPr>
              <a:t>strcpy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(cur-&gt;name, name</a:t>
            </a:r>
            <a:r>
              <a:rPr lang="en-US" altLang="ko-KR" sz="2000" b="1" dirty="0" smtClean="0">
                <a:latin typeface="+mn-ea"/>
              </a:rPr>
              <a:t>);  </a:t>
            </a: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//name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에 저장된 문자열 복사</a:t>
            </a:r>
            <a:endParaRPr lang="en-US" altLang="ko-KR" sz="2000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   cur-&gt;next = NULL;</a:t>
            </a:r>
          </a:p>
          <a:p>
            <a:r>
              <a:rPr lang="ko-KR" altLang="en-US" sz="2000" b="1" dirty="0" smtClean="0">
                <a:latin typeface="+mn-ea"/>
              </a:rPr>
              <a:t>   </a:t>
            </a:r>
            <a:r>
              <a:rPr lang="en-US" altLang="ko-KR" sz="2000" b="1" dirty="0" smtClean="0">
                <a:latin typeface="+mn-ea"/>
              </a:rPr>
              <a:t>return cur;  </a:t>
            </a: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할당 된 메모리 주소 반환</a:t>
            </a:r>
            <a:endParaRPr lang="en-US" altLang="ko-KR" sz="2000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}</a:t>
            </a:r>
            <a:endParaRPr lang="ko-KR" altLang="en-US" sz="2000" b="1" dirty="0" smtClean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구현</a:t>
            </a:r>
            <a:r>
              <a:rPr lang="en-US" altLang="ko-KR" dirty="0" smtClean="0"/>
              <a:t>(2/2)-</a:t>
            </a:r>
            <a:r>
              <a:rPr lang="en-US" altLang="ko-KR" dirty="0" err="1" smtClean="0"/>
              <a:t>listlib.c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32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836712"/>
            <a:ext cx="8094588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LINK append(LINK head, LINK cur) {    </a:t>
            </a: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+mn-ea"/>
              </a:rPr>
              <a:t>노드를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 추가하는 함수</a:t>
            </a:r>
          </a:p>
          <a:p>
            <a:r>
              <a:rPr lang="en-US" altLang="ko-KR" sz="2000" b="1" dirty="0" smtClean="0">
                <a:latin typeface="+mn-ea"/>
              </a:rPr>
              <a:t>     LINK </a:t>
            </a:r>
            <a:r>
              <a:rPr lang="en-US" altLang="ko-KR" sz="2000" b="1" dirty="0" err="1" smtClean="0">
                <a:latin typeface="+mn-ea"/>
              </a:rPr>
              <a:t>nextNode</a:t>
            </a:r>
            <a:r>
              <a:rPr lang="en-US" altLang="ko-KR" sz="2000" b="1" dirty="0" smtClean="0">
                <a:latin typeface="+mn-ea"/>
              </a:rPr>
              <a:t> = head;</a:t>
            </a:r>
          </a:p>
          <a:p>
            <a:r>
              <a:rPr lang="en-US" altLang="ko-KR" sz="2000" b="1" dirty="0" smtClean="0">
                <a:latin typeface="+mn-ea"/>
              </a:rPr>
              <a:t>     if (head == NULL){</a:t>
            </a: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     //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첫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+mn-ea"/>
              </a:rPr>
              <a:t>노드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 추가일 경우</a:t>
            </a:r>
            <a:endParaRPr lang="en-US" altLang="ko-KR" sz="2000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	head = cur;</a:t>
            </a: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  //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헤드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+mn-ea"/>
              </a:rPr>
              <a:t>노드는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 첫 번째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+mn-ea"/>
              </a:rPr>
              <a:t>노드가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 됨</a:t>
            </a: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 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	return head;} </a:t>
            </a:r>
          </a:p>
          <a:p>
            <a:r>
              <a:rPr lang="en-US" altLang="ko-KR" sz="2000" b="1" dirty="0" smtClean="0">
                <a:latin typeface="+mn-ea"/>
              </a:rPr>
              <a:t>    </a:t>
            </a: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두 번째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+mn-ea"/>
              </a:rPr>
              <a:t>노드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 추가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+mn-ea"/>
              </a:rPr>
              <a:t>부터</a:t>
            </a:r>
            <a:endParaRPr lang="en-US" altLang="ko-KR" sz="2000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    while (</a:t>
            </a:r>
            <a:r>
              <a:rPr lang="en-US" altLang="ko-KR" sz="2000" b="1" dirty="0" err="1" smtClean="0">
                <a:latin typeface="+mn-ea"/>
              </a:rPr>
              <a:t>nextNode</a:t>
            </a:r>
            <a:r>
              <a:rPr lang="en-US" altLang="ko-KR" sz="2000" b="1" dirty="0" smtClean="0">
                <a:latin typeface="+mn-ea"/>
              </a:rPr>
              <a:t>-&gt;next != NULL){  </a:t>
            </a: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마지막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+mn-ea"/>
              </a:rPr>
              <a:t>노드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 찾기</a:t>
            </a:r>
            <a:endParaRPr lang="en-US" altLang="ko-KR" sz="2000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	</a:t>
            </a:r>
            <a:r>
              <a:rPr lang="en-US" altLang="ko-KR" sz="2000" b="1" dirty="0" err="1" smtClean="0">
                <a:latin typeface="+mn-ea"/>
              </a:rPr>
              <a:t>nextNode</a:t>
            </a:r>
            <a:r>
              <a:rPr lang="en-US" altLang="ko-KR" sz="2000" b="1" dirty="0" smtClean="0">
                <a:latin typeface="+mn-ea"/>
              </a:rPr>
              <a:t> = </a:t>
            </a:r>
            <a:r>
              <a:rPr lang="en-US" altLang="ko-KR" sz="2000" b="1" dirty="0" err="1" smtClean="0">
                <a:latin typeface="+mn-ea"/>
              </a:rPr>
              <a:t>nextNode</a:t>
            </a:r>
            <a:r>
              <a:rPr lang="en-US" altLang="ko-KR" sz="2000" b="1" dirty="0" smtClean="0">
                <a:latin typeface="+mn-ea"/>
              </a:rPr>
              <a:t>-&gt;next;   }</a:t>
            </a:r>
          </a:p>
          <a:p>
            <a:r>
              <a:rPr lang="en-US" altLang="ko-KR" sz="2000" b="1" dirty="0" smtClean="0">
                <a:latin typeface="+mn-ea"/>
              </a:rPr>
              <a:t>    </a:t>
            </a:r>
            <a:r>
              <a:rPr lang="en-US" altLang="ko-KR" sz="2000" b="1" dirty="0" err="1" smtClean="0">
                <a:latin typeface="+mn-ea"/>
              </a:rPr>
              <a:t>nextNode</a:t>
            </a:r>
            <a:r>
              <a:rPr lang="en-US" altLang="ko-KR" sz="2000" b="1" dirty="0" smtClean="0">
                <a:latin typeface="+mn-ea"/>
              </a:rPr>
              <a:t>-&gt;next = cur; </a:t>
            </a: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마지막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+mn-ea"/>
              </a:rPr>
              <a:t>노드에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 추가</a:t>
            </a:r>
            <a:endParaRPr lang="en-US" altLang="ko-KR" sz="2000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    return head;}</a:t>
            </a:r>
          </a:p>
          <a:p>
            <a:endParaRPr lang="ko-KR" altLang="en-US" sz="2000" b="1" dirty="0" smtClean="0">
              <a:latin typeface="+mn-ea"/>
            </a:endParaRPr>
          </a:p>
          <a:p>
            <a:r>
              <a:rPr lang="en-US" altLang="ko-KR" sz="2000" b="1" dirty="0" err="1" smtClean="0">
                <a:latin typeface="+mn-ea"/>
              </a:rPr>
              <a:t>int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b="1" dirty="0" err="1" smtClean="0">
                <a:latin typeface="+mn-ea"/>
              </a:rPr>
              <a:t>printList</a:t>
            </a:r>
            <a:r>
              <a:rPr lang="en-US" altLang="ko-KR" sz="2000" b="1" dirty="0" smtClean="0">
                <a:latin typeface="+mn-ea"/>
              </a:rPr>
              <a:t>(LINK head) { </a:t>
            </a: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연결 리스트의 모든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+mn-ea"/>
              </a:rPr>
              <a:t>노드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 출력 함수</a:t>
            </a: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    </a:t>
            </a:r>
            <a:r>
              <a:rPr lang="en-US" altLang="ko-KR" sz="2000" b="1" dirty="0" err="1" smtClean="0">
                <a:latin typeface="+mn-ea"/>
              </a:rPr>
              <a:t>int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b="1" dirty="0" err="1" smtClean="0">
                <a:latin typeface="+mn-ea"/>
              </a:rPr>
              <a:t>cnt</a:t>
            </a:r>
            <a:r>
              <a:rPr lang="en-US" altLang="ko-KR" sz="2000" b="1" dirty="0" smtClean="0">
                <a:latin typeface="+mn-ea"/>
              </a:rPr>
              <a:t> = 0; </a:t>
            </a:r>
          </a:p>
          <a:p>
            <a:r>
              <a:rPr lang="en-US" altLang="ko-KR" sz="2000" b="1" dirty="0" smtClean="0">
                <a:latin typeface="+mn-ea"/>
              </a:rPr>
              <a:t>    LINK </a:t>
            </a:r>
            <a:r>
              <a:rPr lang="en-US" altLang="ko-KR" sz="2000" b="1" dirty="0" err="1" smtClean="0">
                <a:latin typeface="+mn-ea"/>
              </a:rPr>
              <a:t>nextNode</a:t>
            </a:r>
            <a:r>
              <a:rPr lang="en-US" altLang="ko-KR" sz="2000" b="1" dirty="0" smtClean="0">
                <a:latin typeface="+mn-ea"/>
              </a:rPr>
              <a:t>  = head;</a:t>
            </a:r>
          </a:p>
          <a:p>
            <a:r>
              <a:rPr lang="en-US" altLang="ko-KR" sz="2000" b="1" dirty="0" smtClean="0">
                <a:latin typeface="+mn-ea"/>
              </a:rPr>
              <a:t>    while (</a:t>
            </a:r>
            <a:r>
              <a:rPr lang="en-US" altLang="ko-KR" sz="2000" b="1" dirty="0" err="1" smtClean="0">
                <a:latin typeface="+mn-ea"/>
              </a:rPr>
              <a:t>nextNode</a:t>
            </a:r>
            <a:r>
              <a:rPr lang="en-US" altLang="ko-KR" sz="2000" b="1" dirty="0" smtClean="0">
                <a:latin typeface="+mn-ea"/>
              </a:rPr>
              <a:t> != NULL) {</a:t>
            </a:r>
          </a:p>
          <a:p>
            <a:r>
              <a:rPr lang="en-US" altLang="ko-KR" sz="2000" b="1" dirty="0" smtClean="0">
                <a:latin typeface="+mn-ea"/>
              </a:rPr>
              <a:t>	</a:t>
            </a:r>
            <a:r>
              <a:rPr lang="en-US" altLang="ko-KR" sz="2000" b="1" dirty="0" err="1" smtClean="0">
                <a:latin typeface="+mn-ea"/>
              </a:rPr>
              <a:t>printf</a:t>
            </a:r>
            <a:r>
              <a:rPr lang="en-US" altLang="ko-KR" sz="2000" b="1" dirty="0" smtClean="0">
                <a:latin typeface="+mn-ea"/>
              </a:rPr>
              <a:t>("%3d</a:t>
            </a:r>
            <a:r>
              <a:rPr lang="ko-KR" altLang="en-US" sz="2000" b="1" dirty="0" smtClean="0">
                <a:latin typeface="+mn-ea"/>
              </a:rPr>
              <a:t>번째 </a:t>
            </a:r>
            <a:r>
              <a:rPr lang="ko-KR" altLang="en-US" sz="2000" b="1" dirty="0" err="1" smtClean="0">
                <a:latin typeface="+mn-ea"/>
              </a:rPr>
              <a:t>노드는</a:t>
            </a:r>
            <a:r>
              <a:rPr lang="en-US" altLang="ko-KR" sz="2000" b="1" dirty="0" smtClean="0">
                <a:latin typeface="+mn-ea"/>
              </a:rPr>
              <a:t>%s\n", ++</a:t>
            </a:r>
            <a:r>
              <a:rPr lang="en-US" altLang="ko-KR" sz="2000" b="1" dirty="0" err="1" smtClean="0">
                <a:latin typeface="+mn-ea"/>
              </a:rPr>
              <a:t>cnt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en-US" altLang="ko-KR" sz="2000" b="1" dirty="0" err="1" smtClean="0">
                <a:latin typeface="+mn-ea"/>
              </a:rPr>
              <a:t>nextNode</a:t>
            </a:r>
            <a:r>
              <a:rPr lang="en-US" altLang="ko-KR" sz="2000" b="1" dirty="0" smtClean="0">
                <a:latin typeface="+mn-ea"/>
              </a:rPr>
              <a:t>-&gt;name);</a:t>
            </a:r>
          </a:p>
          <a:p>
            <a:r>
              <a:rPr lang="en-US" altLang="ko-KR" sz="2000" b="1" dirty="0" smtClean="0">
                <a:latin typeface="+mn-ea"/>
              </a:rPr>
              <a:t>	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n-ea"/>
              </a:rPr>
              <a:t>nextNode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 = 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n-ea"/>
              </a:rPr>
              <a:t>nextNode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-&gt;next;}</a:t>
            </a:r>
          </a:p>
          <a:p>
            <a:r>
              <a:rPr lang="en-US" altLang="ko-KR" sz="2000" b="1" dirty="0" smtClean="0">
                <a:latin typeface="+mn-ea"/>
              </a:rPr>
              <a:t>    return </a:t>
            </a:r>
            <a:r>
              <a:rPr lang="en-US" altLang="ko-KR" sz="2000" b="1" dirty="0" err="1" smtClean="0">
                <a:latin typeface="+mn-ea"/>
              </a:rPr>
              <a:t>cnt</a:t>
            </a:r>
            <a:r>
              <a:rPr lang="en-US" altLang="ko-KR" sz="2000" b="1" dirty="0" smtClean="0">
                <a:latin typeface="+mn-ea"/>
              </a:rPr>
              <a:t>; }</a:t>
            </a:r>
            <a:endParaRPr lang="ko-KR" altLang="en-US" sz="2000" b="1" dirty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전처리 지시자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으로 시작하는 전처리 지시어</a:t>
            </a:r>
            <a:endParaRPr lang="ko-KR" altLang="en-US" dirty="0"/>
          </a:p>
        </p:txBody>
      </p:sp>
      <p:pic>
        <p:nvPicPr>
          <p:cNvPr id="24578" name="Picture 2" descr="D:\2011 1 2 3 4월\02 2011 01 21 C 저술\2011 07 18 그림 파일\image\13장\페이지558 표13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643050"/>
            <a:ext cx="6858048" cy="4915541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33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매크로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572560" cy="5357850"/>
          </a:xfrm>
          <a:ln>
            <a:noFill/>
          </a:ln>
          <a:effectLst/>
        </p:spPr>
        <p:txBody>
          <a:bodyPr/>
          <a:lstStyle/>
          <a:p>
            <a:r>
              <a:rPr lang="ko-KR" altLang="en-US" dirty="0" smtClean="0"/>
              <a:t>매크로 기호 상수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전처리 지시자 </a:t>
            </a:r>
            <a:r>
              <a:rPr lang="en-US" altLang="ko-KR" dirty="0" smtClean="0"/>
              <a:t>#define</a:t>
            </a:r>
            <a:r>
              <a:rPr lang="ko-KR" altLang="en-US" dirty="0" smtClean="0"/>
              <a:t>은 기호 상수</a:t>
            </a:r>
            <a:r>
              <a:rPr lang="en-US" altLang="ko-KR" dirty="0" smtClean="0"/>
              <a:t>(symbolic constant)</a:t>
            </a:r>
            <a:r>
              <a:rPr lang="ko-KR" altLang="en-US" dirty="0" smtClean="0"/>
              <a:t>를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줄의 지시자를 입력하기 위해서 줄 끝에 </a:t>
            </a:r>
            <a:r>
              <a:rPr lang="ko-KR" altLang="en-US" dirty="0" err="1" smtClean="0"/>
              <a:t>역슬래쉬</a:t>
            </a:r>
            <a:r>
              <a:rPr lang="ko-KR" altLang="en-US" dirty="0" smtClean="0"/>
              <a:t> </a:t>
            </a:r>
            <a:r>
              <a:rPr lang="en-US" altLang="ko-KR" dirty="0" smtClean="0"/>
              <a:t>\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r>
              <a:rPr lang="ko-KR" altLang="en-US" dirty="0" smtClean="0"/>
              <a:t>인자를 사용한 매크로</a:t>
            </a:r>
          </a:p>
          <a:p>
            <a:pPr lvl="1"/>
            <a:r>
              <a:rPr lang="ko-KR" altLang="en-US" dirty="0" smtClean="0"/>
              <a:t>기호 상수에서 이름 뒤의 괄호 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사이에 인자를 이용</a:t>
            </a:r>
            <a:endParaRPr lang="en-US" altLang="ko-KR" dirty="0" smtClean="0"/>
          </a:p>
        </p:txBody>
      </p:sp>
      <p:pic>
        <p:nvPicPr>
          <p:cNvPr id="1026" name="Picture 2" descr="D:\2011 1 2 3 4월\02 2011 01 21 C 저술\2011 07 18 그림 파일\image\13장\페이지559 그림13-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857628"/>
            <a:ext cx="6008235" cy="2842888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34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인자를 사용한 매크로에서의 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71546"/>
            <a:ext cx="8643998" cy="5328592"/>
          </a:xfrm>
        </p:spPr>
        <p:txBody>
          <a:bodyPr/>
          <a:lstStyle/>
          <a:p>
            <a:r>
              <a:rPr lang="ko-KR" altLang="en-US" dirty="0" smtClean="0"/>
              <a:t>괄호의 중요성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대체 문자열에서의 괄호를 잘 고려</a:t>
            </a:r>
            <a:endParaRPr lang="en-US" altLang="ko-KR" dirty="0" smtClean="0"/>
          </a:p>
          <a:p>
            <a:r>
              <a:rPr lang="ko-KR" altLang="en-US" dirty="0" smtClean="0"/>
              <a:t>기호 상수에서 매크로 이름과 시작 괄호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사이에는 공백이 올 수 없음</a:t>
            </a:r>
            <a:endParaRPr lang="en-US" altLang="ko-KR" dirty="0" smtClean="0"/>
          </a:p>
          <a:p>
            <a:r>
              <a:rPr lang="ko-KR" altLang="en-US" dirty="0" smtClean="0"/>
              <a:t>매크로는 이미 정의된 매크로를 다시 사용 가능</a:t>
            </a:r>
            <a:endParaRPr lang="ko-KR" altLang="en-US" dirty="0"/>
          </a:p>
        </p:txBody>
      </p:sp>
      <p:pic>
        <p:nvPicPr>
          <p:cNvPr id="2050" name="Picture 2" descr="D:\2011 1 2 3 4월\02 2011 01 21 C 저술\2011 07 18 그림 파일\image\13장\페이지559 그림13-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286124"/>
            <a:ext cx="3765124" cy="202808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051" name="Picture 3" descr="D:\2011 1 2 3 4월\02 2011 01 21 C 저술\2011 07 18 그림 파일\image\13장\페이지560 그림13-2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4786322"/>
            <a:ext cx="5007099" cy="1577783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35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071546"/>
            <a:ext cx="8215370" cy="5328592"/>
          </a:xfrm>
        </p:spPr>
        <p:txBody>
          <a:bodyPr/>
          <a:lstStyle/>
          <a:p>
            <a:pPr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stdlib.h</a:t>
            </a:r>
            <a:r>
              <a:rPr lang="en-US" altLang="ko-KR" sz="1600" dirty="0" smtClean="0"/>
              <a:t>&gt; </a:t>
            </a:r>
          </a:p>
          <a:p>
            <a:pPr>
              <a:buNone/>
            </a:pPr>
            <a:r>
              <a:rPr lang="en-US" altLang="ko-KR" sz="1600" dirty="0" smtClean="0"/>
              <a:t>#define MESSAGE "</a:t>
            </a:r>
            <a:r>
              <a:rPr sz="1600" smtClean="0"/>
              <a:t>프로그램언어의 학습은 일반언어의 학습과</a:t>
            </a:r>
            <a:r>
              <a:rPr lang="en-US" altLang="ko-KR" sz="1600" dirty="0" smtClean="0"/>
              <a:t>\</a:t>
            </a:r>
          </a:p>
          <a:p>
            <a:pPr>
              <a:buNone/>
            </a:pPr>
            <a:r>
              <a:rPr sz="1600" smtClean="0"/>
              <a:t>					같이 반복학습이 중요하다</a:t>
            </a:r>
            <a:r>
              <a:rPr lang="en-US" altLang="ko-KR" sz="1600" dirty="0" smtClean="0"/>
              <a:t>“</a:t>
            </a:r>
          </a:p>
          <a:p>
            <a:pPr>
              <a:buNone/>
            </a:pPr>
            <a:r>
              <a:rPr lang="en-US" altLang="ko-KR" sz="1600" dirty="0" smtClean="0"/>
              <a:t>#define PI  3.141592			</a:t>
            </a:r>
            <a:r>
              <a:rPr lang="en-US" altLang="ko-KR" sz="1600" dirty="0" smtClean="0">
                <a:solidFill>
                  <a:srgbClr val="00B050"/>
                </a:solidFill>
              </a:rPr>
              <a:t>//PI</a:t>
            </a:r>
            <a:r>
              <a:rPr sz="1600" smtClean="0">
                <a:solidFill>
                  <a:srgbClr val="00B050"/>
                </a:solidFill>
              </a:rPr>
              <a:t>를 </a:t>
            </a:r>
            <a:r>
              <a:rPr lang="en-US" altLang="ko-KR" sz="1600" dirty="0" smtClean="0">
                <a:solidFill>
                  <a:srgbClr val="00B050"/>
                </a:solidFill>
              </a:rPr>
              <a:t>3.14</a:t>
            </a:r>
            <a:r>
              <a:rPr sz="1600" smtClean="0">
                <a:solidFill>
                  <a:srgbClr val="00B050"/>
                </a:solidFill>
              </a:rPr>
              <a:t>로 대치하는 지시자</a:t>
            </a:r>
          </a:p>
          <a:p>
            <a:pPr>
              <a:buNone/>
            </a:pPr>
            <a:r>
              <a:rPr lang="pt-BR" altLang="ko-KR" sz="1600" dirty="0" smtClean="0"/>
              <a:t>#define VOLUME(r)  (4 * PI * CUBE(r) / 3)       </a:t>
            </a:r>
            <a:r>
              <a:rPr lang="pt-BR" altLang="ko-KR" sz="1600" dirty="0" smtClean="0">
                <a:solidFill>
                  <a:srgbClr val="00B050"/>
                </a:solidFill>
              </a:rPr>
              <a:t>//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구의</a:t>
            </a:r>
            <a:r>
              <a:rPr lang="en-US" altLang="ko-KR" sz="1600" dirty="0" smtClean="0">
                <a:solidFill>
                  <a:srgbClr val="00B05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체적을</a:t>
            </a:r>
            <a:r>
              <a:rPr lang="en-US" altLang="ko-KR" sz="1600" dirty="0" smtClean="0">
                <a:solidFill>
                  <a:srgbClr val="00B05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구하는</a:t>
            </a:r>
            <a:r>
              <a:rPr lang="en-US" altLang="ko-KR" sz="1600" dirty="0" smtClean="0">
                <a:solidFill>
                  <a:srgbClr val="00B05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매크로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#define SQURE(x)	( (x) * (x) )</a:t>
            </a:r>
          </a:p>
          <a:p>
            <a:pPr>
              <a:buNone/>
            </a:pPr>
            <a:r>
              <a:rPr lang="en-US" altLang="ko-KR" sz="1600" dirty="0" smtClean="0"/>
              <a:t>#define CUBE(x)	( SQURE(x) * (x) )</a:t>
            </a:r>
          </a:p>
          <a:p>
            <a:pPr>
              <a:buNone/>
            </a:pPr>
            <a:r>
              <a:rPr lang="en-US" altLang="ko-KR" sz="1600" dirty="0" smtClean="0"/>
              <a:t>#define </a:t>
            </a:r>
            <a:r>
              <a:rPr lang="en-US" altLang="ko-KR" sz="1600" dirty="0" err="1" smtClean="0"/>
              <a:t>getrandom</a:t>
            </a:r>
            <a:r>
              <a:rPr lang="en-US" altLang="ko-KR" sz="1600" dirty="0" smtClean="0"/>
              <a:t>(min, max) \</a:t>
            </a:r>
          </a:p>
          <a:p>
            <a:pPr>
              <a:buNone/>
            </a:pPr>
            <a:r>
              <a:rPr lang="sv-SE" altLang="ko-KR" sz="1600" dirty="0" smtClean="0"/>
              <a:t>		    ((rand()%(int)(((max) + 1)-(min))) + (min))</a:t>
            </a:r>
          </a:p>
          <a:p>
            <a:pPr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main(void) {</a:t>
            </a:r>
          </a:p>
          <a:p>
            <a:pPr>
              <a:buNone/>
            </a:pPr>
            <a:r>
              <a:rPr lang="en-US" altLang="ko-KR" sz="1600" dirty="0" smtClean="0"/>
              <a:t>	double radius = 2.32;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sz="1600" smtClean="0"/>
              <a:t>반지름이</a:t>
            </a:r>
            <a:r>
              <a:rPr lang="en-US" altLang="ko-KR" sz="1600" dirty="0" smtClean="0"/>
              <a:t>%.2lf</a:t>
            </a:r>
            <a:r>
              <a:rPr sz="1600" smtClean="0"/>
              <a:t>인구의체적은</a:t>
            </a:r>
            <a:r>
              <a:rPr lang="en-US" altLang="ko-KR" sz="1600" dirty="0" smtClean="0"/>
              <a:t>%.2lf </a:t>
            </a:r>
            <a:r>
              <a:rPr sz="1600" smtClean="0"/>
              <a:t>입니다</a:t>
            </a:r>
            <a:r>
              <a:rPr lang="en-US" altLang="ko-KR" sz="1600" dirty="0" smtClean="0"/>
              <a:t>.\n", radius, VOLUME(radius));	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sz="1600" smtClean="0"/>
              <a:t>실수</a:t>
            </a:r>
            <a:r>
              <a:rPr lang="en-US" altLang="ko-KR" sz="1600" dirty="0" smtClean="0"/>
              <a:t>%.2lf</a:t>
            </a:r>
            <a:r>
              <a:rPr sz="1600" smtClean="0"/>
              <a:t>의제곱은</a:t>
            </a:r>
            <a:r>
              <a:rPr lang="en-US" altLang="ko-KR" sz="1600" dirty="0" smtClean="0"/>
              <a:t>%.2lf </a:t>
            </a:r>
            <a:r>
              <a:rPr sz="1600" smtClean="0"/>
              <a:t>입니다</a:t>
            </a:r>
            <a:r>
              <a:rPr lang="en-US" altLang="ko-KR" sz="1600" dirty="0" smtClean="0"/>
              <a:t>.\n", 4.29, SQURE(4.29));	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sz="1600" smtClean="0"/>
              <a:t>실수</a:t>
            </a:r>
            <a:r>
              <a:rPr lang="en-US" altLang="ko-KR" sz="1600" dirty="0" smtClean="0"/>
              <a:t>%.2lf</a:t>
            </a:r>
            <a:r>
              <a:rPr sz="1600" smtClean="0"/>
              <a:t>의제곱은</a:t>
            </a:r>
            <a:r>
              <a:rPr lang="en-US" altLang="ko-KR" sz="1600" dirty="0" smtClean="0"/>
              <a:t>%.2lf </a:t>
            </a:r>
            <a:r>
              <a:rPr sz="1600" smtClean="0"/>
              <a:t>입니다</a:t>
            </a:r>
            <a:r>
              <a:rPr lang="en-US" altLang="ko-KR" sz="1600" dirty="0" smtClean="0"/>
              <a:t>.\n", 3.0, CUBE(3.0));	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("%d</a:t>
            </a:r>
            <a:r>
              <a:rPr sz="1600" smtClean="0"/>
              <a:t>과</a:t>
            </a:r>
            <a:r>
              <a:rPr lang="en-US" altLang="ko-KR" sz="1600" dirty="0" smtClean="0"/>
              <a:t>%d </a:t>
            </a:r>
            <a:r>
              <a:rPr sz="1600" smtClean="0"/>
              <a:t>사이의난수</a:t>
            </a:r>
            <a:r>
              <a:rPr lang="pt-BR" altLang="ko-KR" sz="1600" dirty="0" smtClean="0"/>
              <a:t>: %d\n", 1, 100, getrandom(1, 100));	</a:t>
            </a:r>
          </a:p>
          <a:p>
            <a:pPr>
              <a:buNone/>
            </a:pPr>
            <a:r>
              <a:rPr lang="en-US" altLang="ko-KR" sz="1600" dirty="0" smtClean="0"/>
              <a:t>	puts(MESSAGE);	return 0;}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36</a:t>
            </a:fld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예약 매크로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074565" cy="5328592"/>
          </a:xfrm>
        </p:spPr>
        <p:txBody>
          <a:bodyPr/>
          <a:lstStyle/>
          <a:p>
            <a:r>
              <a:rPr lang="ko-KR" altLang="en-US" dirty="0" smtClean="0"/>
              <a:t>이미 정의되어 있는 매크로</a:t>
            </a:r>
            <a:r>
              <a:rPr lang="en-US" altLang="ko-KR" dirty="0" smtClean="0"/>
              <a:t>(predefined macro)</a:t>
            </a:r>
          </a:p>
          <a:p>
            <a:endParaRPr lang="ko-KR" altLang="en-US" dirty="0"/>
          </a:p>
        </p:txBody>
      </p:sp>
      <p:pic>
        <p:nvPicPr>
          <p:cNvPr id="4098" name="Picture 2" descr="D:\2011 1 2 3 4월\02 2011 01 21 C 저술\2011 07 18 그림 파일\image\13장\페이지561 표13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857364"/>
            <a:ext cx="8419399" cy="3071834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6" name="그룹 8"/>
          <p:cNvGrpSpPr/>
          <p:nvPr/>
        </p:nvGrpSpPr>
        <p:grpSpPr>
          <a:xfrm>
            <a:off x="1000100" y="357166"/>
            <a:ext cx="6715172" cy="6000792"/>
            <a:chOff x="3347864" y="1397464"/>
            <a:chExt cx="5374005" cy="5095163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13855"/>
            <a:stretch>
              <a:fillRect/>
            </a:stretch>
          </p:blipFill>
          <p:spPr bwMode="auto">
            <a:xfrm>
              <a:off x="3359294" y="1397464"/>
              <a:ext cx="5362575" cy="1624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4" y="2996952"/>
              <a:ext cx="5362575" cy="3495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37</a:t>
            </a:fld>
            <a:endParaRPr lang="en-US" altLang="ko-KR" dirty="0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조건부 컴파일 지시자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572560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기본 조건부 컴파일 명령어 </a:t>
            </a:r>
            <a:r>
              <a:rPr lang="en-US" altLang="ko-KR" dirty="0" smtClean="0"/>
              <a:t>#if ~ #</a:t>
            </a:r>
            <a:r>
              <a:rPr lang="en-US" altLang="ko-KR" dirty="0" err="1" smtClean="0"/>
              <a:t>endif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 단계에서만 실행에 참여하는 문장처리에 적합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#if</a:t>
            </a:r>
            <a:r>
              <a:rPr lang="ko-KR" altLang="en-US" dirty="0" smtClean="0"/>
              <a:t>는 반드시 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endif</a:t>
            </a:r>
            <a:r>
              <a:rPr lang="ko-KR" altLang="en-US" dirty="0" smtClean="0"/>
              <a:t>로 종료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조건절</a:t>
            </a:r>
            <a:r>
              <a:rPr lang="ko-KR" altLang="en-US" dirty="0" smtClean="0"/>
              <a:t> 문장이 여러 개라도 블록 사용 필요 </a:t>
            </a:r>
            <a:r>
              <a:rPr lang="ko-KR" altLang="en-US" dirty="0" err="1" smtClean="0"/>
              <a:t>없슴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조건식에</a:t>
            </a:r>
            <a:r>
              <a:rPr lang="ko-KR" altLang="en-US" dirty="0" smtClean="0"/>
              <a:t> 괄호 생략 가능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38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메모리 관련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357850"/>
          </a:xfrm>
        </p:spPr>
        <p:txBody>
          <a:bodyPr/>
          <a:lstStyle/>
          <a:p>
            <a:r>
              <a:rPr lang="ko-KR" altLang="en-US" dirty="0" smtClean="0"/>
              <a:t>함수는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calloc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realloc</a:t>
            </a:r>
            <a:r>
              <a:rPr lang="en-US" altLang="ko-KR" dirty="0" smtClean="0"/>
              <a:t>() 3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반환값의</a:t>
            </a:r>
            <a:r>
              <a:rPr lang="ko-KR" altLang="en-US" dirty="0" smtClean="0"/>
              <a:t> 유형은 모든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포인터로 이용할 수 있도록 </a:t>
            </a:r>
            <a:r>
              <a:rPr lang="en-US" altLang="ko-KR" dirty="0" smtClean="0"/>
              <a:t>void * =&gt; </a:t>
            </a:r>
            <a:r>
              <a:rPr lang="ko-KR" altLang="en-US" dirty="0" err="1" smtClean="0"/>
              <a:t>형변환</a:t>
            </a:r>
            <a:r>
              <a:rPr lang="ko-KR" altLang="en-US" dirty="0" smtClean="0"/>
              <a:t> 필요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stdlib.h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 함수 원형 정의</a:t>
            </a:r>
            <a:endParaRPr lang="ko-KR" altLang="en-US" dirty="0"/>
          </a:p>
        </p:txBody>
      </p:sp>
      <p:pic>
        <p:nvPicPr>
          <p:cNvPr id="4098" name="Picture 2" descr="D:\2011 1 2 3 4월\02 2011 01 21 C 저술\2011 07 18 그림 파일\image\13장\페이지531 표13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786058"/>
            <a:ext cx="7669794" cy="3721134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조건부 컴파일 지시자</a:t>
            </a:r>
            <a:endParaRPr lang="ko-KR" altLang="en-US" dirty="0"/>
          </a:p>
        </p:txBody>
      </p:sp>
      <p:pic>
        <p:nvPicPr>
          <p:cNvPr id="6146" name="Picture 2" descr="D:\2011 1 2 3 4월\02 2011 01 21 C 저술\2011 07 18 그림 파일\image\13장\페이지564 그림13-31.jpg"/>
          <p:cNvPicPr>
            <a:picLocks noChangeAspect="1" noChangeArrowheads="1"/>
          </p:cNvPicPr>
          <p:nvPr/>
        </p:nvPicPr>
        <p:blipFill>
          <a:blip r:embed="rId2" cstate="print"/>
          <a:srcRect b="5864"/>
          <a:stretch>
            <a:fillRect/>
          </a:stretch>
        </p:blipFill>
        <p:spPr bwMode="auto">
          <a:xfrm>
            <a:off x="714348" y="1000108"/>
            <a:ext cx="7564470" cy="5500726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39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#if</a:t>
            </a:r>
            <a:r>
              <a:rPr lang="ko-KR" altLang="en-US" dirty="0" smtClean="0"/>
              <a:t>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328592"/>
          </a:xfrm>
        </p:spPr>
        <p:txBody>
          <a:bodyPr/>
          <a:lstStyle/>
          <a:p>
            <a:r>
              <a:rPr lang="ko-KR" altLang="en-US" dirty="0" smtClean="0"/>
              <a:t>명령문 </a:t>
            </a:r>
            <a:r>
              <a:rPr lang="en-US" altLang="ko-KR" dirty="0" smtClean="0"/>
              <a:t>#if </a:t>
            </a:r>
            <a:r>
              <a:rPr lang="ko-KR" altLang="en-US" dirty="0" err="1" smtClean="0"/>
              <a:t>조건식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기호 상수와 정수 상수만 가능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결과도 반드시 정수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관계연산자와 논리연산자 그리고 사칙연산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 상수와 문자 상수는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실수 상수와 문자열 상수 불가능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170" name="Picture 2" descr="D:\2011 1 2 3 4월\02 2011 01 21 C 저술\2011 07 18 그림 파일\image\13장\페이지564 그림13-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571876"/>
            <a:ext cx="7561710" cy="2071702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40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#if</a:t>
            </a:r>
            <a:r>
              <a:rPr lang="ko-KR" altLang="en-US" dirty="0" smtClean="0"/>
              <a:t>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857232"/>
            <a:ext cx="7572460" cy="5382360"/>
          </a:xfrm>
        </p:spPr>
        <p:txBody>
          <a:bodyPr/>
          <a:lstStyle/>
          <a:p>
            <a:pPr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stdio.h</a:t>
            </a:r>
            <a:r>
              <a:rPr lang="en-US" altLang="ko-KR" sz="1600" dirty="0" smtClean="0"/>
              <a:t>&gt;</a:t>
            </a:r>
          </a:p>
          <a:p>
            <a:pPr>
              <a:buNone/>
            </a:pPr>
            <a:r>
              <a:rPr lang="en-US" altLang="ko-KR" sz="1600" dirty="0" smtClean="0"/>
              <a:t>#define WINDOWS 1</a:t>
            </a:r>
          </a:p>
          <a:p>
            <a:pPr>
              <a:buNone/>
            </a:pPr>
            <a:r>
              <a:rPr lang="en-US" altLang="ko-KR" sz="1600" dirty="0" smtClean="0"/>
              <a:t>#define MAC 2</a:t>
            </a:r>
          </a:p>
          <a:p>
            <a:pPr>
              <a:buNone/>
            </a:pPr>
            <a:r>
              <a:rPr lang="en-US" altLang="ko-KR" sz="1600" dirty="0" smtClean="0"/>
              <a:t>#define UNIX 3</a:t>
            </a:r>
          </a:p>
          <a:p>
            <a:pPr>
              <a:buNone/>
            </a:pPr>
            <a:r>
              <a:rPr lang="en-US" altLang="ko-KR" sz="1600" dirty="0" smtClean="0"/>
              <a:t>#define SYSTEM WINDOWS</a:t>
            </a:r>
          </a:p>
          <a:p>
            <a:pPr>
              <a:buNone/>
            </a:pPr>
            <a:endParaRPr sz="1600" smtClean="0"/>
          </a:p>
          <a:p>
            <a:pPr>
              <a:buNone/>
            </a:pPr>
            <a:r>
              <a:rPr lang="en-US" altLang="ko-KR" sz="1600" dirty="0" smtClean="0"/>
              <a:t>#if (SYSTEM == WINDOWS)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typedef</a:t>
            </a:r>
            <a:r>
              <a:rPr lang="en-US" altLang="ko-KR" sz="1600" dirty="0" smtClean="0"/>
              <a:t> long </a:t>
            </a:r>
            <a:r>
              <a:rPr lang="en-US" altLang="ko-KR" sz="1600" dirty="0" err="1" smtClean="0"/>
              <a:t>my_int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#</a:t>
            </a:r>
            <a:r>
              <a:rPr lang="en-US" altLang="ko-KR" sz="1600" dirty="0" err="1" smtClean="0"/>
              <a:t>elif</a:t>
            </a:r>
            <a:r>
              <a:rPr lang="en-US" altLang="ko-KR" sz="1600" dirty="0" smtClean="0"/>
              <a:t> SYSTEM == MAC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typedef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my_int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#</a:t>
            </a:r>
            <a:r>
              <a:rPr lang="en-US" altLang="ko-KR" sz="1600" dirty="0" err="1" smtClean="0"/>
              <a:t>elif</a:t>
            </a:r>
            <a:r>
              <a:rPr lang="en-US" altLang="ko-KR" sz="1600" dirty="0" smtClean="0"/>
              <a:t> SYSTEM == UNIX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typedef</a:t>
            </a:r>
            <a:r>
              <a:rPr lang="en-US" altLang="ko-KR" sz="1600" dirty="0" smtClean="0"/>
              <a:t> short </a:t>
            </a:r>
            <a:r>
              <a:rPr lang="en-US" altLang="ko-KR" sz="1600" dirty="0" err="1" smtClean="0"/>
              <a:t>my_int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#else 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typedef</a:t>
            </a:r>
            <a:r>
              <a:rPr lang="en-US" altLang="ko-KR" sz="1600" dirty="0" smtClean="0"/>
              <a:t> long </a:t>
            </a:r>
            <a:r>
              <a:rPr lang="en-US" altLang="ko-KR" sz="1600" dirty="0" err="1" smtClean="0"/>
              <a:t>my_int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#</a:t>
            </a:r>
            <a:r>
              <a:rPr lang="en-US" altLang="ko-KR" sz="1600" dirty="0" err="1" smtClean="0"/>
              <a:t>endif</a:t>
            </a:r>
            <a:endParaRPr lang="en-US" altLang="ko-KR" sz="1600" dirty="0" smtClean="0"/>
          </a:p>
          <a:p>
            <a:pPr>
              <a:buNone/>
            </a:pPr>
            <a:endParaRPr sz="1600" smtClean="0"/>
          </a:p>
          <a:p>
            <a:pPr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main(void) {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my_int</a:t>
            </a:r>
            <a:r>
              <a:rPr lang="en-US" altLang="ko-KR" sz="1600" dirty="0" smtClean="0"/>
              <a:t> n = 10;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("%d\n", n);	return 0;}</a:t>
            </a:r>
          </a:p>
          <a:p>
            <a:pPr>
              <a:buNone/>
            </a:pPr>
            <a:endParaRPr lang="ko-KR" altLang="en-US" sz="16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t="90344"/>
          <a:stretch>
            <a:fillRect/>
          </a:stretch>
        </p:blipFill>
        <p:spPr bwMode="auto">
          <a:xfrm>
            <a:off x="5214942" y="1142984"/>
            <a:ext cx="2518117" cy="621141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41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 정의 검사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572560" cy="5357850"/>
          </a:xfrm>
        </p:spPr>
        <p:txBody>
          <a:bodyPr/>
          <a:lstStyle/>
          <a:p>
            <a:r>
              <a:rPr lang="ko-KR" altLang="en-US" dirty="0" smtClean="0"/>
              <a:t>전처리 연산자 </a:t>
            </a:r>
            <a:r>
              <a:rPr lang="en-US" altLang="ko-KR" dirty="0" smtClean="0"/>
              <a:t>defined (</a:t>
            </a:r>
            <a:r>
              <a:rPr lang="ko-KR" altLang="en-US" dirty="0" smtClean="0"/>
              <a:t>기호 상수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기호 상수가 정의되었다면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아닌 값을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정의가 되지 않았다면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반환</a:t>
            </a:r>
            <a:endParaRPr lang="en-US" altLang="ko-K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357430"/>
            <a:ext cx="3643338" cy="114893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42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 정의 검사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357850"/>
          </a:xfrm>
        </p:spPr>
        <p:txBody>
          <a:bodyPr/>
          <a:lstStyle/>
          <a:p>
            <a:r>
              <a:rPr lang="en-US" altLang="ko-KR" dirty="0" smtClean="0"/>
              <a:t>if defined #</a:t>
            </a:r>
            <a:r>
              <a:rPr lang="en-US" altLang="ko-KR" dirty="0" err="1" smtClean="0"/>
              <a:t>ifdef</a:t>
            </a:r>
            <a:r>
              <a:rPr lang="en-US" altLang="ko-KR" dirty="0" smtClean="0"/>
              <a:t> #</a:t>
            </a:r>
            <a:r>
              <a:rPr lang="en-US" altLang="ko-KR" dirty="0" err="1" smtClean="0"/>
              <a:t>endif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ifdef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다음에 나오는 기호 상수가 이미 정의되었다면 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endif</a:t>
            </a:r>
            <a:r>
              <a:rPr lang="ko-KR" altLang="en-US" dirty="0" smtClean="0"/>
              <a:t>까지 모든 문장을 컴파일하고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그렇지 않으면 컴파일에서 제거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ifdef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endif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사이에는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문장 뿐만 아니라 전 처리기 </a:t>
            </a:r>
            <a:r>
              <a:rPr lang="ko-KR" altLang="en-US" dirty="0" err="1" smtClean="0"/>
              <a:t>지시자도</a:t>
            </a:r>
            <a:r>
              <a:rPr lang="ko-KR" altLang="en-US" dirty="0" smtClean="0"/>
              <a:t> 가능</a:t>
            </a:r>
            <a:endParaRPr lang="ko-KR" altLang="en-US" dirty="0"/>
          </a:p>
        </p:txBody>
      </p:sp>
      <p:pic>
        <p:nvPicPr>
          <p:cNvPr id="8194" name="Picture 2" descr="D:\2011 1 2 3 4월\02 2011 01 21 C 저술\2011 07 18 그림 파일\image\13장\페이지565 그림13-33.jpg"/>
          <p:cNvPicPr>
            <a:picLocks noChangeAspect="1" noChangeArrowheads="1"/>
          </p:cNvPicPr>
          <p:nvPr/>
        </p:nvPicPr>
        <p:blipFill>
          <a:blip r:embed="rId2" cstate="print"/>
          <a:srcRect t="5769" b="9616"/>
          <a:stretch>
            <a:fillRect/>
          </a:stretch>
        </p:blipFill>
        <p:spPr bwMode="auto">
          <a:xfrm>
            <a:off x="1857356" y="3500438"/>
            <a:ext cx="6699985" cy="3143248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43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#ifdef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71546"/>
            <a:ext cx="8572560" cy="5382360"/>
          </a:xfrm>
        </p:spPr>
        <p:txBody>
          <a:bodyPr/>
          <a:lstStyle/>
          <a:p>
            <a:pPr>
              <a:buNone/>
            </a:pPr>
            <a:r>
              <a:rPr lang="en-US" altLang="ko-KR" sz="1800" dirty="0" smtClean="0">
                <a:latin typeface="+mn-ea"/>
              </a:rPr>
              <a:t>#include &lt;</a:t>
            </a:r>
            <a:r>
              <a:rPr lang="en-US" altLang="ko-KR" sz="1800" dirty="0" err="1" smtClean="0">
                <a:latin typeface="+mn-ea"/>
              </a:rPr>
              <a:t>stdio.h</a:t>
            </a:r>
            <a:r>
              <a:rPr lang="en-US" altLang="ko-KR" sz="1800" dirty="0" smtClean="0">
                <a:latin typeface="+mn-ea"/>
              </a:rPr>
              <a:t>&gt;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// file: 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ifdef.c</a:t>
            </a:r>
            <a:endParaRPr lang="en-US" altLang="ko-KR" sz="1800" dirty="0" smtClean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#define DEBUG   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주석으로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처리하면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중간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과정의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결과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없슴</a:t>
            </a:r>
            <a:endParaRPr lang="en-US" altLang="ko-KR" sz="1800" dirty="0" smtClean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#define LIMIT 20</a:t>
            </a:r>
          </a:p>
          <a:p>
            <a:pPr>
              <a:buNone/>
            </a:pPr>
            <a:r>
              <a:rPr lang="en-US" altLang="ko-KR" sz="1800" dirty="0" err="1" smtClean="0">
                <a:latin typeface="+mn-ea"/>
              </a:rPr>
              <a:t>int</a:t>
            </a:r>
            <a:r>
              <a:rPr lang="en-US" altLang="ko-KR" sz="1800" dirty="0" smtClean="0">
                <a:latin typeface="+mn-ea"/>
              </a:rPr>
              <a:t> main(void) {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int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 err="1" smtClean="0">
                <a:latin typeface="+mn-ea"/>
              </a:rPr>
              <a:t>i</a:t>
            </a:r>
            <a:r>
              <a:rPr lang="en-US" altLang="ko-KR" sz="1800" dirty="0" smtClean="0">
                <a:latin typeface="+mn-ea"/>
              </a:rPr>
              <a:t>;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long prod = 1;</a:t>
            </a:r>
          </a:p>
          <a:p>
            <a:pPr>
              <a:buNone/>
            </a:pPr>
            <a:r>
              <a:rPr lang="nn-NO" altLang="ko-KR" sz="1800" dirty="0" smtClean="0">
                <a:latin typeface="+mn-ea"/>
              </a:rPr>
              <a:t>	for (i = 1; i &lt;= LIMIT; i++)</a:t>
            </a:r>
            <a:r>
              <a:rPr lang="en-US" altLang="ko-KR" sz="1800" dirty="0" smtClean="0">
                <a:latin typeface="+mn-ea"/>
              </a:rPr>
              <a:t>{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  prod *= </a:t>
            </a:r>
            <a:r>
              <a:rPr lang="en-US" altLang="ko-KR" sz="1800" dirty="0" err="1" smtClean="0">
                <a:latin typeface="+mn-ea"/>
              </a:rPr>
              <a:t>i</a:t>
            </a:r>
            <a:r>
              <a:rPr lang="en-US" altLang="ko-KR" sz="1800" dirty="0" smtClean="0">
                <a:latin typeface="+mn-ea"/>
              </a:rPr>
              <a:t>;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       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#</a:t>
            </a:r>
            <a:r>
              <a:rPr lang="en-US" altLang="ko-KR" sz="1800" dirty="0" err="1" smtClean="0">
                <a:solidFill>
                  <a:srgbClr val="0070C0"/>
                </a:solidFill>
                <a:latin typeface="+mn-ea"/>
              </a:rPr>
              <a:t>ifdef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 DEBUG  //</a:t>
            </a:r>
            <a:r>
              <a:rPr lang="en-US" altLang="ko-KR" sz="1800" dirty="0" err="1" smtClean="0">
                <a:solidFill>
                  <a:srgbClr val="0070C0"/>
                </a:solidFill>
                <a:latin typeface="+mn-ea"/>
              </a:rPr>
              <a:t>기호상수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70C0"/>
                </a:solidFill>
                <a:latin typeface="+mn-ea"/>
              </a:rPr>
              <a:t>DEBUG가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70C0"/>
                </a:solidFill>
                <a:latin typeface="+mn-ea"/>
              </a:rPr>
              <a:t>정의되어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70C0"/>
                </a:solidFill>
                <a:latin typeface="+mn-ea"/>
              </a:rPr>
              <a:t>있지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70C0"/>
                </a:solidFill>
                <a:latin typeface="+mn-ea"/>
              </a:rPr>
              <a:t>않으면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70C0"/>
                </a:solidFill>
                <a:latin typeface="+mn-ea"/>
              </a:rPr>
              <a:t>실행되지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70C0"/>
                </a:solidFill>
                <a:latin typeface="+mn-ea"/>
              </a:rPr>
              <a:t>않음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	       if (i%5 == 0)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		    </a:t>
            </a:r>
            <a:r>
              <a:rPr lang="en-US" altLang="ko-KR" sz="1800" dirty="0" err="1" smtClean="0">
                <a:solidFill>
                  <a:srgbClr val="0070C0"/>
                </a:solidFill>
                <a:latin typeface="+mn-ea"/>
              </a:rPr>
              <a:t>printf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("DEBUG : 1부터 %</a:t>
            </a:r>
            <a:r>
              <a:rPr lang="en-US" altLang="ko-KR" sz="1800" dirty="0" err="1" smtClean="0">
                <a:solidFill>
                  <a:srgbClr val="0070C0"/>
                </a:solidFill>
                <a:latin typeface="+mn-ea"/>
              </a:rPr>
              <a:t>d까지의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70C0"/>
                </a:solidFill>
                <a:latin typeface="+mn-ea"/>
              </a:rPr>
              <a:t>곱은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 %d입니다.\n", </a:t>
            </a:r>
            <a:r>
              <a:rPr lang="en-US" altLang="ko-KR" sz="1800" dirty="0" err="1" smtClean="0">
                <a:solidFill>
                  <a:srgbClr val="0070C0"/>
                </a:solidFill>
                <a:latin typeface="+mn-ea"/>
              </a:rPr>
              <a:t>i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, prod);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      #</a:t>
            </a:r>
            <a:r>
              <a:rPr lang="en-US" altLang="ko-KR" sz="1800" dirty="0" err="1" smtClean="0">
                <a:solidFill>
                  <a:srgbClr val="0070C0"/>
                </a:solidFill>
                <a:latin typeface="+mn-ea"/>
              </a:rPr>
              <a:t>endif</a:t>
            </a:r>
            <a:endParaRPr lang="en-US" altLang="ko-KR" sz="1800" dirty="0" smtClean="0">
              <a:solidFill>
                <a:srgbClr val="0070C0"/>
              </a:solidFill>
              <a:latin typeface="+mn-ea"/>
            </a:endParaRPr>
          </a:p>
          <a:p>
            <a:pPr>
              <a:buNone/>
            </a:pPr>
            <a:r>
              <a:rPr sz="1800" smtClean="0">
                <a:latin typeface="+mn-ea"/>
              </a:rPr>
              <a:t>	</a:t>
            </a:r>
            <a:r>
              <a:rPr lang="en-US" altLang="ko-KR" sz="1800" dirty="0" smtClean="0">
                <a:latin typeface="+mn-ea"/>
              </a:rPr>
              <a:t>}		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printf</a:t>
            </a:r>
            <a:r>
              <a:rPr lang="en-US" altLang="ko-KR" sz="1800" dirty="0" smtClean="0">
                <a:latin typeface="+mn-ea"/>
              </a:rPr>
              <a:t>("1부터 %</a:t>
            </a:r>
            <a:r>
              <a:rPr lang="en-US" altLang="ko-KR" sz="1800" dirty="0" err="1" smtClean="0">
                <a:latin typeface="+mn-ea"/>
              </a:rPr>
              <a:t>d까지의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 err="1" smtClean="0">
                <a:latin typeface="+mn-ea"/>
              </a:rPr>
              <a:t>곱은</a:t>
            </a:r>
            <a:r>
              <a:rPr lang="en-US" altLang="ko-KR" sz="1800" dirty="0" smtClean="0">
                <a:latin typeface="+mn-ea"/>
              </a:rPr>
              <a:t> %d입니다.\n", LIMIT, prod);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return 0;}</a:t>
            </a:r>
            <a:endParaRPr lang="ko-KR" altLang="en-US" sz="1800" dirty="0">
              <a:latin typeface="+mn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44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ifndef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ifdef</a:t>
            </a:r>
            <a:r>
              <a:rPr lang="ko-KR" altLang="en-US" dirty="0" smtClean="0"/>
              <a:t>와 반대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기호 상수가 정의되지 않으면 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ifndef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endif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사이의 문장 컴파일</a:t>
            </a:r>
            <a:endParaRPr lang="en-US" altLang="ko-KR" dirty="0" smtClean="0"/>
          </a:p>
          <a:p>
            <a:r>
              <a:rPr lang="ko-KR" altLang="en-US" dirty="0" smtClean="0"/>
              <a:t>정의되지 않으면 컴파일에서 제외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#</a:t>
            </a:r>
            <a:r>
              <a:rPr lang="en-US" altLang="ko-KR" dirty="0" err="1" smtClean="0"/>
              <a:t>ifndef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NAME_SIZE</a:t>
            </a:r>
          </a:p>
          <a:p>
            <a:pPr>
              <a:buNone/>
            </a:pPr>
            <a:r>
              <a:rPr lang="en-US" altLang="ko-KR" dirty="0" smtClean="0"/>
              <a:t>         #define NAME_SIZE 30</a:t>
            </a:r>
          </a:p>
          <a:p>
            <a:pPr>
              <a:buNone/>
            </a:pPr>
            <a:r>
              <a:rPr lang="en-US" altLang="ko-KR" dirty="0" smtClean="0"/>
              <a:t>    #</a:t>
            </a:r>
            <a:r>
              <a:rPr lang="en-US" altLang="ko-KR" dirty="0" err="1" smtClean="0"/>
              <a:t>endif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45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928794" y="2786058"/>
            <a:ext cx="178595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29190" y="2500306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명령어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#define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또는 </a:t>
            </a:r>
            <a:r>
              <a:rPr lang="ko-KR" altLang="en-US" b="1" dirty="0" err="1" smtClean="0">
                <a:solidFill>
                  <a:srgbClr val="0070C0"/>
                </a:solidFill>
                <a:latin typeface="+mn-ea"/>
              </a:rPr>
              <a:t>명령행에서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 정의된 기호 상수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 flipV="1">
            <a:off x="3714744" y="2823472"/>
            <a:ext cx="1214446" cy="141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기호 상수 삭제 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undef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3578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ko-KR" altLang="en-US" dirty="0" smtClean="0"/>
              <a:t>이미 정의된 기호 상수를 해지하는 지시자</a:t>
            </a:r>
            <a:endParaRPr lang="en-US" altLang="ko-KR" dirty="0" smtClean="0"/>
          </a:p>
          <a:p>
            <a:pPr>
              <a:lnSpc>
                <a:spcPts val="3000"/>
              </a:lnSpc>
            </a:pPr>
            <a:r>
              <a:rPr lang="ko-KR" altLang="en-US" dirty="0" smtClean="0"/>
              <a:t>일반적으로 기호 상수를 삭제하기 전에 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ifdef</a:t>
            </a:r>
            <a:r>
              <a:rPr lang="ko-KR" altLang="en-US" dirty="0" smtClean="0"/>
              <a:t>로 이전에 정의됨을 확인한 후 삭제하는 것이 좋음</a:t>
            </a:r>
            <a:endParaRPr lang="en-US" altLang="ko-KR" dirty="0" smtClean="0"/>
          </a:p>
          <a:p>
            <a:pPr>
              <a:lnSpc>
                <a:spcPts val="3000"/>
              </a:lnSpc>
            </a:pPr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>
              <a:lnSpc>
                <a:spcPts val="3000"/>
              </a:lnSpc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70C0"/>
                </a:solidFill>
              </a:rPr>
              <a:t>#define SIZE 20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dirty="0" smtClean="0"/>
              <a:t>    #</a:t>
            </a:r>
            <a:r>
              <a:rPr lang="en-US" altLang="ko-KR" dirty="0" err="1" smtClean="0"/>
              <a:t>ifdef</a:t>
            </a:r>
            <a:r>
              <a:rPr lang="en-US" altLang="ko-KR" dirty="0" smtClean="0"/>
              <a:t> SIZE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en-US" altLang="ko-KR" dirty="0" err="1" smtClean="0">
                <a:solidFill>
                  <a:srgbClr val="0070C0"/>
                </a:solidFill>
              </a:rPr>
              <a:t>undef</a:t>
            </a:r>
            <a:r>
              <a:rPr lang="en-US" altLang="ko-KR" dirty="0" smtClean="0">
                <a:solidFill>
                  <a:srgbClr val="0070C0"/>
                </a:solidFill>
              </a:rPr>
              <a:t> SIZE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dirty="0" smtClean="0"/>
              <a:t>    #</a:t>
            </a:r>
            <a:r>
              <a:rPr lang="en-US" altLang="ko-KR" dirty="0" err="1" smtClean="0"/>
              <a:t>endif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46</a:t>
            </a:fld>
            <a:endParaRPr lang="en-US" altLang="ko-K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전처리연산자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357850"/>
          </a:xfrm>
        </p:spPr>
        <p:txBody>
          <a:bodyPr/>
          <a:lstStyle/>
          <a:p>
            <a:r>
              <a:rPr lang="ko-KR" altLang="en-US" dirty="0" smtClean="0"/>
              <a:t>전처리 연산자 종류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연산자는 </a:t>
            </a:r>
            <a:r>
              <a:rPr lang="en-US" altLang="ko-KR" dirty="0" smtClean="0"/>
              <a:t>#, #@, ##</a:t>
            </a:r>
            <a:r>
              <a:rPr lang="ko-KR" altLang="en-US" dirty="0" smtClean="0"/>
              <a:t>은 매크로 정의 지시자 </a:t>
            </a:r>
            <a:r>
              <a:rPr lang="en-US" altLang="ko-KR" dirty="0" smtClean="0"/>
              <a:t>#define</a:t>
            </a:r>
            <a:r>
              <a:rPr lang="ko-KR" altLang="en-US" dirty="0" smtClean="0"/>
              <a:t>에서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 </a:t>
            </a:r>
            <a:r>
              <a:rPr lang="en-US" altLang="ko-KR" dirty="0" smtClean="0"/>
              <a:t>defined</a:t>
            </a:r>
            <a:r>
              <a:rPr lang="ko-KR" altLang="en-US" dirty="0" smtClean="0"/>
              <a:t>는 조건부 컴파일 지시자 </a:t>
            </a:r>
            <a:r>
              <a:rPr lang="en-US" altLang="ko-KR" dirty="0" smtClean="0"/>
              <a:t>#if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등에서 사용</a:t>
            </a:r>
            <a:endParaRPr lang="ko-KR" altLang="en-US" dirty="0"/>
          </a:p>
        </p:txBody>
      </p:sp>
      <p:pic>
        <p:nvPicPr>
          <p:cNvPr id="10242" name="Picture 2" descr="D:\2011 1 2 3 4월\02 2011 01 21 C 저술\2011 07 18 그림 파일\image\13장\페이지569 표13-4.jpg"/>
          <p:cNvPicPr>
            <a:picLocks noChangeAspect="1" noChangeArrowheads="1"/>
          </p:cNvPicPr>
          <p:nvPr/>
        </p:nvPicPr>
        <p:blipFill>
          <a:blip r:embed="rId2" cstate="print"/>
          <a:srcRect t="8929"/>
          <a:stretch>
            <a:fillRect/>
          </a:stretch>
        </p:blipFill>
        <p:spPr bwMode="auto">
          <a:xfrm>
            <a:off x="857224" y="3143248"/>
            <a:ext cx="7806844" cy="3143272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47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만들기 연산자 </a:t>
            </a:r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142984"/>
            <a:ext cx="8643998" cy="5382360"/>
          </a:xfrm>
          <a:ln>
            <a:noFill/>
          </a:ln>
          <a:effectLst/>
        </p:spPr>
        <p:txBody>
          <a:bodyPr/>
          <a:lstStyle/>
          <a:p>
            <a:r>
              <a:rPr lang="ko-KR" altLang="en-US" dirty="0" smtClean="0"/>
              <a:t>매크로 정의 시에 뒤에 나오는 인자를 문자열로 만드는 연산자</a:t>
            </a:r>
            <a:endParaRPr lang="ko-KR" altLang="en-US" dirty="0"/>
          </a:p>
        </p:txBody>
      </p:sp>
      <p:pic>
        <p:nvPicPr>
          <p:cNvPr id="11266" name="Picture 2" descr="D:\2011 1 2 3 4월\02 2011 01 21 C 저술\2011 07 18 그림 파일\image\13장\페이지570 그림13-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071678"/>
            <a:ext cx="7401086" cy="371477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267" name="Picture 3" descr="D:\2011 1 2 3 4월\02 2011 01 21 C 저술\2011 07 18 그림 파일\image\13장\페이지570 그림13-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254" y="1994947"/>
            <a:ext cx="8161492" cy="37147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48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메모리 함수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인자로 메모리 크기를 지정하고 할당된 메모리의 시작 주소 반환</a:t>
            </a:r>
            <a:endParaRPr lang="en-US" altLang="ko-KR" dirty="0" smtClean="0"/>
          </a:p>
        </p:txBody>
      </p:sp>
      <p:pic>
        <p:nvPicPr>
          <p:cNvPr id="5122" name="Picture 2" descr="D:\2011 1 2 3 4월\02 2011 01 21 C 저술\2011 07 18 그림 파일\image\13장\페이지532 그림13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000240"/>
            <a:ext cx="8674691" cy="37147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만들기 연산자 </a:t>
            </a:r>
            <a:r>
              <a:rPr lang="en-US" altLang="ko-KR" dirty="0" smtClean="0"/>
              <a:t>#@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000108"/>
            <a:ext cx="8858280" cy="5357850"/>
          </a:xfrm>
        </p:spPr>
        <p:txBody>
          <a:bodyPr/>
          <a:lstStyle/>
          <a:p>
            <a:r>
              <a:rPr lang="ko-KR" altLang="en-US" dirty="0" smtClean="0"/>
              <a:t>인자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매크로 정의에서 </a:t>
            </a:r>
            <a:r>
              <a:rPr lang="en-US" altLang="ko-KR" dirty="0" smtClean="0"/>
              <a:t>#@x</a:t>
            </a:r>
            <a:r>
              <a:rPr lang="ko-KR" altLang="en-US" dirty="0" smtClean="0"/>
              <a:t>와 같이 형식인자 앞에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 </a:t>
            </a:r>
            <a:r>
              <a:rPr lang="en-US" altLang="ko-KR" dirty="0" smtClean="0"/>
              <a:t>#@</a:t>
            </a:r>
            <a:r>
              <a:rPr lang="ko-KR" altLang="en-US" dirty="0" smtClean="0"/>
              <a:t>는 뒤에 나오는 인자를 앞 뒤에 작은따옴표를 붙여 문자로 만들어 줌</a:t>
            </a:r>
            <a:endParaRPr lang="ko-KR" altLang="en-US" dirty="0"/>
          </a:p>
        </p:txBody>
      </p:sp>
      <p:pic>
        <p:nvPicPr>
          <p:cNvPr id="12290" name="Picture 2" descr="D:\2011 1 2 3 4월\02 2011 01 21 C 저술\2011 07 18 그림 파일\image\13장\페이지571 그림13-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500306"/>
            <a:ext cx="8198823" cy="32147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49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 붙이기 연산자 </a:t>
            </a:r>
            <a:r>
              <a:rPr lang="en-US" altLang="ko-KR" dirty="0" smtClean="0"/>
              <a:t>##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좌우의 토큰을 연결</a:t>
            </a:r>
            <a:r>
              <a:rPr lang="en-US" altLang="ko-KR" dirty="0" smtClean="0"/>
              <a:t>(concatenation)</a:t>
            </a:r>
            <a:r>
              <a:rPr lang="ko-KR" altLang="en-US" dirty="0" smtClean="0"/>
              <a:t>하는 기능을 수행</a:t>
            </a:r>
            <a:endParaRPr lang="ko-KR" altLang="en-US" dirty="0"/>
          </a:p>
        </p:txBody>
      </p:sp>
      <p:pic>
        <p:nvPicPr>
          <p:cNvPr id="13314" name="Picture 2" descr="D:\2011 1 2 3 4월\02 2011 01 21 C 저술\2011 07 18 그림 파일\image\13장\페이지571 그림13-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928802"/>
            <a:ext cx="8344314" cy="2928958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50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전처리연산자</a:t>
            </a:r>
            <a:r>
              <a:rPr lang="ko-KR" altLang="en-US" dirty="0" smtClean="0"/>
              <a:t>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071546"/>
            <a:ext cx="8003127" cy="5328592"/>
          </a:xfrm>
        </p:spPr>
        <p:txBody>
          <a:bodyPr/>
          <a:lstStyle/>
          <a:p>
            <a:pPr>
              <a:buNone/>
            </a:pPr>
            <a:r>
              <a:rPr lang="it-IT" altLang="ko-KR" sz="1800" dirty="0" smtClean="0"/>
              <a:t>#define PRT(a)		printf(#a" = %d </a:t>
            </a:r>
            <a:r>
              <a:rPr sz="1800" smtClean="0"/>
              <a:t>일때</a:t>
            </a:r>
            <a:r>
              <a:rPr lang="en-US" altLang="ko-KR" sz="1800" dirty="0" smtClean="0"/>
              <a:t>, ", a)</a:t>
            </a:r>
          </a:p>
          <a:p>
            <a:pPr>
              <a:buNone/>
            </a:pPr>
            <a:r>
              <a:rPr lang="en-US" altLang="ko-KR" sz="1800" dirty="0" smtClean="0"/>
              <a:t>#define APRT(a)	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(#a" = %3d  ", a)</a:t>
            </a:r>
          </a:p>
          <a:p>
            <a:pPr>
              <a:buNone/>
            </a:pPr>
            <a:r>
              <a:rPr lang="en-US" altLang="ko-KR" sz="1800" dirty="0" smtClean="0"/>
              <a:t>#define AIPRT(a,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)         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(#a"[%d] = %3d\n",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, a##[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])</a:t>
            </a:r>
          </a:p>
          <a:p>
            <a:pPr>
              <a:buNone/>
            </a:pPr>
            <a:r>
              <a:rPr lang="en-US" altLang="ko-KR" sz="1800" dirty="0" smtClean="0"/>
              <a:t>#define CHPRT(a)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("%c\n", #@a)</a:t>
            </a:r>
          </a:p>
          <a:p>
            <a:pPr>
              <a:buNone/>
            </a:pPr>
            <a:endParaRPr sz="1800" smtClean="0"/>
          </a:p>
          <a:p>
            <a:pPr>
              <a:buNone/>
            </a:pP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main(void) {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, prod = 1;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facto[6];</a:t>
            </a:r>
          </a:p>
          <a:p>
            <a:pPr>
              <a:buNone/>
            </a:pPr>
            <a:r>
              <a:rPr lang="en-US" altLang="ko-KR" sz="1800" dirty="0" smtClean="0"/>
              <a:t>	CHPRT($);</a:t>
            </a:r>
          </a:p>
          <a:p>
            <a:pPr>
              <a:buNone/>
            </a:pPr>
            <a:r>
              <a:rPr lang="nn-NO" altLang="ko-KR" sz="1800" dirty="0" smtClean="0"/>
              <a:t>	for (i = 1; i &lt;= 5; i++)</a:t>
            </a:r>
            <a:r>
              <a:rPr lang="en-US" altLang="ko-KR" sz="1800" dirty="0" smtClean="0"/>
              <a:t>{</a:t>
            </a:r>
          </a:p>
          <a:p>
            <a:pPr>
              <a:buNone/>
            </a:pPr>
            <a:r>
              <a:rPr lang="en-US" altLang="ko-KR" sz="1800" dirty="0" smtClean="0"/>
              <a:t>		prod *=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r>
              <a:rPr lang="en-US" altLang="ko-KR" sz="1800" dirty="0" smtClean="0"/>
              <a:t>		facto[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] = prod; </a:t>
            </a:r>
          </a:p>
          <a:p>
            <a:pPr>
              <a:buNone/>
            </a:pPr>
            <a:r>
              <a:rPr lang="en-US" altLang="ko-KR" sz="1800" dirty="0" smtClean="0"/>
              <a:t>		PRT(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);		</a:t>
            </a:r>
          </a:p>
          <a:p>
            <a:pPr>
              <a:buNone/>
            </a:pPr>
            <a:r>
              <a:rPr lang="en-US" altLang="ko-KR" sz="1800" dirty="0" smtClean="0"/>
              <a:t>		APRT(facto[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]);		</a:t>
            </a:r>
          </a:p>
          <a:p>
            <a:pPr>
              <a:buNone/>
            </a:pPr>
            <a:r>
              <a:rPr lang="en-US" altLang="ko-KR" sz="1800" dirty="0" smtClean="0"/>
              <a:t>		AIPRT(facto,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);</a:t>
            </a:r>
            <a:r>
              <a:rPr sz="1800" smtClean="0"/>
              <a:t>	</a:t>
            </a:r>
            <a:r>
              <a:rPr lang="en-US" altLang="ko-KR" sz="1800" dirty="0" smtClean="0"/>
              <a:t>}</a:t>
            </a:r>
          </a:p>
          <a:p>
            <a:pPr>
              <a:buNone/>
            </a:pPr>
            <a:r>
              <a:rPr lang="en-US" altLang="ko-KR" sz="1800" dirty="0" smtClean="0"/>
              <a:t>	return 0;}</a:t>
            </a:r>
            <a:endParaRPr lang="ko-KR" altLang="en-US" sz="18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 t="67636" r="35839"/>
          <a:stretch>
            <a:fillRect/>
          </a:stretch>
        </p:blipFill>
        <p:spPr bwMode="auto">
          <a:xfrm>
            <a:off x="4357686" y="3643314"/>
            <a:ext cx="3985523" cy="1857388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51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free()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동적으로 할당된 메모리 공간이 필요 없거나 프로그램 </a:t>
            </a:r>
            <a:r>
              <a:rPr lang="ko-KR" altLang="en-US" dirty="0" err="1" smtClean="0"/>
              <a:t>종료시</a:t>
            </a:r>
            <a:r>
              <a:rPr lang="ko-KR" altLang="en-US" dirty="0" smtClean="0"/>
              <a:t> 반드시 메모리 해제</a:t>
            </a:r>
            <a:endParaRPr lang="en-US" altLang="ko-KR" dirty="0" smtClean="0"/>
          </a:p>
          <a:p>
            <a:r>
              <a:rPr lang="ko-KR" altLang="en-US" dirty="0" smtClean="0"/>
              <a:t>인자로 해제할 메모리 공간의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포인터로 이용하여 호출</a:t>
            </a:r>
            <a:endParaRPr lang="en-US" altLang="ko-KR" dirty="0" smtClean="0"/>
          </a:p>
          <a:p>
            <a:r>
              <a:rPr lang="ko-KR" altLang="en-US" dirty="0" smtClean="0"/>
              <a:t>함수 원형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free(void *)</a:t>
            </a:r>
          </a:p>
          <a:p>
            <a:pPr lvl="1"/>
            <a:r>
              <a:rPr lang="en-US" altLang="ko-KR" dirty="0" smtClean="0"/>
              <a:t>free(pi);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71546"/>
            <a:ext cx="7360185" cy="516120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>
                <a:latin typeface="+mn-ea"/>
              </a:rPr>
              <a:t>#include &lt;</a:t>
            </a:r>
            <a:r>
              <a:rPr lang="en-US" altLang="ko-KR" sz="2000" dirty="0" err="1" smtClean="0">
                <a:latin typeface="+mn-ea"/>
              </a:rPr>
              <a:t>stdlib.h</a:t>
            </a:r>
            <a:r>
              <a:rPr lang="en-US" altLang="ko-KR" sz="2000" dirty="0" smtClean="0">
                <a:latin typeface="+mn-ea"/>
              </a:rPr>
              <a:t>&gt;</a:t>
            </a:r>
          </a:p>
          <a:p>
            <a:pPr>
              <a:buNone/>
            </a:pPr>
            <a:r>
              <a:rPr lang="en-US" altLang="ko-KR" sz="2000" dirty="0" err="1" smtClean="0">
                <a:latin typeface="+mn-ea"/>
              </a:rPr>
              <a:t>int</a:t>
            </a:r>
            <a:r>
              <a:rPr lang="en-US" altLang="ko-KR" sz="2000" dirty="0" smtClean="0">
                <a:latin typeface="+mn-ea"/>
              </a:rPr>
              <a:t> main(){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	</a:t>
            </a:r>
            <a:r>
              <a:rPr lang="en-US" altLang="ko-KR" sz="2000" dirty="0" err="1" smtClean="0">
                <a:latin typeface="+mn-ea"/>
              </a:rPr>
              <a:t>int</a:t>
            </a:r>
            <a:r>
              <a:rPr lang="en-US" altLang="ko-KR" sz="2000" dirty="0" smtClean="0">
                <a:latin typeface="+mn-ea"/>
              </a:rPr>
              <a:t> *pi = NULL;</a:t>
            </a: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pPr>
              <a:buNone/>
            </a:pPr>
            <a:r>
              <a:rPr lang="en-US" sz="2000" dirty="0" smtClean="0">
                <a:latin typeface="+mn-ea"/>
              </a:rPr>
              <a:t>     </a:t>
            </a:r>
            <a:r>
              <a:rPr lang="en-US" sz="2000" dirty="0" smtClean="0">
                <a:solidFill>
                  <a:srgbClr val="00B050"/>
                </a:solidFill>
                <a:latin typeface="+mn-ea"/>
              </a:rPr>
              <a:t>// </a:t>
            </a:r>
            <a:r>
              <a:rPr sz="200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메모리 할당 결과를 점검하는 모듈이 필요함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	if ((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pi = (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*)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malloc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(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sizeof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) )) == NULL</a:t>
            </a:r>
            <a:r>
              <a:rPr lang="en-US" altLang="ko-KR" sz="2000" dirty="0" smtClean="0">
                <a:latin typeface="+mn-ea"/>
              </a:rPr>
              <a:t>) {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		</a:t>
            </a:r>
            <a:r>
              <a:rPr lang="en-US" altLang="ko-KR" sz="2000" dirty="0" err="1" smtClean="0">
                <a:latin typeface="+mn-ea"/>
              </a:rPr>
              <a:t>printf</a:t>
            </a:r>
            <a:r>
              <a:rPr lang="en-US" altLang="ko-KR" sz="2000" dirty="0" smtClean="0">
                <a:latin typeface="+mn-ea"/>
              </a:rPr>
              <a:t>("</a:t>
            </a:r>
            <a:r>
              <a:rPr sz="2000" smtClean="0">
                <a:latin typeface="맑은 고딕" pitchFamily="50" charset="-127"/>
                <a:ea typeface="맑은 고딕" pitchFamily="50" charset="-127"/>
              </a:rPr>
              <a:t>메모리 할당에 문제가 있습니다</a:t>
            </a:r>
            <a:r>
              <a:rPr lang="en-US" altLang="ko-KR" sz="2000" dirty="0" smtClean="0">
                <a:latin typeface="+mn-ea"/>
              </a:rPr>
              <a:t>.");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		exit(1);</a:t>
            </a:r>
            <a:r>
              <a:rPr sz="2000" smtClean="0">
                <a:latin typeface="+mn-ea"/>
              </a:rPr>
              <a:t>	</a:t>
            </a:r>
            <a:endParaRPr lang="en-US" sz="2000" dirty="0" smtClean="0">
              <a:latin typeface="+mn-ea"/>
            </a:endParaRP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 }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	*pi = 3; </a:t>
            </a:r>
            <a:r>
              <a:rPr lang="en-US" altLang="ko-KR" sz="200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sz="200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할당된 메모리에 </a:t>
            </a:r>
            <a:r>
              <a:rPr lang="en-US" sz="200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sz="200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을 저장</a:t>
            </a:r>
            <a:endParaRPr lang="en-US" altLang="ko-KR" sz="2000" dirty="0" smtClean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	</a:t>
            </a:r>
            <a:r>
              <a:rPr lang="en-US" altLang="ko-KR" sz="2000" dirty="0" err="1" smtClean="0">
                <a:latin typeface="+mn-ea"/>
              </a:rPr>
              <a:t>printf</a:t>
            </a:r>
            <a:r>
              <a:rPr lang="en-US" altLang="ko-KR" sz="2000" dirty="0" smtClean="0">
                <a:latin typeface="+mn-ea"/>
              </a:rPr>
              <a:t>("*pi = %d\n", *pi);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	</a:t>
            </a:r>
            <a:r>
              <a:rPr lang="en-US" altLang="ko-KR" sz="2000" dirty="0" err="1" smtClean="0">
                <a:latin typeface="+mn-ea"/>
              </a:rPr>
              <a:t>printf</a:t>
            </a:r>
            <a:r>
              <a:rPr lang="en-US" altLang="ko-KR" sz="2000" dirty="0" smtClean="0">
                <a:latin typeface="+mn-ea"/>
              </a:rPr>
              <a:t>("pi = %d\n", pi);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	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free(pi)</a:t>
            </a:r>
            <a:r>
              <a:rPr lang="en-US" altLang="ko-KR" sz="2000" dirty="0" smtClean="0">
                <a:latin typeface="+mn-ea"/>
              </a:rPr>
              <a:t>; </a:t>
            </a:r>
            <a:r>
              <a:rPr lang="en-US" altLang="ko-KR" sz="200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sz="200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할당된 메모리 해제</a:t>
            </a:r>
            <a:endParaRPr lang="en-US" altLang="ko-KR" sz="2000" dirty="0" smtClean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	return 0;}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함수 </a:t>
            </a:r>
            <a:r>
              <a:rPr lang="en-US" altLang="ko-KR" sz="3200" dirty="0" err="1" smtClean="0"/>
              <a:t>malloc</a:t>
            </a:r>
            <a:r>
              <a:rPr lang="en-US" altLang="ko-KR" sz="3200" dirty="0" smtClean="0"/>
              <a:t>()</a:t>
            </a:r>
            <a:r>
              <a:rPr lang="ko-KR" altLang="en-US" sz="3200" dirty="0" smtClean="0"/>
              <a:t>에 의한 배열 공간 할당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501122" cy="5328592"/>
          </a:xfrm>
        </p:spPr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인자</a:t>
            </a:r>
            <a:endParaRPr lang="en-US" altLang="ko-KR" dirty="0" smtClean="0"/>
          </a:p>
          <a:p>
            <a:pPr lvl="1"/>
            <a:r>
              <a:rPr lang="en-US" altLang="ko-KR" sz="2400" dirty="0" err="1" smtClean="0"/>
              <a:t>sizeof</a:t>
            </a:r>
            <a:r>
              <a:rPr lang="en-US" altLang="ko-KR" sz="2400" dirty="0" smtClean="0"/>
              <a:t>(int) * (</a:t>
            </a:r>
            <a:r>
              <a:rPr lang="ko-KR" altLang="en-US" sz="2400" dirty="0" smtClean="0"/>
              <a:t>확보하려는 배열의 원소의 개수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로 지정</a:t>
            </a:r>
            <a:endParaRPr lang="en-US" altLang="ko-KR" sz="2400" dirty="0" smtClean="0"/>
          </a:p>
        </p:txBody>
      </p:sp>
      <p:pic>
        <p:nvPicPr>
          <p:cNvPr id="7170" name="Picture 2" descr="D:\2011 1 2 3 4월\02 2011 01 21 C 저술\2011 07 18 그림 파일\image\13장\페이지535 그림13-7.jpg"/>
          <p:cNvPicPr>
            <a:picLocks noChangeAspect="1" noChangeArrowheads="1"/>
          </p:cNvPicPr>
          <p:nvPr/>
        </p:nvPicPr>
        <p:blipFill>
          <a:blip r:embed="rId2" cstate="print"/>
          <a:srcRect r="55027" b="76596"/>
          <a:stretch>
            <a:fillRect/>
          </a:stretch>
        </p:blipFill>
        <p:spPr bwMode="auto">
          <a:xfrm>
            <a:off x="1357290" y="2214554"/>
            <a:ext cx="5163019" cy="107157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  <p:pic>
        <p:nvPicPr>
          <p:cNvPr id="9" name="Picture 2" descr="D:\2011 1 2 3 4월\02 2011 01 21 C 저술\2011 07 18 그림 파일\image\13장\페이지535 그림13-7.jpg"/>
          <p:cNvPicPr>
            <a:picLocks noChangeAspect="1" noChangeArrowheads="1"/>
          </p:cNvPicPr>
          <p:nvPr/>
        </p:nvPicPr>
        <p:blipFill>
          <a:blip r:embed="rId2" cstate="print"/>
          <a:srcRect t="25532"/>
          <a:stretch>
            <a:fillRect/>
          </a:stretch>
        </p:blipFill>
        <p:spPr bwMode="auto">
          <a:xfrm>
            <a:off x="214282" y="3643314"/>
            <a:ext cx="8418931" cy="2500330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</a:t>
            </a:r>
            <a:r>
              <a:rPr smtClean="0"/>
              <a:t>malloc()</a:t>
            </a:r>
            <a:r>
              <a:rPr lang="ko-KR" altLang="en-US" dirty="0" smtClean="0"/>
              <a:t>에 의한 배열 공간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stdlib.h</a:t>
            </a:r>
            <a:r>
              <a:rPr lang="en-US" altLang="ko-KR" sz="1600" dirty="0" smtClean="0"/>
              <a:t>&gt;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main(void) { </a:t>
            </a:r>
            <a:r>
              <a:rPr lang="en-US" altLang="ko-KR" sz="1800" dirty="0" smtClean="0">
                <a:solidFill>
                  <a:srgbClr val="00B050"/>
                </a:solidFill>
              </a:rPr>
              <a:t>//</a:t>
            </a:r>
            <a:r>
              <a:rPr sz="1800" smtClean="0">
                <a:solidFill>
                  <a:srgbClr val="00B050"/>
                </a:solidFill>
              </a:rPr>
              <a:t>동적 메모리에 여러 성적을 저장하여 합과 평균을 구하여 출력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*</a:t>
            </a:r>
            <a:r>
              <a:rPr lang="en-US" altLang="ko-KR" sz="1600" dirty="0" err="1" smtClean="0"/>
              <a:t>ary</a:t>
            </a:r>
            <a:r>
              <a:rPr lang="en-US" altLang="ko-KR" sz="1600" dirty="0" smtClean="0"/>
              <a:t> = NULL;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0, n = 0, sum= 0;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sz="1600" smtClean="0"/>
              <a:t>입력할 점수의 </a:t>
            </a:r>
            <a:r>
              <a:rPr lang="ko-KR" altLang="en-US" sz="1600" dirty="0" smtClean="0"/>
              <a:t>개수를</a:t>
            </a:r>
            <a:r>
              <a:rPr sz="1600" smtClean="0"/>
              <a:t> 입력</a:t>
            </a:r>
            <a:r>
              <a:rPr lang="en-US" altLang="ko-KR" sz="1600" dirty="0" smtClean="0"/>
              <a:t>&gt;&gt; ");  </a:t>
            </a:r>
            <a:r>
              <a:rPr lang="en-US" altLang="ko-KR" sz="1600" dirty="0" err="1" smtClean="0"/>
              <a:t>scanf_s</a:t>
            </a:r>
            <a:r>
              <a:rPr lang="en-US" altLang="ko-KR" sz="1600" dirty="0" smtClean="0"/>
              <a:t>("%d", &amp;n);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     //</a:t>
            </a:r>
            <a:r>
              <a:rPr sz="1600" smtClean="0">
                <a:solidFill>
                  <a:srgbClr val="00B050"/>
                </a:solidFill>
              </a:rPr>
              <a:t>입력한 </a:t>
            </a:r>
            <a:r>
              <a:rPr lang="ko-KR" altLang="en-US" sz="1600" dirty="0" smtClean="0">
                <a:solidFill>
                  <a:srgbClr val="00B050"/>
                </a:solidFill>
              </a:rPr>
              <a:t>개수</a:t>
            </a:r>
            <a:r>
              <a:rPr sz="1600" smtClean="0">
                <a:solidFill>
                  <a:srgbClr val="00B050"/>
                </a:solidFill>
              </a:rPr>
              <a:t> 만큼의 메모리 할당</a:t>
            </a:r>
          </a:p>
          <a:p>
            <a:pPr>
              <a:buNone/>
            </a:pPr>
            <a:r>
              <a:rPr lang="en-US" altLang="ko-KR" sz="1600" dirty="0" smtClean="0"/>
              <a:t>	if ( (</a:t>
            </a:r>
            <a:r>
              <a:rPr lang="en-US" altLang="ko-KR" sz="1600" dirty="0" err="1" smtClean="0"/>
              <a:t>ary</a:t>
            </a:r>
            <a:r>
              <a:rPr lang="en-US" altLang="ko-KR" sz="1600" dirty="0" smtClean="0"/>
              <a:t> = </a:t>
            </a:r>
            <a:r>
              <a:rPr lang="en-US" altLang="ko-KR" sz="1600" dirty="0" smtClean="0">
                <a:solidFill>
                  <a:srgbClr val="00B050"/>
                </a:solidFill>
              </a:rPr>
              <a:t>(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int</a:t>
            </a:r>
            <a:r>
              <a:rPr lang="en-US" altLang="ko-KR" sz="1600" dirty="0" smtClean="0">
                <a:solidFill>
                  <a:srgbClr val="00B050"/>
                </a:solidFill>
              </a:rPr>
              <a:t> *)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malloc</a:t>
            </a:r>
            <a:r>
              <a:rPr lang="en-US" altLang="ko-KR" sz="1600" dirty="0" smtClean="0">
                <a:solidFill>
                  <a:srgbClr val="00B050"/>
                </a:solidFill>
              </a:rPr>
              <a:t>(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sizeof</a:t>
            </a:r>
            <a:r>
              <a:rPr lang="en-US" altLang="ko-KR" sz="1600" dirty="0" smtClean="0">
                <a:solidFill>
                  <a:srgbClr val="0070C0"/>
                </a:solidFill>
              </a:rPr>
              <a:t>(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600" dirty="0" smtClean="0">
                <a:solidFill>
                  <a:srgbClr val="0070C0"/>
                </a:solidFill>
              </a:rPr>
              <a:t>)*n </a:t>
            </a:r>
            <a:r>
              <a:rPr lang="en-US" altLang="ko-KR" sz="1600" dirty="0" smtClean="0">
                <a:solidFill>
                  <a:srgbClr val="00B050"/>
                </a:solidFill>
              </a:rPr>
              <a:t>)) </a:t>
            </a:r>
            <a:r>
              <a:rPr lang="en-US" altLang="ko-KR" sz="1600" dirty="0" smtClean="0"/>
              <a:t>== NULL ) {</a:t>
            </a:r>
          </a:p>
          <a:p>
            <a:pPr>
              <a:buNone/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sz="1600" smtClean="0"/>
              <a:t>메모리 할당에 문제가 있습니다</a:t>
            </a:r>
            <a:r>
              <a:rPr lang="en-US" altLang="ko-KR" sz="1600" dirty="0" smtClean="0"/>
              <a:t>.");</a:t>
            </a:r>
          </a:p>
          <a:p>
            <a:pPr>
              <a:buNone/>
            </a:pPr>
            <a:r>
              <a:rPr lang="en-US" altLang="ko-KR" sz="1600" dirty="0" smtClean="0"/>
              <a:t>		exit(1);}</a:t>
            </a:r>
          </a:p>
          <a:p>
            <a:pPr>
              <a:buNone/>
            </a:pPr>
            <a:endParaRPr sz="160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("%d</a:t>
            </a:r>
            <a:r>
              <a:rPr sz="1600" smtClean="0"/>
              <a:t>개의 점수 입력</a:t>
            </a:r>
            <a:r>
              <a:rPr lang="en-US" altLang="ko-KR" sz="1600" dirty="0" smtClean="0"/>
              <a:t>&gt;&gt; ", n);</a:t>
            </a:r>
          </a:p>
          <a:p>
            <a:pPr>
              <a:buNone/>
            </a:pPr>
            <a:r>
              <a:rPr lang="nn-NO" altLang="ko-KR" sz="1600" dirty="0" smtClean="0"/>
              <a:t>	for (i = 0; i &lt; n; i++) </a:t>
            </a:r>
            <a:r>
              <a:rPr lang="en-US" altLang="ko-KR" sz="1600" dirty="0" smtClean="0"/>
              <a:t>{</a:t>
            </a:r>
          </a:p>
          <a:p>
            <a:pPr>
              <a:buNone/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scanf_s</a:t>
            </a:r>
            <a:r>
              <a:rPr lang="en-US" altLang="ko-KR" sz="1600" dirty="0" smtClean="0"/>
              <a:t>("%d", </a:t>
            </a:r>
            <a:r>
              <a:rPr lang="en-US" altLang="ko-KR" sz="1600" dirty="0" smtClean="0">
                <a:solidFill>
                  <a:srgbClr val="0070C0"/>
                </a:solidFill>
              </a:rPr>
              <a:t>(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ary</a:t>
            </a:r>
            <a:r>
              <a:rPr lang="en-US" altLang="ko-KR" sz="1600" dirty="0" smtClean="0">
                <a:solidFill>
                  <a:srgbClr val="0070C0"/>
                </a:solidFill>
              </a:rPr>
              <a:t> +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i</a:t>
            </a:r>
            <a:r>
              <a:rPr lang="en-US" altLang="ko-KR" sz="1600" dirty="0" smtClean="0">
                <a:solidFill>
                  <a:srgbClr val="0070C0"/>
                </a:solidFill>
              </a:rPr>
              <a:t>) </a:t>
            </a:r>
            <a:r>
              <a:rPr lang="en-US" altLang="ko-KR" sz="1600" dirty="0" smtClean="0"/>
              <a:t>); </a:t>
            </a:r>
            <a:r>
              <a:rPr lang="en-US" altLang="ko-KR" sz="1600" dirty="0" smtClean="0">
                <a:solidFill>
                  <a:srgbClr val="00B050"/>
                </a:solidFill>
              </a:rPr>
              <a:t>//</a:t>
            </a:r>
            <a:r>
              <a:rPr sz="1600" smtClean="0">
                <a:solidFill>
                  <a:srgbClr val="00B050"/>
                </a:solidFill>
              </a:rPr>
              <a:t>할당된 공간의 주소값 계산 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pl-PL" altLang="ko-KR" sz="1600" dirty="0" smtClean="0"/>
              <a:t>		sum += *(ary + i);	</a:t>
            </a:r>
            <a:r>
              <a:rPr lang="en-US" altLang="ko-KR" sz="1600" dirty="0" smtClean="0"/>
              <a:t>       </a:t>
            </a:r>
            <a:r>
              <a:rPr lang="pl-PL" altLang="ko-KR" sz="1600" dirty="0" smtClean="0">
                <a:solidFill>
                  <a:srgbClr val="00B050"/>
                </a:solidFill>
              </a:rPr>
              <a:t>//sum += ary[i];</a:t>
            </a:r>
            <a:r>
              <a:rPr lang="en-US" altLang="ko-KR" sz="1600" dirty="0" smtClean="0">
                <a:solidFill>
                  <a:srgbClr val="00B050"/>
                </a:solidFill>
              </a:rPr>
              <a:t>, </a:t>
            </a:r>
            <a:r>
              <a:rPr sz="1600" smtClean="0">
                <a:solidFill>
                  <a:srgbClr val="00B050"/>
                </a:solidFill>
              </a:rPr>
              <a:t>할당된 공간 참조 </a:t>
            </a:r>
            <a:endParaRPr lang="pl-PL" altLang="ko-KR" sz="1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sz="1600" smtClean="0"/>
              <a:t>	</a:t>
            </a:r>
            <a:r>
              <a:rPr lang="en-US" altLang="ko-KR" sz="1600" dirty="0" smtClean="0"/>
              <a:t>}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sz="1600" smtClean="0"/>
              <a:t>합</a:t>
            </a:r>
            <a:r>
              <a:rPr lang="en-US" altLang="ko-KR" sz="1600" dirty="0" smtClean="0"/>
              <a:t>: %d  </a:t>
            </a:r>
            <a:r>
              <a:rPr sz="1600" smtClean="0"/>
              <a:t>평균</a:t>
            </a:r>
            <a:r>
              <a:rPr lang="en-US" altLang="ko-KR" sz="1600" dirty="0" smtClean="0"/>
              <a:t>: %.1f\n", sum, (double)sum/n);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0070C0"/>
                </a:solidFill>
              </a:rPr>
              <a:t>free(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ary</a:t>
            </a:r>
            <a:r>
              <a:rPr lang="en-US" altLang="ko-KR" sz="1600" dirty="0" smtClean="0">
                <a:solidFill>
                  <a:srgbClr val="0070C0"/>
                </a:solidFill>
              </a:rPr>
              <a:t>);</a:t>
            </a:r>
            <a:r>
              <a:rPr lang="en-US" altLang="ko-KR" sz="1600" dirty="0" smtClean="0"/>
              <a:t>	return 0;}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동적메모리와전처리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</TotalTime>
  <Words>1988</Words>
  <Application>Microsoft Office PowerPoint</Application>
  <PresentationFormat>화면 슬라이드 쇼(4:3)</PresentationFormat>
  <Paragraphs>531</Paragraphs>
  <Slides>52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동적 메모리와 전처리</vt:lpstr>
      <vt:lpstr>동적 메모리 개요</vt:lpstr>
      <vt:lpstr>동적 메모리 개요</vt:lpstr>
      <vt:lpstr>동적 메모리 관련 함수</vt:lpstr>
      <vt:lpstr>동적 메모리 함수 malloc()</vt:lpstr>
      <vt:lpstr>함수 free()</vt:lpstr>
      <vt:lpstr>함수 malloc()의 이용</vt:lpstr>
      <vt:lpstr>함수 malloc()에 의한 배열 공간 할당</vt:lpstr>
      <vt:lpstr>함수 malloc()에 의한 배열 공간 할당</vt:lpstr>
      <vt:lpstr>함수 calloc()</vt:lpstr>
      <vt:lpstr>함수 calloc()</vt:lpstr>
      <vt:lpstr>함수 calloc()</vt:lpstr>
      <vt:lpstr>함수 realloc()</vt:lpstr>
      <vt:lpstr>함수 realloc()의 이해</vt:lpstr>
      <vt:lpstr>함수 realloc()의 이해</vt:lpstr>
      <vt:lpstr>함수 realloc()의 이용</vt:lpstr>
      <vt:lpstr>자기 참조 구조체와 연결 리스트</vt:lpstr>
      <vt:lpstr>자기 참조 구조체와 연결 리스트</vt:lpstr>
      <vt:lpstr>자기참조 구조체 구현 </vt:lpstr>
      <vt:lpstr>자기참조 구조체 구현 </vt:lpstr>
      <vt:lpstr>배열의 장단점</vt:lpstr>
      <vt:lpstr>연결 리스트 개요</vt:lpstr>
      <vt:lpstr>연결 리스트 개요</vt:lpstr>
      <vt:lpstr>연결 리스트 장단점</vt:lpstr>
      <vt:lpstr>연결 리스트 연산(1)</vt:lpstr>
      <vt:lpstr>연결 리스트 연산(2)</vt:lpstr>
      <vt:lpstr>연결 리스트 연산(3)</vt:lpstr>
      <vt:lpstr>연결 리스트 구현</vt:lpstr>
      <vt:lpstr>사용자 정의 헤더파일 생성과 이용</vt:lpstr>
      <vt:lpstr>사용자 정의 헤더파일 생성과 이용</vt:lpstr>
      <vt:lpstr>main() 함수 구현</vt:lpstr>
      <vt:lpstr>함수 구현(1/2)-listlib.c </vt:lpstr>
      <vt:lpstr>함수 구현(2/2)-listlib.c  </vt:lpstr>
      <vt:lpstr>전처리 지시자 종류</vt:lpstr>
      <vt:lpstr>전처리 매크로</vt:lpstr>
      <vt:lpstr>인자를 사용한 매크로에서의 주의점</vt:lpstr>
      <vt:lpstr>매크로 이용</vt:lpstr>
      <vt:lpstr>예약 매크로</vt:lpstr>
      <vt:lpstr>조건부 컴파일 지시자</vt:lpstr>
      <vt:lpstr>조건부 컴파일 지시자</vt:lpstr>
      <vt:lpstr>#if 이용</vt:lpstr>
      <vt:lpstr>#if 이용</vt:lpstr>
      <vt:lpstr>상수 정의 검사</vt:lpstr>
      <vt:lpstr>상수 정의 검사</vt:lpstr>
      <vt:lpstr>#ifdef 이용</vt:lpstr>
      <vt:lpstr>#ifndef 이용</vt:lpstr>
      <vt:lpstr>기호 상수 삭제 #undef</vt:lpstr>
      <vt:lpstr>전처리연산자</vt:lpstr>
      <vt:lpstr>문자열 만들기 연산자 #</vt:lpstr>
      <vt:lpstr>문자 만들기 연산자 #@</vt:lpstr>
      <vt:lpstr>토큰 붙이기 연산자 ##</vt:lpstr>
      <vt:lpstr>전처리연산자 이용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강환수</dc:creator>
  <cp:lastModifiedBy>kabsung Lee</cp:lastModifiedBy>
  <cp:revision>197</cp:revision>
  <dcterms:created xsi:type="dcterms:W3CDTF">2011-07-02T09:05:44Z</dcterms:created>
  <dcterms:modified xsi:type="dcterms:W3CDTF">2016-11-17T08:44:06Z</dcterms:modified>
</cp:coreProperties>
</file>