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</p:sldMasterIdLst>
  <p:notesMasterIdLst>
    <p:notesMasterId r:id="rId44"/>
  </p:notesMasterIdLst>
  <p:sldIdLst>
    <p:sldId id="327" r:id="rId2"/>
    <p:sldId id="343" r:id="rId3"/>
    <p:sldId id="345" r:id="rId4"/>
    <p:sldId id="346" r:id="rId5"/>
    <p:sldId id="347" r:id="rId6"/>
    <p:sldId id="348" r:id="rId7"/>
    <p:sldId id="349" r:id="rId8"/>
    <p:sldId id="350" r:id="rId9"/>
    <p:sldId id="402" r:id="rId10"/>
    <p:sldId id="403" r:id="rId11"/>
    <p:sldId id="405" r:id="rId12"/>
    <p:sldId id="406" r:id="rId13"/>
    <p:sldId id="409" r:id="rId14"/>
    <p:sldId id="414" r:id="rId15"/>
    <p:sldId id="415" r:id="rId16"/>
    <p:sldId id="412" r:id="rId17"/>
    <p:sldId id="413" r:id="rId18"/>
    <p:sldId id="370" r:id="rId19"/>
    <p:sldId id="371" r:id="rId20"/>
    <p:sldId id="372" r:id="rId21"/>
    <p:sldId id="374" r:id="rId22"/>
    <p:sldId id="375" r:id="rId23"/>
    <p:sldId id="376" r:id="rId24"/>
    <p:sldId id="378" r:id="rId25"/>
    <p:sldId id="369" r:id="rId26"/>
    <p:sldId id="379" r:id="rId27"/>
    <p:sldId id="380" r:id="rId28"/>
    <p:sldId id="381" r:id="rId29"/>
    <p:sldId id="382" r:id="rId30"/>
    <p:sldId id="383" r:id="rId31"/>
    <p:sldId id="384" r:id="rId32"/>
    <p:sldId id="386" r:id="rId33"/>
    <p:sldId id="388" r:id="rId34"/>
    <p:sldId id="393" r:id="rId35"/>
    <p:sldId id="390" r:id="rId36"/>
    <p:sldId id="394" r:id="rId37"/>
    <p:sldId id="395" r:id="rId38"/>
    <p:sldId id="396" r:id="rId39"/>
    <p:sldId id="398" r:id="rId40"/>
    <p:sldId id="399" r:id="rId41"/>
    <p:sldId id="400" r:id="rId42"/>
    <p:sldId id="397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DDDD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4676" autoAdjust="0"/>
  </p:normalViewPr>
  <p:slideViewPr>
    <p:cSldViewPr>
      <p:cViewPr varScale="1">
        <p:scale>
          <a:sx n="103" d="100"/>
          <a:sy n="103" d="100"/>
        </p:scale>
        <p:origin x="2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464C-B31B-4521-81D8-8B7809724F78}" type="datetimeFigureOut">
              <a:rPr lang="ko-KR" altLang="en-US" smtClean="0"/>
              <a:pPr/>
              <a:t>2016-11-25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36A1-22DF-4D9C-97C8-0BAB8A3A3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8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486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76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14</a:t>
            </a:r>
            <a:r>
              <a:rPr lang="ko-KR" altLang="en-US" smtClean="0"/>
              <a:t>장</a:t>
            </a:r>
            <a:r>
              <a:rPr lang="en-US" altLang="ko-KR" smtClean="0"/>
              <a:t>_C</a:t>
            </a:r>
            <a:r>
              <a:rPr lang="ko-KR" altLang="en-US" smtClean="0"/>
              <a:t>언어활용</a:t>
            </a:r>
            <a:r>
              <a:rPr lang="en-US" altLang="ko-KR" smtClean="0"/>
              <a:t>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54E9-F988-4640-B5E3-EC74347315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14</a:t>
            </a:r>
            <a:r>
              <a:rPr lang="ko-KR" altLang="en-US" smtClean="0"/>
              <a:t>장</a:t>
            </a:r>
            <a:r>
              <a:rPr lang="en-US" altLang="ko-KR" smtClean="0"/>
              <a:t>_C</a:t>
            </a:r>
            <a:r>
              <a:rPr lang="ko-KR" altLang="en-US" smtClean="0"/>
              <a:t>언어활용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D0FE-FAB6-494B-A119-34BDEE1C18C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14</a:t>
            </a:r>
            <a:r>
              <a:rPr lang="ko-KR" altLang="en-US" smtClean="0"/>
              <a:t>장</a:t>
            </a:r>
            <a:r>
              <a:rPr lang="en-US" altLang="ko-KR" smtClean="0"/>
              <a:t>_C</a:t>
            </a:r>
            <a:r>
              <a:rPr lang="ko-KR" altLang="en-US" smtClean="0"/>
              <a:t>언어활용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8F57-D242-48A9-B332-477EAED611F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72560" cy="868346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71546"/>
            <a:ext cx="8572560" cy="5453798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b="1"/>
            </a:lvl1pPr>
            <a:lvl2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400" b="1"/>
            </a:lvl2pPr>
            <a:lvl3pPr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6240" y="6591127"/>
            <a:ext cx="2895600" cy="222249"/>
          </a:xfrm>
        </p:spPr>
        <p:txBody>
          <a:bodyPr/>
          <a:lstStyle>
            <a:lvl1pPr algn="l">
              <a:defRPr sz="1000" b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mtClean="0"/>
              <a:t>14</a:t>
            </a:r>
            <a:r>
              <a:rPr lang="ko-KR" altLang="en-US" smtClean="0"/>
              <a:t>장</a:t>
            </a:r>
            <a:r>
              <a:rPr lang="en-US" altLang="ko-KR" smtClean="0"/>
              <a:t>_C</a:t>
            </a:r>
            <a:r>
              <a:rPr lang="ko-KR" altLang="en-US" smtClean="0"/>
              <a:t>언어활용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86578" y="6591127"/>
            <a:ext cx="2133600" cy="222249"/>
          </a:xfrm>
        </p:spPr>
        <p:txBody>
          <a:bodyPr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fld id="{2473D238-DD87-44D5-950F-1780A39DE33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14</a:t>
            </a:r>
            <a:r>
              <a:rPr lang="ko-KR" altLang="en-US" smtClean="0"/>
              <a:t>장</a:t>
            </a:r>
            <a:r>
              <a:rPr lang="en-US" altLang="ko-KR" smtClean="0"/>
              <a:t>_C</a:t>
            </a:r>
            <a:r>
              <a:rPr lang="ko-KR" altLang="en-US" smtClean="0"/>
              <a:t>언어활용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DCCA-D801-4D8B-A5E7-10646B4EB89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14</a:t>
            </a:r>
            <a:r>
              <a:rPr lang="ko-KR" altLang="en-US" smtClean="0"/>
              <a:t>장</a:t>
            </a:r>
            <a:r>
              <a:rPr lang="en-US" altLang="ko-KR" smtClean="0"/>
              <a:t>_C</a:t>
            </a:r>
            <a:r>
              <a:rPr lang="ko-KR" altLang="en-US" smtClean="0"/>
              <a:t>언어활용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96F0-503C-4B9A-91CD-075273AC025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14</a:t>
            </a:r>
            <a:r>
              <a:rPr lang="ko-KR" altLang="en-US" smtClean="0"/>
              <a:t>장</a:t>
            </a:r>
            <a:r>
              <a:rPr lang="en-US" altLang="ko-KR" smtClean="0"/>
              <a:t>_C</a:t>
            </a:r>
            <a:r>
              <a:rPr lang="ko-KR" altLang="en-US" smtClean="0"/>
              <a:t>언어활용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0379-B883-47B2-A2B3-3B15BDE6A0A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14</a:t>
            </a:r>
            <a:r>
              <a:rPr lang="ko-KR" altLang="en-US" smtClean="0"/>
              <a:t>장</a:t>
            </a:r>
            <a:r>
              <a:rPr lang="en-US" altLang="ko-KR" smtClean="0"/>
              <a:t>_C</a:t>
            </a:r>
            <a:r>
              <a:rPr lang="ko-KR" altLang="en-US" smtClean="0"/>
              <a:t>언어활용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F4DD-FE61-43A3-B8D5-D9426CA8346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14</a:t>
            </a:r>
            <a:r>
              <a:rPr lang="ko-KR" altLang="en-US" smtClean="0"/>
              <a:t>장</a:t>
            </a:r>
            <a:r>
              <a:rPr lang="en-US" altLang="ko-KR" smtClean="0"/>
              <a:t>_C</a:t>
            </a:r>
            <a:r>
              <a:rPr lang="ko-KR" altLang="en-US" smtClean="0"/>
              <a:t>언어활용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3431-CEA0-4BD1-B3BA-48E2A9AE678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14</a:t>
            </a:r>
            <a:r>
              <a:rPr lang="ko-KR" altLang="en-US" smtClean="0"/>
              <a:t>장</a:t>
            </a:r>
            <a:r>
              <a:rPr lang="en-US" altLang="ko-KR" smtClean="0"/>
              <a:t>_C</a:t>
            </a:r>
            <a:r>
              <a:rPr lang="ko-KR" altLang="en-US" smtClean="0"/>
              <a:t>언어활용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77-F3D4-4685-B3B4-3AA6F3EEA30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14</a:t>
            </a:r>
            <a:r>
              <a:rPr lang="ko-KR" altLang="en-US" smtClean="0"/>
              <a:t>장</a:t>
            </a:r>
            <a:r>
              <a:rPr lang="en-US" altLang="ko-KR" smtClean="0"/>
              <a:t>_C</a:t>
            </a:r>
            <a:r>
              <a:rPr lang="ko-KR" altLang="en-US" smtClean="0"/>
              <a:t>언어활용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3B80-9A2C-441F-B504-2C07039CC92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14</a:t>
            </a:r>
            <a:r>
              <a:rPr lang="ko-KR" altLang="en-US" smtClean="0"/>
              <a:t>장</a:t>
            </a:r>
            <a:r>
              <a:rPr lang="en-US" altLang="ko-KR" smtClean="0"/>
              <a:t>_C</a:t>
            </a:r>
            <a:r>
              <a:rPr lang="ko-KR" altLang="en-US" smtClean="0"/>
              <a:t>언어활용</a:t>
            </a:r>
            <a:r>
              <a:rPr lang="en-US" altLang="ko-KR" smtClean="0"/>
              <a:t>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734CE-B96A-4534-BECB-344B854590E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601075" y="1504578"/>
            <a:ext cx="5429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500034" y="857232"/>
            <a:ext cx="7772400" cy="1362075"/>
          </a:xfrm>
        </p:spPr>
        <p:txBody>
          <a:bodyPr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C</a:t>
            </a:r>
            <a:r>
              <a:rPr lang="ko-KR" altLang="en-US" sz="4400" dirty="0" smtClean="0">
                <a:solidFill>
                  <a:schemeClr val="tx1"/>
                </a:solidFill>
              </a:rPr>
              <a:t>언어 활용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3174" y="2214554"/>
            <a:ext cx="3347391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간단한 애니메이션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C7BBA-31A1-402D-9E70-1C8B4EDB009D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785455"/>
            <a:ext cx="8024552" cy="252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 rotWithShape="1">
          <a:blip r:embed="rId3" cstate="print"/>
          <a:srcRect t="10049"/>
          <a:stretch/>
        </p:blipFill>
        <p:spPr bwMode="auto">
          <a:xfrm>
            <a:off x="540058" y="3696140"/>
            <a:ext cx="8007833" cy="2513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80542" y="370407"/>
            <a:ext cx="2757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latin typeface="+mn-ea"/>
              </a:rPr>
              <a:t>[</a:t>
            </a:r>
            <a:r>
              <a:rPr lang="ko-KR" altLang="en-US" sz="2400" b="1" dirty="0">
                <a:solidFill>
                  <a:schemeClr val="accent1"/>
                </a:solidFill>
                <a:latin typeface="+mn-ea"/>
              </a:rPr>
              <a:t>단계 </a:t>
            </a:r>
            <a:r>
              <a:rPr lang="en-US" altLang="ko-KR" sz="2400" b="1" dirty="0">
                <a:solidFill>
                  <a:schemeClr val="accent1"/>
                </a:solidFill>
                <a:latin typeface="+mn-ea"/>
              </a:rPr>
              <a:t>1] </a:t>
            </a:r>
            <a:r>
              <a:rPr lang="ko-KR" altLang="en-US" sz="2400" b="1" dirty="0">
                <a:solidFill>
                  <a:schemeClr val="accent1"/>
                </a:solidFill>
                <a:latin typeface="+mn-ea"/>
              </a:rPr>
              <a:t>문제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280" y="3289881"/>
            <a:ext cx="6271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en-US" altLang="ko-KR" dirty="0"/>
              <a:t>[</a:t>
            </a:r>
            <a:r>
              <a:rPr lang="ko-KR" altLang="en-US" dirty="0"/>
              <a:t>단계 </a:t>
            </a:r>
            <a:r>
              <a:rPr lang="en-US" altLang="ko-KR" dirty="0"/>
              <a:t>2] </a:t>
            </a:r>
            <a:r>
              <a:rPr lang="ko-KR" altLang="en-US" dirty="0"/>
              <a:t>처리 순서와 </a:t>
            </a:r>
            <a:r>
              <a:rPr lang="ko-KR" altLang="en-US" dirty="0" smtClean="0"/>
              <a:t>처리해야 할 </a:t>
            </a:r>
            <a:r>
              <a:rPr lang="ko-KR" altLang="en-US" dirty="0"/>
              <a:t>내용 명시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74841" y="3313189"/>
            <a:ext cx="8004828" cy="3116838"/>
            <a:chOff x="465312" y="1658391"/>
            <a:chExt cx="7809958" cy="2922737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7544" y="2204864"/>
              <a:ext cx="7807726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465312" y="1658391"/>
              <a:ext cx="2557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>
                  <a:solidFill>
                    <a:schemeClr val="accent1"/>
                  </a:solidFill>
                  <a:latin typeface="+mn-ea"/>
                </a:defRPr>
              </a:lvl1pPr>
            </a:lstStyle>
            <a:p>
              <a:r>
                <a:rPr lang="ko-KR" altLang="en-US" dirty="0" smtClean="0"/>
                <a:t>사용자 정의 함수</a:t>
              </a:r>
              <a:endParaRPr lang="ko-KR" altLang="en-US" dirty="0"/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438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285720" y="129100"/>
            <a:ext cx="8572560" cy="8683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프로그램 구조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C7BBA-31A1-402D-9E70-1C8B4EDB009D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 rotWithShape="1">
          <a:blip r:embed="rId2" cstate="print"/>
          <a:srcRect t="4071" b="33185"/>
          <a:stretch/>
        </p:blipFill>
        <p:spPr bwMode="auto">
          <a:xfrm>
            <a:off x="467544" y="1268760"/>
            <a:ext cx="7704856" cy="499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그룹 3"/>
          <p:cNvGrpSpPr/>
          <p:nvPr/>
        </p:nvGrpSpPr>
        <p:grpSpPr>
          <a:xfrm>
            <a:off x="443811" y="1088195"/>
            <a:ext cx="8069484" cy="5173769"/>
            <a:chOff x="630401" y="1324784"/>
            <a:chExt cx="8069484" cy="5173769"/>
          </a:xfrm>
        </p:grpSpPr>
        <p:pic>
          <p:nvPicPr>
            <p:cNvPr id="4505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0401" y="4169645"/>
              <a:ext cx="6214446" cy="2328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t="66979"/>
            <a:stretch/>
          </p:blipFill>
          <p:spPr bwMode="auto">
            <a:xfrm>
              <a:off x="630401" y="1324784"/>
              <a:ext cx="8069484" cy="2752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266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5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+mn-ea"/>
                <a:ea typeface="+mn-ea"/>
              </a:rPr>
              <a:t>프로그램에서 사용하는 상수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필요로 하는 기본적인 데이터는 입력 또는 상수로 처리</a:t>
            </a:r>
            <a:endParaRPr lang="en-US" altLang="ko-KR" dirty="0" smtClean="0"/>
          </a:p>
          <a:p>
            <a:r>
              <a:rPr lang="ko-KR" altLang="en-US" dirty="0" smtClean="0"/>
              <a:t>필요한 상수 정의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C7BBA-31A1-402D-9E70-1C8B4EDB009D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085093"/>
            <a:ext cx="8462744" cy="163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58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51520" y="404663"/>
            <a:ext cx="8572560" cy="61864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print_number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cnt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[]){  </a:t>
            </a:r>
            <a:r>
              <a:rPr lang="en-US" altLang="ko-KR" sz="1600" dirty="0">
                <a:solidFill>
                  <a:srgbClr val="00B050"/>
                </a:solidFill>
                <a:highlight>
                  <a:srgbClr val="FFFFFF"/>
                </a:highlight>
                <a:latin typeface="+mn-ea"/>
              </a:rPr>
              <a:t>//</a:t>
            </a:r>
            <a:r>
              <a:rPr lang="ko-KR" altLang="en-US" sz="1600" dirty="0" err="1">
                <a:solidFill>
                  <a:srgbClr val="00B050"/>
                </a:solidFill>
                <a:highlight>
                  <a:srgbClr val="FFFFFF"/>
                </a:highlight>
                <a:latin typeface="+mn-ea"/>
              </a:rPr>
              <a:t>난수</a:t>
            </a:r>
            <a:r>
              <a:rPr lang="ko-KR" altLang="en-US" sz="1600" dirty="0">
                <a:solidFill>
                  <a:srgbClr val="00B050"/>
                </a:solidFill>
                <a:highlight>
                  <a:srgbClr val="FFFFFF"/>
                </a:highlight>
                <a:latin typeface="+mn-ea"/>
              </a:rPr>
              <a:t> 출력 </a:t>
            </a:r>
            <a:r>
              <a:rPr lang="en-US" altLang="ko-KR" sz="1600" dirty="0">
                <a:solidFill>
                  <a:srgbClr val="00B050"/>
                </a:solidFill>
                <a:highlight>
                  <a:srgbClr val="FFFFFF"/>
                </a:highlight>
                <a:latin typeface="+mn-ea"/>
              </a:rPr>
              <a:t>- </a:t>
            </a:r>
            <a:r>
              <a:rPr lang="ko-KR" altLang="en-US" sz="1600" dirty="0">
                <a:solidFill>
                  <a:srgbClr val="00B050"/>
                </a:solidFill>
                <a:highlight>
                  <a:srgbClr val="FFFFFF"/>
                </a:highlight>
                <a:latin typeface="+mn-ea"/>
              </a:rPr>
              <a:t>정방 행렬</a:t>
            </a:r>
            <a:endParaRPr lang="en-US" altLang="ko-KR" sz="1600" dirty="0">
              <a:solidFill>
                <a:srgbClr val="00B05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j,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r_num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= 0;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&lt;</a:t>
            </a:r>
            <a:r>
              <a:rPr lang="en-US" altLang="ko-KR" sz="1600" dirty="0">
                <a:solidFill>
                  <a:srgbClr val="6F008A"/>
                </a:solidFill>
                <a:highlight>
                  <a:srgbClr val="FFFFFF"/>
                </a:highlight>
                <a:latin typeface="+mn-ea"/>
              </a:rPr>
              <a:t>MAX_NUMBER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 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++)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	</a:t>
            </a:r>
            <a:r>
              <a:rPr lang="en-US" altLang="ko-KR" sz="16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cnt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 = 0;</a:t>
            </a:r>
          </a:p>
          <a:p>
            <a:pPr marL="400050" lvl="1" indent="0">
              <a:buNone/>
            </a:pPr>
            <a:r>
              <a:rPr lang="nn-NO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(i = 1; i &lt;= </a:t>
            </a:r>
            <a:r>
              <a:rPr lang="nn-NO" altLang="ko-KR" sz="1600" dirty="0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n</a:t>
            </a:r>
            <a:r>
              <a:rPr lang="nn-NO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 i += 1</a:t>
            </a:r>
            <a:r>
              <a:rPr lang="nn-NO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{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	for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(j = 1; j &lt;=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 j += 1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){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r_num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= rand() % </a:t>
            </a:r>
            <a:r>
              <a:rPr lang="en-US" altLang="ko-KR" sz="1600" dirty="0">
                <a:solidFill>
                  <a:srgbClr val="6F008A"/>
                </a:solidFill>
                <a:highlight>
                  <a:srgbClr val="FFFFFF"/>
                </a:highlight>
                <a:latin typeface="+mn-ea"/>
              </a:rPr>
              <a:t>MAX_NUMBER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</a:t>
            </a:r>
          </a:p>
          <a:p>
            <a:pPr marL="400050" lvl="1" indent="0">
              <a:buNone/>
            </a:pPr>
            <a:r>
              <a:rPr lang="en-US" altLang="ko-K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		</a:t>
            </a:r>
            <a:r>
              <a:rPr lang="en-US" altLang="ko-KR" sz="16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cnt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r_num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 += 1;</a:t>
            </a:r>
          </a:p>
          <a:p>
            <a:pPr marL="400050" lvl="1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"%d 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r_num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marL="400050" lvl="1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	}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"\n"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intro_game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void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){  </a:t>
            </a:r>
            <a:r>
              <a:rPr lang="en-US" altLang="ko-KR" sz="1600" dirty="0">
                <a:solidFill>
                  <a:srgbClr val="00B050"/>
                </a:solidFill>
                <a:highlight>
                  <a:srgbClr val="FFFFFF"/>
                </a:highlight>
                <a:latin typeface="+mn-ea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highlight>
                  <a:srgbClr val="FFFFFF"/>
                </a:highlight>
                <a:latin typeface="+mn-ea"/>
              </a:rPr>
              <a:t>소개</a:t>
            </a:r>
            <a:endParaRPr lang="en-US" altLang="ko-KR" sz="1600" dirty="0">
              <a:solidFill>
                <a:srgbClr val="00B05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정방행렬에 나타난 숫자 중에서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marL="400050" lvl="1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가장 많이 출현한 숫자를 찾아라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!\n\n"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marL="400050" lvl="1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제한시간은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5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초입니다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.\n\n"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marL="400050" lvl="1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아무키나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 누르면 시작합니다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. \n"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_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getch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C7BBA-31A1-402D-9E70-1C8B4EDB009D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62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3711" y="1074263"/>
            <a:ext cx="8572560" cy="5453798"/>
          </a:xfrm>
        </p:spPr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언어에서 시간을 나타내는데 있어서 두 가지의 방법 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방법 </a:t>
            </a:r>
            <a:r>
              <a:rPr lang="en-US" altLang="ko-KR" dirty="0"/>
              <a:t>1] </a:t>
            </a:r>
            <a:r>
              <a:rPr lang="ko-KR" altLang="en-US" dirty="0"/>
              <a:t>달력 시간</a:t>
            </a:r>
            <a:r>
              <a:rPr lang="en-US" altLang="ko-KR" dirty="0"/>
              <a:t>(calendar time) - time() </a:t>
            </a:r>
            <a:r>
              <a:rPr lang="ko-KR" altLang="en-US" dirty="0"/>
              <a:t>함수 사용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방법 </a:t>
            </a:r>
            <a:r>
              <a:rPr lang="en-US" altLang="ko-KR" dirty="0"/>
              <a:t>2] </a:t>
            </a:r>
            <a:r>
              <a:rPr lang="ko-KR" altLang="en-US" dirty="0"/>
              <a:t>프로세서 시간</a:t>
            </a:r>
            <a:r>
              <a:rPr lang="en-US" altLang="ko-KR" dirty="0"/>
              <a:t>(processor time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 </a:t>
            </a:r>
            <a:r>
              <a:rPr lang="en-US" altLang="ko-KR" dirty="0"/>
              <a:t>clock() </a:t>
            </a:r>
            <a:r>
              <a:rPr lang="ko-KR" altLang="en-US" dirty="0"/>
              <a:t>함수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어떤 프로세서가 작동하고 있는 흐른 시간 계산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 컴퓨터와 </a:t>
            </a:r>
            <a:r>
              <a:rPr lang="ko-KR" altLang="en-US" dirty="0"/>
              <a:t>운영체제마다 달라지므로 </a:t>
            </a:r>
            <a:r>
              <a:rPr lang="en-US" altLang="ko-KR" dirty="0"/>
              <a:t>clock tick </a:t>
            </a:r>
            <a:r>
              <a:rPr lang="ko-KR" altLang="en-US" dirty="0"/>
              <a:t>값으로 나누어주어야 하는데 이때 사용하는 상수가 </a:t>
            </a:r>
            <a:r>
              <a:rPr lang="en-US" altLang="ko-KR" dirty="0"/>
              <a:t>CLK_TCK(</a:t>
            </a:r>
            <a:r>
              <a:rPr lang="ko-KR" altLang="en-US" dirty="0"/>
              <a:t>또는 </a:t>
            </a:r>
            <a:r>
              <a:rPr lang="en-US" altLang="ko-KR" dirty="0"/>
              <a:t>CLOCKS_PER_SEC). </a:t>
            </a:r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 smtClean="0"/>
              <a:t>함수 반환 값은 </a:t>
            </a:r>
            <a:r>
              <a:rPr lang="en-US" altLang="ko-KR" dirty="0" smtClean="0"/>
              <a:t>long, </a:t>
            </a:r>
            <a:r>
              <a:rPr lang="ko-KR" altLang="en-US" dirty="0" err="1" smtClean="0"/>
              <a:t>형변환</a:t>
            </a:r>
            <a:r>
              <a:rPr lang="ko-KR" altLang="en-US" dirty="0" smtClean="0"/>
              <a:t> 필요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5035594"/>
            <a:ext cx="65627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93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269493" y="116632"/>
            <a:ext cx="8572560" cy="868346"/>
          </a:xfrm>
        </p:spPr>
        <p:txBody>
          <a:bodyPr/>
          <a:lstStyle/>
          <a:p>
            <a:r>
              <a:rPr lang="en-US" altLang="ko-KR" sz="2500" dirty="0" smtClean="0"/>
              <a:t> </a:t>
            </a:r>
            <a:endParaRPr lang="en-US" altLang="ko-KR" sz="2500" dirty="0" smtClean="0">
              <a:ea typeface="굴림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6185" y="984978"/>
            <a:ext cx="8819176" cy="5453798"/>
          </a:xfrm>
        </p:spPr>
        <p:txBody>
          <a:bodyPr/>
          <a:lstStyle/>
          <a:p>
            <a:r>
              <a:rPr lang="en-US" altLang="ko-KR" dirty="0" smtClean="0"/>
              <a:t>time()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clock()</a:t>
            </a:r>
            <a:r>
              <a:rPr lang="ko-KR" altLang="en-US" dirty="0" smtClean="0"/>
              <a:t>의 </a:t>
            </a:r>
            <a:r>
              <a:rPr lang="ko-KR" altLang="en-US" dirty="0"/>
              <a:t>비교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time() </a:t>
            </a:r>
            <a:r>
              <a:rPr lang="ko-KR" altLang="en-US" dirty="0" smtClean="0"/>
              <a:t>함수에 </a:t>
            </a:r>
            <a:r>
              <a:rPr lang="ko-KR" altLang="en-US" dirty="0"/>
              <a:t>대한 시간 차이를 계산할 때 함수 </a:t>
            </a:r>
            <a:r>
              <a:rPr lang="en-US" altLang="ko-KR" dirty="0" err="1" smtClean="0"/>
              <a:t>difftime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을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8866" y="843558"/>
            <a:ext cx="6912768" cy="574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251520" y="116632"/>
            <a:ext cx="8572560" cy="868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mtClean="0"/>
              <a:t>시간처리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83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88639"/>
            <a:ext cx="8496944" cy="6402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game_control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){  </a:t>
            </a:r>
            <a:r>
              <a:rPr lang="en-US" altLang="ko-KR" sz="1800" dirty="0">
                <a:solidFill>
                  <a:srgbClr val="00B05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게임에 대한 전반적인 제어 함수</a:t>
            </a:r>
            <a:endParaRPr lang="en-US" altLang="ko-KR" sz="1800" dirty="0">
              <a:solidFill>
                <a:srgbClr val="00B05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400050" lvl="1" indent="0">
              <a:buNone/>
            </a:pPr>
            <a:r>
              <a:rPr lang="en-US" altLang="ko-KR" sz="18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cnt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[</a:t>
            </a:r>
            <a:r>
              <a:rPr lang="en-US" altLang="ko-KR" sz="1800" dirty="0">
                <a:solidFill>
                  <a:srgbClr val="6F008A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MAX_NUMBER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], answer, user;</a:t>
            </a:r>
          </a:p>
          <a:p>
            <a:pPr marL="400050" lvl="1" indent="0">
              <a:buNone/>
            </a:pP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clock_t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start, end;</a:t>
            </a:r>
          </a:p>
          <a:p>
            <a:pPr marL="400050" lvl="1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pst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;</a:t>
            </a:r>
          </a:p>
          <a:p>
            <a:pPr marL="400050" lvl="1" indent="0">
              <a:buNone/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system(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cls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</a:t>
            </a:r>
          </a:p>
          <a:p>
            <a:pPr marL="400050" lvl="1" indent="0">
              <a:buNone/>
            </a:pP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print_number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MATRIX_SIZE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cnt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</a:t>
            </a:r>
          </a:p>
          <a:p>
            <a:pPr marL="400050" lvl="1" indent="0">
              <a:buNone/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answer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find_num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cnt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</a:t>
            </a:r>
          </a:p>
          <a:p>
            <a:pPr marL="400050" lvl="1" indent="0">
              <a:buNone/>
            </a:pP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"\n\n</a:t>
            </a:r>
            <a:r>
              <a:rPr lang="en-US" altLang="ko-KR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"</a:t>
            </a:r>
            <a:r>
              <a:rPr lang="en-US" altLang="ko-K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 </a:t>
            </a:r>
            <a:r>
              <a:rPr lang="en-US" altLang="ko-KR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출현횟수가 가장 많은 숫자 입력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</a:t>
            </a:r>
          </a:p>
          <a:p>
            <a:pPr marL="400050" lvl="1" indent="0">
              <a:buNone/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start = clock</a:t>
            </a:r>
            <a:r>
              <a:rPr lang="en-US" altLang="ko-K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();  </a:t>
            </a:r>
            <a:r>
              <a:rPr lang="en-US" altLang="ko-KR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//</a:t>
            </a:r>
            <a:r>
              <a:rPr lang="ko-KR" altLang="en-US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시작 시간</a:t>
            </a:r>
            <a:endParaRPr lang="en-US" altLang="ko-KR" sz="1800" dirty="0">
              <a:solidFill>
                <a:srgbClr val="00B05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400050" lvl="1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(!_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kbhit</a:t>
            </a:r>
            <a:r>
              <a:rPr lang="en-US" altLang="ko-K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()){ </a:t>
            </a:r>
            <a:r>
              <a:rPr lang="en-US" altLang="ko-KR" sz="1800" dirty="0">
                <a:solidFill>
                  <a:srgbClr val="00B05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임의의 키가 눌렸는지를 검사</a:t>
            </a:r>
            <a:endParaRPr lang="en-US" altLang="ko-KR" sz="1800" dirty="0">
              <a:solidFill>
                <a:srgbClr val="00B05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800100" lvl="2" indent="0">
              <a:buNone/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end = clock</a:t>
            </a:r>
            <a:r>
              <a:rPr lang="en-US" altLang="ko-K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();  </a:t>
            </a:r>
            <a:r>
              <a:rPr lang="en-US" altLang="ko-KR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//</a:t>
            </a:r>
            <a:r>
              <a:rPr lang="ko-KR" altLang="en-US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끝 시간</a:t>
            </a:r>
            <a:endParaRPr lang="en-US" altLang="ko-KR" sz="1800" dirty="0">
              <a:solidFill>
                <a:srgbClr val="00B05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800100" lvl="2" indent="0">
              <a:buNone/>
            </a:pP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pst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= 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)(end - start) / </a:t>
            </a:r>
            <a:r>
              <a:rPr lang="en-US" altLang="ko-KR" sz="1800" dirty="0">
                <a:solidFill>
                  <a:srgbClr val="6F008A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CLK_TCK</a:t>
            </a:r>
            <a:r>
              <a:rPr lang="en-US" altLang="ko-K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;  </a:t>
            </a:r>
            <a:r>
              <a:rPr lang="en-US" altLang="ko-KR" sz="1800" dirty="0">
                <a:solidFill>
                  <a:srgbClr val="00B05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경과 시간 검사</a:t>
            </a:r>
            <a:endParaRPr lang="en-US" altLang="ko-KR" sz="1800" dirty="0">
              <a:solidFill>
                <a:srgbClr val="00B05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800100" lvl="2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(</a:t>
            </a:r>
            <a:r>
              <a:rPr lang="en-US" altLang="ko-KR" sz="1800" dirty="0">
                <a:solidFill>
                  <a:srgbClr val="6F008A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TIME_LIMIT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&lt;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pst</a:t>
            </a:r>
            <a:r>
              <a:rPr lang="en-US" altLang="ko-K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){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1257300" lvl="3" indent="0">
              <a:buNone/>
            </a:pP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"\n</a:t>
            </a:r>
            <a:r>
              <a:rPr lang="ko-KR" altLang="en-US" sz="18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제한시간을 넘었습니다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. \n"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</a:t>
            </a:r>
          </a:p>
          <a:p>
            <a:pPr marL="1257300" lvl="3" indent="0">
              <a:buNone/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exit(0);</a:t>
            </a:r>
          </a:p>
          <a:p>
            <a:pPr marL="800100" lvl="2" indent="0">
              <a:buNone/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}</a:t>
            </a:r>
          </a:p>
          <a:p>
            <a:pPr marL="400050" lvl="1" indent="0">
              <a:buNone/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}</a:t>
            </a:r>
          </a:p>
          <a:p>
            <a:pPr marL="400050" lvl="1" indent="0">
              <a:buNone/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user = _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getch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() -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'0</a:t>
            </a:r>
            <a:r>
              <a:rPr lang="en-US" altLang="ko-KR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'</a:t>
            </a:r>
            <a:r>
              <a:rPr lang="en-US" altLang="ko-K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;   </a:t>
            </a:r>
            <a:r>
              <a:rPr lang="en-US" altLang="ko-KR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"%d"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, user);</a:t>
            </a:r>
          </a:p>
          <a:p>
            <a:pPr marL="400050" lvl="1" indent="0">
              <a:buNone/>
            </a:pP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check_result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(user, answer,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cnt</a:t>
            </a:r>
            <a:r>
              <a:rPr lang="en-US" altLang="ko-K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 }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C7BBA-31A1-402D-9E70-1C8B4EDB009D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49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+mn-ea"/>
                <a:ea typeface="+mn-ea"/>
              </a:rPr>
              <a:t>main </a:t>
            </a:r>
            <a:r>
              <a:rPr lang="ko-KR" altLang="en-US" dirty="0" smtClean="0">
                <a:latin typeface="+mn-ea"/>
                <a:ea typeface="+mn-ea"/>
              </a:rPr>
              <a:t>프로그램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time.h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conio.h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MATRIX_SIZE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5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MAX_NUMBER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5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TIME_LIMIT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5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intro_game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  </a:t>
            </a:r>
            <a:r>
              <a:rPr lang="en-US" altLang="ko-KR" sz="1600" dirty="0" smtClean="0">
                <a:solidFill>
                  <a:srgbClr val="00B05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//</a:t>
            </a:r>
            <a:r>
              <a:rPr lang="ko-KR" altLang="en-US" sz="1600" dirty="0" smtClean="0">
                <a:solidFill>
                  <a:srgbClr val="00B05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소개</a:t>
            </a:r>
            <a:endParaRPr lang="en-US" altLang="ko-KR" sz="1600" dirty="0">
              <a:solidFill>
                <a:srgbClr val="00B05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game_control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  </a:t>
            </a:r>
            <a:r>
              <a:rPr lang="en-US" altLang="ko-KR" sz="1600" dirty="0">
                <a:solidFill>
                  <a:srgbClr val="00B05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전반적인 제어</a:t>
            </a:r>
            <a:endParaRPr lang="en-US" altLang="ko-KR" sz="1600" dirty="0">
              <a:solidFill>
                <a:srgbClr val="00B05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print_number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n, 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cnt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[]);  </a:t>
            </a:r>
            <a:r>
              <a:rPr lang="en-US" altLang="ko-KR" sz="1600" dirty="0">
                <a:solidFill>
                  <a:srgbClr val="00B05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정방 행렬 출력</a:t>
            </a:r>
            <a:endParaRPr lang="en-US" altLang="ko-KR" sz="1600" dirty="0">
              <a:solidFill>
                <a:srgbClr val="00B05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find_num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cnt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[]);  </a:t>
            </a:r>
            <a:r>
              <a:rPr lang="en-US" altLang="ko-KR" sz="1600" dirty="0">
                <a:solidFill>
                  <a:srgbClr val="00B05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빈도수가 가장 많은 숫자를 계산하여 반환</a:t>
            </a:r>
            <a:endParaRPr lang="en-US" altLang="ko-KR" sz="1600" dirty="0">
              <a:solidFill>
                <a:srgbClr val="00B05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check_result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user, 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answer, 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cnt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[]); </a:t>
            </a:r>
            <a:r>
              <a:rPr lang="en-US" altLang="ko-KR" sz="1600" dirty="0">
                <a:solidFill>
                  <a:srgbClr val="00B05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사용자 입력 값과 정답 비교</a:t>
            </a:r>
            <a:r>
              <a:rPr lang="en-US" altLang="ko-KR" sz="1600" dirty="0">
                <a:solidFill>
                  <a:srgbClr val="00B05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,</a:t>
            </a:r>
            <a:r>
              <a:rPr lang="ko-KR" altLang="en-US" sz="1600" dirty="0">
                <a:solidFill>
                  <a:srgbClr val="00B05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결과 출력</a:t>
            </a:r>
            <a:endParaRPr lang="en-US" altLang="ko-KR" sz="1600" dirty="0">
              <a:solidFill>
                <a:srgbClr val="00B05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){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lvl="1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    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srand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long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)time(</a:t>
            </a:r>
            <a:r>
              <a:rPr lang="en-US" altLang="ko-KR" sz="1600" dirty="0">
                <a:solidFill>
                  <a:srgbClr val="6F008A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NULL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));  </a:t>
            </a:r>
            <a:r>
              <a:rPr lang="en-US" altLang="ko-KR" sz="1600" dirty="0">
                <a:solidFill>
                  <a:srgbClr val="00B05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//</a:t>
            </a:r>
            <a:r>
              <a:rPr lang="ko-KR" altLang="en-US" sz="1600" dirty="0" err="1">
                <a:solidFill>
                  <a:srgbClr val="00B05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시드값</a:t>
            </a:r>
            <a:r>
              <a:rPr lang="ko-KR" altLang="en-US" sz="1600" dirty="0">
                <a:solidFill>
                  <a:srgbClr val="00B05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배정</a:t>
            </a:r>
            <a:endParaRPr lang="en-US" altLang="ko-KR" sz="1600" dirty="0">
              <a:solidFill>
                <a:srgbClr val="00B05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400050" lvl="1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intro_game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();</a:t>
            </a:r>
          </a:p>
          <a:p>
            <a:pPr marL="400050" lvl="1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game_control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();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}</a:t>
            </a:r>
            <a:endParaRPr lang="ko-KR" altLang="en-US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C7BBA-31A1-402D-9E70-1C8B4EDB009D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298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주사위로 과자 먹기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개의 과자를 한 줄로 늘어놓은 상태에서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명의 참가자가 양 끝에 위치하여 서로 번갈아 가며 주사위를 던져 나온 수만큼 과자를 먹는 게임 프로그램</a:t>
            </a:r>
            <a:endParaRPr lang="en-US" altLang="ko-KR" dirty="0" smtClean="0"/>
          </a:p>
          <a:p>
            <a:r>
              <a:rPr lang="en-US" altLang="ko-KR" dirty="0" smtClean="0"/>
              <a:t>■</a:t>
            </a:r>
            <a:r>
              <a:rPr lang="ko-KR" altLang="en-US" dirty="0" smtClean="0"/>
              <a:t>표시는 이미 먹은 과자를 나타낸다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마지막으로 남은 과자를 먹는 사람을 게임의 승자로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남아 있는 과자의 수가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경우에는 주사위의 숫자가 최소한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 크므로 다음 순서의 참가자가 자동으로 승자가 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C7BBA-31A1-402D-9E70-1C8B4EDB009D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1218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929198"/>
            <a:ext cx="690278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처리방법과 기준</a:t>
            </a:r>
            <a:r>
              <a:rPr lang="en-US" altLang="ko-KR" dirty="0" smtClean="0"/>
              <a:t>]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61898" y="1011198"/>
            <a:ext cx="8858280" cy="5357850"/>
          </a:xfrm>
        </p:spPr>
        <p:txBody>
          <a:bodyPr/>
          <a:lstStyle/>
          <a:p>
            <a:r>
              <a:rPr lang="ko-KR" altLang="en-US" dirty="0" smtClean="0"/>
              <a:t>먼저 게임에 참가할 두 명의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예로 </a:t>
            </a:r>
            <a:r>
              <a:rPr lang="en-US" altLang="ko-KR" dirty="0" smtClean="0"/>
              <a:t>"</a:t>
            </a:r>
            <a:r>
              <a:rPr lang="ko-KR" altLang="en-US" dirty="0" smtClean="0"/>
              <a:t>준기</a:t>
            </a:r>
            <a:r>
              <a:rPr lang="en-US" altLang="ko-KR" dirty="0" smtClean="0"/>
              <a:t>"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"</a:t>
            </a:r>
            <a:r>
              <a:rPr lang="ko-KR" altLang="en-US" dirty="0" smtClean="0"/>
              <a:t>명수</a:t>
            </a:r>
            <a:r>
              <a:rPr lang="en-US" altLang="ko-KR" dirty="0" smtClean="0"/>
              <a:t>"</a:t>
            </a:r>
            <a:r>
              <a:rPr lang="ko-KR" altLang="en-US" dirty="0" smtClean="0"/>
              <a:t>로 가정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입력</a:t>
            </a:r>
            <a:endParaRPr lang="en-US" altLang="ko-KR" dirty="0" smtClean="0"/>
          </a:p>
          <a:p>
            <a:r>
              <a:rPr lang="ko-KR" altLang="en-US" dirty="0" smtClean="0"/>
              <a:t>두 명의 참가자는 서로 번갈아 가며 주사위를 던져 나온 수만큼 과자를 먹게 하고  과자의 수는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개로 가정</a:t>
            </a:r>
            <a:endParaRPr lang="en-US" altLang="ko-KR" dirty="0" smtClean="0"/>
          </a:p>
          <a:p>
            <a:r>
              <a:rPr lang="ko-KR" altLang="en-US" dirty="0" smtClean="0"/>
              <a:t>게임의 초기 상태는 아래 그림과 같이 표시하고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□</a:t>
            </a:r>
            <a:r>
              <a:rPr lang="ko-KR" altLang="en-US" dirty="0" smtClean="0"/>
              <a:t>표시는 남아 있는 과자를</a:t>
            </a:r>
            <a:r>
              <a:rPr lang="en-US" altLang="ko-KR" dirty="0" smtClean="0"/>
              <a:t>, ■</a:t>
            </a:r>
            <a:r>
              <a:rPr lang="ko-KR" altLang="en-US" dirty="0" smtClean="0"/>
              <a:t>표시는 이미 먹은 과자로 가정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C7BBA-31A1-402D-9E70-1C8B4EDB009D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120833" name="Picture 1"/>
          <p:cNvPicPr>
            <a:picLocks noChangeAspect="1" noChangeArrowheads="1"/>
          </p:cNvPicPr>
          <p:nvPr/>
        </p:nvPicPr>
        <p:blipFill>
          <a:blip r:embed="rId2" cstate="print"/>
          <a:srcRect b="16456"/>
          <a:stretch>
            <a:fillRect/>
          </a:stretch>
        </p:blipFill>
        <p:spPr bwMode="auto">
          <a:xfrm>
            <a:off x="1285851" y="3143248"/>
            <a:ext cx="543840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 cstate="print"/>
          <a:srcRect b="16456"/>
          <a:stretch>
            <a:fillRect/>
          </a:stretch>
        </p:blipFill>
        <p:spPr bwMode="auto">
          <a:xfrm>
            <a:off x="1684040" y="5329108"/>
            <a:ext cx="5191717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+mn-ea"/>
                <a:ea typeface="+mn-ea"/>
              </a:rPr>
              <a:t>간단한 애니메이션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애니메이션</a:t>
            </a:r>
            <a:r>
              <a:rPr lang="en-US" altLang="ko-KR" dirty="0" smtClean="0"/>
              <a:t>(animation)</a:t>
            </a:r>
          </a:p>
          <a:p>
            <a:pPr lvl="1"/>
            <a:r>
              <a:rPr lang="ko-KR" altLang="en-US" dirty="0" smtClean="0"/>
              <a:t>컴퓨터에 의해 만들어진 화상을 화면에서 연속적으로 표현하여 마치 움직이는 것같이 보이게 하는 기법이나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그러한 기법으로 만들어진 영상을 의미</a:t>
            </a:r>
            <a:endParaRPr lang="en-US" altLang="ko-KR" dirty="0" smtClean="0"/>
          </a:p>
          <a:p>
            <a:r>
              <a:rPr lang="ko-KR" altLang="en-US" dirty="0" smtClean="0"/>
              <a:t>가장 기본적인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정지 영상을 왼쪽부터 오른쪽으로 순차적으로 같은 화면에 연속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 전환과 커서의 위치 이동을 이용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37A83-509F-4CE4-9E31-C44FC0FAA8CE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처리순서</a:t>
            </a:r>
            <a:r>
              <a:rPr lang="en-US" altLang="ko-KR" dirty="0" smtClean="0"/>
              <a:t>]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C7BBA-31A1-402D-9E70-1C8B4EDB009D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1198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08720"/>
            <a:ext cx="6984776" cy="576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dirty="0" smtClean="0"/>
              <a:t> </a:t>
            </a:r>
            <a:r>
              <a:rPr lang="ko-KR" altLang="en-US" sz="3200" dirty="0" smtClean="0"/>
              <a:t>게임의 소개와 규칙을 출력하는 함수 </a:t>
            </a:r>
            <a:r>
              <a:rPr lang="en-US" altLang="ko-KR" sz="3200" dirty="0" err="1" smtClean="0"/>
              <a:t>intro_game</a:t>
            </a:r>
            <a:endParaRPr lang="en-US" altLang="ko-KR" sz="3200" dirty="0" smtClean="0">
              <a:ea typeface="굴림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intro_game</a:t>
            </a:r>
            <a:r>
              <a:rPr lang="en-US" altLang="ko-KR" dirty="0" smtClean="0"/>
              <a:t>(void</a:t>
            </a:r>
            <a:r>
              <a:rPr lang="en-US" altLang="ko-KR" dirty="0" smtClean="0"/>
              <a:t>){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system("</a:t>
            </a:r>
            <a:r>
              <a:rPr lang="en-US" altLang="ko-KR" dirty="0" err="1" smtClean="0"/>
              <a:t>cls</a:t>
            </a:r>
            <a:r>
              <a:rPr lang="en-US" altLang="ko-KR" dirty="0" smtClean="0"/>
              <a:t>");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ko-KR" altLang="en-US" dirty="0" smtClean="0"/>
              <a:t>주사위로 </a:t>
            </a:r>
            <a:r>
              <a:rPr lang="ko-KR" altLang="en-US" dirty="0" err="1" smtClean="0"/>
              <a:t>과자먹기게임</a:t>
            </a:r>
            <a:r>
              <a:rPr lang="en-US" altLang="ko-KR" dirty="0" smtClean="0"/>
              <a:t>\n\n");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ko-KR" altLang="en-US" dirty="0" smtClean="0"/>
              <a:t>두 사람이 서로양끝의 주사위 숫자만큼</a:t>
            </a:r>
            <a:r>
              <a:rPr lang="en-US" altLang="ko-KR" dirty="0" smtClean="0"/>
              <a:t>\n");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ko-KR" altLang="en-US" dirty="0" smtClean="0"/>
              <a:t>과자를 먹는 게임입니다</a:t>
            </a:r>
            <a:r>
              <a:rPr lang="en-US" altLang="ko-KR" dirty="0" smtClean="0"/>
              <a:t>. \n");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ko-KR" altLang="en-US" dirty="0" smtClean="0"/>
              <a:t>마지막 </a:t>
            </a:r>
            <a:r>
              <a:rPr lang="ko-KR" altLang="en-US" dirty="0" err="1" smtClean="0"/>
              <a:t>남은과자를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먹는사람이</a:t>
            </a:r>
            <a:r>
              <a:rPr lang="ko-KR" altLang="en-US" dirty="0" smtClean="0"/>
              <a:t> 이깁니다</a:t>
            </a:r>
            <a:r>
              <a:rPr lang="en-US" altLang="ko-KR" dirty="0" smtClean="0"/>
              <a:t>. \n\n");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아무키나</a:t>
            </a:r>
            <a:r>
              <a:rPr lang="ko-KR" altLang="en-US" dirty="0" smtClean="0"/>
              <a:t> 누르면 게임 참가자를</a:t>
            </a:r>
            <a:r>
              <a:rPr lang="en-US" altLang="ko-KR" dirty="0" smtClean="0"/>
              <a:t>\n");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ko-KR" altLang="en-US" dirty="0" smtClean="0"/>
              <a:t>입력합니다</a:t>
            </a:r>
            <a:r>
              <a:rPr lang="en-US" altLang="ko-KR" dirty="0" smtClean="0"/>
              <a:t>.\n");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getch</a:t>
            </a:r>
            <a:r>
              <a:rPr lang="en-US" altLang="ko-KR" dirty="0" smtClean="0"/>
              <a:t>();</a:t>
            </a:r>
          </a:p>
          <a:p>
            <a:pPr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C7BBA-31A1-402D-9E70-1C8B4EDB009D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117762" name="_x79206096" descr="EMB00000f481863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4541980" y="4365104"/>
            <a:ext cx="3172354" cy="1944216"/>
          </a:xfrm>
          <a:prstGeom prst="rect">
            <a:avLst/>
          </a:prstGeom>
          <a:noFill/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200" dirty="0" smtClean="0"/>
              <a:t>게임 참가자 </a:t>
            </a:r>
            <a:r>
              <a:rPr lang="en-US" altLang="ko-KR" sz="3200" dirty="0" smtClean="0"/>
              <a:t>2</a:t>
            </a:r>
            <a:r>
              <a:rPr lang="ko-KR" altLang="en-US" sz="3200" dirty="0" smtClean="0"/>
              <a:t>명의 이름을 입력 받는 함수 </a:t>
            </a:r>
            <a:r>
              <a:rPr lang="en-US" altLang="ko-KR" sz="3200" dirty="0" err="1" smtClean="0"/>
              <a:t>input_participant</a:t>
            </a:r>
            <a:endParaRPr lang="en-US" altLang="ko-KR" sz="3200" dirty="0" smtClean="0">
              <a:ea typeface="굴림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85720" y="1154050"/>
            <a:ext cx="8572560" cy="4464496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input_participant</a:t>
            </a:r>
            <a:r>
              <a:rPr lang="en-US" altLang="ko-KR" dirty="0" smtClean="0"/>
              <a:t>(char </a:t>
            </a:r>
            <a:r>
              <a:rPr lang="en-US" altLang="ko-KR" dirty="0" err="1" smtClean="0"/>
              <a:t>user_name</a:t>
            </a:r>
            <a:r>
              <a:rPr lang="en-US" altLang="ko-KR" dirty="0" smtClean="0"/>
              <a:t>[][8])</a:t>
            </a:r>
          </a:p>
          <a:p>
            <a:pPr>
              <a:buNone/>
            </a:pPr>
            <a:r>
              <a:rPr lang="en-US" altLang="ko-KR" dirty="0" smtClean="0"/>
              <a:t>{</a:t>
            </a:r>
          </a:p>
          <a:p>
            <a:pPr>
              <a:buNone/>
            </a:pPr>
            <a:r>
              <a:rPr lang="en-US" altLang="ko-KR" dirty="0" smtClean="0"/>
              <a:t>	system("</a:t>
            </a:r>
            <a:r>
              <a:rPr lang="en-US" altLang="ko-KR" dirty="0" err="1" smtClean="0"/>
              <a:t>cls</a:t>
            </a:r>
            <a:r>
              <a:rPr lang="en-US" altLang="ko-KR" dirty="0" smtClean="0"/>
              <a:t>");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("1</a:t>
            </a:r>
            <a:r>
              <a:rPr lang="ko-KR" altLang="en-US" dirty="0" smtClean="0"/>
              <a:t>번 참가자의 이름을 입력하고</a:t>
            </a:r>
            <a:r>
              <a:rPr lang="en-US" altLang="ko-KR" dirty="0" smtClean="0"/>
              <a:t>Enter&gt;");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scanf</a:t>
            </a:r>
            <a:r>
              <a:rPr lang="en-US" altLang="ko-KR" dirty="0" err="1" smtClean="0"/>
              <a:t>_s</a:t>
            </a:r>
            <a:r>
              <a:rPr lang="en-US" altLang="ko-KR" dirty="0" smtClean="0"/>
              <a:t>("%</a:t>
            </a:r>
            <a:r>
              <a:rPr lang="en-US" altLang="ko-KR" dirty="0" smtClean="0"/>
              <a:t>s", </a:t>
            </a:r>
            <a:r>
              <a:rPr lang="en-US" altLang="ko-KR" dirty="0" err="1" smtClean="0"/>
              <a:t>user_name</a:t>
            </a:r>
            <a:r>
              <a:rPr lang="en-US" altLang="ko-KR" dirty="0" smtClean="0"/>
              <a:t>[0</a:t>
            </a:r>
            <a:r>
              <a:rPr lang="en-US" altLang="ko-KR" dirty="0" smtClean="0"/>
              <a:t>], 8);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("2</a:t>
            </a:r>
            <a:r>
              <a:rPr lang="ko-KR" altLang="en-US" dirty="0" smtClean="0"/>
              <a:t>번 참가자의 이름을 입력하고</a:t>
            </a:r>
            <a:r>
              <a:rPr lang="en-US" altLang="ko-KR" dirty="0" smtClean="0"/>
              <a:t>Enter&gt;");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scanf_s</a:t>
            </a:r>
            <a:r>
              <a:rPr lang="en-US" altLang="ko-KR" dirty="0" smtClean="0"/>
              <a:t>("%</a:t>
            </a:r>
            <a:r>
              <a:rPr lang="en-US" altLang="ko-KR" dirty="0" smtClean="0"/>
              <a:t>s", </a:t>
            </a:r>
            <a:r>
              <a:rPr lang="en-US" altLang="ko-KR" dirty="0" err="1" smtClean="0"/>
              <a:t>user_name</a:t>
            </a:r>
            <a:r>
              <a:rPr lang="en-US" altLang="ko-KR" dirty="0" smtClean="0"/>
              <a:t>[1</a:t>
            </a:r>
            <a:r>
              <a:rPr lang="en-US" altLang="ko-KR" dirty="0" smtClean="0"/>
              <a:t>],8);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아무키나</a:t>
            </a:r>
            <a:r>
              <a:rPr lang="ko-KR" altLang="en-US" dirty="0" smtClean="0"/>
              <a:t> 누르면 게임을 시작합니다</a:t>
            </a:r>
            <a:r>
              <a:rPr lang="en-US" altLang="ko-KR" dirty="0" smtClean="0"/>
              <a:t>...");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getch</a:t>
            </a:r>
            <a:r>
              <a:rPr lang="en-US" altLang="ko-KR" dirty="0" smtClean="0"/>
              <a:t>();</a:t>
            </a:r>
          </a:p>
          <a:p>
            <a:pPr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C7BBA-31A1-402D-9E70-1C8B4EDB009D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419872" y="4937833"/>
            <a:ext cx="2606538" cy="1597450"/>
            <a:chOff x="5857884" y="2143116"/>
            <a:chExt cx="2606538" cy="1597450"/>
          </a:xfrm>
        </p:grpSpPr>
        <p:pic>
          <p:nvPicPr>
            <p:cNvPr id="116738" name="_x32446120" descr="EMB00000f4818b6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5857884" y="2143116"/>
              <a:ext cx="2606538" cy="1597450"/>
            </a:xfrm>
            <a:prstGeom prst="rect">
              <a:avLst/>
            </a:prstGeom>
            <a:noFill/>
          </p:spPr>
        </p:pic>
        <p:sp>
          <p:nvSpPr>
            <p:cNvPr id="7" name="직사각형 6"/>
            <p:cNvSpPr/>
            <p:nvPr/>
          </p:nvSpPr>
          <p:spPr bwMode="auto">
            <a:xfrm>
              <a:off x="5857884" y="2857496"/>
              <a:ext cx="2597418" cy="357190"/>
            </a:xfrm>
            <a:prstGeom prst="rect">
              <a:avLst/>
            </a:prstGeom>
            <a:noFill/>
            <a:ln w="190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200" dirty="0" smtClean="0"/>
              <a:t>주사위로 과자 먹기 게임을 제어하는 함수 </a:t>
            </a:r>
            <a:r>
              <a:rPr lang="en-US" altLang="ko-KR" sz="3200" dirty="0" err="1" smtClean="0"/>
              <a:t>game_control</a:t>
            </a:r>
            <a:endParaRPr lang="en-US" altLang="ko-KR" sz="3200" dirty="0" smtClean="0">
              <a:ea typeface="굴림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14282" y="1214422"/>
            <a:ext cx="8572560" cy="535785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game_control</a:t>
            </a:r>
            <a:r>
              <a:rPr lang="en-US" altLang="ko-KR" dirty="0" smtClean="0"/>
              <a:t>(char name[][8],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condition[],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*left,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user,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*e){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dice_number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cake_display</a:t>
            </a:r>
            <a:r>
              <a:rPr lang="en-US" altLang="ko-KR" dirty="0" smtClean="0"/>
              <a:t>(name, condition, *left, *s, *e);</a:t>
            </a:r>
          </a:p>
          <a:p>
            <a:pPr>
              <a:buNone/>
            </a:pPr>
            <a:r>
              <a:rPr lang="en-US" altLang="ko-KR" dirty="0" smtClean="0"/>
              <a:t>	if (user==2)   </a:t>
            </a:r>
            <a:r>
              <a:rPr lang="en-US" altLang="ko-KR" dirty="0" smtClean="0">
                <a:solidFill>
                  <a:srgbClr val="00B050"/>
                </a:solidFill>
              </a:rPr>
              <a:t>//user</a:t>
            </a:r>
            <a:r>
              <a:rPr lang="ko-KR" altLang="en-US" dirty="0" smtClean="0">
                <a:solidFill>
                  <a:srgbClr val="00B050"/>
                </a:solidFill>
              </a:rPr>
              <a:t>가 </a:t>
            </a:r>
            <a:r>
              <a:rPr lang="en-US" altLang="ko-KR" dirty="0" smtClean="0">
                <a:solidFill>
                  <a:srgbClr val="00B050"/>
                </a:solidFill>
              </a:rPr>
              <a:t>2</a:t>
            </a:r>
            <a:r>
              <a:rPr lang="ko-KR" altLang="en-US" dirty="0" smtClean="0">
                <a:solidFill>
                  <a:srgbClr val="00B050"/>
                </a:solidFill>
              </a:rPr>
              <a:t>가 되는 경우는 </a:t>
            </a:r>
            <a:r>
              <a:rPr lang="en-US" altLang="ko-KR" dirty="0" smtClean="0">
                <a:solidFill>
                  <a:srgbClr val="00B050"/>
                </a:solidFill>
              </a:rPr>
              <a:t>main</a:t>
            </a:r>
            <a:r>
              <a:rPr lang="ko-KR" altLang="en-US" dirty="0" smtClean="0">
                <a:solidFill>
                  <a:srgbClr val="00B050"/>
                </a:solidFill>
              </a:rPr>
              <a:t>으로 복귀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dirty="0" smtClean="0"/>
              <a:t>		return;  </a:t>
            </a: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dice_number</a:t>
            </a:r>
            <a:r>
              <a:rPr lang="en-US" altLang="ko-KR" dirty="0" smtClean="0"/>
              <a:t>=rand()%6+1;  </a:t>
            </a:r>
            <a:r>
              <a:rPr lang="en-US" altLang="ko-KR" dirty="0" smtClean="0">
                <a:solidFill>
                  <a:srgbClr val="00B050"/>
                </a:solidFill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</a:rPr>
              <a:t>주사위 </a:t>
            </a:r>
            <a:r>
              <a:rPr lang="ko-KR" altLang="en-US" dirty="0" err="1" smtClean="0">
                <a:solidFill>
                  <a:srgbClr val="00B050"/>
                </a:solidFill>
              </a:rPr>
              <a:t>난수생성</a:t>
            </a:r>
            <a:endParaRPr lang="ko-KR" alt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dirty="0" smtClean="0"/>
              <a:t>	*left-=</a:t>
            </a:r>
            <a:r>
              <a:rPr lang="en-US" altLang="ko-KR" dirty="0" err="1" smtClean="0"/>
              <a:t>dice_number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gotoxy</a:t>
            </a:r>
            <a:r>
              <a:rPr lang="en-US" altLang="ko-KR" dirty="0" smtClean="0"/>
              <a:t>(10, 11);</a:t>
            </a:r>
          </a:p>
          <a:p>
            <a:pPr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("%s</a:t>
            </a:r>
            <a:r>
              <a:rPr lang="ko-KR" altLang="en-US" dirty="0" smtClean="0"/>
              <a:t>님의 주사위 숫자는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.",name[user],</a:t>
            </a:r>
            <a:r>
              <a:rPr lang="en-US" altLang="ko-KR" dirty="0" err="1" smtClean="0"/>
              <a:t>dice_number</a:t>
            </a:r>
            <a:r>
              <a:rPr lang="en-US" altLang="ko-KR" dirty="0" smtClean="0"/>
              <a:t>); </a:t>
            </a:r>
          </a:p>
          <a:p>
            <a:pPr>
              <a:buNone/>
            </a:pPr>
            <a:r>
              <a:rPr lang="ko-KR" altLang="en-US" dirty="0" smtClean="0"/>
              <a:t>			</a:t>
            </a:r>
          </a:p>
          <a:p>
            <a:pPr>
              <a:buNone/>
            </a:pPr>
            <a:r>
              <a:rPr lang="en-US" altLang="ko-KR" dirty="0" smtClean="0"/>
              <a:t>	if (user==0){</a:t>
            </a:r>
          </a:p>
          <a:p>
            <a:pPr>
              <a:buNone/>
            </a:pPr>
            <a:r>
              <a:rPr lang="en-US" altLang="ko-KR" dirty="0" smtClean="0"/>
              <a:t>		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=*</a:t>
            </a:r>
            <a:r>
              <a:rPr lang="en-US" altLang="ko-KR" dirty="0" err="1" smtClean="0"/>
              <a:t>s;i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dice_number</a:t>
            </a:r>
            <a:r>
              <a:rPr lang="en-US" altLang="ko-KR" dirty="0" smtClean="0"/>
              <a:t>+*</a:t>
            </a:r>
            <a:r>
              <a:rPr lang="en-US" altLang="ko-KR" dirty="0" err="1" smtClean="0"/>
              <a:t>s;i</a:t>
            </a:r>
            <a:r>
              <a:rPr lang="en-US" altLang="ko-KR" dirty="0" smtClean="0"/>
              <a:t>++)</a:t>
            </a:r>
          </a:p>
          <a:p>
            <a:pPr>
              <a:buNone/>
            </a:pPr>
            <a:r>
              <a:rPr lang="en-US" altLang="ko-KR" dirty="0" smtClean="0"/>
              <a:t>			condition[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]=1;</a:t>
            </a:r>
          </a:p>
          <a:p>
            <a:pPr>
              <a:buNone/>
            </a:pPr>
            <a:r>
              <a:rPr lang="en-US" altLang="ko-KR" dirty="0" smtClean="0"/>
              <a:t>		*s+=</a:t>
            </a:r>
            <a:r>
              <a:rPr lang="en-US" altLang="ko-KR" dirty="0" err="1" smtClean="0"/>
              <a:t>dice_number</a:t>
            </a:r>
            <a:r>
              <a:rPr lang="en-US" altLang="ko-KR" dirty="0" smtClean="0"/>
              <a:t>;}</a:t>
            </a:r>
          </a:p>
          <a:p>
            <a:pPr>
              <a:buNone/>
            </a:pPr>
            <a:r>
              <a:rPr lang="en-US" altLang="ko-KR" dirty="0" smtClean="0"/>
              <a:t>	else{</a:t>
            </a:r>
          </a:p>
          <a:p>
            <a:pPr>
              <a:buNone/>
            </a:pPr>
            <a:r>
              <a:rPr lang="en-US" altLang="ko-KR" dirty="0" smtClean="0"/>
              <a:t>		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=*</a:t>
            </a:r>
            <a:r>
              <a:rPr lang="en-US" altLang="ko-KR" dirty="0" err="1" smtClean="0"/>
              <a:t>e;i</a:t>
            </a:r>
            <a:r>
              <a:rPr lang="en-US" altLang="ko-KR" dirty="0" smtClean="0"/>
              <a:t>&gt;(*e-</a:t>
            </a:r>
            <a:r>
              <a:rPr lang="en-US" altLang="ko-KR" dirty="0" err="1" smtClean="0"/>
              <a:t>dice_number</a:t>
            </a:r>
            <a:r>
              <a:rPr lang="en-US" altLang="ko-KR" dirty="0" smtClean="0"/>
              <a:t>);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--)</a:t>
            </a:r>
          </a:p>
          <a:p>
            <a:pPr>
              <a:buNone/>
            </a:pPr>
            <a:r>
              <a:rPr lang="en-US" altLang="ko-KR" dirty="0" smtClean="0"/>
              <a:t>			condition[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]=1;</a:t>
            </a:r>
          </a:p>
          <a:p>
            <a:pPr>
              <a:buNone/>
            </a:pPr>
            <a:r>
              <a:rPr lang="en-US" altLang="ko-KR" dirty="0" smtClean="0"/>
              <a:t>		*e-=</a:t>
            </a:r>
            <a:r>
              <a:rPr lang="en-US" altLang="ko-KR" dirty="0" err="1" smtClean="0"/>
              <a:t>dice_number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cake_display</a:t>
            </a:r>
            <a:r>
              <a:rPr lang="en-US" altLang="ko-KR" dirty="0" smtClean="0"/>
              <a:t>(name, condition, *left, *s, *e);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C7BBA-31A1-402D-9E70-1C8B4EDB009D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200934" y="1195567"/>
            <a:ext cx="8661808" cy="5098795"/>
            <a:chOff x="125034" y="1235922"/>
            <a:chExt cx="8661808" cy="5098795"/>
          </a:xfrm>
        </p:grpSpPr>
        <p:pic>
          <p:nvPicPr>
            <p:cNvPr id="11571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5034" y="1235922"/>
              <a:ext cx="8661808" cy="5098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6588224" y="1772816"/>
              <a:ext cx="20313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input_participant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과자의 상태를 출력하는 함수 </a:t>
            </a:r>
            <a:r>
              <a:rPr lang="en-US" altLang="ko-KR" sz="3200" dirty="0" err="1" smtClean="0"/>
              <a:t>cake_display</a:t>
            </a:r>
            <a:endParaRPr lang="en-US" altLang="ko-KR" sz="3200" dirty="0" smtClean="0">
              <a:ea typeface="굴림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36240" y="1011198"/>
            <a:ext cx="8572560" cy="54537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cake_display</a:t>
            </a:r>
            <a:r>
              <a:rPr lang="en-US" altLang="ko-KR" sz="1400" dirty="0" smtClean="0"/>
              <a:t>(char name[][8],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condition[],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left,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s,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e){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;</a:t>
            </a:r>
          </a:p>
          <a:p>
            <a:pPr>
              <a:buNone/>
            </a:pPr>
            <a:r>
              <a:rPr lang="en-US" altLang="ko-KR" sz="1400" dirty="0" smtClean="0"/>
              <a:t>	char *</a:t>
            </a:r>
            <a:r>
              <a:rPr lang="en-US" altLang="ko-KR" sz="1400" dirty="0" err="1" smtClean="0"/>
              <a:t>eat_cake</a:t>
            </a:r>
            <a:r>
              <a:rPr lang="en-US" altLang="ko-KR" sz="1400" dirty="0" smtClean="0"/>
              <a:t>="■", *</a:t>
            </a:r>
            <a:r>
              <a:rPr lang="en-US" altLang="ko-KR" sz="1400" dirty="0" err="1" smtClean="0"/>
              <a:t>remain_cake</a:t>
            </a:r>
            <a:r>
              <a:rPr lang="en-US" altLang="ko-KR" sz="1400" dirty="0" smtClean="0"/>
              <a:t>="□";</a:t>
            </a:r>
          </a:p>
          <a:p>
            <a:pPr>
              <a:buNone/>
            </a:pPr>
            <a:endParaRPr lang="ko-KR" altLang="en-US" sz="14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gotoxy</a:t>
            </a:r>
            <a:r>
              <a:rPr lang="en-US" altLang="ko-KR" sz="1400" dirty="0" smtClean="0"/>
              <a:t>(30,5);</a:t>
            </a:r>
          </a:p>
          <a:p>
            <a:pPr>
              <a:buNone/>
            </a:pPr>
            <a:r>
              <a:rPr lang="en-US" altLang="ko-KR" sz="1400" dirty="0" smtClean="0"/>
              <a:t>	if (left&lt;0</a:t>
            </a:r>
            <a:r>
              <a:rPr lang="en-US" altLang="ko-KR" sz="1400" dirty="0" smtClean="0"/>
              <a:t>)  left=0</a:t>
            </a:r>
            <a:r>
              <a:rPr lang="en-US" altLang="ko-KR" sz="1400" dirty="0" smtClean="0"/>
              <a:t>;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남은 과자의 수</a:t>
            </a:r>
            <a:r>
              <a:rPr lang="en-US" altLang="ko-KR" sz="1400" dirty="0" smtClean="0"/>
              <a:t>: %2d 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", left);</a:t>
            </a:r>
          </a:p>
          <a:p>
            <a:pPr>
              <a:buNone/>
            </a:pPr>
            <a:endParaRPr lang="ko-KR" altLang="en-US" sz="1400" dirty="0" smtClean="0"/>
          </a:p>
          <a:p>
            <a:pPr>
              <a:buNone/>
            </a:pPr>
            <a:r>
              <a:rPr lang="en-US" altLang="ko-KR" sz="1400" dirty="0" smtClean="0"/>
              <a:t>	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=0;i&lt;2;i++){</a:t>
            </a:r>
          </a:p>
          <a:p>
            <a:pPr>
              <a:buNone/>
            </a:pPr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gotoxy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*50+10, 6</a:t>
            </a:r>
            <a:r>
              <a:rPr lang="en-US" altLang="ko-KR" sz="1400" dirty="0" smtClean="0"/>
              <a:t>); 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("%s", name[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]);}</a:t>
            </a:r>
          </a:p>
          <a:p>
            <a:pPr>
              <a:buNone/>
            </a:pPr>
            <a:endParaRPr lang="ko-KR" altLang="en-US" sz="1400" dirty="0" smtClean="0"/>
          </a:p>
          <a:p>
            <a:pPr>
              <a:buNone/>
            </a:pPr>
            <a:r>
              <a:rPr lang="en-US" altLang="ko-KR" sz="1400" dirty="0" smtClean="0"/>
              <a:t>	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=0;i&lt;30;i++)</a:t>
            </a:r>
          </a:p>
          <a:p>
            <a:pPr>
              <a:buNone/>
            </a:pPr>
            <a:r>
              <a:rPr lang="en-US" altLang="ko-KR" sz="1400" dirty="0" smtClean="0"/>
              <a:t>		if (condition[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]==1){</a:t>
            </a:r>
          </a:p>
          <a:p>
            <a:pPr>
              <a:buNone/>
            </a:pPr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gotoxy</a:t>
            </a:r>
            <a:r>
              <a:rPr lang="en-US" altLang="ko-KR" sz="1400" dirty="0" smtClean="0"/>
              <a:t>(10+i*2, 8);</a:t>
            </a:r>
          </a:p>
          <a:p>
            <a:pPr>
              <a:buNone/>
            </a:pPr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("%s", </a:t>
            </a:r>
            <a:r>
              <a:rPr lang="en-US" altLang="ko-KR" sz="1400" dirty="0" err="1" smtClean="0"/>
              <a:t>eat_cake</a:t>
            </a:r>
            <a:r>
              <a:rPr lang="en-US" altLang="ko-KR" sz="1400" dirty="0" smtClean="0"/>
              <a:t>);}</a:t>
            </a:r>
          </a:p>
          <a:p>
            <a:pPr>
              <a:buNone/>
            </a:pPr>
            <a:r>
              <a:rPr lang="en-US" altLang="ko-KR" sz="1400" dirty="0" smtClean="0"/>
              <a:t>		else{</a:t>
            </a:r>
          </a:p>
          <a:p>
            <a:pPr>
              <a:buNone/>
            </a:pPr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gotoxy</a:t>
            </a:r>
            <a:r>
              <a:rPr lang="en-US" altLang="ko-KR" sz="1400" dirty="0" smtClean="0"/>
              <a:t>(10+i*2, 8);</a:t>
            </a:r>
          </a:p>
          <a:p>
            <a:pPr>
              <a:buNone/>
            </a:pPr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("%s", </a:t>
            </a:r>
            <a:r>
              <a:rPr lang="en-US" altLang="ko-KR" sz="1400" dirty="0" err="1" smtClean="0"/>
              <a:t>remain_cake</a:t>
            </a:r>
            <a:r>
              <a:rPr lang="en-US" altLang="ko-KR" sz="1400" dirty="0" smtClean="0"/>
              <a:t>);}</a:t>
            </a:r>
          </a:p>
          <a:p>
            <a:pPr>
              <a:buNone/>
            </a:pPr>
            <a:endParaRPr lang="ko-KR" altLang="en-US" sz="14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gotoxy</a:t>
            </a:r>
            <a:r>
              <a:rPr lang="en-US" altLang="ko-KR" sz="1400" dirty="0" smtClean="0"/>
              <a:t>(10, 9</a:t>
            </a:r>
            <a:r>
              <a:rPr lang="en-US" altLang="ko-KR" sz="1400" dirty="0" smtClean="0"/>
              <a:t>); 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먹은 </a:t>
            </a:r>
            <a:r>
              <a:rPr lang="ko-KR" altLang="en-US" sz="1400" dirty="0" err="1" smtClean="0"/>
              <a:t>과자수</a:t>
            </a:r>
            <a:r>
              <a:rPr lang="en-US" altLang="ko-KR" sz="1400" dirty="0" smtClean="0"/>
              <a:t>: %2d", s);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gotoxy</a:t>
            </a:r>
            <a:r>
              <a:rPr lang="en-US" altLang="ko-KR" sz="1400" dirty="0" smtClean="0"/>
              <a:t>(52, 9</a:t>
            </a:r>
            <a:r>
              <a:rPr lang="en-US" altLang="ko-KR" sz="1400" dirty="0" smtClean="0"/>
              <a:t>);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먹은 </a:t>
            </a:r>
            <a:r>
              <a:rPr lang="ko-KR" altLang="en-US" sz="1400" dirty="0" err="1" smtClean="0"/>
              <a:t>과자수</a:t>
            </a:r>
            <a:r>
              <a:rPr lang="en-US" altLang="ko-KR" sz="1400" dirty="0" smtClean="0"/>
              <a:t>: %2d", 29-e);</a:t>
            </a:r>
          </a:p>
          <a:p>
            <a:pPr>
              <a:buNone/>
            </a:pPr>
            <a:r>
              <a:rPr lang="en-US" altLang="ko-KR" sz="1400" dirty="0" smtClean="0"/>
              <a:t>}</a:t>
            </a:r>
          </a:p>
          <a:p>
            <a:pPr>
              <a:buNone/>
            </a:pPr>
            <a:endParaRPr lang="ko-KR" altLang="en-US" sz="1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C7BBA-31A1-402D-9E70-1C8B4EDB009D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주사위로 과자 먹기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686" y="692696"/>
            <a:ext cx="8812674" cy="61206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stdio.h</a:t>
            </a:r>
            <a:r>
              <a:rPr lang="en-US" altLang="ko-KR" sz="1600" dirty="0" smtClean="0"/>
              <a:t>&gt;</a:t>
            </a:r>
          </a:p>
          <a:p>
            <a:pPr>
              <a:buNone/>
            </a:pPr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stdlib.h</a:t>
            </a:r>
            <a:r>
              <a:rPr lang="en-US" altLang="ko-KR" sz="1600" dirty="0" smtClean="0"/>
              <a:t>&gt;</a:t>
            </a:r>
          </a:p>
          <a:p>
            <a:pPr>
              <a:buNone/>
            </a:pPr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time.h</a:t>
            </a:r>
            <a:r>
              <a:rPr lang="en-US" altLang="ko-KR" sz="1600" dirty="0" smtClean="0"/>
              <a:t>&gt;</a:t>
            </a:r>
          </a:p>
          <a:p>
            <a:pPr>
              <a:buNone/>
            </a:pPr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windows.h</a:t>
            </a:r>
            <a:r>
              <a:rPr lang="en-US" altLang="ko-KR" sz="1600" dirty="0" smtClean="0"/>
              <a:t>&gt;</a:t>
            </a:r>
          </a:p>
          <a:p>
            <a:pPr>
              <a:buNone/>
            </a:pPr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conio.h</a:t>
            </a:r>
            <a:r>
              <a:rPr lang="en-US" altLang="ko-KR" sz="1600" dirty="0" smtClean="0"/>
              <a:t>&gt;</a:t>
            </a:r>
          </a:p>
          <a:p>
            <a:pPr>
              <a:buNone/>
            </a:pPr>
            <a:r>
              <a:rPr lang="en-US" altLang="ko-KR" sz="1600" dirty="0" smtClean="0"/>
              <a:t>#define </a:t>
            </a:r>
            <a:r>
              <a:rPr lang="en-US" altLang="ko-KR" sz="1600" dirty="0" err="1" smtClean="0"/>
              <a:t>cake_number</a:t>
            </a:r>
            <a:r>
              <a:rPr lang="en-US" altLang="ko-KR" sz="1600" dirty="0" smtClean="0"/>
              <a:t> 30  </a:t>
            </a:r>
            <a:r>
              <a:rPr lang="en-US" altLang="ko-KR" sz="160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dirty="0" err="1" smtClean="0">
                <a:solidFill>
                  <a:srgbClr val="00B050"/>
                </a:solidFill>
              </a:rPr>
              <a:t>과자의개수</a:t>
            </a:r>
            <a:endParaRPr lang="ko-KR" altLang="en-US" sz="1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intro_game</a:t>
            </a:r>
            <a:r>
              <a:rPr lang="en-US" altLang="ko-KR" sz="1600" dirty="0" smtClean="0"/>
              <a:t>(void);</a:t>
            </a:r>
          </a:p>
          <a:p>
            <a:pPr>
              <a:buNone/>
            </a:pPr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input_participant</a:t>
            </a:r>
            <a:r>
              <a:rPr lang="en-US" altLang="ko-KR" sz="1600" dirty="0" smtClean="0"/>
              <a:t>(char </a:t>
            </a:r>
            <a:r>
              <a:rPr lang="en-US" altLang="ko-KR" sz="1600" dirty="0" err="1" smtClean="0"/>
              <a:t>user_name</a:t>
            </a:r>
            <a:r>
              <a:rPr lang="en-US" altLang="ko-KR" sz="1600" dirty="0" smtClean="0"/>
              <a:t>[][8]);</a:t>
            </a:r>
          </a:p>
          <a:p>
            <a:pPr>
              <a:buNone/>
            </a:pPr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game_control</a:t>
            </a:r>
            <a:r>
              <a:rPr lang="en-US" altLang="ko-KR" sz="1600" dirty="0" smtClean="0"/>
              <a:t>(char name[][8],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condition[],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*left,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user,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*start,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*end);</a:t>
            </a:r>
          </a:p>
          <a:p>
            <a:pPr>
              <a:buNone/>
            </a:pPr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cake_display</a:t>
            </a:r>
            <a:r>
              <a:rPr lang="en-US" altLang="ko-KR" sz="1600" dirty="0" smtClean="0"/>
              <a:t>(char name[][8],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condition[],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left,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start,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end);</a:t>
            </a:r>
          </a:p>
          <a:p>
            <a:pPr>
              <a:buNone/>
            </a:pPr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gotoxy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x,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y);</a:t>
            </a:r>
          </a:p>
          <a:p>
            <a:pPr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main(void){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, start, end, </a:t>
            </a:r>
            <a:r>
              <a:rPr lang="en-US" altLang="ko-KR" sz="1600" dirty="0" err="1" smtClean="0"/>
              <a:t>cake_left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cake_number</a:t>
            </a:r>
            <a:r>
              <a:rPr lang="en-US" altLang="ko-KR" sz="1600" dirty="0" smtClean="0"/>
              <a:t>, winner;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cake_condition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cake_number</a:t>
            </a:r>
            <a:r>
              <a:rPr lang="en-US" altLang="ko-KR" sz="1600" dirty="0" smtClean="0"/>
              <a:t>]={0};</a:t>
            </a:r>
          </a:p>
          <a:p>
            <a:pPr>
              <a:buNone/>
            </a:pPr>
            <a:r>
              <a:rPr lang="en-US" altLang="ko-KR" sz="1600" dirty="0" smtClean="0"/>
              <a:t>	char </a:t>
            </a:r>
            <a:r>
              <a:rPr lang="en-US" altLang="ko-KR" sz="1600" dirty="0" err="1" smtClean="0"/>
              <a:t>user_name</a:t>
            </a:r>
            <a:r>
              <a:rPr lang="en-US" altLang="ko-KR" sz="1600" dirty="0" smtClean="0"/>
              <a:t>[2][8];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srand</a:t>
            </a:r>
            <a:r>
              <a:rPr lang="en-US" altLang="ko-KR" sz="1600" dirty="0" smtClean="0"/>
              <a:t>((</a:t>
            </a:r>
            <a:r>
              <a:rPr lang="en-US" altLang="ko-KR" sz="1600" dirty="0" smtClean="0"/>
              <a:t>long)</a:t>
            </a:r>
            <a:r>
              <a:rPr lang="en-US" altLang="ko-KR" sz="1600" dirty="0" smtClean="0"/>
              <a:t>time(NULL</a:t>
            </a:r>
            <a:r>
              <a:rPr lang="en-US" altLang="ko-KR" sz="1600" dirty="0" smtClean="0"/>
              <a:t>));</a:t>
            </a:r>
          </a:p>
          <a:p>
            <a:pPr>
              <a:buNone/>
            </a:pPr>
            <a:r>
              <a:rPr lang="ko-KR" altLang="en-US" sz="1600" dirty="0" smtClean="0"/>
              <a:t>   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intro_game</a:t>
            </a:r>
            <a:r>
              <a:rPr lang="en-US" altLang="ko-KR" sz="1600" dirty="0" smtClean="0"/>
              <a:t>(); </a:t>
            </a:r>
            <a:r>
              <a:rPr lang="en-US" altLang="ko-KR" sz="1600" dirty="0" err="1" smtClean="0"/>
              <a:t>input_participant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user_name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en-US" altLang="ko-KR" sz="1600" dirty="0" smtClean="0"/>
              <a:t>	start=0;  end=cake_number-1; system("</a:t>
            </a:r>
            <a:r>
              <a:rPr lang="en-US" altLang="ko-KR" sz="1600" dirty="0" err="1" smtClean="0"/>
              <a:t>cls</a:t>
            </a:r>
            <a:r>
              <a:rPr lang="en-US" altLang="ko-KR" sz="1600" dirty="0" smtClean="0"/>
              <a:t>");</a:t>
            </a:r>
          </a:p>
          <a:p>
            <a:pPr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>
                <a:solidFill>
                  <a:srgbClr val="00B050"/>
                </a:solidFill>
              </a:rPr>
              <a:t>//user</a:t>
            </a:r>
            <a:r>
              <a:rPr lang="ko-KR" altLang="en-US" sz="1600" dirty="0" smtClean="0">
                <a:solidFill>
                  <a:srgbClr val="00B050"/>
                </a:solidFill>
              </a:rPr>
              <a:t>의 값을 </a:t>
            </a:r>
            <a:r>
              <a:rPr lang="en-US" altLang="ko-KR" sz="1600" dirty="0" smtClean="0">
                <a:solidFill>
                  <a:srgbClr val="00B050"/>
                </a:solidFill>
              </a:rPr>
              <a:t>2</a:t>
            </a:r>
            <a:r>
              <a:rPr lang="ko-KR" altLang="en-US" sz="1600" dirty="0" smtClean="0">
                <a:solidFill>
                  <a:srgbClr val="00B050"/>
                </a:solidFill>
              </a:rPr>
              <a:t>로 하여 과자의 초기상태를 출력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game_control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user_name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cake_condition</a:t>
            </a:r>
            <a:r>
              <a:rPr lang="en-US" altLang="ko-KR" sz="1600" dirty="0" smtClean="0"/>
              <a:t>, &amp;</a:t>
            </a:r>
            <a:r>
              <a:rPr lang="en-US" altLang="ko-KR" sz="1600" dirty="0" err="1" smtClean="0"/>
              <a:t>cake_left</a:t>
            </a:r>
            <a:r>
              <a:rPr lang="en-US" altLang="ko-KR" sz="1600" dirty="0" smtClean="0"/>
              <a:t>, 2,  &amp;start, &amp;end);  </a:t>
            </a:r>
            <a:endParaRPr lang="ko-KR" altLang="en-US" sz="16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24</a:t>
            </a:fld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주사위로 과자 먹기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908719"/>
            <a:ext cx="8922365" cy="568240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gotoxy</a:t>
            </a:r>
            <a:r>
              <a:rPr lang="en-US" altLang="ko-KR" sz="1600" dirty="0" smtClean="0"/>
              <a:t>(10, 12);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</a:t>
            </a:r>
            <a:r>
              <a:rPr lang="ko-KR" altLang="en-US" sz="1600" dirty="0" err="1" smtClean="0"/>
              <a:t>아무키나</a:t>
            </a:r>
            <a:r>
              <a:rPr lang="ko-KR" altLang="en-US" sz="1600" dirty="0" smtClean="0"/>
              <a:t> 누르면 다음 순서를 진행합니다</a:t>
            </a:r>
            <a:r>
              <a:rPr lang="en-US" altLang="ko-KR" sz="1600" dirty="0" smtClean="0"/>
              <a:t>. ");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smtClean="0"/>
              <a:t>_</a:t>
            </a:r>
            <a:r>
              <a:rPr lang="en-US" altLang="ko-KR" sz="1600" dirty="0" err="1" smtClean="0"/>
              <a:t>getch</a:t>
            </a:r>
            <a:r>
              <a:rPr lang="en-US" altLang="ko-KR" sz="1600" dirty="0" smtClean="0"/>
              <a:t>();</a:t>
            </a:r>
          </a:p>
          <a:p>
            <a:pPr>
              <a:buNone/>
            </a:pPr>
            <a:r>
              <a:rPr lang="en-US" altLang="ko-KR" sz="1600" dirty="0" smtClean="0"/>
              <a:t>	do{</a:t>
            </a:r>
          </a:p>
          <a:p>
            <a:pPr>
              <a:buNone/>
            </a:pPr>
            <a:r>
              <a:rPr lang="en-US" altLang="ko-KR" sz="1600" dirty="0" smtClean="0"/>
              <a:t>		for(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=0;i&lt;2;i++){</a:t>
            </a:r>
          </a:p>
          <a:p>
            <a:pPr>
              <a:buNone/>
            </a:pPr>
            <a:r>
              <a:rPr lang="en-US" altLang="ko-KR" sz="1600" dirty="0" smtClean="0"/>
              <a:t>			system("</a:t>
            </a:r>
            <a:r>
              <a:rPr lang="en-US" altLang="ko-KR" sz="1600" dirty="0" err="1" smtClean="0"/>
              <a:t>cls</a:t>
            </a:r>
            <a:r>
              <a:rPr lang="en-US" altLang="ko-KR" sz="1600" dirty="0" smtClean="0"/>
              <a:t>");</a:t>
            </a:r>
          </a:p>
          <a:p>
            <a:pPr>
              <a:buNone/>
            </a:pPr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game_control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user_name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cake_condition</a:t>
            </a:r>
            <a:r>
              <a:rPr lang="en-US" altLang="ko-KR" sz="1600" dirty="0" smtClean="0"/>
              <a:t>, &amp;</a:t>
            </a:r>
            <a:r>
              <a:rPr lang="en-US" altLang="ko-KR" sz="1600" dirty="0" err="1" smtClean="0"/>
              <a:t>cake_left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, &amp;start, &amp;end);</a:t>
            </a:r>
          </a:p>
          <a:p>
            <a:pPr>
              <a:buNone/>
            </a:pPr>
            <a:r>
              <a:rPr lang="en-US" altLang="ko-KR" sz="1600" dirty="0" smtClean="0"/>
              <a:t>			if (</a:t>
            </a:r>
            <a:r>
              <a:rPr lang="en-US" altLang="ko-KR" sz="1600" dirty="0" err="1" smtClean="0"/>
              <a:t>cake_left</a:t>
            </a:r>
            <a:r>
              <a:rPr lang="en-US" altLang="ko-KR" sz="1600" dirty="0" smtClean="0"/>
              <a:t>&lt;2){</a:t>
            </a:r>
          </a:p>
          <a:p>
            <a:pPr>
              <a:buNone/>
            </a:pPr>
            <a:r>
              <a:rPr lang="en-US" altLang="ko-KR" sz="1600" dirty="0" smtClean="0"/>
              <a:t>				winner=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				break;}</a:t>
            </a:r>
          </a:p>
          <a:p>
            <a:pPr>
              <a:buNone/>
            </a:pPr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gotoxy</a:t>
            </a:r>
            <a:r>
              <a:rPr lang="en-US" altLang="ko-KR" sz="1600" dirty="0" smtClean="0"/>
              <a:t>(10, 12);</a:t>
            </a:r>
          </a:p>
          <a:p>
            <a:pPr>
              <a:buNone/>
            </a:pPr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</a:t>
            </a:r>
            <a:r>
              <a:rPr lang="ko-KR" altLang="en-US" sz="1600" dirty="0" err="1" smtClean="0"/>
              <a:t>아무키나</a:t>
            </a:r>
            <a:r>
              <a:rPr lang="ko-KR" altLang="en-US" sz="1600" dirty="0" smtClean="0"/>
              <a:t> 누르면 다음 순서를 진행합니다</a:t>
            </a:r>
            <a:r>
              <a:rPr lang="en-US" altLang="ko-KR" sz="1600" dirty="0" smtClean="0"/>
              <a:t>. ");</a:t>
            </a:r>
          </a:p>
          <a:p>
            <a:pPr>
              <a:buNone/>
            </a:pPr>
            <a:r>
              <a:rPr lang="en-US" altLang="ko-KR" sz="1600" dirty="0" smtClean="0"/>
              <a:t>			</a:t>
            </a:r>
            <a:r>
              <a:rPr lang="en-US" altLang="ko-KR" sz="1600" dirty="0" smtClean="0"/>
              <a:t>_</a:t>
            </a:r>
            <a:r>
              <a:rPr lang="en-US" altLang="ko-KR" sz="1600" dirty="0" err="1" smtClean="0"/>
              <a:t>getch</a:t>
            </a:r>
            <a:r>
              <a:rPr lang="en-US" altLang="ko-KR" sz="1600" dirty="0" smtClean="0"/>
              <a:t>();}</a:t>
            </a:r>
          </a:p>
          <a:p>
            <a:pPr>
              <a:buNone/>
            </a:pPr>
            <a:r>
              <a:rPr lang="en-US" altLang="ko-KR" sz="1600" dirty="0" smtClean="0"/>
              <a:t>	}while(</a:t>
            </a:r>
            <a:r>
              <a:rPr lang="en-US" altLang="ko-KR" sz="1600" dirty="0" err="1" smtClean="0"/>
              <a:t>cake_left</a:t>
            </a:r>
            <a:r>
              <a:rPr lang="en-US" altLang="ko-KR" sz="1600" dirty="0" smtClean="0"/>
              <a:t>&gt;2);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gotoxy</a:t>
            </a:r>
            <a:r>
              <a:rPr lang="en-US" altLang="ko-KR" sz="1600" dirty="0" smtClean="0"/>
              <a:t>(10, 12);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("%s</a:t>
            </a:r>
            <a:r>
              <a:rPr lang="ko-KR" altLang="en-US" sz="1600" dirty="0" smtClean="0"/>
              <a:t>님이 이겼습니다</a:t>
            </a:r>
            <a:r>
              <a:rPr lang="en-US" altLang="ko-KR" sz="1600" dirty="0" smtClean="0"/>
              <a:t>. ", </a:t>
            </a:r>
            <a:r>
              <a:rPr lang="en-US" altLang="ko-KR" sz="1600" dirty="0" err="1" smtClean="0"/>
              <a:t>user_name</a:t>
            </a:r>
            <a:r>
              <a:rPr lang="en-US" altLang="ko-KR" sz="1600" dirty="0" smtClean="0"/>
              <a:t>[winner]);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gotoxy</a:t>
            </a:r>
            <a:r>
              <a:rPr lang="en-US" altLang="ko-KR" sz="1600" dirty="0" smtClean="0"/>
              <a:t>(10, 13);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</a:t>
            </a:r>
            <a:r>
              <a:rPr lang="ko-KR" altLang="en-US" sz="1600" dirty="0" smtClean="0"/>
              <a:t>게임을 종료합니다</a:t>
            </a:r>
            <a:r>
              <a:rPr lang="en-US" altLang="ko-KR" sz="1600" dirty="0" smtClean="0"/>
              <a:t>. \n");</a:t>
            </a:r>
          </a:p>
          <a:p>
            <a:pPr>
              <a:buNone/>
            </a:pPr>
            <a:r>
              <a:rPr lang="en-US" altLang="ko-KR" sz="1600" dirty="0" smtClean="0"/>
              <a:t>	return 0; }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25</a:t>
            </a:fld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699792" y="4509120"/>
            <a:ext cx="2736304" cy="9361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움직이는 글자 광고판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453798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 </a:t>
            </a:r>
            <a:r>
              <a:rPr lang="ko-KR" altLang="en-US" dirty="0"/>
              <a:t>텍스트 파일로부터 읽어 들인 광고 문장들을 오른쪽에서 왼쪽으로 이동하며 화면에 차례로 </a:t>
            </a:r>
            <a:r>
              <a:rPr lang="ko-KR" altLang="en-US" dirty="0" smtClean="0"/>
              <a:t>표시하는 </a:t>
            </a:r>
            <a:r>
              <a:rPr lang="ko-KR" altLang="en-US" dirty="0"/>
              <a:t>움직이는 글자 광고판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처리방법과 기준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 smtClean="0"/>
              <a:t>문장을 </a:t>
            </a:r>
            <a:r>
              <a:rPr lang="ko-KR" altLang="en-US" dirty="0"/>
              <a:t>오른쪽에서 왼쪽 방향으로 이동하면서 나타내는 방법으로 제한된 크기의 </a:t>
            </a:r>
            <a:r>
              <a:rPr lang="ko-KR" altLang="en-US" dirty="0" smtClean="0"/>
              <a:t>광고판</a:t>
            </a:r>
            <a:r>
              <a:rPr lang="en-US" altLang="ko-KR" dirty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1082F-2FDC-4FF1-8952-6FC01A4519A2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5436096" y="472514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지하철 광고 문의는 </a:t>
            </a:r>
            <a:r>
              <a:rPr lang="en-US" altLang="ko-KR" dirty="0" smtClean="0"/>
              <a:t>02-934-0114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5472608" y="4509120"/>
            <a:ext cx="3491880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4509120"/>
            <a:ext cx="269979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951820" y="5661248"/>
            <a:ext cx="22322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ea typeface="굴림" charset="-127"/>
              </a:rPr>
              <a:t>글자 광고판 의 예 </a:t>
            </a:r>
            <a:r>
              <a:rPr lang="en-US" altLang="ko-KR" sz="2000" b="1" dirty="0" smtClean="0">
                <a:solidFill>
                  <a:srgbClr val="FF0000"/>
                </a:solidFill>
                <a:ea typeface="굴림" charset="-127"/>
              </a:rPr>
              <a:t>(animation)</a:t>
            </a:r>
            <a:endParaRPr lang="ko-KR" altLang="en-US" sz="2000" b="1" dirty="0">
              <a:solidFill>
                <a:srgbClr val="FF0000"/>
              </a:solidFill>
              <a:ea typeface="굴림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979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3.61111E-6 -4.04349E-6 L -0.7599 0.0048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움직이는 글자 광고판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화면에 표시할 광고 문장은 </a:t>
            </a:r>
            <a:r>
              <a:rPr lang="ko-KR" altLang="en-US" dirty="0" smtClean="0"/>
              <a:t>아</a:t>
            </a:r>
            <a:r>
              <a:rPr lang="ko-KR" altLang="en-US" dirty="0"/>
              <a:t>래</a:t>
            </a:r>
            <a:r>
              <a:rPr lang="ko-KR" altLang="en-US" dirty="0" smtClean="0"/>
              <a:t>와 </a:t>
            </a:r>
            <a:r>
              <a:rPr lang="ko-KR" altLang="en-US" dirty="0"/>
              <a:t>같이 텍스트 파일에 저장하고</a:t>
            </a:r>
            <a:r>
              <a:rPr lang="en-US" altLang="ko-KR" dirty="0"/>
              <a:t>, </a:t>
            </a:r>
            <a:r>
              <a:rPr lang="ko-KR" altLang="en-US" dirty="0"/>
              <a:t>프로그램 상에서 줄 단위로 읽어 들인 다음 화면에 </a:t>
            </a:r>
            <a:r>
              <a:rPr lang="ko-KR" altLang="en-US" dirty="0" smtClean="0"/>
              <a:t> 표시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1082F-2FDC-4FF1-8952-6FC01A4519A2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6018" name="_x98281848" descr="EMB00000bdc0986"/>
          <p:cNvPicPr>
            <a:picLocks noChangeAspect="1" noChangeArrowheads="1"/>
          </p:cNvPicPr>
          <p:nvPr/>
        </p:nvPicPr>
        <p:blipFill rotWithShape="1">
          <a:blip r:embed="rId2" cstate="print"/>
          <a:srcRect r="1746"/>
          <a:stretch/>
        </p:blipFill>
        <p:spPr bwMode="auto">
          <a:xfrm>
            <a:off x="1547664" y="2348880"/>
            <a:ext cx="4399993" cy="1440160"/>
          </a:xfrm>
          <a:prstGeom prst="rect">
            <a:avLst/>
          </a:prstGeom>
          <a:noFill/>
        </p:spPr>
      </p:pic>
      <p:grpSp>
        <p:nvGrpSpPr>
          <p:cNvPr id="5" name="그룹 4"/>
          <p:cNvGrpSpPr/>
          <p:nvPr/>
        </p:nvGrpSpPr>
        <p:grpSpPr>
          <a:xfrm>
            <a:off x="395536" y="4163685"/>
            <a:ext cx="8109818" cy="1296144"/>
            <a:chOff x="395536" y="4163685"/>
            <a:chExt cx="8109818" cy="1296144"/>
          </a:xfrm>
        </p:grpSpPr>
        <p:pic>
          <p:nvPicPr>
            <p:cNvPr id="86017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5536" y="4163685"/>
              <a:ext cx="8109818" cy="1296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467544" y="5157192"/>
              <a:ext cx="1224136" cy="302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6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광고문장의 처리 순서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5453798"/>
          </a:xfrm>
        </p:spPr>
        <p:txBody>
          <a:bodyPr/>
          <a:lstStyle/>
          <a:p>
            <a:r>
              <a:rPr lang="ko-KR" altLang="en-US" dirty="0"/>
              <a:t>텍스트 파일에 광고 내용이 두 줄로만 저장되어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영문자를 </a:t>
            </a:r>
            <a:r>
              <a:rPr lang="ko-KR" altLang="en-US" dirty="0"/>
              <a:t>기준으로 표시될 광고판의 길이는 </a:t>
            </a:r>
            <a:r>
              <a:rPr lang="en-US" altLang="ko-KR" dirty="0"/>
              <a:t>10</a:t>
            </a:r>
            <a:r>
              <a:rPr lang="ko-KR" altLang="en-US" dirty="0"/>
              <a:t>자라고 </a:t>
            </a:r>
            <a:r>
              <a:rPr lang="ko-KR" altLang="en-US" dirty="0" smtClean="0"/>
              <a:t>가정</a:t>
            </a:r>
            <a:endParaRPr lang="en-US" altLang="ko-KR" dirty="0" smtClean="0"/>
          </a:p>
          <a:p>
            <a:r>
              <a:rPr lang="ko-KR" altLang="en-US" dirty="0" smtClean="0"/>
              <a:t>화면에 </a:t>
            </a:r>
            <a:r>
              <a:rPr lang="ko-KR" altLang="en-US" dirty="0"/>
              <a:t>순차적으로 나타나게 될 </a:t>
            </a:r>
            <a:r>
              <a:rPr lang="ko-KR" altLang="en-US" dirty="0" smtClean="0"/>
              <a:t>내용은 다음과 같다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1082F-2FDC-4FF1-8952-6FC01A4519A2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187624" y="2359428"/>
            <a:ext cx="7203515" cy="4194631"/>
            <a:chOff x="1187624" y="2359428"/>
            <a:chExt cx="7203515" cy="4194631"/>
          </a:xfrm>
        </p:grpSpPr>
        <p:pic>
          <p:nvPicPr>
            <p:cNvPr id="84993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7624" y="2359428"/>
              <a:ext cx="7203515" cy="4166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87624" y="6193297"/>
              <a:ext cx="1080120" cy="360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708920"/>
            <a:ext cx="19240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52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대상의 연속적 이동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85720" y="1000108"/>
            <a:ext cx="8572560" cy="5357850"/>
          </a:xfrm>
        </p:spPr>
        <p:txBody>
          <a:bodyPr/>
          <a:lstStyle/>
          <a:p>
            <a:r>
              <a:rPr lang="ko-KR" altLang="en-US" dirty="0" smtClean="0"/>
              <a:t>기호 </a:t>
            </a:r>
            <a:r>
              <a:rPr lang="en-US" altLang="ko-KR" dirty="0">
                <a:latin typeface="+mn-ea"/>
              </a:rPr>
              <a:t>□</a:t>
            </a:r>
            <a:r>
              <a:rPr lang="en-US" altLang="ko-KR" dirty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좌측에서 우측으로 움직이는 애니메이션</a:t>
            </a:r>
            <a:endParaRPr lang="en-US" altLang="ko-KR" dirty="0" smtClean="0"/>
          </a:p>
          <a:p>
            <a:r>
              <a:rPr lang="ko-KR" altLang="en-US" dirty="0" smtClean="0"/>
              <a:t>초기상태의 좌표는 원점에서 시작하여 목표상태가 되기까지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값은 고정시키고</a:t>
            </a:r>
            <a:r>
              <a:rPr lang="en-US" altLang="ko-KR" dirty="0" smtClean="0"/>
              <a:t>, x</a:t>
            </a:r>
            <a:r>
              <a:rPr lang="ko-KR" altLang="en-US" dirty="0" smtClean="0"/>
              <a:t>의 값은 </a:t>
            </a:r>
            <a:r>
              <a:rPr lang="en-US" altLang="ko-KR" dirty="0" smtClean="0"/>
              <a:t>1~70</a:t>
            </a:r>
            <a:r>
              <a:rPr lang="ko-KR" altLang="en-US" dirty="0" smtClean="0"/>
              <a:t>까지 증가</a:t>
            </a:r>
          </a:p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37A83-509F-4CE4-9E31-C44FC0FAA8CE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1142976" y="2357430"/>
            <a:ext cx="5968301" cy="3970318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int</a:t>
            </a:r>
            <a:r>
              <a:rPr lang="en-US" altLang="ko-KR" b="1" dirty="0" smtClean="0">
                <a:latin typeface="+mn-ea"/>
              </a:rPr>
              <a:t> main()</a:t>
            </a:r>
          </a:p>
          <a:p>
            <a:r>
              <a:rPr lang="en-US" altLang="ko-KR" b="1" dirty="0" smtClean="0">
                <a:latin typeface="+mn-ea"/>
              </a:rPr>
              <a:t>{</a:t>
            </a:r>
          </a:p>
          <a:p>
            <a:r>
              <a:rPr lang="en-US" altLang="ko-KR" b="1" dirty="0" smtClean="0">
                <a:latin typeface="+mn-ea"/>
              </a:rPr>
              <a:t>	unsigned char symbol[]={0xa1, 0xe0, 0};</a:t>
            </a:r>
          </a:p>
          <a:p>
            <a:r>
              <a:rPr lang="en-US" altLang="ko-KR" b="1" dirty="0" smtClean="0">
                <a:latin typeface="+mn-ea"/>
              </a:rPr>
              <a:t>	</a:t>
            </a:r>
            <a:r>
              <a:rPr lang="en-US" altLang="ko-KR" b="1" dirty="0" err="1" smtClean="0">
                <a:latin typeface="+mn-ea"/>
              </a:rPr>
              <a:t>int</a:t>
            </a:r>
            <a:r>
              <a:rPr lang="en-US" altLang="ko-KR" b="1" dirty="0" smtClean="0">
                <a:latin typeface="+mn-ea"/>
              </a:rPr>
              <a:t> x, y=1;</a:t>
            </a:r>
          </a:p>
          <a:p>
            <a:r>
              <a:rPr lang="en-US" altLang="ko-KR" b="1" dirty="0" smtClean="0">
                <a:latin typeface="+mn-ea"/>
              </a:rPr>
              <a:t>	for(x=1;x&lt;70;x+=2)</a:t>
            </a:r>
          </a:p>
          <a:p>
            <a:r>
              <a:rPr lang="ko-KR" altLang="en-US" b="1" dirty="0" smtClean="0">
                <a:latin typeface="+mn-ea"/>
              </a:rPr>
              <a:t>	</a:t>
            </a:r>
            <a:r>
              <a:rPr lang="en-US" altLang="ko-KR" b="1" dirty="0" smtClean="0">
                <a:latin typeface="+mn-ea"/>
              </a:rPr>
              <a:t>{</a:t>
            </a:r>
          </a:p>
          <a:p>
            <a:r>
              <a:rPr lang="en-US" altLang="ko-KR" b="1" dirty="0" smtClean="0">
                <a:latin typeface="+mn-ea"/>
              </a:rPr>
              <a:t>		system("</a:t>
            </a:r>
            <a:r>
              <a:rPr lang="en-US" altLang="ko-KR" b="1" dirty="0" err="1" smtClean="0">
                <a:latin typeface="+mn-ea"/>
              </a:rPr>
              <a:t>cls</a:t>
            </a:r>
            <a:r>
              <a:rPr lang="en-US" altLang="ko-KR" b="1" dirty="0" smtClean="0">
                <a:latin typeface="+mn-ea"/>
              </a:rPr>
              <a:t>");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화면 지우기</a:t>
            </a:r>
          </a:p>
          <a:p>
            <a:r>
              <a:rPr lang="en-US" altLang="ko-KR" b="1" dirty="0" smtClean="0">
                <a:latin typeface="+mn-ea"/>
              </a:rPr>
              <a:t>		</a:t>
            </a:r>
            <a:r>
              <a:rPr lang="en-US" altLang="ko-KR" b="1" dirty="0" err="1" smtClean="0">
                <a:latin typeface="+mn-ea"/>
              </a:rPr>
              <a:t>gotoxy</a:t>
            </a:r>
            <a:r>
              <a:rPr lang="en-US" altLang="ko-KR" b="1" dirty="0" smtClean="0">
                <a:latin typeface="+mn-ea"/>
              </a:rPr>
              <a:t>(x, y); 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커서의 위치 이동</a:t>
            </a:r>
          </a:p>
          <a:p>
            <a:r>
              <a:rPr lang="en-US" altLang="ko-KR" b="1" dirty="0" smtClean="0">
                <a:latin typeface="+mn-ea"/>
              </a:rPr>
              <a:t>		</a:t>
            </a:r>
            <a:r>
              <a:rPr lang="en-US" altLang="ko-KR" b="1" dirty="0" err="1" smtClean="0">
                <a:latin typeface="+mn-ea"/>
              </a:rPr>
              <a:t>printf</a:t>
            </a:r>
            <a:r>
              <a:rPr lang="en-US" altLang="ko-KR" b="1" dirty="0" smtClean="0">
                <a:latin typeface="+mn-ea"/>
              </a:rPr>
              <a:t>(“%s“, symbol); 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 "□” 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출력</a:t>
            </a:r>
          </a:p>
          <a:p>
            <a:r>
              <a:rPr lang="en-US" altLang="ko-KR" b="1" dirty="0" smtClean="0">
                <a:latin typeface="+mn-ea"/>
              </a:rPr>
              <a:t>		Sleep(50);    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움직이는 속도를 조절</a:t>
            </a:r>
          </a:p>
          <a:p>
            <a:r>
              <a:rPr lang="ko-KR" altLang="en-US" b="1" dirty="0" smtClean="0">
                <a:latin typeface="+mn-ea"/>
              </a:rPr>
              <a:t>	</a:t>
            </a:r>
            <a:r>
              <a:rPr lang="en-US" altLang="ko-KR" b="1" dirty="0" smtClean="0">
                <a:latin typeface="+mn-ea"/>
              </a:rPr>
              <a:t>}</a:t>
            </a:r>
          </a:p>
          <a:p>
            <a:r>
              <a:rPr lang="en-US" altLang="ko-KR" b="1" dirty="0" smtClean="0">
                <a:latin typeface="+mn-ea"/>
              </a:rPr>
              <a:t>	</a:t>
            </a:r>
            <a:r>
              <a:rPr lang="en-US" altLang="ko-KR" b="1" dirty="0" err="1" smtClean="0">
                <a:latin typeface="+mn-ea"/>
              </a:rPr>
              <a:t>printf</a:t>
            </a:r>
            <a:r>
              <a:rPr lang="en-US" altLang="ko-KR" b="1" dirty="0" smtClean="0">
                <a:latin typeface="+mn-ea"/>
              </a:rPr>
              <a:t>("\n");</a:t>
            </a:r>
          </a:p>
          <a:p>
            <a:r>
              <a:rPr lang="en-US" altLang="ko-KR" b="1" dirty="0" smtClean="0">
                <a:latin typeface="+mn-ea"/>
              </a:rPr>
              <a:t>	return 0;</a:t>
            </a:r>
          </a:p>
          <a:p>
            <a:r>
              <a:rPr lang="en-US" altLang="ko-KR" b="1" dirty="0" smtClean="0">
                <a:latin typeface="+mn-ea"/>
              </a:rPr>
              <a:t>}</a:t>
            </a:r>
            <a:endParaRPr lang="ko-KR" altLang="en-US" b="1" dirty="0">
              <a:latin typeface="+mn-ea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광고 문장을 배열에 저장한 다음 문자의 위치를 순차적으로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텍스트 파일로부터 줄 단위로 광고 문구를 읽어 들인 다음</a:t>
            </a:r>
            <a:r>
              <a:rPr lang="en-US" altLang="ko-KR" dirty="0"/>
              <a:t>, </a:t>
            </a:r>
            <a:r>
              <a:rPr lang="ko-KR" altLang="en-US" dirty="0"/>
              <a:t>한 줄의 문자열을 </a:t>
            </a:r>
            <a:r>
              <a:rPr lang="en-US" altLang="ko-KR" dirty="0"/>
              <a:t>char </a:t>
            </a:r>
            <a:r>
              <a:rPr lang="en-US" altLang="ko-KR" dirty="0" err="1"/>
              <a:t>chr</a:t>
            </a:r>
            <a:r>
              <a:rPr lang="en-US" altLang="ko-KR" dirty="0"/>
              <a:t>[120]</a:t>
            </a:r>
            <a:r>
              <a:rPr lang="ko-KR" altLang="en-US" dirty="0"/>
              <a:t>에 저장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화면에 </a:t>
            </a:r>
            <a:r>
              <a:rPr lang="ko-KR" altLang="en-US" dirty="0"/>
              <a:t>표시할 문자의 개수</a:t>
            </a:r>
            <a:r>
              <a:rPr lang="en-US" altLang="ko-KR" dirty="0"/>
              <a:t>(</a:t>
            </a:r>
            <a:r>
              <a:rPr lang="ko-KR" altLang="en-US" dirty="0"/>
              <a:t>광고판의 길이</a:t>
            </a:r>
            <a:r>
              <a:rPr lang="en-US" altLang="ko-KR" dirty="0"/>
              <a:t>)</a:t>
            </a:r>
            <a:r>
              <a:rPr lang="ko-KR" altLang="en-US" dirty="0"/>
              <a:t>를 나타낼 변수 </a:t>
            </a:r>
            <a:r>
              <a:rPr lang="en-US" altLang="ko-KR" dirty="0" err="1"/>
              <a:t>line_length</a:t>
            </a:r>
            <a:r>
              <a:rPr lang="ko-KR" altLang="en-US" dirty="0"/>
              <a:t>는 함수 </a:t>
            </a:r>
            <a:r>
              <a:rPr lang="en-US" altLang="ko-KR" dirty="0" err="1"/>
              <a:t>scanf</a:t>
            </a:r>
            <a:r>
              <a:rPr lang="ko-KR" altLang="en-US" dirty="0"/>
              <a:t>로 입력으로 받음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포인터 변수 </a:t>
            </a:r>
            <a:r>
              <a:rPr lang="en-US" altLang="ko-KR" dirty="0" err="1"/>
              <a:t>ptr</a:t>
            </a:r>
            <a:r>
              <a:rPr lang="ko-KR" altLang="en-US" dirty="0"/>
              <a:t>에 </a:t>
            </a:r>
            <a:r>
              <a:rPr lang="en-US" altLang="ko-KR" dirty="0" err="1"/>
              <a:t>line_length</a:t>
            </a:r>
            <a:r>
              <a:rPr lang="ko-KR" altLang="en-US" dirty="0"/>
              <a:t>의 크기만큼 동적으로 할당하여 화면에 출력할 문자열로 사용</a:t>
            </a:r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1082F-2FDC-4FF1-8952-6FC01A4519A2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740633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광고문장의 처리 순서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129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500" dirty="0" smtClean="0">
                <a:latin typeface="+mn-ea"/>
                <a:ea typeface="+mn-ea"/>
              </a:rPr>
              <a:t>[</a:t>
            </a:r>
            <a:r>
              <a:rPr lang="ko-KR" altLang="en-US" sz="2500" dirty="0" smtClean="0">
                <a:latin typeface="+mn-ea"/>
                <a:ea typeface="+mn-ea"/>
              </a:rPr>
              <a:t>부분 </a:t>
            </a:r>
            <a:r>
              <a:rPr lang="en-US" altLang="ko-KR" sz="2500" dirty="0" smtClean="0">
                <a:latin typeface="+mn-ea"/>
                <a:ea typeface="+mn-ea"/>
              </a:rPr>
              <a:t>1] </a:t>
            </a:r>
            <a:r>
              <a:rPr lang="ko-KR" altLang="en-US" sz="2500" dirty="0" smtClean="0">
                <a:latin typeface="+mn-ea"/>
                <a:ea typeface="+mn-ea"/>
              </a:rPr>
              <a:t>문장의 첫 문자가 나타나기 시작해서 </a:t>
            </a:r>
            <a:r>
              <a:rPr lang="en-US" altLang="ko-KR" sz="2500" dirty="0" err="1" smtClean="0">
                <a:latin typeface="+mn-ea"/>
                <a:ea typeface="+mn-ea"/>
              </a:rPr>
              <a:t>line_length</a:t>
            </a:r>
            <a:r>
              <a:rPr lang="ko-KR" altLang="en-US" sz="2500" dirty="0" smtClean="0">
                <a:latin typeface="+mn-ea"/>
                <a:ea typeface="+mn-ea"/>
              </a:rPr>
              <a:t>개의 문자가 모두 나타나는 상태</a:t>
            </a:r>
            <a:endParaRPr lang="en-US" altLang="ko-KR" sz="2500" dirty="0">
              <a:latin typeface="+mn-ea"/>
              <a:ea typeface="+mn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문장을 읽어 들인 다음 최초 문자 즉</a:t>
            </a:r>
            <a:r>
              <a:rPr lang="en-US" altLang="ko-KR" dirty="0"/>
              <a:t>, </a:t>
            </a:r>
            <a:r>
              <a:rPr lang="en-US" altLang="ko-KR" dirty="0" err="1"/>
              <a:t>chr</a:t>
            </a:r>
            <a:r>
              <a:rPr lang="en-US" altLang="ko-KR" dirty="0"/>
              <a:t>[0]</a:t>
            </a:r>
            <a:r>
              <a:rPr lang="ko-KR" altLang="en-US" dirty="0"/>
              <a:t>에서 부터 </a:t>
            </a:r>
            <a:r>
              <a:rPr lang="en-US" altLang="ko-KR" dirty="0" err="1"/>
              <a:t>chr</a:t>
            </a:r>
            <a:r>
              <a:rPr lang="en-US" altLang="ko-KR" dirty="0"/>
              <a:t>[line_length-1]</a:t>
            </a:r>
            <a:r>
              <a:rPr lang="ko-KR" altLang="en-US" dirty="0"/>
              <a:t>까지의 문자들을 왼쪽으로 이동하며 출력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 포인터 </a:t>
            </a:r>
            <a:r>
              <a:rPr lang="en-US" altLang="ko-KR" dirty="0" err="1"/>
              <a:t>ptr</a:t>
            </a:r>
            <a:r>
              <a:rPr lang="en-US" altLang="ko-KR" dirty="0"/>
              <a:t>[]</a:t>
            </a:r>
            <a:r>
              <a:rPr lang="ko-KR" altLang="en-US" dirty="0"/>
              <a:t>에는 문자들이 오른쪽부터 차례로 이동하여 저장하고</a:t>
            </a:r>
            <a:r>
              <a:rPr lang="en-US" altLang="ko-KR" dirty="0"/>
              <a:t>, </a:t>
            </a:r>
            <a:r>
              <a:rPr lang="ko-KR" altLang="en-US" dirty="0"/>
              <a:t>왼쪽부분에는 공백을 삽입</a:t>
            </a:r>
            <a:r>
              <a:rPr lang="en-US" altLang="ko-KR" dirty="0"/>
              <a:t>. </a:t>
            </a:r>
          </a:p>
          <a:p>
            <a:r>
              <a:rPr lang="ko-KR" altLang="en-US" dirty="0" smtClean="0"/>
              <a:t>이때 </a:t>
            </a:r>
            <a:r>
              <a:rPr lang="ko-KR" altLang="en-US" dirty="0"/>
              <a:t>화면에 나타날 문자들에 대해 눈으로 확인할 수 있는 시간적 여유가 필요하므로 적절한 시간지연을 사용하며 대략 </a:t>
            </a:r>
            <a:r>
              <a:rPr lang="en-US" altLang="ko-KR" dirty="0"/>
              <a:t>0.2</a:t>
            </a:r>
            <a:r>
              <a:rPr lang="ko-KR" altLang="en-US" dirty="0"/>
              <a:t>초</a:t>
            </a:r>
            <a:r>
              <a:rPr lang="en-US" altLang="ko-KR" dirty="0"/>
              <a:t>(Sleep(200))</a:t>
            </a:r>
            <a:r>
              <a:rPr lang="ko-KR" altLang="en-US" dirty="0"/>
              <a:t>의 시간 간격을 두고 출력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1082F-2FDC-4FF1-8952-6FC01A4519A2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38132" y="1585001"/>
            <a:ext cx="89289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396" y="4365104"/>
            <a:ext cx="823446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64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500" dirty="0" smtClean="0">
                <a:latin typeface="+mn-ea"/>
                <a:ea typeface="+mn-ea"/>
              </a:rPr>
              <a:t>[</a:t>
            </a:r>
            <a:r>
              <a:rPr lang="ko-KR" altLang="en-US" sz="2500" dirty="0" smtClean="0">
                <a:latin typeface="+mn-ea"/>
                <a:ea typeface="+mn-ea"/>
              </a:rPr>
              <a:t>부분 </a:t>
            </a:r>
            <a:r>
              <a:rPr lang="en-US" altLang="ko-KR" sz="2500" dirty="0" smtClean="0">
                <a:latin typeface="+mn-ea"/>
                <a:ea typeface="+mn-ea"/>
              </a:rPr>
              <a:t>2] 10</a:t>
            </a:r>
            <a:r>
              <a:rPr lang="ko-KR" altLang="en-US" sz="2500" dirty="0" smtClean="0">
                <a:latin typeface="+mn-ea"/>
                <a:ea typeface="+mn-ea"/>
              </a:rPr>
              <a:t>개의 문자 단위로 계속 오른쪽에서 왼쪽으로 계속 이동하며 출력 </a:t>
            </a:r>
            <a:endParaRPr lang="en-US" altLang="ko-KR" sz="2500" dirty="0">
              <a:latin typeface="+mn-ea"/>
              <a:ea typeface="+mn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부분 </a:t>
            </a:r>
            <a:r>
              <a:rPr lang="en-US" altLang="ko-KR" dirty="0"/>
              <a:t>1</a:t>
            </a:r>
            <a:r>
              <a:rPr lang="ko-KR" altLang="en-US" dirty="0"/>
              <a:t>의 과정을 마치면 배열 </a:t>
            </a:r>
            <a:r>
              <a:rPr lang="en-US" altLang="ko-KR" dirty="0" err="1"/>
              <a:t>chr</a:t>
            </a:r>
            <a:r>
              <a:rPr lang="en-US" altLang="ko-KR" dirty="0"/>
              <a:t>[]</a:t>
            </a:r>
            <a:r>
              <a:rPr lang="ko-KR" altLang="en-US" dirty="0"/>
              <a:t>에 저장된 나머지 문자열들에 대해 순서대로 이동시키며 출력하되 </a:t>
            </a:r>
            <a:r>
              <a:rPr lang="en-US" altLang="ko-KR" dirty="0" err="1"/>
              <a:t>line_length</a:t>
            </a:r>
            <a:r>
              <a:rPr lang="en-US" altLang="ko-KR" dirty="0"/>
              <a:t> </a:t>
            </a:r>
            <a:r>
              <a:rPr lang="ko-KR" altLang="en-US" dirty="0"/>
              <a:t>만큼씩 끊어서 출력</a:t>
            </a:r>
            <a:r>
              <a:rPr lang="en-US" altLang="ko-KR" dirty="0"/>
              <a:t>. </a:t>
            </a:r>
          </a:p>
          <a:p>
            <a:r>
              <a:rPr lang="ko-KR" altLang="en-US" dirty="0" smtClean="0"/>
              <a:t>만약 </a:t>
            </a:r>
            <a:r>
              <a:rPr lang="ko-KR" altLang="en-US" dirty="0"/>
              <a:t>화면에 표시할 광고판의 길이가 </a:t>
            </a:r>
            <a:r>
              <a:rPr lang="en-US" altLang="ko-KR" dirty="0"/>
              <a:t>3</a:t>
            </a:r>
            <a:r>
              <a:rPr lang="ko-KR" altLang="en-US" dirty="0"/>
              <a:t>이라고 가정하면 배열 </a:t>
            </a:r>
            <a:r>
              <a:rPr lang="en-US" altLang="ko-KR" dirty="0" err="1"/>
              <a:t>chr</a:t>
            </a:r>
            <a:r>
              <a:rPr lang="en-US" altLang="ko-KR" dirty="0"/>
              <a:t>[]</a:t>
            </a:r>
            <a:r>
              <a:rPr lang="ko-KR" altLang="en-US" dirty="0"/>
              <a:t>과 포인터 변수 </a:t>
            </a:r>
            <a:r>
              <a:rPr lang="en-US" altLang="ko-KR" dirty="0" err="1"/>
              <a:t>ptr</a:t>
            </a:r>
            <a:r>
              <a:rPr lang="en-US" altLang="ko-KR" dirty="0"/>
              <a:t>[]</a:t>
            </a:r>
            <a:r>
              <a:rPr lang="ko-KR" altLang="en-US" dirty="0"/>
              <a:t>과의 관계는 다음과 같다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 화면에 나타날 문자들에 대해 눈으로 확인할 수 있는 시간적 여유가 필요하므로 적절한 시간지연을 사용하며 대략 </a:t>
            </a:r>
            <a:r>
              <a:rPr lang="en-US" altLang="ko-KR" dirty="0"/>
              <a:t>0.2</a:t>
            </a:r>
            <a:r>
              <a:rPr lang="ko-KR" altLang="en-US" dirty="0"/>
              <a:t>초</a:t>
            </a:r>
            <a:r>
              <a:rPr lang="en-US" altLang="ko-KR" dirty="0"/>
              <a:t>(Sleep(200))</a:t>
            </a:r>
            <a:r>
              <a:rPr lang="ko-KR" altLang="en-US" dirty="0"/>
              <a:t>의 시간 간격을 두고 출력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1082F-2FDC-4FF1-8952-6FC01A4519A2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322305"/>
            <a:ext cx="798243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96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500" dirty="0" smtClean="0">
                <a:latin typeface="+mn-ea"/>
                <a:ea typeface="+mn-ea"/>
              </a:rPr>
              <a:t>[</a:t>
            </a:r>
            <a:r>
              <a:rPr lang="ko-KR" altLang="en-US" sz="2500" dirty="0" smtClean="0">
                <a:latin typeface="+mn-ea"/>
                <a:ea typeface="+mn-ea"/>
              </a:rPr>
              <a:t>부분 </a:t>
            </a:r>
            <a:r>
              <a:rPr lang="en-US" altLang="ko-KR" sz="2500" dirty="0" smtClean="0">
                <a:latin typeface="+mn-ea"/>
                <a:ea typeface="+mn-ea"/>
              </a:rPr>
              <a:t>3] </a:t>
            </a:r>
            <a:r>
              <a:rPr lang="ko-KR" altLang="en-US" sz="2500" dirty="0" smtClean="0">
                <a:latin typeface="+mn-ea"/>
                <a:ea typeface="+mn-ea"/>
              </a:rPr>
              <a:t>마지막 </a:t>
            </a:r>
            <a:r>
              <a:rPr lang="en-US" altLang="ko-KR" sz="2500" dirty="0" smtClean="0">
                <a:latin typeface="+mn-ea"/>
                <a:ea typeface="+mn-ea"/>
              </a:rPr>
              <a:t>10</a:t>
            </a:r>
            <a:r>
              <a:rPr lang="ko-KR" altLang="en-US" sz="2500" dirty="0" smtClean="0">
                <a:latin typeface="+mn-ea"/>
                <a:ea typeface="+mn-ea"/>
              </a:rPr>
              <a:t>개</a:t>
            </a:r>
            <a:r>
              <a:rPr lang="en-US" altLang="ko-KR" sz="2500" dirty="0" smtClean="0">
                <a:latin typeface="+mn-ea"/>
                <a:ea typeface="+mn-ea"/>
              </a:rPr>
              <a:t>(</a:t>
            </a:r>
            <a:r>
              <a:rPr lang="en-US" altLang="ko-KR" sz="2500" dirty="0" err="1" smtClean="0">
                <a:latin typeface="+mn-ea"/>
                <a:ea typeface="+mn-ea"/>
              </a:rPr>
              <a:t>line_length</a:t>
            </a:r>
            <a:r>
              <a:rPr lang="en-US" altLang="ko-KR" sz="2500" dirty="0" smtClean="0">
                <a:latin typeface="+mn-ea"/>
                <a:ea typeface="+mn-ea"/>
              </a:rPr>
              <a:t>)</a:t>
            </a:r>
            <a:r>
              <a:rPr lang="ko-KR" altLang="en-US" sz="2500" dirty="0" smtClean="0">
                <a:latin typeface="+mn-ea"/>
                <a:ea typeface="+mn-ea"/>
              </a:rPr>
              <a:t>의 문자가 왼쪽으로 이동하며 사라짐</a:t>
            </a:r>
            <a:r>
              <a:rPr lang="en-US" altLang="ko-KR" sz="2500" dirty="0" smtClean="0">
                <a:latin typeface="+mn-ea"/>
                <a:ea typeface="+mn-ea"/>
              </a:rPr>
              <a:t>.</a:t>
            </a:r>
            <a:endParaRPr lang="en-US" altLang="ko-KR" sz="2500" dirty="0">
              <a:latin typeface="+mn-ea"/>
              <a:ea typeface="+mn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부분 </a:t>
            </a:r>
            <a:r>
              <a:rPr lang="en-US" altLang="ko-KR" dirty="0"/>
              <a:t>3] </a:t>
            </a:r>
            <a:r>
              <a:rPr lang="ko-KR" altLang="en-US" dirty="0"/>
              <a:t>단계는 </a:t>
            </a:r>
            <a:r>
              <a:rPr lang="en-US" altLang="ko-KR" dirty="0"/>
              <a:t>[</a:t>
            </a:r>
            <a:r>
              <a:rPr lang="ko-KR" altLang="en-US" dirty="0"/>
              <a:t>부분 </a:t>
            </a:r>
            <a:r>
              <a:rPr lang="en-US" altLang="ko-KR" dirty="0"/>
              <a:t>1]</a:t>
            </a:r>
            <a:r>
              <a:rPr lang="ko-KR" altLang="en-US" dirty="0"/>
              <a:t>과 비교할 때 반대로 처리</a:t>
            </a:r>
            <a:r>
              <a:rPr lang="en-US" altLang="ko-KR" dirty="0"/>
              <a:t>. </a:t>
            </a:r>
          </a:p>
          <a:p>
            <a:r>
              <a:rPr lang="ko-KR" altLang="en-US" dirty="0" smtClean="0"/>
              <a:t>나타난 </a:t>
            </a:r>
            <a:r>
              <a:rPr lang="ko-KR" altLang="en-US" dirty="0"/>
              <a:t>문자들이 왼쪽 방향으로 이동하며 사라지게 하는데</a:t>
            </a:r>
            <a:r>
              <a:rPr lang="en-US" altLang="ko-KR" dirty="0"/>
              <a:t>, </a:t>
            </a:r>
            <a:r>
              <a:rPr lang="ko-KR" altLang="en-US" dirty="0"/>
              <a:t>이때 사라질 문자들을 공백으로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ko-KR" altLang="en-US" dirty="0" smtClean="0"/>
              <a:t>앞서 </a:t>
            </a:r>
            <a:r>
              <a:rPr lang="ko-KR" altLang="en-US" dirty="0"/>
              <a:t>예에서처럼 광고판의 길이가 </a:t>
            </a:r>
            <a:r>
              <a:rPr lang="en-US" altLang="ko-KR" dirty="0"/>
              <a:t>3</a:t>
            </a:r>
            <a:r>
              <a:rPr lang="ko-KR" altLang="en-US" dirty="0"/>
              <a:t>이라고 가정한다면 마지막 문자들이 화면에서 사라지는 과정은 다음과 같다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1082F-2FDC-4FF1-8952-6FC01A4519A2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56992"/>
            <a:ext cx="813611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894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움직이는 광고 </a:t>
            </a:r>
            <a:r>
              <a:rPr lang="en-US" altLang="ko-KR" dirty="0" smtClean="0"/>
              <a:t>– main()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string.h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windows.h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moving_character_signboard</a:t>
            </a:r>
            <a:r>
              <a:rPr lang="en-US" altLang="ko-KR" dirty="0"/>
              <a:t>(char </a:t>
            </a:r>
            <a:r>
              <a:rPr lang="en-US" altLang="ko-KR" dirty="0" err="1"/>
              <a:t>file_name</a:t>
            </a:r>
            <a:r>
              <a:rPr lang="en-US" altLang="ko-KR" dirty="0"/>
              <a:t>[],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line_length</a:t>
            </a:r>
            <a:r>
              <a:rPr lang="en-US" altLang="ko-KR" dirty="0" smtClean="0"/>
              <a:t>);  </a:t>
            </a:r>
            <a:r>
              <a:rPr lang="en-US" altLang="ko-KR" dirty="0">
                <a:solidFill>
                  <a:srgbClr val="00B050"/>
                </a:solidFill>
              </a:rPr>
              <a:t>//</a:t>
            </a:r>
            <a:r>
              <a:rPr lang="ko-KR" altLang="en-US" dirty="0">
                <a:solidFill>
                  <a:srgbClr val="00B050"/>
                </a:solidFill>
              </a:rPr>
              <a:t>문자 이동 함수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gotoxy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int</a:t>
            </a:r>
            <a:r>
              <a:rPr lang="en-US" altLang="ko-KR" dirty="0"/>
              <a:t> y);</a:t>
            </a:r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draw_rectangle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c, </a:t>
            </a:r>
            <a:r>
              <a:rPr lang="en-US" altLang="ko-KR" dirty="0" err="1"/>
              <a:t>int</a:t>
            </a:r>
            <a:r>
              <a:rPr lang="en-US" altLang="ko-KR" dirty="0"/>
              <a:t> r</a:t>
            </a:r>
            <a:r>
              <a:rPr lang="en-US" altLang="ko-KR" dirty="0" smtClean="0"/>
              <a:t>);  </a:t>
            </a:r>
            <a:r>
              <a:rPr lang="en-US" altLang="ko-KR" dirty="0" smtClean="0">
                <a:solidFill>
                  <a:srgbClr val="00B050"/>
                </a:solidFill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</a:rPr>
              <a:t>사각형 출력 함수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main(void</a:t>
            </a:r>
            <a:r>
              <a:rPr lang="en-US" altLang="ko-KR" dirty="0" smtClean="0"/>
              <a:t>){</a:t>
            </a:r>
          </a:p>
          <a:p>
            <a:pPr marL="0" indent="0">
              <a:buNone/>
            </a:pPr>
            <a:endParaRPr lang="en-US" altLang="ko-KR" dirty="0"/>
          </a:p>
          <a:p>
            <a:pPr marL="269875" indent="0">
              <a:buNone/>
            </a:pPr>
            <a:r>
              <a:rPr lang="en-US" altLang="ko-KR" dirty="0"/>
              <a:t>char </a:t>
            </a:r>
            <a:r>
              <a:rPr lang="en-US" altLang="ko-KR" dirty="0" err="1"/>
              <a:t>file_name</a:t>
            </a:r>
            <a:r>
              <a:rPr lang="en-US" altLang="ko-KR" dirty="0"/>
              <a:t>[20];</a:t>
            </a:r>
          </a:p>
          <a:p>
            <a:pPr marL="269875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line_length</a:t>
            </a:r>
            <a:r>
              <a:rPr lang="en-US" altLang="ko-KR" dirty="0"/>
              <a:t>;</a:t>
            </a:r>
          </a:p>
          <a:p>
            <a:pPr marL="269875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움직이는 글자 광고판</a:t>
            </a:r>
            <a:r>
              <a:rPr lang="en-US" altLang="ko-KR" dirty="0"/>
              <a:t>\n\n");</a:t>
            </a:r>
          </a:p>
          <a:p>
            <a:pPr marL="269875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광고내용이 들어있는 파일 이름을</a:t>
            </a:r>
            <a:r>
              <a:rPr lang="en-US" altLang="ko-KR" dirty="0"/>
              <a:t>\n");</a:t>
            </a:r>
          </a:p>
          <a:p>
            <a:pPr marL="269875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입력하고 </a:t>
            </a:r>
            <a:r>
              <a:rPr lang="en-US" altLang="ko-KR" dirty="0"/>
              <a:t>Enter&gt;");</a:t>
            </a:r>
          </a:p>
          <a:p>
            <a:pPr marL="269875" indent="0">
              <a:buNone/>
            </a:pPr>
            <a:r>
              <a:rPr lang="en-US" altLang="ko-KR" dirty="0" err="1"/>
              <a:t>scanf</a:t>
            </a:r>
            <a:r>
              <a:rPr lang="en-US" altLang="ko-KR" dirty="0"/>
              <a:t>("%s", </a:t>
            </a:r>
            <a:r>
              <a:rPr lang="en-US" altLang="ko-KR" dirty="0" err="1"/>
              <a:t>file_name</a:t>
            </a:r>
            <a:r>
              <a:rPr lang="en-US" altLang="ko-KR" dirty="0"/>
              <a:t>);</a:t>
            </a:r>
          </a:p>
          <a:p>
            <a:pPr marL="269875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광고판에 표시할 </a:t>
            </a:r>
            <a:r>
              <a:rPr lang="ko-KR" altLang="en-US" dirty="0" err="1"/>
              <a:t>문자수를</a:t>
            </a:r>
            <a:r>
              <a:rPr lang="ko-KR" altLang="en-US" dirty="0"/>
              <a:t> </a:t>
            </a:r>
            <a:r>
              <a:rPr lang="en-US" altLang="ko-KR" dirty="0"/>
              <a:t>\n");</a:t>
            </a:r>
          </a:p>
          <a:p>
            <a:pPr marL="269875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입력하고 </a:t>
            </a:r>
            <a:r>
              <a:rPr lang="en-US" altLang="ko-KR" dirty="0"/>
              <a:t>Enter&gt;");</a:t>
            </a:r>
          </a:p>
          <a:p>
            <a:pPr marL="269875" indent="0">
              <a:buNone/>
            </a:pPr>
            <a:r>
              <a:rPr lang="en-US" altLang="ko-KR" dirty="0" err="1"/>
              <a:t>scanf</a:t>
            </a:r>
            <a:r>
              <a:rPr lang="en-US" altLang="ko-KR" dirty="0"/>
              <a:t>("%d", &amp;</a:t>
            </a:r>
            <a:r>
              <a:rPr lang="en-US" altLang="ko-KR" dirty="0" err="1"/>
              <a:t>line_length</a:t>
            </a:r>
            <a:r>
              <a:rPr lang="en-US" altLang="ko-KR" dirty="0"/>
              <a:t>);</a:t>
            </a:r>
          </a:p>
          <a:p>
            <a:pPr marL="269875" indent="0">
              <a:buNone/>
            </a:pPr>
            <a:r>
              <a:rPr lang="en-US" altLang="ko-KR" dirty="0" err="1"/>
              <a:t>moving_character_signboard</a:t>
            </a:r>
            <a:r>
              <a:rPr lang="en-US" altLang="ko-KR" dirty="0"/>
              <a:t>(</a:t>
            </a:r>
            <a:r>
              <a:rPr lang="en-US" altLang="ko-KR" dirty="0" err="1"/>
              <a:t>file_name</a:t>
            </a:r>
            <a:r>
              <a:rPr lang="en-US" altLang="ko-KR" dirty="0"/>
              <a:t>,  </a:t>
            </a:r>
            <a:r>
              <a:rPr lang="en-US" altLang="ko-KR" dirty="0" err="1"/>
              <a:t>line_length</a:t>
            </a:r>
            <a:r>
              <a:rPr lang="en-US" altLang="ko-KR" dirty="0"/>
              <a:t>);</a:t>
            </a:r>
          </a:p>
          <a:p>
            <a:pPr marL="269875" indent="0">
              <a:buNone/>
            </a:pPr>
            <a:r>
              <a:rPr lang="en-US" altLang="ko-KR" dirty="0"/>
              <a:t>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33</a:t>
            </a:fld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994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움직이는 광고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moving_character_signboard</a:t>
            </a:r>
            <a:r>
              <a:rPr lang="en-US" altLang="ko-KR" sz="2800" dirty="0" smtClean="0"/>
              <a:t>()(1/4)</a:t>
            </a:r>
            <a:endParaRPr lang="en-US" altLang="ko-KR" sz="2800" dirty="0">
              <a:ea typeface="굴림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071546"/>
            <a:ext cx="8534752" cy="54537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moving_character_signboard</a:t>
            </a:r>
            <a:r>
              <a:rPr lang="en-US" altLang="ko-KR" dirty="0"/>
              <a:t>(char </a:t>
            </a:r>
            <a:r>
              <a:rPr lang="en-US" altLang="ko-KR" dirty="0" err="1"/>
              <a:t>file_name</a:t>
            </a:r>
            <a:r>
              <a:rPr lang="en-US" altLang="ko-KR" dirty="0"/>
              <a:t>[],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line_length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pPr marL="269875" indent="0">
              <a:buNone/>
            </a:pPr>
            <a:r>
              <a:rPr lang="en-US" altLang="ko-KR" dirty="0" smtClean="0"/>
              <a:t>char </a:t>
            </a:r>
            <a:r>
              <a:rPr lang="en-US" altLang="ko-KR" dirty="0"/>
              <a:t>*</a:t>
            </a:r>
            <a:r>
              <a:rPr lang="en-US" altLang="ko-KR" dirty="0" err="1"/>
              <a:t>ptr</a:t>
            </a:r>
            <a:r>
              <a:rPr lang="en-US" altLang="ko-KR" dirty="0"/>
              <a:t>, </a:t>
            </a:r>
            <a:r>
              <a:rPr lang="en-US" altLang="ko-KR" dirty="0" err="1"/>
              <a:t>chr</a:t>
            </a:r>
            <a:r>
              <a:rPr lang="en-US" altLang="ko-KR" dirty="0"/>
              <a:t>[121];</a:t>
            </a:r>
          </a:p>
          <a:p>
            <a:pPr marL="269875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, j, length, count=0, </a:t>
            </a:r>
            <a:r>
              <a:rPr lang="en-US" altLang="ko-KR" dirty="0" err="1"/>
              <a:t>countx</a:t>
            </a:r>
            <a:r>
              <a:rPr lang="en-US" altLang="ko-KR" dirty="0"/>
              <a:t>;</a:t>
            </a:r>
          </a:p>
          <a:p>
            <a:pPr marL="269875" indent="0">
              <a:buNone/>
            </a:pPr>
            <a:r>
              <a:rPr lang="en-US" altLang="ko-KR" dirty="0"/>
              <a:t>FILE *</a:t>
            </a:r>
            <a:r>
              <a:rPr lang="en-US" altLang="ko-KR" dirty="0" err="1"/>
              <a:t>fp</a:t>
            </a:r>
            <a:r>
              <a:rPr lang="en-US" altLang="ko-KR" dirty="0" smtClean="0"/>
              <a:t>;</a:t>
            </a:r>
          </a:p>
          <a:p>
            <a:pPr marL="269875" indent="0">
              <a:buNone/>
            </a:pPr>
            <a:endParaRPr lang="en-US" altLang="ko-KR" dirty="0"/>
          </a:p>
          <a:p>
            <a:pPr marL="269875" indent="0">
              <a:buNone/>
            </a:pPr>
            <a:r>
              <a:rPr lang="en-US" altLang="ko-KR" dirty="0" err="1"/>
              <a:t>ptr</a:t>
            </a:r>
            <a:r>
              <a:rPr lang="en-US" altLang="ko-KR" dirty="0"/>
              <a:t>=(char *)</a:t>
            </a:r>
            <a:r>
              <a:rPr lang="en-US" altLang="ko-KR" dirty="0" err="1"/>
              <a:t>malloc</a:t>
            </a:r>
            <a:r>
              <a:rPr lang="en-US" altLang="ko-KR" dirty="0"/>
              <a:t>(</a:t>
            </a:r>
            <a:r>
              <a:rPr lang="en-US" altLang="ko-KR" dirty="0" err="1"/>
              <a:t>line_length</a:t>
            </a:r>
            <a:r>
              <a:rPr lang="en-US" altLang="ko-KR" dirty="0"/>
              <a:t>);</a:t>
            </a:r>
          </a:p>
          <a:p>
            <a:pPr marL="269875" indent="0">
              <a:buNone/>
            </a:pPr>
            <a:r>
              <a:rPr lang="en-US" altLang="ko-KR" dirty="0" err="1"/>
              <a:t>gotoxy</a:t>
            </a:r>
            <a:r>
              <a:rPr lang="en-US" altLang="ko-KR" dirty="0"/>
              <a:t>(1, 9);</a:t>
            </a:r>
          </a:p>
          <a:p>
            <a:pPr marL="269875" indent="0">
              <a:buNone/>
            </a:pPr>
            <a:r>
              <a:rPr lang="en-US" altLang="ko-KR" dirty="0" err="1"/>
              <a:t>draw_rectangle</a:t>
            </a:r>
            <a:r>
              <a:rPr lang="en-US" altLang="ko-KR" dirty="0"/>
              <a:t>(</a:t>
            </a:r>
            <a:r>
              <a:rPr lang="en-US" altLang="ko-KR" dirty="0" err="1"/>
              <a:t>line_length</a:t>
            </a:r>
            <a:r>
              <a:rPr lang="en-US" altLang="ko-KR" dirty="0"/>
              <a:t>/2, 1);</a:t>
            </a:r>
          </a:p>
          <a:p>
            <a:pPr marL="269875" indent="0">
              <a:buNone/>
            </a:pPr>
            <a:r>
              <a:rPr lang="en-US" altLang="ko-KR" dirty="0" smtClean="0"/>
              <a:t>if ((</a:t>
            </a:r>
            <a:r>
              <a:rPr lang="en-US" altLang="ko-KR" dirty="0" err="1"/>
              <a:t>fp</a:t>
            </a:r>
            <a:r>
              <a:rPr lang="en-US" altLang="ko-KR" dirty="0"/>
              <a:t>=</a:t>
            </a:r>
            <a:r>
              <a:rPr lang="en-US" altLang="ko-KR" dirty="0" err="1"/>
              <a:t>fopen</a:t>
            </a:r>
            <a:r>
              <a:rPr lang="en-US" altLang="ko-KR" dirty="0"/>
              <a:t>(</a:t>
            </a:r>
            <a:r>
              <a:rPr lang="en-US" altLang="ko-KR" dirty="0" err="1"/>
              <a:t>file_name</a:t>
            </a:r>
            <a:r>
              <a:rPr lang="en-US" altLang="ko-KR" dirty="0"/>
              <a:t>, "r</a:t>
            </a:r>
            <a:r>
              <a:rPr lang="en-US" altLang="ko-KR" dirty="0" smtClean="0"/>
              <a:t>")) ==</a:t>
            </a:r>
            <a:r>
              <a:rPr lang="en-US" altLang="ko-KR" dirty="0"/>
              <a:t>NULL)</a:t>
            </a:r>
          </a:p>
          <a:p>
            <a:pPr marL="269875" indent="0">
              <a:buNone/>
            </a:pPr>
            <a:r>
              <a:rPr lang="en-US" altLang="ko-KR" dirty="0"/>
              <a:t>{</a:t>
            </a:r>
          </a:p>
          <a:p>
            <a:pPr marL="269875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("file open error!");</a:t>
            </a:r>
          </a:p>
          <a:p>
            <a:pPr marL="269875" indent="0">
              <a:buNone/>
            </a:pPr>
            <a:r>
              <a:rPr lang="en-US" altLang="ko-KR" dirty="0"/>
              <a:t>exit(1);</a:t>
            </a:r>
          </a:p>
          <a:p>
            <a:pPr marL="269875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1082F-2FDC-4FF1-8952-6FC01A4519A2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00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움직이는 광고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moving_character_signboard</a:t>
            </a:r>
            <a:r>
              <a:rPr lang="en-US" altLang="ko-KR" sz="2800" dirty="0" smtClean="0"/>
              <a:t>()(2/4)</a:t>
            </a:r>
            <a:endParaRPr lang="en-US" altLang="ko-KR" sz="2800" dirty="0">
              <a:ea typeface="굴림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071546"/>
            <a:ext cx="8534752" cy="54537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while(!</a:t>
            </a:r>
            <a:r>
              <a:rPr lang="en-US" altLang="ko-KR" dirty="0" err="1"/>
              <a:t>feof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355600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//</a:t>
            </a:r>
            <a:r>
              <a:rPr lang="ko-KR" altLang="en-US" dirty="0">
                <a:solidFill>
                  <a:srgbClr val="00B050"/>
                </a:solidFill>
              </a:rPr>
              <a:t>부분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>
                <a:solidFill>
                  <a:srgbClr val="00B050"/>
                </a:solidFill>
              </a:rPr>
              <a:t>의 처리</a:t>
            </a:r>
          </a:p>
          <a:p>
            <a:pPr marL="355600" indent="0">
              <a:buNone/>
            </a:pPr>
            <a:r>
              <a:rPr lang="en-US" altLang="ko-KR" dirty="0" err="1"/>
              <a:t>fgets</a:t>
            </a:r>
            <a:r>
              <a:rPr lang="en-US" altLang="ko-KR" dirty="0"/>
              <a:t>(</a:t>
            </a:r>
            <a:r>
              <a:rPr lang="en-US" altLang="ko-KR" dirty="0" err="1"/>
              <a:t>chr</a:t>
            </a:r>
            <a:r>
              <a:rPr lang="en-US" altLang="ko-KR" dirty="0"/>
              <a:t>, 120, </a:t>
            </a:r>
            <a:r>
              <a:rPr lang="en-US" altLang="ko-KR" dirty="0" err="1"/>
              <a:t>fp</a:t>
            </a:r>
            <a:r>
              <a:rPr lang="en-US" altLang="ko-KR" dirty="0"/>
              <a:t>);</a:t>
            </a:r>
          </a:p>
          <a:p>
            <a:pPr marL="355600" indent="0">
              <a:buNone/>
            </a:pPr>
            <a:r>
              <a:rPr lang="en-US" altLang="ko-KR" dirty="0"/>
              <a:t>length=</a:t>
            </a:r>
            <a:r>
              <a:rPr lang="en-US" altLang="ko-KR" dirty="0" err="1"/>
              <a:t>strlen</a:t>
            </a:r>
            <a:r>
              <a:rPr lang="en-US" altLang="ko-KR" dirty="0"/>
              <a:t>(</a:t>
            </a:r>
            <a:r>
              <a:rPr lang="en-US" altLang="ko-KR" dirty="0" err="1"/>
              <a:t>chr</a:t>
            </a:r>
            <a:r>
              <a:rPr lang="en-US" altLang="ko-KR" dirty="0"/>
              <a:t>);</a:t>
            </a:r>
          </a:p>
          <a:p>
            <a:pPr marL="355600" indent="0">
              <a:buNone/>
            </a:pPr>
            <a:r>
              <a:rPr lang="en-US" altLang="ko-KR" dirty="0" err="1"/>
              <a:t>ptr</a:t>
            </a:r>
            <a:r>
              <a:rPr lang="en-US" altLang="ko-KR" dirty="0"/>
              <a:t>[</a:t>
            </a:r>
            <a:r>
              <a:rPr lang="en-US" altLang="ko-KR" dirty="0" err="1"/>
              <a:t>line_length</a:t>
            </a:r>
            <a:r>
              <a:rPr lang="en-US" altLang="ko-KR" dirty="0"/>
              <a:t>]='\0</a:t>
            </a:r>
            <a:r>
              <a:rPr lang="en-US" altLang="ko-KR" dirty="0" smtClean="0"/>
              <a:t>'; </a:t>
            </a:r>
            <a:endParaRPr lang="en-US" altLang="ko-KR" dirty="0"/>
          </a:p>
          <a:p>
            <a:pPr marL="355600" indent="0">
              <a:buNone/>
            </a:pPr>
            <a:r>
              <a:rPr lang="en-US" altLang="ko-KR" dirty="0"/>
              <a:t>for(j=0;j&lt;</a:t>
            </a:r>
            <a:r>
              <a:rPr lang="en-US" altLang="ko-KR" dirty="0" err="1"/>
              <a:t>line_length;j</a:t>
            </a:r>
            <a:r>
              <a:rPr lang="en-US" altLang="ko-KR" dirty="0"/>
              <a:t>++)          </a:t>
            </a:r>
          </a:p>
          <a:p>
            <a:pPr marL="355600" indent="0">
              <a:buNone/>
            </a:pPr>
            <a:r>
              <a:rPr lang="en-US" altLang="ko-KR" dirty="0"/>
              <a:t>{</a:t>
            </a:r>
          </a:p>
          <a:p>
            <a:pPr marL="355600" indent="269875">
              <a:buNone/>
            </a:pPr>
            <a:r>
              <a:rPr lang="en-US" altLang="ko-KR" dirty="0"/>
              <a:t>count=0;</a:t>
            </a:r>
          </a:p>
          <a:p>
            <a:pPr marL="355600" indent="269875">
              <a:buNone/>
            </a:pPr>
            <a:r>
              <a:rPr lang="en-US" altLang="ko-KR" dirty="0"/>
              <a:t>for(</a:t>
            </a:r>
            <a:r>
              <a:rPr lang="en-US" altLang="ko-KR" dirty="0" err="1"/>
              <a:t>i</a:t>
            </a:r>
            <a:r>
              <a:rPr lang="en-US" altLang="ko-KR" dirty="0"/>
              <a:t>=0;i&lt;line_length-j-1;i++)</a:t>
            </a:r>
          </a:p>
          <a:p>
            <a:pPr marL="895350" indent="0">
              <a:buNone/>
            </a:pPr>
            <a:r>
              <a:rPr lang="en-US" altLang="ko-KR" dirty="0" err="1"/>
              <a:t>ptr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]=' ';</a:t>
            </a:r>
          </a:p>
          <a:p>
            <a:pPr marL="355600" indent="269875">
              <a:buNone/>
            </a:pPr>
            <a:r>
              <a:rPr lang="en-US" altLang="ko-KR" dirty="0"/>
              <a:t>for(</a:t>
            </a:r>
            <a:r>
              <a:rPr lang="en-US" altLang="ko-KR" dirty="0" err="1"/>
              <a:t>i</a:t>
            </a:r>
            <a:r>
              <a:rPr lang="en-US" altLang="ko-KR" dirty="0"/>
              <a:t>=line_length-j-1;i&lt;</a:t>
            </a:r>
            <a:r>
              <a:rPr lang="en-US" altLang="ko-KR" dirty="0" err="1"/>
              <a:t>line_length;i</a:t>
            </a:r>
            <a:r>
              <a:rPr lang="en-US" altLang="ko-KR" dirty="0" smtClean="0"/>
              <a:t>++){</a:t>
            </a:r>
            <a:endParaRPr lang="en-US" altLang="ko-KR" dirty="0"/>
          </a:p>
          <a:p>
            <a:pPr marL="625475" indent="269875">
              <a:buNone/>
            </a:pPr>
            <a:r>
              <a:rPr lang="en-US" altLang="ko-KR" dirty="0" err="1"/>
              <a:t>ptr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]=</a:t>
            </a:r>
            <a:r>
              <a:rPr lang="en-US" altLang="ko-KR" dirty="0" err="1"/>
              <a:t>chr</a:t>
            </a:r>
            <a:r>
              <a:rPr lang="en-US" altLang="ko-KR" dirty="0"/>
              <a:t>[count];</a:t>
            </a:r>
          </a:p>
          <a:p>
            <a:pPr marL="625475" indent="269875">
              <a:buNone/>
            </a:pPr>
            <a:r>
              <a:rPr lang="en-US" altLang="ko-KR" dirty="0"/>
              <a:t>count++;</a:t>
            </a:r>
          </a:p>
          <a:p>
            <a:pPr marL="355600" indent="269875">
              <a:buNone/>
            </a:pPr>
            <a:r>
              <a:rPr lang="en-US" altLang="ko-KR" dirty="0"/>
              <a:t>}</a:t>
            </a:r>
          </a:p>
          <a:p>
            <a:pPr marL="355600" indent="0">
              <a:buNone/>
            </a:pPr>
            <a:r>
              <a:rPr lang="en-US" altLang="ko-KR" dirty="0" err="1"/>
              <a:t>gotoxy</a:t>
            </a:r>
            <a:r>
              <a:rPr lang="en-US" altLang="ko-KR" dirty="0"/>
              <a:t>(3, 10);</a:t>
            </a:r>
          </a:p>
          <a:p>
            <a:pPr marL="355600" indent="0">
              <a:buNone/>
            </a:pPr>
            <a:r>
              <a:rPr lang="en-US" altLang="ko-KR" dirty="0"/>
              <a:t>Sleep(200);</a:t>
            </a:r>
          </a:p>
          <a:p>
            <a:pPr marL="35560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("%s", </a:t>
            </a:r>
            <a:r>
              <a:rPr lang="en-US" altLang="ko-KR" dirty="0" err="1"/>
              <a:t>ptr</a:t>
            </a:r>
            <a:r>
              <a:rPr lang="en-US" altLang="ko-KR" dirty="0"/>
              <a:t>);</a:t>
            </a:r>
          </a:p>
          <a:p>
            <a:pPr marL="0" indent="35560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1082F-2FDC-4FF1-8952-6FC01A4519A2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7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움직이는 광고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moving_character_signboard</a:t>
            </a:r>
            <a:r>
              <a:rPr lang="en-US" altLang="ko-KR" sz="2800" dirty="0" smtClean="0"/>
              <a:t>()(3/4)</a:t>
            </a:r>
            <a:endParaRPr lang="en-US" altLang="ko-KR" sz="2800" dirty="0">
              <a:ea typeface="굴림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071546"/>
            <a:ext cx="8534752" cy="5453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count=1</a:t>
            </a:r>
            <a:r>
              <a:rPr lang="en-US" altLang="ko-KR" dirty="0" smtClean="0"/>
              <a:t>; </a:t>
            </a:r>
            <a:r>
              <a:rPr lang="en-US" altLang="ko-KR" dirty="0">
                <a:solidFill>
                  <a:srgbClr val="00B050"/>
                </a:solidFill>
              </a:rPr>
              <a:t>//</a:t>
            </a:r>
            <a:r>
              <a:rPr lang="ko-KR" altLang="en-US" dirty="0">
                <a:solidFill>
                  <a:srgbClr val="00B050"/>
                </a:solidFill>
              </a:rPr>
              <a:t>부분 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ko-KR" altLang="en-US" dirty="0">
                <a:solidFill>
                  <a:srgbClr val="00B050"/>
                </a:solidFill>
              </a:rPr>
              <a:t>의 처리 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for(j=line_length-2;j&lt;</a:t>
            </a:r>
            <a:r>
              <a:rPr lang="en-US" altLang="ko-KR" dirty="0" err="1"/>
              <a:t>length;j</a:t>
            </a:r>
            <a:r>
              <a:rPr lang="en-US" altLang="ko-KR" dirty="0"/>
              <a:t>++)  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355600">
              <a:buNone/>
            </a:pPr>
            <a:r>
              <a:rPr lang="en-US" altLang="ko-KR" dirty="0" err="1"/>
              <a:t>countx</a:t>
            </a:r>
            <a:r>
              <a:rPr lang="en-US" altLang="ko-KR" dirty="0"/>
              <a:t>=0;</a:t>
            </a:r>
          </a:p>
          <a:p>
            <a:pPr marL="0" indent="355600">
              <a:buNone/>
            </a:pPr>
            <a:r>
              <a:rPr lang="en-US" altLang="ko-KR" dirty="0"/>
              <a:t>for(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dirty="0" err="1"/>
              <a:t>count;i</a:t>
            </a:r>
            <a:r>
              <a:rPr lang="en-US" altLang="ko-KR" dirty="0"/>
              <a:t>&lt;</a:t>
            </a:r>
            <a:r>
              <a:rPr lang="en-US" altLang="ko-KR" dirty="0" err="1"/>
              <a:t>count+line_length;i</a:t>
            </a:r>
            <a:r>
              <a:rPr lang="en-US" altLang="ko-KR" dirty="0"/>
              <a:t>++)</a:t>
            </a:r>
          </a:p>
          <a:p>
            <a:pPr marL="0" indent="355600">
              <a:buNone/>
            </a:pPr>
            <a:r>
              <a:rPr lang="en-US" altLang="ko-KR" dirty="0"/>
              <a:t>{</a:t>
            </a:r>
          </a:p>
          <a:p>
            <a:pPr marL="0" indent="722313">
              <a:buNone/>
            </a:pPr>
            <a:r>
              <a:rPr lang="en-US" altLang="ko-KR" dirty="0" err="1"/>
              <a:t>ptr</a:t>
            </a:r>
            <a:r>
              <a:rPr lang="en-US" altLang="ko-KR" dirty="0"/>
              <a:t>[</a:t>
            </a:r>
            <a:r>
              <a:rPr lang="en-US" altLang="ko-KR" dirty="0" err="1"/>
              <a:t>countx</a:t>
            </a:r>
            <a:r>
              <a:rPr lang="en-US" altLang="ko-KR" dirty="0"/>
              <a:t>]=</a:t>
            </a:r>
            <a:r>
              <a:rPr lang="en-US" altLang="ko-KR" dirty="0" err="1"/>
              <a:t>chr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marL="0" indent="722313">
              <a:buNone/>
            </a:pPr>
            <a:r>
              <a:rPr lang="en-US" altLang="ko-KR" dirty="0" err="1"/>
              <a:t>countx</a:t>
            </a:r>
            <a:r>
              <a:rPr lang="en-US" altLang="ko-KR" dirty="0"/>
              <a:t>++;</a:t>
            </a:r>
          </a:p>
          <a:p>
            <a:pPr marL="0" indent="355600">
              <a:buNone/>
            </a:pPr>
            <a:r>
              <a:rPr lang="en-US" altLang="ko-KR" dirty="0"/>
              <a:t>}</a:t>
            </a:r>
          </a:p>
          <a:p>
            <a:pPr marL="0" indent="355600">
              <a:buNone/>
            </a:pPr>
            <a:r>
              <a:rPr lang="en-US" altLang="ko-KR" dirty="0"/>
              <a:t>count++;</a:t>
            </a:r>
          </a:p>
          <a:p>
            <a:pPr marL="0" indent="355600">
              <a:buNone/>
            </a:pPr>
            <a:r>
              <a:rPr lang="en-US" altLang="ko-KR" dirty="0"/>
              <a:t>if ((length-</a:t>
            </a:r>
            <a:r>
              <a:rPr lang="en-US" altLang="ko-KR" dirty="0" err="1"/>
              <a:t>line_length</a:t>
            </a:r>
            <a:r>
              <a:rPr lang="en-US" altLang="ko-KR" dirty="0"/>
              <a:t>)&lt;=count)</a:t>
            </a:r>
          </a:p>
          <a:p>
            <a:pPr marL="0" indent="722313">
              <a:buNone/>
            </a:pPr>
            <a:r>
              <a:rPr lang="en-US" altLang="ko-KR" dirty="0"/>
              <a:t>break;</a:t>
            </a:r>
          </a:p>
          <a:p>
            <a:pPr marL="0" indent="355600">
              <a:buNone/>
            </a:pPr>
            <a:r>
              <a:rPr lang="en-US" altLang="ko-KR" dirty="0" err="1"/>
              <a:t>gotoxy</a:t>
            </a:r>
            <a:r>
              <a:rPr lang="en-US" altLang="ko-KR" dirty="0"/>
              <a:t>(3, 10);</a:t>
            </a:r>
          </a:p>
          <a:p>
            <a:pPr marL="0" indent="355600">
              <a:buNone/>
            </a:pPr>
            <a:r>
              <a:rPr lang="en-US" altLang="ko-KR" dirty="0"/>
              <a:t>Sleep(200);</a:t>
            </a:r>
          </a:p>
          <a:p>
            <a:pPr marL="0" indent="35560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("%s", </a:t>
            </a:r>
            <a:r>
              <a:rPr lang="en-US" altLang="ko-KR" dirty="0" err="1"/>
              <a:t>ptr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1082F-2FDC-4FF1-8952-6FC01A4519A2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864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움직이는 광고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moving_character_signboard</a:t>
            </a:r>
            <a:r>
              <a:rPr lang="en-US" altLang="ko-KR" sz="2800" dirty="0" smtClean="0"/>
              <a:t>()(4/4)</a:t>
            </a:r>
            <a:endParaRPr lang="en-US" altLang="ko-KR" sz="2800" dirty="0">
              <a:ea typeface="굴림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071546"/>
            <a:ext cx="8534752" cy="5453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//</a:t>
            </a:r>
            <a:r>
              <a:rPr lang="ko-KR" altLang="en-US" dirty="0">
                <a:solidFill>
                  <a:srgbClr val="00B050"/>
                </a:solidFill>
              </a:rPr>
              <a:t>부분 </a:t>
            </a:r>
            <a:r>
              <a:rPr lang="en-US" altLang="ko-KR" dirty="0">
                <a:solidFill>
                  <a:srgbClr val="00B050"/>
                </a:solidFill>
              </a:rPr>
              <a:t>3</a:t>
            </a:r>
            <a:r>
              <a:rPr lang="ko-KR" altLang="en-US" dirty="0">
                <a:solidFill>
                  <a:srgbClr val="00B050"/>
                </a:solidFill>
              </a:rPr>
              <a:t>의 처리</a:t>
            </a:r>
          </a:p>
          <a:p>
            <a:pPr marL="0" indent="355600">
              <a:buNone/>
            </a:pPr>
            <a:r>
              <a:rPr lang="en-US" altLang="ko-KR" dirty="0"/>
              <a:t>for(j=0;j&lt;</a:t>
            </a:r>
            <a:r>
              <a:rPr lang="en-US" altLang="ko-KR" dirty="0" err="1"/>
              <a:t>line_length;j</a:t>
            </a:r>
            <a:r>
              <a:rPr lang="en-US" altLang="ko-KR" dirty="0"/>
              <a:t>++)</a:t>
            </a:r>
          </a:p>
          <a:p>
            <a:pPr marL="0" indent="355600">
              <a:buNone/>
            </a:pPr>
            <a:r>
              <a:rPr lang="en-US" altLang="ko-KR" dirty="0"/>
              <a:t>{</a:t>
            </a:r>
          </a:p>
          <a:p>
            <a:pPr marL="0" indent="539750">
              <a:buNone/>
            </a:pPr>
            <a:r>
              <a:rPr lang="en-US" altLang="ko-KR" dirty="0"/>
              <a:t>for(</a:t>
            </a:r>
            <a:r>
              <a:rPr lang="en-US" altLang="ko-KR" dirty="0" err="1"/>
              <a:t>i</a:t>
            </a:r>
            <a:r>
              <a:rPr lang="en-US" altLang="ko-KR" dirty="0"/>
              <a:t>=0;i&lt;line_length-j-1;i++)</a:t>
            </a:r>
          </a:p>
          <a:p>
            <a:pPr marL="0" indent="808038">
              <a:buNone/>
            </a:pPr>
            <a:r>
              <a:rPr lang="en-US" altLang="ko-KR" dirty="0" err="1"/>
              <a:t>ptr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]=</a:t>
            </a:r>
            <a:r>
              <a:rPr lang="en-US" altLang="ko-KR" dirty="0" err="1"/>
              <a:t>ptr</a:t>
            </a:r>
            <a:r>
              <a:rPr lang="en-US" altLang="ko-KR" dirty="0"/>
              <a:t>[i+1];</a:t>
            </a:r>
          </a:p>
          <a:p>
            <a:pPr marL="0" indent="539750">
              <a:buNone/>
            </a:pPr>
            <a:r>
              <a:rPr lang="en-US" altLang="ko-KR" dirty="0"/>
              <a:t>for(</a:t>
            </a:r>
            <a:r>
              <a:rPr lang="en-US" altLang="ko-KR" dirty="0" err="1"/>
              <a:t>i</a:t>
            </a:r>
            <a:r>
              <a:rPr lang="en-US" altLang="ko-KR" dirty="0"/>
              <a:t>=line_length-j-1;i&lt;</a:t>
            </a:r>
            <a:r>
              <a:rPr lang="en-US" altLang="ko-KR" dirty="0" err="1"/>
              <a:t>line_length;i</a:t>
            </a:r>
            <a:r>
              <a:rPr lang="en-US" altLang="ko-KR" dirty="0"/>
              <a:t>++)</a:t>
            </a:r>
          </a:p>
          <a:p>
            <a:pPr marL="0" indent="808038">
              <a:buNone/>
            </a:pPr>
            <a:r>
              <a:rPr lang="en-US" altLang="ko-KR" dirty="0" err="1"/>
              <a:t>ptr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]=' ';</a:t>
            </a:r>
          </a:p>
          <a:p>
            <a:pPr marL="0" indent="539750">
              <a:buNone/>
            </a:pPr>
            <a:r>
              <a:rPr lang="en-US" altLang="ko-KR" dirty="0" err="1"/>
              <a:t>gotoxy</a:t>
            </a:r>
            <a:r>
              <a:rPr lang="en-US" altLang="ko-KR" dirty="0"/>
              <a:t>(3, 10);</a:t>
            </a:r>
          </a:p>
          <a:p>
            <a:pPr marL="0" indent="539750">
              <a:buNone/>
            </a:pPr>
            <a:r>
              <a:rPr lang="en-US" altLang="ko-KR" dirty="0"/>
              <a:t>Sleep(200);</a:t>
            </a:r>
          </a:p>
          <a:p>
            <a:pPr marL="0" indent="53975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("%s", </a:t>
            </a:r>
            <a:r>
              <a:rPr lang="en-US" altLang="ko-KR" dirty="0" err="1"/>
              <a:t>ptr</a:t>
            </a:r>
            <a:r>
              <a:rPr lang="en-US" altLang="ko-KR" dirty="0"/>
              <a:t>);</a:t>
            </a:r>
          </a:p>
          <a:p>
            <a:pPr marL="0" indent="452438">
              <a:buNone/>
            </a:pPr>
            <a:r>
              <a:rPr lang="en-US" altLang="ko-KR" dirty="0"/>
              <a:t>}</a:t>
            </a:r>
          </a:p>
          <a:p>
            <a:pPr marL="0" indent="182563">
              <a:buNone/>
            </a:pPr>
            <a:r>
              <a:rPr lang="en-US" altLang="ko-KR" dirty="0" smtClean="0"/>
              <a:t>} </a:t>
            </a:r>
            <a:r>
              <a:rPr lang="en-US" altLang="ko-KR" dirty="0" smtClean="0">
                <a:solidFill>
                  <a:srgbClr val="00B050"/>
                </a:solidFill>
              </a:rPr>
              <a:t>//while </a:t>
            </a:r>
            <a:r>
              <a:rPr lang="ko-KR" altLang="en-US" dirty="0" smtClean="0">
                <a:solidFill>
                  <a:srgbClr val="00B050"/>
                </a:solidFill>
              </a:rPr>
              <a:t>끝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182563">
              <a:buNone/>
            </a:pPr>
            <a:r>
              <a:rPr lang="en-US" altLang="ko-KR" dirty="0" err="1"/>
              <a:t>gotoxy</a:t>
            </a:r>
            <a:r>
              <a:rPr lang="en-US" altLang="ko-KR" dirty="0"/>
              <a:t>(1, 12);</a:t>
            </a:r>
          </a:p>
          <a:p>
            <a:pPr marL="0" indent="182563">
              <a:buNone/>
            </a:pPr>
            <a:r>
              <a:rPr lang="en-US" altLang="ko-KR" dirty="0" err="1"/>
              <a:t>fclose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} </a:t>
            </a:r>
            <a:r>
              <a:rPr lang="en-US" altLang="ko-KR" dirty="0" smtClean="0">
                <a:solidFill>
                  <a:srgbClr val="00B050"/>
                </a:solidFill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</a:rPr>
              <a:t>함수 끝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1082F-2FDC-4FF1-8952-6FC01A4519A2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69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사각형 그리기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16021-4B41-461A-A597-A407398B9BEC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931" y="1412776"/>
            <a:ext cx="8103960" cy="3736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43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+mn-ea"/>
                <a:ea typeface="+mn-ea"/>
              </a:rPr>
              <a:t>좌우 연속 이동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1714512"/>
          </a:xfrm>
        </p:spPr>
        <p:txBody>
          <a:bodyPr/>
          <a:lstStyle/>
          <a:p>
            <a:r>
              <a:rPr lang="ko-KR" altLang="en-US" dirty="0" smtClean="0"/>
              <a:t>좌측에서 우측으로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우측에서 좌측으로 연속적으로 이동</a:t>
            </a:r>
            <a:endParaRPr lang="en-US" altLang="ko-KR" dirty="0" smtClean="0"/>
          </a:p>
          <a:p>
            <a:r>
              <a:rPr lang="ko-KR" altLang="en-US" dirty="0" smtClean="0"/>
              <a:t>연속적으로 이동시키려면 최초의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값이 최대값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우측 최대값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될 때까지는 계속 증가하고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값이 되었을 경우에는 다시 감소하도록 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37A83-509F-4CE4-9E31-C44FC0FAA8CE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1785918" y="2571744"/>
            <a:ext cx="6215106" cy="4031873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latin typeface="+mn-ea"/>
              </a:rPr>
              <a:t>int</a:t>
            </a:r>
            <a:r>
              <a:rPr lang="en-US" altLang="ko-KR" sz="1600" b="1" dirty="0" smtClean="0">
                <a:latin typeface="+mn-ea"/>
              </a:rPr>
              <a:t> main(void){</a:t>
            </a:r>
          </a:p>
          <a:p>
            <a:r>
              <a:rPr lang="en-US" altLang="ko-KR" sz="1600" b="1" dirty="0" smtClean="0">
                <a:latin typeface="+mn-ea"/>
              </a:rPr>
              <a:t>	</a:t>
            </a:r>
            <a:r>
              <a:rPr lang="en-US" altLang="ko-KR" sz="1600" b="1" dirty="0" err="1" smtClean="0">
                <a:latin typeface="+mn-ea"/>
              </a:rPr>
              <a:t>int</a:t>
            </a:r>
            <a:r>
              <a:rPr lang="en-US" altLang="ko-KR" sz="1600" b="1" dirty="0" smtClean="0">
                <a:latin typeface="+mn-ea"/>
              </a:rPr>
              <a:t> x=0, </a:t>
            </a:r>
            <a:r>
              <a:rPr lang="en-US" altLang="ko-KR" sz="1600" b="1" dirty="0" smtClean="0">
                <a:latin typeface="+mn-ea"/>
              </a:rPr>
              <a:t>y=1, </a:t>
            </a:r>
            <a:r>
              <a:rPr lang="en-US" altLang="ko-KR" sz="1600" b="1" dirty="0" smtClean="0">
                <a:latin typeface="+mn-ea"/>
              </a:rPr>
              <a:t>temp=2, count=0;</a:t>
            </a:r>
          </a:p>
          <a:p>
            <a:r>
              <a:rPr lang="en-US" altLang="ko-KR" sz="1600" b="1" dirty="0" smtClean="0">
                <a:latin typeface="+mn-ea"/>
              </a:rPr>
              <a:t>	while(count&lt;3){</a:t>
            </a:r>
          </a:p>
          <a:p>
            <a:r>
              <a:rPr lang="en-US" altLang="ko-KR" sz="1600" b="1" dirty="0" smtClean="0">
                <a:latin typeface="+mn-ea"/>
              </a:rPr>
              <a:t>		x+=temp;</a:t>
            </a:r>
          </a:p>
          <a:p>
            <a:r>
              <a:rPr lang="en-US" altLang="ko-KR" sz="1600" b="1" dirty="0" smtClean="0">
                <a:latin typeface="+mn-ea"/>
              </a:rPr>
              <a:t>		if (x&gt;20)   </a:t>
            </a:r>
            <a:r>
              <a:rPr lang="en-US" altLang="ko-KR" sz="1600" b="1" dirty="0" smtClean="0">
                <a:solidFill>
                  <a:srgbClr val="00B050"/>
                </a:solidFill>
                <a:latin typeface="+mn-ea"/>
              </a:rPr>
              <a:t>// x</a:t>
            </a:r>
            <a:r>
              <a:rPr lang="ko-KR" altLang="en-US" sz="1600" b="1" dirty="0" smtClean="0">
                <a:solidFill>
                  <a:srgbClr val="00B050"/>
                </a:solidFill>
                <a:latin typeface="+mn-ea"/>
              </a:rPr>
              <a:t>의 최대값</a:t>
            </a:r>
          </a:p>
          <a:p>
            <a:r>
              <a:rPr lang="en-US" altLang="ko-KR" sz="1600" b="1" dirty="0" smtClean="0">
                <a:latin typeface="+mn-ea"/>
              </a:rPr>
              <a:t>           			temp=-2;</a:t>
            </a:r>
          </a:p>
          <a:p>
            <a:r>
              <a:rPr lang="en-US" altLang="ko-KR" sz="1600" b="1" dirty="0" smtClean="0">
                <a:latin typeface="+mn-ea"/>
              </a:rPr>
              <a:t>		if (x&lt;2){  </a:t>
            </a:r>
            <a:r>
              <a:rPr lang="en-US" altLang="ko-KR" sz="1600" b="1" dirty="0" smtClean="0">
                <a:solidFill>
                  <a:srgbClr val="00B050"/>
                </a:solidFill>
                <a:latin typeface="+mn-ea"/>
              </a:rPr>
              <a:t>// x</a:t>
            </a:r>
            <a:r>
              <a:rPr lang="ko-KR" altLang="en-US" sz="1600" b="1" dirty="0" smtClean="0">
                <a:solidFill>
                  <a:srgbClr val="00B050"/>
                </a:solidFill>
                <a:latin typeface="+mn-ea"/>
              </a:rPr>
              <a:t>의 최소값</a:t>
            </a:r>
          </a:p>
          <a:p>
            <a:r>
              <a:rPr lang="ko-KR" altLang="en-US" sz="1600" b="1" dirty="0" smtClean="0">
                <a:solidFill>
                  <a:srgbClr val="00B050"/>
                </a:solidFill>
                <a:latin typeface="+mn-ea"/>
              </a:rPr>
              <a:t>		</a:t>
            </a:r>
            <a:r>
              <a:rPr lang="en-US" altLang="ko-KR" sz="1600" b="1" dirty="0" smtClean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temp=2;</a:t>
            </a:r>
          </a:p>
          <a:p>
            <a:r>
              <a:rPr lang="en-US" altLang="ko-KR" sz="1600" b="1" dirty="0" smtClean="0">
                <a:latin typeface="+mn-ea"/>
              </a:rPr>
              <a:t>			count++;</a:t>
            </a:r>
          </a:p>
          <a:p>
            <a:r>
              <a:rPr lang="ko-KR" altLang="en-US" sz="1600" b="1" dirty="0" smtClean="0">
                <a:latin typeface="+mn-ea"/>
              </a:rPr>
              <a:t>		</a:t>
            </a:r>
            <a:r>
              <a:rPr lang="en-US" altLang="ko-KR" sz="1600" b="1" dirty="0" smtClean="0">
                <a:latin typeface="+mn-ea"/>
              </a:rPr>
              <a:t>}</a:t>
            </a:r>
          </a:p>
          <a:p>
            <a:r>
              <a:rPr lang="en-US" altLang="ko-KR" sz="1600" b="1" dirty="0" smtClean="0">
                <a:latin typeface="+mn-ea"/>
              </a:rPr>
              <a:t>		system("</a:t>
            </a:r>
            <a:r>
              <a:rPr lang="en-US" altLang="ko-KR" sz="1600" b="1" dirty="0" err="1" smtClean="0">
                <a:latin typeface="+mn-ea"/>
              </a:rPr>
              <a:t>cls</a:t>
            </a:r>
            <a:r>
              <a:rPr lang="en-US" altLang="ko-KR" sz="1600" b="1" dirty="0" smtClean="0">
                <a:latin typeface="+mn-ea"/>
              </a:rPr>
              <a:t>"); </a:t>
            </a:r>
          </a:p>
          <a:p>
            <a:r>
              <a:rPr lang="en-US" altLang="ko-KR" sz="1600" b="1" dirty="0" smtClean="0">
                <a:latin typeface="+mn-ea"/>
              </a:rPr>
              <a:t>		</a:t>
            </a:r>
            <a:r>
              <a:rPr lang="en-US" altLang="ko-KR" sz="1600" b="1" dirty="0" err="1" smtClean="0">
                <a:latin typeface="+mn-ea"/>
              </a:rPr>
              <a:t>gotoxy</a:t>
            </a:r>
            <a:r>
              <a:rPr lang="en-US" altLang="ko-KR" sz="1600" b="1" dirty="0" smtClean="0">
                <a:latin typeface="+mn-ea"/>
              </a:rPr>
              <a:t>(x, y);</a:t>
            </a:r>
          </a:p>
          <a:p>
            <a:r>
              <a:rPr lang="en-US" altLang="ko-KR" sz="1600" b="1" dirty="0" smtClean="0">
                <a:latin typeface="+mn-ea"/>
              </a:rPr>
              <a:t>		</a:t>
            </a:r>
            <a:r>
              <a:rPr lang="en-US" altLang="ko-KR" sz="1600" b="1" dirty="0" err="1" smtClean="0">
                <a:latin typeface="+mn-ea"/>
              </a:rPr>
              <a:t>printf</a:t>
            </a:r>
            <a:r>
              <a:rPr lang="en-US" altLang="ko-KR" sz="1600" b="1" dirty="0" smtClean="0">
                <a:latin typeface="+mn-ea"/>
              </a:rPr>
              <a:t>("□");</a:t>
            </a:r>
          </a:p>
          <a:p>
            <a:r>
              <a:rPr lang="en-US" altLang="ko-KR" sz="1600" b="1" dirty="0" smtClean="0">
                <a:latin typeface="+mn-ea"/>
              </a:rPr>
              <a:t>		Sleep(50);  </a:t>
            </a:r>
            <a:r>
              <a:rPr lang="en-US" altLang="ko-KR" sz="1600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600" b="1" dirty="0" smtClean="0">
                <a:solidFill>
                  <a:srgbClr val="00B050"/>
                </a:solidFill>
                <a:latin typeface="+mn-ea"/>
              </a:rPr>
              <a:t>움직이는 속도를 조절</a:t>
            </a:r>
          </a:p>
          <a:p>
            <a:r>
              <a:rPr lang="ko-KR" altLang="en-US" sz="1600" b="1" dirty="0" smtClean="0">
                <a:latin typeface="+mn-ea"/>
              </a:rPr>
              <a:t>	</a:t>
            </a:r>
            <a:r>
              <a:rPr lang="en-US" altLang="ko-KR" sz="1600" b="1" dirty="0" smtClean="0">
                <a:latin typeface="+mn-ea"/>
              </a:rPr>
              <a:t>}</a:t>
            </a:r>
          </a:p>
          <a:p>
            <a:r>
              <a:rPr lang="en-US" altLang="ko-KR" sz="1600" b="1" dirty="0" smtClean="0">
                <a:latin typeface="+mn-ea"/>
              </a:rPr>
              <a:t>	</a:t>
            </a:r>
            <a:r>
              <a:rPr lang="en-US" altLang="ko-KR" sz="1600" b="1" dirty="0" err="1" smtClean="0">
                <a:latin typeface="+mn-ea"/>
              </a:rPr>
              <a:t>printf</a:t>
            </a:r>
            <a:r>
              <a:rPr lang="en-US" altLang="ko-KR" sz="1600" b="1" dirty="0" smtClean="0">
                <a:latin typeface="+mn-ea"/>
              </a:rPr>
              <a:t>("\n"); 	return 0;}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길이가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인 표준 정사각형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16021-4B41-461A-A597-A407398B9BEC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375" y="1556792"/>
            <a:ext cx="797822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84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+mn-ea"/>
                <a:ea typeface="+mn-ea"/>
              </a:rPr>
              <a:t>함수 설명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16021-4B41-461A-A597-A407398B9BEC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2" y="1162135"/>
            <a:ext cx="28194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01008"/>
            <a:ext cx="3032229" cy="116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3356992"/>
            <a:ext cx="2880320" cy="1808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91672" y="3429000"/>
            <a:ext cx="2952328" cy="140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76527" y="347398"/>
            <a:ext cx="3171937" cy="3009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4869160"/>
            <a:ext cx="17811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5229200"/>
            <a:ext cx="28003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7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76256" y="4869160"/>
            <a:ext cx="16668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291978" y="692696"/>
            <a:ext cx="24482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완성형 코드 초기화</a:t>
            </a:r>
            <a:endParaRPr lang="ko-KR" altLang="en-US" sz="20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64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움직이는 광고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draw_rectangle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draw_rectangle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c, </a:t>
            </a:r>
            <a:r>
              <a:rPr lang="en-US" altLang="ko-KR" dirty="0" err="1"/>
              <a:t>int</a:t>
            </a:r>
            <a:r>
              <a:rPr lang="en-US" altLang="ko-KR" dirty="0"/>
              <a:t> r)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269875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, j;</a:t>
            </a:r>
          </a:p>
          <a:p>
            <a:pPr marL="0" indent="0">
              <a:buNone/>
            </a:pPr>
            <a:r>
              <a:rPr lang="en-US" altLang="ko-KR" dirty="0"/>
              <a:t>    unsigned char a=0xa6</a:t>
            </a:r>
            <a:r>
              <a:rPr lang="en-US" altLang="ko-KR" dirty="0" smtClean="0"/>
              <a:t>;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unsigned char b[7]; </a:t>
            </a:r>
          </a:p>
          <a:p>
            <a:pPr marL="0" indent="0">
              <a:buNone/>
            </a:pPr>
            <a:r>
              <a:rPr lang="en-US" altLang="ko-KR" dirty="0"/>
              <a:t>    for(</a:t>
            </a:r>
            <a:r>
              <a:rPr lang="en-US" altLang="ko-KR" dirty="0" err="1"/>
              <a:t>i</a:t>
            </a:r>
            <a:r>
              <a:rPr lang="en-US" altLang="ko-KR" dirty="0"/>
              <a:t>=1;i&lt;7;i++)</a:t>
            </a:r>
          </a:p>
          <a:p>
            <a:pPr marL="0" indent="355600">
              <a:buNone/>
            </a:pPr>
            <a:r>
              <a:rPr lang="en-US" altLang="ko-KR" dirty="0"/>
              <a:t>   b[</a:t>
            </a:r>
            <a:r>
              <a:rPr lang="en-US" altLang="ko-KR" dirty="0" err="1"/>
              <a:t>i</a:t>
            </a:r>
            <a:r>
              <a:rPr lang="en-US" altLang="ko-KR" dirty="0"/>
              <a:t>]=0xa0+i;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("%</a:t>
            </a:r>
            <a:r>
              <a:rPr lang="en-US" altLang="ko-KR" dirty="0" err="1"/>
              <a:t>c%c</a:t>
            </a:r>
            <a:r>
              <a:rPr lang="en-US" altLang="ko-KR" dirty="0"/>
              <a:t>",a, b[3]);</a:t>
            </a:r>
          </a:p>
          <a:p>
            <a:pPr marL="0" indent="0">
              <a:buNone/>
            </a:pPr>
            <a:r>
              <a:rPr lang="en-US" altLang="ko-KR" dirty="0"/>
              <a:t>    for(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c;i</a:t>
            </a:r>
            <a:r>
              <a:rPr lang="en-US" altLang="ko-KR" dirty="0"/>
              <a:t>++)</a:t>
            </a:r>
          </a:p>
          <a:p>
            <a:pPr marL="0" indent="53975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("%</a:t>
            </a:r>
            <a:r>
              <a:rPr lang="en-US" altLang="ko-KR" dirty="0" err="1"/>
              <a:t>c%c</a:t>
            </a:r>
            <a:r>
              <a:rPr lang="en-US" altLang="ko-KR" dirty="0"/>
              <a:t>", a, b[1]);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("%</a:t>
            </a:r>
            <a:r>
              <a:rPr lang="en-US" altLang="ko-KR" dirty="0" err="1"/>
              <a:t>c%c</a:t>
            </a:r>
            <a:r>
              <a:rPr lang="en-US" altLang="ko-KR" dirty="0"/>
              <a:t>", a, b[4]);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("\n");</a:t>
            </a:r>
          </a:p>
          <a:p>
            <a:pPr marL="0" indent="0">
              <a:buNone/>
            </a:pPr>
            <a:r>
              <a:rPr lang="en-US" altLang="ko-KR" dirty="0"/>
              <a:t>    for(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r;i</a:t>
            </a:r>
            <a:r>
              <a:rPr lang="en-US" altLang="ko-KR" dirty="0"/>
              <a:t>++)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{</a:t>
            </a:r>
          </a:p>
          <a:p>
            <a:pPr marL="0" indent="53975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("%</a:t>
            </a:r>
            <a:r>
              <a:rPr lang="en-US" altLang="ko-KR" dirty="0" err="1"/>
              <a:t>c%c</a:t>
            </a:r>
            <a:r>
              <a:rPr lang="en-US" altLang="ko-KR" dirty="0"/>
              <a:t>", a, b[2]);</a:t>
            </a:r>
          </a:p>
          <a:p>
            <a:pPr marL="0" indent="539750">
              <a:buNone/>
            </a:pPr>
            <a:r>
              <a:rPr lang="en-US" altLang="ko-KR" dirty="0"/>
              <a:t>for(j=0;j&lt;</a:t>
            </a:r>
            <a:r>
              <a:rPr lang="en-US" altLang="ko-KR" dirty="0" err="1"/>
              <a:t>c;j</a:t>
            </a:r>
            <a:r>
              <a:rPr lang="en-US" altLang="ko-KR" dirty="0"/>
              <a:t>++)</a:t>
            </a:r>
          </a:p>
          <a:p>
            <a:pPr marL="0" indent="808038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("  ");</a:t>
            </a:r>
          </a:p>
          <a:p>
            <a:pPr marL="0" indent="53975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("%</a:t>
            </a:r>
            <a:r>
              <a:rPr lang="en-US" altLang="ko-KR" dirty="0" err="1"/>
              <a:t>c%c</a:t>
            </a:r>
            <a:r>
              <a:rPr lang="en-US" altLang="ko-KR" dirty="0"/>
              <a:t>",a, b[2]);</a:t>
            </a:r>
          </a:p>
          <a:p>
            <a:pPr marL="0" indent="53975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("\n");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("%</a:t>
            </a:r>
            <a:r>
              <a:rPr lang="en-US" altLang="ko-KR" dirty="0" err="1"/>
              <a:t>c%c</a:t>
            </a:r>
            <a:r>
              <a:rPr lang="en-US" altLang="ko-KR" dirty="0"/>
              <a:t>", a, b[6]);</a:t>
            </a:r>
          </a:p>
          <a:p>
            <a:pPr marL="0" indent="0">
              <a:buNone/>
            </a:pPr>
            <a:r>
              <a:rPr lang="en-US" altLang="ko-KR" dirty="0"/>
              <a:t>    for(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c;i</a:t>
            </a:r>
            <a:r>
              <a:rPr lang="en-US" altLang="ko-KR" dirty="0"/>
              <a:t>++)</a:t>
            </a:r>
          </a:p>
          <a:p>
            <a:pPr marL="0" indent="53975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("%</a:t>
            </a:r>
            <a:r>
              <a:rPr lang="en-US" altLang="ko-KR" dirty="0" err="1"/>
              <a:t>c%c</a:t>
            </a:r>
            <a:r>
              <a:rPr lang="en-US" altLang="ko-KR" dirty="0"/>
              <a:t>", a, b[1]);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("%</a:t>
            </a:r>
            <a:r>
              <a:rPr lang="en-US" altLang="ko-KR" dirty="0" err="1"/>
              <a:t>c%c</a:t>
            </a:r>
            <a:r>
              <a:rPr lang="en-US" altLang="ko-KR" dirty="0"/>
              <a:t>", a, b[5]);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("\n");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41</a:t>
            </a:fld>
            <a:endParaRPr lang="en-US" altLang="ko-KR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124744"/>
            <a:ext cx="546585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81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두 개의 대상을 번갈아 가며 사용한 이동</a:t>
            </a:r>
            <a:endParaRPr lang="en-US" altLang="ko-KR" sz="3600" dirty="0" smtClean="0">
              <a:ea typeface="굴림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85720" y="1142984"/>
            <a:ext cx="4214842" cy="478634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사람이 걸어가는 애니메이션을 구현할 때 움직임을 나타내는 여러 장의 정지 이미지를 번갈아 보이게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이미지들을 조금씩 이동시키는 방법을 사용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이미지 대신에 두 개의 특수기호를 번갈아 이용하여 사각형이 굴러가는 애니메이션을 구현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37A83-509F-4CE4-9E31-C44FC0FAA8CE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42844" y="164305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14421"/>
            <a:ext cx="4286280" cy="476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두 개의 대상을 번갈아 가며 사용한 이동</a:t>
            </a:r>
            <a:endParaRPr lang="en-US" altLang="ko-KR" sz="3000" dirty="0" smtClean="0">
              <a:ea typeface="굴림" charset="-127"/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785786" y="928670"/>
            <a:ext cx="7215238" cy="5357850"/>
          </a:xfr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main(void){</a:t>
            </a:r>
          </a:p>
          <a:p>
            <a:pPr>
              <a:buNone/>
            </a:pPr>
            <a:r>
              <a:rPr lang="en-US" altLang="ko-KR" sz="1800" dirty="0" smtClean="0"/>
              <a:t>	unsigned char ch1[]={0xa1, 0xe1, 0};  </a:t>
            </a:r>
            <a:r>
              <a:rPr lang="en-US" altLang="ko-KR" sz="1800" dirty="0" smtClean="0">
                <a:solidFill>
                  <a:srgbClr val="00B050"/>
                </a:solidFill>
              </a:rPr>
              <a:t>// "■"</a:t>
            </a:r>
          </a:p>
          <a:p>
            <a:pPr>
              <a:buNone/>
            </a:pPr>
            <a:r>
              <a:rPr lang="en-US" altLang="ko-KR" sz="1800" dirty="0" smtClean="0"/>
              <a:t>	unsigned char ch2[]={0xa1, 0xdf, 0};  </a:t>
            </a:r>
            <a:r>
              <a:rPr lang="en-US" altLang="ko-KR" sz="1800" dirty="0" smtClean="0">
                <a:solidFill>
                  <a:srgbClr val="00B050"/>
                </a:solidFill>
              </a:rPr>
              <a:t>// "◆"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, check=1;</a:t>
            </a:r>
          </a:p>
          <a:p>
            <a:pPr>
              <a:buNone/>
            </a:pPr>
            <a:r>
              <a:rPr lang="en-US" altLang="ko-KR" sz="1800" dirty="0" smtClean="0"/>
              <a:t>	for(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=1;i&lt;40;i+=2){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gotoxy</a:t>
            </a:r>
            <a:r>
              <a:rPr lang="en-US" altLang="ko-KR" sz="1800" dirty="0" smtClean="0"/>
              <a:t>(i,5);</a:t>
            </a:r>
          </a:p>
          <a:p>
            <a:pPr>
              <a:buNone/>
            </a:pPr>
            <a:r>
              <a:rPr lang="en-US" altLang="ko-KR" sz="1800" dirty="0" smtClean="0"/>
              <a:t>		if (check==1){</a:t>
            </a:r>
          </a:p>
          <a:p>
            <a:pPr>
              <a:buNone/>
            </a:pPr>
            <a:r>
              <a:rPr lang="en-US" altLang="ko-KR" sz="1800" dirty="0" smtClean="0"/>
              <a:t>			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("%s",ch1);</a:t>
            </a:r>
          </a:p>
          <a:p>
            <a:pPr>
              <a:buNone/>
            </a:pPr>
            <a:r>
              <a:rPr lang="en-US" altLang="ko-KR" sz="1800" dirty="0" smtClean="0"/>
              <a:t>			check=0;}</a:t>
            </a:r>
          </a:p>
          <a:p>
            <a:pPr>
              <a:buNone/>
            </a:pPr>
            <a:r>
              <a:rPr lang="en-US" altLang="ko-KR" sz="1800" dirty="0" smtClean="0"/>
              <a:t>		else{</a:t>
            </a:r>
          </a:p>
          <a:p>
            <a:pPr>
              <a:buNone/>
            </a:pPr>
            <a:r>
              <a:rPr lang="en-US" altLang="ko-KR" sz="1800" dirty="0" smtClean="0"/>
              <a:t>			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("%s",ch2);</a:t>
            </a:r>
          </a:p>
          <a:p>
            <a:pPr>
              <a:buNone/>
            </a:pPr>
            <a:r>
              <a:rPr lang="en-US" altLang="ko-KR" sz="1800" dirty="0" smtClean="0"/>
              <a:t>			check=1;}</a:t>
            </a:r>
          </a:p>
          <a:p>
            <a:pPr>
              <a:buNone/>
            </a:pPr>
            <a:r>
              <a:rPr lang="en-US" altLang="ko-KR" sz="1800" dirty="0" smtClean="0"/>
              <a:t>		Sleep(150); 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gotoxy</a:t>
            </a:r>
            <a:r>
              <a:rPr lang="en-US" altLang="ko-KR" sz="1800" dirty="0" smtClean="0"/>
              <a:t>(i,5);     	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("  ");   </a:t>
            </a:r>
            <a:r>
              <a:rPr lang="en-US" altLang="ko-KR" sz="1800" dirty="0" smtClean="0">
                <a:solidFill>
                  <a:srgbClr val="00B050"/>
                </a:solidFill>
              </a:rPr>
              <a:t>// </a:t>
            </a:r>
            <a:r>
              <a:rPr lang="ko-KR" altLang="en-US" sz="1800" dirty="0" smtClean="0">
                <a:solidFill>
                  <a:srgbClr val="00B050"/>
                </a:solidFill>
              </a:rPr>
              <a:t>대상지우기</a:t>
            </a:r>
          </a:p>
          <a:p>
            <a:pPr>
              <a:buNone/>
            </a:pPr>
            <a:r>
              <a:rPr lang="ko-KR" altLang="en-US" sz="1800" dirty="0" smtClean="0">
                <a:solidFill>
                  <a:srgbClr val="00B050"/>
                </a:solidFill>
              </a:rPr>
              <a:t>	</a:t>
            </a:r>
            <a:r>
              <a:rPr lang="en-US" altLang="ko-KR" sz="1800" dirty="0" smtClean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("\n");	return 0; }</a:t>
            </a:r>
            <a:endParaRPr lang="ko-KR" altLang="en-US" sz="18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37A83-509F-4CE4-9E31-C44FC0FAA8CE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공이 바닥에 떨어져서 튀어 오르는 애니메이션</a:t>
            </a:r>
            <a:endParaRPr lang="en-US" altLang="ko-KR" sz="3000" dirty="0" smtClean="0">
              <a:ea typeface="굴림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30003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바닥에 닿을 때마다 튀어 오르는 높이는 점점 낮아지게 처리</a:t>
            </a:r>
            <a:endParaRPr lang="en-US" altLang="ko-KR" dirty="0" smtClean="0"/>
          </a:p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gotoxy</a:t>
            </a:r>
            <a:r>
              <a:rPr lang="en-US" altLang="ko-KR" dirty="0" smtClean="0"/>
              <a:t>(x, y)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x(</a:t>
            </a:r>
            <a:r>
              <a:rPr lang="ko-KR" altLang="en-US" dirty="0" smtClean="0"/>
              <a:t>열 방향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고정하고</a:t>
            </a:r>
            <a:r>
              <a:rPr lang="en-US" altLang="ko-KR" dirty="0" smtClean="0"/>
              <a:t>, y(</a:t>
            </a:r>
            <a:r>
              <a:rPr lang="ko-KR" altLang="en-US" dirty="0" smtClean="0"/>
              <a:t>행 방향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값만을 조절</a:t>
            </a:r>
            <a:endParaRPr lang="en-US" altLang="ko-KR" dirty="0" smtClean="0"/>
          </a:p>
          <a:p>
            <a:r>
              <a:rPr lang="ko-KR" altLang="en-US" dirty="0" smtClean="0"/>
              <a:t>최초의 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최고점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가정한다면 마지막 단계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최저점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24</a:t>
            </a:r>
            <a:r>
              <a:rPr lang="ko-KR" altLang="en-US" dirty="0" smtClean="0"/>
              <a:t>가 되도록 제어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37A83-509F-4CE4-9E31-C44FC0FAA8CE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429000"/>
            <a:ext cx="7543853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공이 바닥에 떨어져서 튀어 오르는 애니메이션</a:t>
            </a:r>
            <a:endParaRPr lang="ko-KR" altLang="en-US" sz="3000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571472" y="1000108"/>
            <a:ext cx="7858180" cy="5429288"/>
          </a:xfr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ts val="2000"/>
              </a:lnSpc>
              <a:buNone/>
            </a:pP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main(){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sz="1800" dirty="0" smtClean="0"/>
              <a:t>	unsigned char ch1[]= {0xa1, 0xdc, 0};     </a:t>
            </a:r>
            <a:r>
              <a:rPr lang="en-US" altLang="ko-KR" sz="1800" dirty="0" smtClean="0">
                <a:solidFill>
                  <a:srgbClr val="00B050"/>
                </a:solidFill>
              </a:rPr>
              <a:t>//"○"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y, check=24;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sz="1800" dirty="0" smtClean="0"/>
              <a:t>     do{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sz="1800" dirty="0" smtClean="0"/>
              <a:t>		for(y=25-check;y&lt;24;y+=1){      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sz="1800" dirty="0" smtClean="0"/>
              <a:t>			</a:t>
            </a:r>
            <a:r>
              <a:rPr lang="en-US" altLang="ko-KR" sz="1800" dirty="0" err="1" smtClean="0"/>
              <a:t>gotoxy</a:t>
            </a:r>
            <a:r>
              <a:rPr lang="en-US" altLang="ko-KR" sz="1800" dirty="0" smtClean="0"/>
              <a:t>(20,y);	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("%s",ch1);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sz="1800" dirty="0" smtClean="0"/>
              <a:t>			Sleep(50);  </a:t>
            </a:r>
            <a:r>
              <a:rPr lang="en-US" altLang="ko-KR" sz="1800" dirty="0" smtClean="0">
                <a:solidFill>
                  <a:srgbClr val="00B050"/>
                </a:solidFill>
              </a:rPr>
              <a:t>//</a:t>
            </a:r>
            <a:r>
              <a:rPr lang="ko-KR" altLang="en-US" sz="1800" dirty="0" smtClean="0">
                <a:solidFill>
                  <a:srgbClr val="00B050"/>
                </a:solidFill>
              </a:rPr>
              <a:t>공이 바닥으로 내려오는 시간 조절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sz="1800" dirty="0" smtClean="0"/>
              <a:t>			</a:t>
            </a:r>
            <a:r>
              <a:rPr lang="en-US" altLang="ko-KR" sz="1800" dirty="0" err="1" smtClean="0"/>
              <a:t>gotoxy</a:t>
            </a:r>
            <a:r>
              <a:rPr lang="en-US" altLang="ko-KR" sz="1800" dirty="0" smtClean="0"/>
              <a:t>(20,y);	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("  ");</a:t>
            </a:r>
          </a:p>
          <a:p>
            <a:pPr>
              <a:lnSpc>
                <a:spcPts val="2000"/>
              </a:lnSpc>
              <a:buNone/>
            </a:pPr>
            <a:r>
              <a:rPr lang="ko-KR" altLang="en-US" sz="1800" dirty="0" smtClean="0"/>
              <a:t>		</a:t>
            </a:r>
            <a:r>
              <a:rPr lang="en-US" altLang="ko-KR" sz="1800" dirty="0" smtClean="0"/>
              <a:t>}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sz="1800" dirty="0" smtClean="0"/>
              <a:t>		check=(check-check/2);  </a:t>
            </a:r>
            <a:r>
              <a:rPr lang="en-US" altLang="ko-KR" sz="1800" dirty="0" smtClean="0">
                <a:solidFill>
                  <a:srgbClr val="00B050"/>
                </a:solidFill>
              </a:rPr>
              <a:t>// </a:t>
            </a:r>
            <a:r>
              <a:rPr lang="ko-KR" altLang="en-US" sz="1800" dirty="0" smtClean="0">
                <a:solidFill>
                  <a:srgbClr val="00B050"/>
                </a:solidFill>
              </a:rPr>
              <a:t>공의높이계산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sz="1800" dirty="0" smtClean="0"/>
              <a:t>		for(y=24;y&gt;24-check;y-=1){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sz="1800" dirty="0" smtClean="0"/>
              <a:t>			</a:t>
            </a:r>
            <a:r>
              <a:rPr lang="en-US" altLang="ko-KR" sz="1800" dirty="0" err="1" smtClean="0"/>
              <a:t>gotoxy</a:t>
            </a:r>
            <a:r>
              <a:rPr lang="en-US" altLang="ko-KR" sz="1800" dirty="0" smtClean="0"/>
              <a:t>(20,y);	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("%s",ch1);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sz="1800" dirty="0" smtClean="0"/>
              <a:t>			Sleep(70); </a:t>
            </a:r>
            <a:r>
              <a:rPr lang="en-US" altLang="ko-KR" sz="1800" dirty="0" smtClean="0">
                <a:solidFill>
                  <a:srgbClr val="00B050"/>
                </a:solidFill>
              </a:rPr>
              <a:t>//</a:t>
            </a:r>
            <a:r>
              <a:rPr lang="ko-KR" altLang="en-US" sz="1800" dirty="0" smtClean="0">
                <a:solidFill>
                  <a:srgbClr val="00B050"/>
                </a:solidFill>
              </a:rPr>
              <a:t>공이 바닥에서 튀어 오르는 시간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sz="1800" dirty="0" smtClean="0"/>
              <a:t>			</a:t>
            </a:r>
            <a:r>
              <a:rPr lang="en-US" altLang="ko-KR" sz="1800" dirty="0" err="1" smtClean="0"/>
              <a:t>gotoxy</a:t>
            </a:r>
            <a:r>
              <a:rPr lang="en-US" altLang="ko-KR" sz="1800" dirty="0" smtClean="0"/>
              <a:t>(20,y);	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("  ");</a:t>
            </a:r>
          </a:p>
          <a:p>
            <a:pPr>
              <a:lnSpc>
                <a:spcPts val="2000"/>
              </a:lnSpc>
              <a:buNone/>
            </a:pPr>
            <a:r>
              <a:rPr lang="ko-KR" altLang="en-US" sz="1800" dirty="0" smtClean="0"/>
              <a:t>		</a:t>
            </a:r>
            <a:r>
              <a:rPr lang="en-US" altLang="ko-KR" sz="1800" dirty="0" smtClean="0"/>
              <a:t>}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sz="1800" dirty="0" smtClean="0"/>
              <a:t>	}while(check!=1);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("\n");	return 0;}</a:t>
            </a:r>
            <a:endParaRPr lang="ko-KR" altLang="en-US" sz="18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37A83-509F-4CE4-9E31-C44FC0FAA8CE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출현 빈도가 가장 많은 숫자 찾기</a:t>
            </a:r>
            <a:endParaRPr lang="en-US" altLang="ko-KR" sz="300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난수를</a:t>
            </a:r>
            <a:r>
              <a:rPr lang="ko-KR" altLang="en-US" dirty="0" smtClean="0"/>
              <a:t> 실행결과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정방행렬 형식으로 출력하여 가장 많이 나타난 숫자를 </a:t>
            </a:r>
            <a:r>
              <a:rPr lang="ko-KR" altLang="en-US" dirty="0" smtClean="0"/>
              <a:t>제한시간 내에 </a:t>
            </a:r>
            <a:r>
              <a:rPr lang="ko-KR" altLang="en-US" dirty="0" smtClean="0"/>
              <a:t>찾아 내는 게임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C7BBA-31A1-402D-9E70-1C8B4EDB009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7419" t="21880" r="58365" b="61276"/>
          <a:stretch/>
        </p:blipFill>
        <p:spPr>
          <a:xfrm>
            <a:off x="539552" y="2276872"/>
            <a:ext cx="3493766" cy="19442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55518" t="45773" r="21448" b="30431"/>
          <a:stretch/>
        </p:blipFill>
        <p:spPr>
          <a:xfrm>
            <a:off x="4572000" y="2132856"/>
            <a:ext cx="3136647" cy="2592288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742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4970</TotalTime>
  <Words>2093</Words>
  <Application>Microsoft Office PowerPoint</Application>
  <PresentationFormat>화면 슬라이드 쇼(4:3)</PresentationFormat>
  <Paragraphs>545</Paragraphs>
  <Slides>42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굴림</vt:lpstr>
      <vt:lpstr>맑은 고딕</vt:lpstr>
      <vt:lpstr>Arial</vt:lpstr>
      <vt:lpstr>Wingdings</vt:lpstr>
      <vt:lpstr>Office 테마</vt:lpstr>
      <vt:lpstr>C언어 활용</vt:lpstr>
      <vt:lpstr>간단한 애니메이션</vt:lpstr>
      <vt:lpstr>대상의 연속적 이동</vt:lpstr>
      <vt:lpstr>좌우 연속 이동</vt:lpstr>
      <vt:lpstr>두 개의 대상을 번갈아 가며 사용한 이동</vt:lpstr>
      <vt:lpstr>두 개의 대상을 번갈아 가며 사용한 이동</vt:lpstr>
      <vt:lpstr>공이 바닥에 떨어져서 튀어 오르는 애니메이션</vt:lpstr>
      <vt:lpstr>공이 바닥에 떨어져서 튀어 오르는 애니메이션</vt:lpstr>
      <vt:lpstr>출현 빈도가 가장 많은 숫자 찾기</vt:lpstr>
      <vt:lpstr>PowerPoint 프레젠테이션</vt:lpstr>
      <vt:lpstr>프로그램 구조</vt:lpstr>
      <vt:lpstr>프로그램에서 사용하는 상수</vt:lpstr>
      <vt:lpstr>PowerPoint 프레젠테이션</vt:lpstr>
      <vt:lpstr>시간처리</vt:lpstr>
      <vt:lpstr> </vt:lpstr>
      <vt:lpstr>PowerPoint 프레젠테이션</vt:lpstr>
      <vt:lpstr>main 프로그램</vt:lpstr>
      <vt:lpstr>주사위로 과자 먹기</vt:lpstr>
      <vt:lpstr>[처리방법과 기준]</vt:lpstr>
      <vt:lpstr>[처리순서]</vt:lpstr>
      <vt:lpstr> 게임의 소개와 규칙을 출력하는 함수 intro_game</vt:lpstr>
      <vt:lpstr>게임 참가자 2명의 이름을 입력 받는 함수 input_participant</vt:lpstr>
      <vt:lpstr>주사위로 과자 먹기 게임을 제어하는 함수 game_control</vt:lpstr>
      <vt:lpstr>과자의 상태를 출력하는 함수 cake_display</vt:lpstr>
      <vt:lpstr>주사위로 과자 먹기 게임</vt:lpstr>
      <vt:lpstr>주사위로 과자 먹기 게임</vt:lpstr>
      <vt:lpstr>움직이는 글자 광고판</vt:lpstr>
      <vt:lpstr>움직이는 글자 광고판</vt:lpstr>
      <vt:lpstr>광고문장의 처리 순서</vt:lpstr>
      <vt:lpstr>광고문장의 처리 순서</vt:lpstr>
      <vt:lpstr>[부분 1] 문장의 첫 문자가 나타나기 시작해서 line_length개의 문자가 모두 나타나는 상태</vt:lpstr>
      <vt:lpstr>[부분 2] 10개의 문자 단위로 계속 오른쪽에서 왼쪽으로 계속 이동하며 출력 </vt:lpstr>
      <vt:lpstr>[부분 3] 마지막 10개(line_length)의 문자가 왼쪽으로 이동하며 사라짐.</vt:lpstr>
      <vt:lpstr>움직이는 광고 – main()</vt:lpstr>
      <vt:lpstr> 움직이는 광고 -  moving_character_signboard()(1/4)</vt:lpstr>
      <vt:lpstr> 움직이는 광고 -  moving_character_signboard()(2/4)</vt:lpstr>
      <vt:lpstr> 움직이는 광고 -  moving_character_signboard()(3/4)</vt:lpstr>
      <vt:lpstr> 움직이는 광고 -  moving_character_signboard()(4/4)</vt:lpstr>
      <vt:lpstr>사각형 그리기</vt:lpstr>
      <vt:lpstr>길이가 n인 표준 정사각형</vt:lpstr>
      <vt:lpstr>함수 설명</vt:lpstr>
      <vt:lpstr>움직이는 광고 - draw_rectangle()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강환수</dc:creator>
  <cp:lastModifiedBy>ana</cp:lastModifiedBy>
  <cp:revision>316</cp:revision>
  <dcterms:created xsi:type="dcterms:W3CDTF">2011-07-02T09:05:44Z</dcterms:created>
  <dcterms:modified xsi:type="dcterms:W3CDTF">2016-11-25T01:51:14Z</dcterms:modified>
</cp:coreProperties>
</file>