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3" r:id="rId1"/>
  </p:sldMasterIdLst>
  <p:notesMasterIdLst>
    <p:notesMasterId r:id="rId54"/>
  </p:notesMasterIdLst>
  <p:sldIdLst>
    <p:sldId id="277" r:id="rId2"/>
    <p:sldId id="302" r:id="rId3"/>
    <p:sldId id="303" r:id="rId4"/>
    <p:sldId id="306" r:id="rId5"/>
    <p:sldId id="320" r:id="rId6"/>
    <p:sldId id="330" r:id="rId7"/>
    <p:sldId id="326" r:id="rId8"/>
    <p:sldId id="328" r:id="rId9"/>
    <p:sldId id="331" r:id="rId10"/>
    <p:sldId id="332" r:id="rId11"/>
    <p:sldId id="333" r:id="rId12"/>
    <p:sldId id="334" r:id="rId13"/>
    <p:sldId id="335" r:id="rId14"/>
    <p:sldId id="313" r:id="rId15"/>
    <p:sldId id="317" r:id="rId16"/>
    <p:sldId id="318" r:id="rId17"/>
    <p:sldId id="319" r:id="rId18"/>
    <p:sldId id="324" r:id="rId19"/>
    <p:sldId id="323" r:id="rId20"/>
    <p:sldId id="337" r:id="rId21"/>
    <p:sldId id="376" r:id="rId22"/>
    <p:sldId id="377" r:id="rId23"/>
    <p:sldId id="338" r:id="rId24"/>
    <p:sldId id="339" r:id="rId25"/>
    <p:sldId id="340" r:id="rId26"/>
    <p:sldId id="342" r:id="rId27"/>
    <p:sldId id="343" r:id="rId28"/>
    <p:sldId id="345" r:id="rId29"/>
    <p:sldId id="347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69" r:id="rId47"/>
    <p:sldId id="370" r:id="rId48"/>
    <p:sldId id="371" r:id="rId49"/>
    <p:sldId id="372" r:id="rId50"/>
    <p:sldId id="373" r:id="rId51"/>
    <p:sldId id="374" r:id="rId52"/>
    <p:sldId id="375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 autoAdjust="0"/>
    <p:restoredTop sz="94676" autoAdjust="0"/>
  </p:normalViewPr>
  <p:slideViewPr>
    <p:cSldViewPr>
      <p:cViewPr varScale="1">
        <p:scale>
          <a:sx n="70" d="100"/>
          <a:sy n="70" d="100"/>
        </p:scale>
        <p:origin x="138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D464C-B31B-4521-81D8-8B7809724F78}" type="datetimeFigureOut">
              <a:rPr lang="ko-KR" altLang="en-US" smtClean="0"/>
              <a:pPr/>
              <a:t>2016-09-05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A36A1-22DF-4D9C-97C8-0BAB8A3A3A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8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91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91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341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7C255C-8925-4E7F-9379-08A7C3D97A75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8284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23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7C255C-8925-4E7F-9379-08A7C3D97A75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1283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7C255C-8925-4E7F-9379-08A7C3D97A75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2579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DBBE-F49E-4CF5-BF35-AB57CF655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D0FE-FAB6-494B-A119-34BDEE1C18C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8F57-D242-48A9-B332-477EAED611F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800"/>
            </a:lvl3pPr>
            <a:lvl4pPr marL="1076325" indent="-180975">
              <a:buFont typeface="Arial" pitchFamily="34" charset="0"/>
              <a:buChar char="−"/>
              <a:defRPr sz="1600" b="0">
                <a:latin typeface="맑은 고딕" pitchFamily="50" charset="-127"/>
                <a:ea typeface="맑은 고딕" pitchFamily="50" charset="-127"/>
              </a:defRPr>
            </a:lvl4pPr>
            <a:lvl5pPr marL="1260475" indent="-185738">
              <a:buFont typeface="Arial" pitchFamily="34" charset="0"/>
              <a:buChar char="•"/>
              <a:defRPr sz="15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06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116632"/>
            <a:ext cx="8786874" cy="79690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980728"/>
            <a:ext cx="8786874" cy="5145435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b="1"/>
            </a:lvl1pPr>
            <a:lvl2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14282" y="6500834"/>
            <a:ext cx="2895600" cy="222249"/>
          </a:xfrm>
        </p:spPr>
        <p:txBody>
          <a:bodyPr/>
          <a:lstStyle>
            <a:lvl1pPr algn="l">
              <a:defRPr sz="1000" b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67556" y="6500834"/>
            <a:ext cx="2133600" cy="220641"/>
          </a:xfrm>
        </p:spPr>
        <p:txBody>
          <a:bodyPr/>
          <a:lstStyle>
            <a:lvl1pPr>
              <a:defRPr sz="1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2473D238-DD87-44D5-950F-1780A39DE33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DCCA-D801-4D8B-A5E7-10646B4EB89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96F0-503C-4B9A-91CD-075273AC025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0379-B883-47B2-A2B3-3B15BDE6A0A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F4DD-FE61-43A3-B8D5-D9426CA8346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3431-CEA0-4BD1-B3BA-48E2A9AE678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77-F3D4-4685-B3B4-3AA6F3EEA30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3B80-9A2C-441F-B504-2C07039CC92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734CE-B96A-4534-BECB-344B854590E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01075" y="1504578"/>
            <a:ext cx="5429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42910" y="857233"/>
            <a:ext cx="7772400" cy="107157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배열과 포인터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86050" y="2214554"/>
            <a:ext cx="4378238" cy="179051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배열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l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포인터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일차원</a:t>
            </a:r>
            <a:r>
              <a:rPr lang="ko-KR" altLang="en-US" dirty="0" smtClean="0"/>
              <a:t> 배열 사용 예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합집합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836712"/>
            <a:ext cx="5040560" cy="3091524"/>
          </a:xfr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union_set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a[],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s_a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b[],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s_b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result[]);</a:t>
            </a:r>
          </a:p>
          <a:p>
            <a:pPr marL="0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main(void</a:t>
            </a:r>
            <a:r>
              <a:rPr lang="en-US" altLang="ko-KR" sz="1400" dirty="0" smtClean="0"/>
              <a:t>){</a:t>
            </a:r>
            <a:endParaRPr lang="en-US" altLang="ko-KR" sz="1400" dirty="0"/>
          </a:p>
          <a:p>
            <a:pPr marL="400050" lvl="1" indent="0">
              <a:buNone/>
            </a:pP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a[]={1, 3, 5, 7</a:t>
            </a:r>
            <a:r>
              <a:rPr lang="en-US" altLang="ko-KR" sz="1400" dirty="0" smtClean="0"/>
              <a:t>};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b[]={3, 5, 8, 9, 10};</a:t>
            </a:r>
          </a:p>
          <a:p>
            <a:pPr marL="400050" lvl="1" indent="0">
              <a:buNone/>
            </a:pP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result[20</a:t>
            </a:r>
            <a:r>
              <a:rPr lang="en-US" altLang="ko-KR" sz="1400" dirty="0" smtClean="0"/>
              <a:t>];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count,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size_a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size_b</a:t>
            </a:r>
            <a:r>
              <a:rPr lang="en-US" altLang="ko-KR" sz="1400" dirty="0"/>
              <a:t>;</a:t>
            </a:r>
          </a:p>
          <a:p>
            <a:pPr marL="400050" lvl="1" indent="0">
              <a:buNone/>
            </a:pPr>
            <a:r>
              <a:rPr lang="en-US" altLang="ko-KR" sz="1400" dirty="0" err="1" smtClean="0"/>
              <a:t>size_a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sizeof</a:t>
            </a:r>
            <a:r>
              <a:rPr lang="en-US" altLang="ko-KR" sz="1400" dirty="0" smtClean="0"/>
              <a:t>(a</a:t>
            </a:r>
            <a:r>
              <a:rPr lang="en-US" altLang="ko-KR" sz="1400" dirty="0"/>
              <a:t>)/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 smtClean="0"/>
              <a:t>);  </a:t>
            </a:r>
            <a:r>
              <a:rPr lang="en-US" altLang="ko-KR" sz="1400" dirty="0">
                <a:solidFill>
                  <a:srgbClr val="00B050"/>
                </a:solidFill>
              </a:rPr>
              <a:t>//</a:t>
            </a:r>
            <a:r>
              <a:rPr lang="ko-KR" altLang="en-US" sz="1400" dirty="0">
                <a:solidFill>
                  <a:srgbClr val="00B050"/>
                </a:solidFill>
              </a:rPr>
              <a:t>배열 크기 계산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r>
              <a:rPr lang="en-US" altLang="ko-KR" sz="1400" dirty="0" err="1" smtClean="0"/>
              <a:t>size_b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sizeof</a:t>
            </a:r>
            <a:r>
              <a:rPr lang="en-US" altLang="ko-KR" sz="1400" dirty="0" smtClean="0"/>
              <a:t>(b</a:t>
            </a:r>
            <a:r>
              <a:rPr lang="en-US" altLang="ko-KR" sz="1400" dirty="0"/>
              <a:t>)/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);</a:t>
            </a:r>
          </a:p>
          <a:p>
            <a:pPr marL="400050" lvl="1" indent="0">
              <a:buNone/>
            </a:pPr>
            <a:r>
              <a:rPr lang="en-US" altLang="ko-KR" sz="1400" dirty="0" smtClean="0">
                <a:solidFill>
                  <a:srgbClr val="0070C0"/>
                </a:solidFill>
              </a:rPr>
              <a:t>count=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union_set</a:t>
            </a:r>
            <a:r>
              <a:rPr lang="en-US" altLang="ko-KR" sz="1400" dirty="0" smtClean="0">
                <a:solidFill>
                  <a:srgbClr val="0070C0"/>
                </a:solidFill>
              </a:rPr>
              <a:t>(a</a:t>
            </a:r>
            <a:r>
              <a:rPr lang="en-US" altLang="ko-KR" sz="1400" dirty="0">
                <a:solidFill>
                  <a:srgbClr val="0070C0"/>
                </a:solidFill>
              </a:rPr>
              <a:t>, </a:t>
            </a:r>
            <a:r>
              <a:rPr lang="en-US" altLang="ko-KR" sz="1400" dirty="0" err="1">
                <a:solidFill>
                  <a:srgbClr val="0070C0"/>
                </a:solidFill>
              </a:rPr>
              <a:t>size_a</a:t>
            </a:r>
            <a:r>
              <a:rPr lang="en-US" altLang="ko-KR" sz="1400" dirty="0">
                <a:solidFill>
                  <a:srgbClr val="0070C0"/>
                </a:solidFill>
              </a:rPr>
              <a:t>, b, </a:t>
            </a:r>
            <a:r>
              <a:rPr lang="en-US" altLang="ko-KR" sz="1400" dirty="0" err="1">
                <a:solidFill>
                  <a:srgbClr val="0070C0"/>
                </a:solidFill>
              </a:rPr>
              <a:t>size_b</a:t>
            </a:r>
            <a:r>
              <a:rPr lang="en-US" altLang="ko-KR" sz="1400" dirty="0">
                <a:solidFill>
                  <a:srgbClr val="0070C0"/>
                </a:solidFill>
              </a:rPr>
              <a:t>, result);</a:t>
            </a:r>
          </a:p>
          <a:p>
            <a:pPr marL="400050" lvl="1" indent="0">
              <a:buNone/>
            </a:pPr>
            <a:r>
              <a:rPr lang="en-US" altLang="ko-KR" sz="1400" dirty="0" smtClean="0"/>
              <a:t>for(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=0;i&lt;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size_a+size_b-count</a:t>
            </a:r>
            <a:r>
              <a:rPr lang="en-US" altLang="ko-KR" sz="1400" dirty="0" err="1" smtClean="0"/>
              <a:t>;i</a:t>
            </a:r>
            <a:r>
              <a:rPr lang="en-US" altLang="ko-KR" sz="1400" dirty="0"/>
              <a:t>++)</a:t>
            </a:r>
          </a:p>
          <a:p>
            <a:pPr marL="400050" lvl="1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("%d ", result[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</a:t>
            </a:r>
          </a:p>
          <a:p>
            <a:pPr marL="400050" lvl="1" indent="0">
              <a:buNone/>
            </a:pPr>
            <a:r>
              <a:rPr lang="en-US" altLang="ko-KR" sz="1400" dirty="0" err="1" smtClean="0"/>
              <a:t>printf</a:t>
            </a:r>
            <a:r>
              <a:rPr lang="en-US" altLang="ko-KR" sz="1400" dirty="0"/>
              <a:t>("\n");</a:t>
            </a:r>
          </a:p>
          <a:p>
            <a:pPr marL="400050" lvl="1" indent="0">
              <a:buNone/>
            </a:pPr>
            <a:r>
              <a:rPr lang="en-US" altLang="ko-KR" sz="1400" dirty="0" smtClean="0"/>
              <a:t>return </a:t>
            </a:r>
            <a:r>
              <a:rPr lang="en-US" altLang="ko-KR" sz="1400" dirty="0"/>
              <a:t>0;</a:t>
            </a:r>
          </a:p>
          <a:p>
            <a:pPr marL="0" indent="0">
              <a:buNone/>
            </a:pP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619618" y="2708920"/>
            <a:ext cx="5416878" cy="407707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union_set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a[],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s_a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b[],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s_b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result[]){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, j, cnt1=0, cnt2=0;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400" dirty="0" smtClean="0"/>
              <a:t>for(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=0;i&lt;</a:t>
            </a:r>
            <a:r>
              <a:rPr lang="en-US" altLang="ko-KR" sz="1400" dirty="0" err="1" smtClean="0"/>
              <a:t>s_a;i</a:t>
            </a:r>
            <a:r>
              <a:rPr lang="en-US" altLang="ko-KR" sz="1400" dirty="0" smtClean="0"/>
              <a:t>++)     result[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]=a[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];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400" dirty="0" smtClean="0"/>
              <a:t>for(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=0;i&lt;</a:t>
            </a:r>
            <a:r>
              <a:rPr lang="en-US" altLang="ko-KR" sz="1400" dirty="0" err="1" smtClean="0"/>
              <a:t>s_b;i</a:t>
            </a:r>
            <a:r>
              <a:rPr lang="en-US" altLang="ko-KR" sz="1400" dirty="0" smtClean="0"/>
              <a:t>++)     result[</a:t>
            </a:r>
            <a:r>
              <a:rPr lang="en-US" altLang="ko-KR" sz="1400" dirty="0" err="1" smtClean="0"/>
              <a:t>s_a+i</a:t>
            </a:r>
            <a:r>
              <a:rPr lang="en-US" altLang="ko-KR" sz="1400" dirty="0" smtClean="0"/>
              <a:t>]=b[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];  </a:t>
            </a:r>
            <a:r>
              <a:rPr lang="en-US" altLang="ko-KR" sz="1400" dirty="0" smtClean="0">
                <a:solidFill>
                  <a:srgbClr val="00B050"/>
                </a:solidFill>
              </a:rPr>
              <a:t>//1</a:t>
            </a:r>
            <a:r>
              <a:rPr lang="ko-KR" altLang="en-US" sz="1400" dirty="0" smtClean="0">
                <a:solidFill>
                  <a:srgbClr val="00B050"/>
                </a:solidFill>
              </a:rPr>
              <a:t>단계 완료</a:t>
            </a:r>
            <a:endParaRPr lang="en-US" altLang="ko-KR" sz="1400" dirty="0" smtClean="0">
              <a:solidFill>
                <a:srgbClr val="00B050"/>
              </a:solidFill>
            </a:endParaRP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400" dirty="0" smtClean="0"/>
              <a:t>for(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=0;i&lt;</a:t>
            </a:r>
            <a:r>
              <a:rPr lang="en-US" altLang="ko-KR" sz="1400" dirty="0" err="1" smtClean="0"/>
              <a:t>s_a;i</a:t>
            </a:r>
            <a:r>
              <a:rPr lang="en-US" altLang="ko-KR" sz="1400" dirty="0" smtClean="0"/>
              <a:t>++){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400" dirty="0" smtClean="0"/>
              <a:t>    for(j=0;j&lt;</a:t>
            </a:r>
            <a:r>
              <a:rPr lang="en-US" altLang="ko-KR" sz="1400" dirty="0" err="1" smtClean="0"/>
              <a:t>s_b;j</a:t>
            </a:r>
            <a:r>
              <a:rPr lang="en-US" altLang="ko-KR" sz="1400" dirty="0" smtClean="0"/>
              <a:t>++)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400" dirty="0" smtClean="0"/>
              <a:t>        if (a[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]==b[j]){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400" dirty="0" smtClean="0"/>
              <a:t>	     result[</a:t>
            </a:r>
            <a:r>
              <a:rPr lang="en-US" altLang="ko-KR" sz="1400" dirty="0" err="1" smtClean="0"/>
              <a:t>s_a+j</a:t>
            </a:r>
            <a:r>
              <a:rPr lang="en-US" altLang="ko-KR" sz="1400" dirty="0" smtClean="0"/>
              <a:t>]=0; cnt1++;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400" dirty="0" smtClean="0"/>
              <a:t>	} </a:t>
            </a:r>
            <a:r>
              <a:rPr lang="en-US" altLang="ko-KR" sz="1400" dirty="0">
                <a:solidFill>
                  <a:srgbClr val="00B050"/>
                </a:solidFill>
              </a:rPr>
              <a:t>//2</a:t>
            </a:r>
            <a:r>
              <a:rPr lang="ko-KR" altLang="en-US" sz="1400" dirty="0">
                <a:solidFill>
                  <a:srgbClr val="00B050"/>
                </a:solidFill>
              </a:rPr>
              <a:t>단계 </a:t>
            </a:r>
            <a:r>
              <a:rPr lang="ko-KR" altLang="en-US" sz="1400" dirty="0" smtClean="0">
                <a:solidFill>
                  <a:srgbClr val="00B050"/>
                </a:solidFill>
              </a:rPr>
              <a:t>완료</a:t>
            </a:r>
            <a:endParaRPr lang="en-US" altLang="ko-KR" sz="1400" dirty="0" smtClean="0">
              <a:solidFill>
                <a:srgbClr val="00B050"/>
              </a:solidFill>
            </a:endParaRP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400" dirty="0"/>
              <a:t>}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400" dirty="0" smtClean="0"/>
              <a:t>for(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=0;i&lt;</a:t>
            </a:r>
            <a:r>
              <a:rPr lang="en-US" altLang="ko-KR" sz="1400" dirty="0" err="1" smtClean="0"/>
              <a:t>s_b;i</a:t>
            </a:r>
            <a:r>
              <a:rPr lang="en-US" altLang="ko-KR" sz="1400" dirty="0" smtClean="0"/>
              <a:t>++){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400" dirty="0" smtClean="0"/>
              <a:t>     if (result[</a:t>
            </a:r>
            <a:r>
              <a:rPr lang="en-US" altLang="ko-KR" sz="1400" dirty="0" err="1" smtClean="0"/>
              <a:t>s_a+i</a:t>
            </a:r>
            <a:r>
              <a:rPr lang="en-US" altLang="ko-KR" sz="1400" dirty="0" smtClean="0"/>
              <a:t>]!=0)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400" dirty="0" smtClean="0"/>
              <a:t>	result[s_a+cnt2++]=result[</a:t>
            </a:r>
            <a:r>
              <a:rPr lang="en-US" altLang="ko-KR" sz="1400" dirty="0" err="1" smtClean="0"/>
              <a:t>s_a+i</a:t>
            </a:r>
            <a:r>
              <a:rPr lang="en-US" altLang="ko-KR" sz="1400" dirty="0" smtClean="0"/>
              <a:t>];  </a:t>
            </a:r>
            <a:r>
              <a:rPr lang="en-US" altLang="ko-KR" sz="1400" dirty="0">
                <a:solidFill>
                  <a:srgbClr val="00B050"/>
                </a:solidFill>
              </a:rPr>
              <a:t>//3</a:t>
            </a:r>
            <a:r>
              <a:rPr lang="ko-KR" altLang="en-US" sz="1400" dirty="0">
                <a:solidFill>
                  <a:srgbClr val="00B050"/>
                </a:solidFill>
              </a:rPr>
              <a:t>단계 완료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400" dirty="0" smtClean="0"/>
              <a:t>} 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400" dirty="0" smtClean="0"/>
              <a:t>return cnt1;   </a:t>
            </a:r>
            <a:r>
              <a:rPr lang="en-US" altLang="ko-KR" sz="1400" dirty="0" smtClean="0">
                <a:solidFill>
                  <a:srgbClr val="00B050"/>
                </a:solidFill>
              </a:rPr>
              <a:t>//</a:t>
            </a:r>
            <a:r>
              <a:rPr lang="ko-KR" altLang="en-US" sz="1400" dirty="0" smtClean="0">
                <a:solidFill>
                  <a:srgbClr val="00B050"/>
                </a:solidFill>
              </a:rPr>
              <a:t>중복 데이터 개수 반환</a:t>
            </a:r>
            <a:endParaRPr lang="en-US" altLang="ko-KR" sz="1400" dirty="0" smtClean="0">
              <a:solidFill>
                <a:srgbClr val="00B050"/>
              </a:solidFill>
            </a:endParaRP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324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Rectangle 32"/>
          <p:cNvSpPr>
            <a:spLocks noChangeArrowheads="1"/>
          </p:cNvSpPr>
          <p:nvPr/>
        </p:nvSpPr>
        <p:spPr bwMode="gray">
          <a:xfrm>
            <a:off x="1219200" y="4903788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a typeface="굴림" charset="-127"/>
              </a:rPr>
              <a:t>TEXT</a:t>
            </a:r>
          </a:p>
        </p:txBody>
      </p:sp>
      <p:sp>
        <p:nvSpPr>
          <p:cNvPr id="11274" name="Rectangle 33"/>
          <p:cNvSpPr>
            <a:spLocks noChangeArrowheads="1"/>
          </p:cNvSpPr>
          <p:nvPr/>
        </p:nvSpPr>
        <p:spPr bwMode="gray">
          <a:xfrm>
            <a:off x="4876800" y="4903788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a typeface="굴림" charset="-127"/>
              </a:rPr>
              <a:t>TEXT</a:t>
            </a:r>
          </a:p>
        </p:txBody>
      </p:sp>
      <p:sp>
        <p:nvSpPr>
          <p:cNvPr id="11275" name="Rectangle 34"/>
          <p:cNvSpPr>
            <a:spLocks noChangeArrowheads="1"/>
          </p:cNvSpPr>
          <p:nvPr/>
        </p:nvSpPr>
        <p:spPr bwMode="gray">
          <a:xfrm>
            <a:off x="3048000" y="4903788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a typeface="굴림" charset="-127"/>
              </a:rPr>
              <a:t>TEXT</a:t>
            </a:r>
          </a:p>
        </p:txBody>
      </p:sp>
      <p:sp>
        <p:nvSpPr>
          <p:cNvPr id="11276" name="Rectangle 35"/>
          <p:cNvSpPr>
            <a:spLocks noChangeArrowheads="1"/>
          </p:cNvSpPr>
          <p:nvPr/>
        </p:nvSpPr>
        <p:spPr bwMode="gray">
          <a:xfrm>
            <a:off x="6781800" y="488950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a typeface="굴림" charset="-127"/>
              </a:rPr>
              <a:t>TEXT</a:t>
            </a:r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03" y="1196752"/>
            <a:ext cx="8680182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일차원</a:t>
            </a:r>
            <a:r>
              <a:rPr lang="ko-KR" altLang="en-US" dirty="0" smtClean="0"/>
              <a:t> 배열 사용 예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교집합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068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>
                <a:latin typeface="+mn-ea"/>
                <a:ea typeface="+mn-ea"/>
              </a:rPr>
              <a:t>일차원</a:t>
            </a:r>
            <a:r>
              <a:rPr lang="ko-KR" altLang="en-US" dirty="0" smtClean="0">
                <a:latin typeface="+mn-ea"/>
                <a:ea typeface="+mn-ea"/>
              </a:rPr>
              <a:t> 배열 사용 예 </a:t>
            </a:r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 err="1" smtClean="0">
                <a:latin typeface="+mn-ea"/>
                <a:ea typeface="+mn-ea"/>
              </a:rPr>
              <a:t>차집합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11273" name="Rectangle 32"/>
          <p:cNvSpPr>
            <a:spLocks noChangeArrowheads="1"/>
          </p:cNvSpPr>
          <p:nvPr/>
        </p:nvSpPr>
        <p:spPr bwMode="gray">
          <a:xfrm>
            <a:off x="1219200" y="4903788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a typeface="굴림" charset="-127"/>
              </a:rPr>
              <a:t>TEXT</a:t>
            </a:r>
          </a:p>
        </p:txBody>
      </p:sp>
      <p:sp>
        <p:nvSpPr>
          <p:cNvPr id="11274" name="Rectangle 33"/>
          <p:cNvSpPr>
            <a:spLocks noChangeArrowheads="1"/>
          </p:cNvSpPr>
          <p:nvPr/>
        </p:nvSpPr>
        <p:spPr bwMode="gray">
          <a:xfrm>
            <a:off x="4876800" y="4903788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a typeface="굴림" charset="-127"/>
              </a:rPr>
              <a:t>TEXT</a:t>
            </a:r>
          </a:p>
        </p:txBody>
      </p:sp>
      <p:sp>
        <p:nvSpPr>
          <p:cNvPr id="11275" name="Rectangle 34"/>
          <p:cNvSpPr>
            <a:spLocks noChangeArrowheads="1"/>
          </p:cNvSpPr>
          <p:nvPr/>
        </p:nvSpPr>
        <p:spPr bwMode="gray">
          <a:xfrm>
            <a:off x="3048000" y="4903788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a typeface="굴림" charset="-127"/>
              </a:rPr>
              <a:t>TEXT</a:t>
            </a:r>
          </a:p>
        </p:txBody>
      </p:sp>
      <p:sp>
        <p:nvSpPr>
          <p:cNvPr id="11276" name="Rectangle 35"/>
          <p:cNvSpPr>
            <a:spLocks noChangeArrowheads="1"/>
          </p:cNvSpPr>
          <p:nvPr/>
        </p:nvSpPr>
        <p:spPr bwMode="gray">
          <a:xfrm>
            <a:off x="6781800" y="488950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a typeface="굴림" charset="-127"/>
              </a:rPr>
              <a:t>TEXT</a:t>
            </a:r>
          </a:p>
        </p:txBody>
      </p:sp>
      <p:pic>
        <p:nvPicPr>
          <p:cNvPr id="931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380" y="1037484"/>
            <a:ext cx="6768752" cy="546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58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배열 사용 예 </a:t>
            </a:r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 err="1" smtClean="0">
                <a:latin typeface="+mn-ea"/>
                <a:ea typeface="+mn-ea"/>
              </a:rPr>
              <a:t>차집합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11273" name="Rectangle 32"/>
          <p:cNvSpPr>
            <a:spLocks noChangeArrowheads="1"/>
          </p:cNvSpPr>
          <p:nvPr/>
        </p:nvSpPr>
        <p:spPr bwMode="gray">
          <a:xfrm>
            <a:off x="1219200" y="4903788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a typeface="굴림" charset="-127"/>
              </a:rPr>
              <a:t>TEXT</a:t>
            </a:r>
          </a:p>
        </p:txBody>
      </p:sp>
      <p:sp>
        <p:nvSpPr>
          <p:cNvPr id="11274" name="Rectangle 33"/>
          <p:cNvSpPr>
            <a:spLocks noChangeArrowheads="1"/>
          </p:cNvSpPr>
          <p:nvPr/>
        </p:nvSpPr>
        <p:spPr bwMode="gray">
          <a:xfrm>
            <a:off x="4876800" y="4903788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a typeface="굴림" charset="-127"/>
              </a:rPr>
              <a:t>TEXT</a:t>
            </a:r>
          </a:p>
        </p:txBody>
      </p:sp>
      <p:sp>
        <p:nvSpPr>
          <p:cNvPr id="11275" name="Rectangle 34"/>
          <p:cNvSpPr>
            <a:spLocks noChangeArrowheads="1"/>
          </p:cNvSpPr>
          <p:nvPr/>
        </p:nvSpPr>
        <p:spPr bwMode="gray">
          <a:xfrm>
            <a:off x="3048000" y="4903788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a typeface="굴림" charset="-127"/>
              </a:rPr>
              <a:t>TEXT</a:t>
            </a:r>
          </a:p>
        </p:txBody>
      </p:sp>
      <p:sp>
        <p:nvSpPr>
          <p:cNvPr id="11276" name="Rectangle 35"/>
          <p:cNvSpPr>
            <a:spLocks noChangeArrowheads="1"/>
          </p:cNvSpPr>
          <p:nvPr/>
        </p:nvSpPr>
        <p:spPr bwMode="gray">
          <a:xfrm>
            <a:off x="6781800" y="488950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a typeface="굴림" charset="-127"/>
              </a:rPr>
              <a:t>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821" y="933107"/>
            <a:ext cx="841448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 difference(</a:t>
            </a:r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 a[], </a:t>
            </a:r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err="1">
                <a:latin typeface="+mn-ea"/>
              </a:rPr>
              <a:t>s_a</a:t>
            </a:r>
            <a:r>
              <a:rPr lang="en-US" altLang="ko-KR" b="1" dirty="0">
                <a:latin typeface="+mn-ea"/>
              </a:rPr>
              <a:t>, </a:t>
            </a:r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 b[], </a:t>
            </a:r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err="1">
                <a:latin typeface="+mn-ea"/>
              </a:rPr>
              <a:t>s_b</a:t>
            </a:r>
            <a:r>
              <a:rPr lang="en-US" altLang="ko-KR" b="1" dirty="0">
                <a:latin typeface="+mn-ea"/>
              </a:rPr>
              <a:t>, </a:t>
            </a:r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 result[])</a:t>
            </a:r>
          </a:p>
          <a:p>
            <a:r>
              <a:rPr lang="en-US" altLang="ko-KR" b="1" dirty="0">
                <a:latin typeface="+mn-ea"/>
              </a:rPr>
              <a:t>{</a:t>
            </a:r>
          </a:p>
          <a:p>
            <a:r>
              <a:rPr lang="en-US" altLang="ko-KR" b="1" dirty="0">
                <a:latin typeface="+mn-ea"/>
              </a:rPr>
              <a:t>	</a:t>
            </a:r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err="1">
                <a:latin typeface="+mn-ea"/>
              </a:rPr>
              <a:t>i</a:t>
            </a:r>
            <a:r>
              <a:rPr lang="en-US" altLang="ko-KR" b="1" dirty="0">
                <a:latin typeface="+mn-ea"/>
              </a:rPr>
              <a:t>, j, cnt1=0, cnt2=0;</a:t>
            </a:r>
          </a:p>
          <a:p>
            <a:r>
              <a:rPr lang="en-US" altLang="ko-KR" b="1" dirty="0">
                <a:latin typeface="+mn-ea"/>
              </a:rPr>
              <a:t>	for(</a:t>
            </a:r>
            <a:r>
              <a:rPr lang="en-US" altLang="ko-KR" b="1" dirty="0" err="1">
                <a:latin typeface="+mn-ea"/>
              </a:rPr>
              <a:t>i</a:t>
            </a:r>
            <a:r>
              <a:rPr lang="en-US" altLang="ko-KR" b="1" dirty="0">
                <a:latin typeface="+mn-ea"/>
              </a:rPr>
              <a:t>=0;i&lt;</a:t>
            </a:r>
            <a:r>
              <a:rPr lang="en-US" altLang="ko-KR" b="1" dirty="0" err="1">
                <a:latin typeface="+mn-ea"/>
              </a:rPr>
              <a:t>s_a;i</a:t>
            </a:r>
            <a:r>
              <a:rPr lang="en-US" altLang="ko-KR" b="1" dirty="0">
                <a:latin typeface="+mn-ea"/>
              </a:rPr>
              <a:t>++)</a:t>
            </a:r>
          </a:p>
          <a:p>
            <a:r>
              <a:rPr lang="en-US" altLang="ko-KR" b="1" dirty="0">
                <a:latin typeface="+mn-ea"/>
              </a:rPr>
              <a:t>		result[</a:t>
            </a:r>
            <a:r>
              <a:rPr lang="en-US" altLang="ko-KR" b="1" dirty="0" err="1">
                <a:latin typeface="+mn-ea"/>
              </a:rPr>
              <a:t>i</a:t>
            </a:r>
            <a:r>
              <a:rPr lang="en-US" altLang="ko-KR" b="1" dirty="0">
                <a:latin typeface="+mn-ea"/>
              </a:rPr>
              <a:t>]=a[</a:t>
            </a:r>
            <a:r>
              <a:rPr lang="en-US" altLang="ko-KR" b="1" dirty="0" err="1">
                <a:latin typeface="+mn-ea"/>
              </a:rPr>
              <a:t>i</a:t>
            </a:r>
            <a:r>
              <a:rPr lang="en-US" altLang="ko-KR" b="1" dirty="0" smtClean="0">
                <a:latin typeface="+mn-ea"/>
              </a:rPr>
              <a:t>]; 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//1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단계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배열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a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의 원소를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result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에 저장</a:t>
            </a:r>
            <a:endParaRPr lang="en-US" altLang="ko-KR" b="1" dirty="0">
              <a:solidFill>
                <a:srgbClr val="00B050"/>
              </a:solidFill>
              <a:latin typeface="+mn-ea"/>
            </a:endParaRPr>
          </a:p>
          <a:p>
            <a:r>
              <a:rPr lang="en-US" altLang="ko-KR" b="1" dirty="0">
                <a:latin typeface="+mn-ea"/>
              </a:rPr>
              <a:t>	for(</a:t>
            </a:r>
            <a:r>
              <a:rPr lang="en-US" altLang="ko-KR" b="1" dirty="0" err="1">
                <a:latin typeface="+mn-ea"/>
              </a:rPr>
              <a:t>i</a:t>
            </a:r>
            <a:r>
              <a:rPr lang="en-US" altLang="ko-KR" b="1" dirty="0">
                <a:latin typeface="+mn-ea"/>
              </a:rPr>
              <a:t>=0;i&lt;</a:t>
            </a:r>
            <a:r>
              <a:rPr lang="en-US" altLang="ko-KR" b="1" dirty="0" err="1">
                <a:latin typeface="+mn-ea"/>
              </a:rPr>
              <a:t>s_a;i</a:t>
            </a:r>
            <a:r>
              <a:rPr lang="en-US" altLang="ko-KR" b="1" dirty="0" smtClean="0">
                <a:latin typeface="+mn-ea"/>
              </a:rPr>
              <a:t>++){</a:t>
            </a:r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		for(j=0;j&lt;</a:t>
            </a:r>
            <a:r>
              <a:rPr lang="en-US" altLang="ko-KR" b="1" dirty="0" err="1">
                <a:latin typeface="+mn-ea"/>
              </a:rPr>
              <a:t>s_b;j</a:t>
            </a:r>
            <a:r>
              <a:rPr lang="en-US" altLang="ko-KR" b="1" dirty="0">
                <a:latin typeface="+mn-ea"/>
              </a:rPr>
              <a:t>++)</a:t>
            </a:r>
          </a:p>
          <a:p>
            <a:r>
              <a:rPr lang="en-US" altLang="ko-KR" b="1" dirty="0">
                <a:latin typeface="+mn-ea"/>
              </a:rPr>
              <a:t>			if (a[</a:t>
            </a:r>
            <a:r>
              <a:rPr lang="en-US" altLang="ko-KR" b="1" dirty="0" err="1">
                <a:latin typeface="+mn-ea"/>
              </a:rPr>
              <a:t>i</a:t>
            </a:r>
            <a:r>
              <a:rPr lang="en-US" altLang="ko-KR" b="1" dirty="0">
                <a:latin typeface="+mn-ea"/>
              </a:rPr>
              <a:t>]==b[j])</a:t>
            </a:r>
          </a:p>
          <a:p>
            <a:r>
              <a:rPr lang="en-US" altLang="ko-KR" b="1" dirty="0">
                <a:latin typeface="+mn-ea"/>
              </a:rPr>
              <a:t>			{</a:t>
            </a:r>
          </a:p>
          <a:p>
            <a:r>
              <a:rPr lang="en-US" altLang="ko-KR" b="1" dirty="0">
                <a:latin typeface="+mn-ea"/>
              </a:rPr>
              <a:t>				result[</a:t>
            </a:r>
            <a:r>
              <a:rPr lang="en-US" altLang="ko-KR" b="1" dirty="0" err="1">
                <a:latin typeface="+mn-ea"/>
              </a:rPr>
              <a:t>i</a:t>
            </a:r>
            <a:r>
              <a:rPr lang="en-US" altLang="ko-KR" b="1" dirty="0">
                <a:latin typeface="+mn-ea"/>
              </a:rPr>
              <a:t>]=0;</a:t>
            </a:r>
          </a:p>
          <a:p>
            <a:r>
              <a:rPr lang="en-US" altLang="ko-KR" b="1" dirty="0">
                <a:latin typeface="+mn-ea"/>
              </a:rPr>
              <a:t>				cnt1++;</a:t>
            </a:r>
          </a:p>
          <a:p>
            <a:r>
              <a:rPr lang="en-US" altLang="ko-KR" b="1" dirty="0">
                <a:latin typeface="+mn-ea"/>
              </a:rPr>
              <a:t>			</a:t>
            </a:r>
            <a:r>
              <a:rPr lang="en-US" altLang="ko-KR" b="1" dirty="0" smtClean="0">
                <a:latin typeface="+mn-ea"/>
              </a:rPr>
              <a:t>} </a:t>
            </a:r>
            <a:r>
              <a:rPr lang="en-US" altLang="ko-KR" b="1" dirty="0">
                <a:solidFill>
                  <a:srgbClr val="00B050"/>
                </a:solidFill>
                <a:latin typeface="+mn-ea"/>
              </a:rPr>
              <a:t>//2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단계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,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배열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a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와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b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에 동일한 원소가 있으면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0 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저장</a:t>
            </a:r>
            <a:endParaRPr lang="en-US" altLang="ko-KR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           </a:t>
            </a:r>
            <a:r>
              <a:rPr lang="en-US" altLang="ko-KR" b="1" dirty="0">
                <a:latin typeface="+mn-ea"/>
              </a:rPr>
              <a:t>}</a:t>
            </a:r>
          </a:p>
          <a:p>
            <a:r>
              <a:rPr lang="en-US" altLang="ko-KR" b="1" dirty="0">
                <a:latin typeface="+mn-ea"/>
              </a:rPr>
              <a:t>	for(</a:t>
            </a:r>
            <a:r>
              <a:rPr lang="en-US" altLang="ko-KR" b="1" dirty="0" err="1">
                <a:latin typeface="+mn-ea"/>
              </a:rPr>
              <a:t>i</a:t>
            </a:r>
            <a:r>
              <a:rPr lang="en-US" altLang="ko-KR" b="1" dirty="0">
                <a:latin typeface="+mn-ea"/>
              </a:rPr>
              <a:t>=0;i&lt;</a:t>
            </a:r>
            <a:r>
              <a:rPr lang="en-US" altLang="ko-KR" b="1" dirty="0" err="1">
                <a:latin typeface="+mn-ea"/>
              </a:rPr>
              <a:t>s_a;i</a:t>
            </a:r>
            <a:r>
              <a:rPr lang="en-US" altLang="ko-KR" b="1" dirty="0" smtClean="0">
                <a:latin typeface="+mn-ea"/>
              </a:rPr>
              <a:t>++){</a:t>
            </a:r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		if (result[</a:t>
            </a:r>
            <a:r>
              <a:rPr lang="en-US" altLang="ko-KR" b="1" dirty="0" err="1">
                <a:latin typeface="+mn-ea"/>
              </a:rPr>
              <a:t>i</a:t>
            </a:r>
            <a:r>
              <a:rPr lang="en-US" altLang="ko-KR" b="1" dirty="0">
                <a:latin typeface="+mn-ea"/>
              </a:rPr>
              <a:t>]!=0)</a:t>
            </a:r>
          </a:p>
          <a:p>
            <a:r>
              <a:rPr lang="en-US" altLang="ko-KR" b="1" dirty="0">
                <a:latin typeface="+mn-ea"/>
              </a:rPr>
              <a:t>			result[cnt2++]=result[</a:t>
            </a:r>
            <a:r>
              <a:rPr lang="en-US" altLang="ko-KR" b="1" dirty="0" err="1">
                <a:latin typeface="+mn-ea"/>
              </a:rPr>
              <a:t>i</a:t>
            </a:r>
            <a:r>
              <a:rPr lang="en-US" altLang="ko-KR" b="1" dirty="0" smtClean="0">
                <a:latin typeface="+mn-ea"/>
              </a:rPr>
              <a:t>]; </a:t>
            </a:r>
            <a:r>
              <a:rPr lang="en-US" altLang="ko-KR" b="1" dirty="0">
                <a:solidFill>
                  <a:srgbClr val="00B050"/>
                </a:solidFill>
                <a:latin typeface="+mn-ea"/>
              </a:rPr>
              <a:t>//3</a:t>
            </a:r>
            <a:r>
              <a:rPr lang="ko-KR" altLang="en-US" b="1" dirty="0">
                <a:solidFill>
                  <a:srgbClr val="00B050"/>
                </a:solidFill>
                <a:latin typeface="+mn-ea"/>
              </a:rPr>
              <a:t>단계</a:t>
            </a:r>
            <a:endParaRPr lang="en-US" altLang="ko-KR" b="1" dirty="0">
              <a:solidFill>
                <a:srgbClr val="00B050"/>
              </a:solidFill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           }</a:t>
            </a:r>
            <a:r>
              <a:rPr lang="en-US" altLang="ko-KR" b="1" dirty="0">
                <a:latin typeface="+mn-ea"/>
              </a:rPr>
              <a:t>	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           return </a:t>
            </a:r>
            <a:r>
              <a:rPr lang="en-US" altLang="ko-KR" b="1" dirty="0">
                <a:latin typeface="+mn-ea"/>
              </a:rPr>
              <a:t>cnt1;</a:t>
            </a:r>
          </a:p>
          <a:p>
            <a:r>
              <a:rPr lang="en-US" altLang="ko-KR" b="1" dirty="0">
                <a:latin typeface="+mn-ea"/>
              </a:rPr>
              <a:t>}</a:t>
            </a:r>
          </a:p>
          <a:p>
            <a:endParaRPr lang="ko-KR" altLang="en-US" b="1" dirty="0"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059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이차원 배열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832197"/>
            <a:ext cx="8533415" cy="561662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행과 열의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이차원 배열 선언은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대괄호가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번째 대괄호에는 배열의 행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번째는 배열의 열 크기를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 선언 시 초기값을 저장하지 않으면 반드시 행과 열의 크기는 명시</a:t>
            </a:r>
            <a:endParaRPr lang="ko-KR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378" y="3376774"/>
            <a:ext cx="6689222" cy="3098054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7341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이차원 배열 선언 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이중 중괄호 또는 중괄호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중괄호를 중첩되게 이용하는 방법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일차원</a:t>
            </a:r>
            <a:r>
              <a:rPr lang="ko-KR" altLang="en-US" dirty="0" smtClean="0"/>
              <a:t> 배열과 같이 하나의 중괄호로 모든 초기값을 쉼표로 분리하는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번째 대괄호 내부의 행의 크기는 생략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그러나 두 번째 대괄호 내부의 열의 크기는 반드시 명시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3786190"/>
            <a:ext cx="7166943" cy="2786082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391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이차원 배열 선언 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명시되지 않은 행의 크기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571612"/>
            <a:ext cx="7629446" cy="314327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022" y="4857760"/>
            <a:ext cx="8820134" cy="1428760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9322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이차원 배열의 활용</a:t>
            </a:r>
            <a:r>
              <a:rPr lang="en-US" altLang="ko-KR" dirty="0" smtClean="0"/>
              <a:t>-</a:t>
            </a:r>
            <a:r>
              <a:rPr lang="ko-KR" altLang="en-US" dirty="0" smtClean="0"/>
              <a:t>성적 처리</a:t>
            </a:r>
          </a:p>
        </p:txBody>
      </p:sp>
      <p:sp>
        <p:nvSpPr>
          <p:cNvPr id="296964" name="Text Box 4"/>
          <p:cNvSpPr txBox="1">
            <a:spLocks noChangeArrowheads="1"/>
          </p:cNvSpPr>
          <p:nvPr/>
        </p:nvSpPr>
        <p:spPr bwMode="auto">
          <a:xfrm>
            <a:off x="1043608" y="856357"/>
            <a:ext cx="6790772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main(void){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score[3][4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];  </a:t>
            </a:r>
            <a:r>
              <a:rPr lang="en-US" altLang="ko-KR" sz="1600" b="1" dirty="0">
                <a:solidFill>
                  <a:srgbClr val="33CC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3</a:t>
            </a:r>
            <a:r>
              <a:rPr lang="ko-KR" altLang="en-US" sz="1600" b="1" dirty="0">
                <a:solidFill>
                  <a:srgbClr val="33CC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명의 </a:t>
            </a:r>
            <a:r>
              <a:rPr lang="en-US" altLang="ko-KR" sz="1600" b="1" dirty="0">
                <a:solidFill>
                  <a:srgbClr val="33CC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b="1" dirty="0">
                <a:solidFill>
                  <a:srgbClr val="33CC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과목 점수를 저장할 </a:t>
            </a:r>
            <a:r>
              <a:rPr lang="en-US" altLang="ko-KR" sz="1600" b="1" dirty="0">
                <a:solidFill>
                  <a:srgbClr val="33CC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b="1" dirty="0">
                <a:solidFill>
                  <a:srgbClr val="33CC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선언</a:t>
            </a:r>
          </a:p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j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r>
              <a:rPr lang="en-US" altLang="ko-KR" sz="1600" b="1" dirty="0">
                <a:solidFill>
                  <a:srgbClr val="33CC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33CC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// </a:t>
            </a:r>
            <a:r>
              <a:rPr lang="en-US" altLang="ko-KR" sz="1600" b="1" dirty="0">
                <a:solidFill>
                  <a:srgbClr val="33CC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b="1" dirty="0">
                <a:solidFill>
                  <a:srgbClr val="33CC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en-US" altLang="ko-KR" sz="1600" b="1" dirty="0">
                <a:solidFill>
                  <a:srgbClr val="33CC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600" b="1" dirty="0">
                <a:solidFill>
                  <a:srgbClr val="33CC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위한 반복 제어변수</a:t>
            </a:r>
          </a:p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tot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            </a:t>
            </a:r>
            <a:r>
              <a:rPr lang="en-US" altLang="ko-KR" sz="1600" b="1" dirty="0" smtClean="0">
                <a:solidFill>
                  <a:srgbClr val="33CC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b="1" dirty="0">
                <a:solidFill>
                  <a:srgbClr val="33CC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총점을 저장할 변수</a:t>
            </a:r>
          </a:p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double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avg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      </a:t>
            </a:r>
            <a:r>
              <a:rPr lang="en-US" altLang="ko-KR" sz="1600" b="1" dirty="0">
                <a:solidFill>
                  <a:srgbClr val="33CC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b="1" dirty="0">
                <a:solidFill>
                  <a:srgbClr val="33CC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평균을 저장할 변수</a:t>
            </a: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for(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=0;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&lt;3;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++){</a:t>
            </a: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 과목의 점수를 입력하세요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");</a:t>
            </a: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for(j=0; j&lt;4; j++){</a:t>
            </a: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600" b="1" dirty="0" err="1">
                <a:solidFill>
                  <a:srgbClr val="2974B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scanf</a:t>
            </a:r>
            <a:r>
              <a:rPr lang="en-US" altLang="ko-KR" sz="1600" b="1" dirty="0">
                <a:solidFill>
                  <a:srgbClr val="2974B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("%d", &amp;score[</a:t>
            </a:r>
            <a:r>
              <a:rPr lang="en-US" altLang="ko-KR" sz="1600" b="1" dirty="0" err="1">
                <a:solidFill>
                  <a:srgbClr val="2974B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b="1" dirty="0">
                <a:solidFill>
                  <a:srgbClr val="2974B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][j</a:t>
            </a:r>
            <a:r>
              <a:rPr lang="en-US" altLang="ko-KR" sz="1600" b="1" dirty="0" smtClean="0">
                <a:solidFill>
                  <a:srgbClr val="2974B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]); </a:t>
            </a:r>
            <a:r>
              <a:rPr lang="en-US" altLang="ko-KR" sz="1600" b="1" dirty="0">
                <a:solidFill>
                  <a:srgbClr val="33CC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b="1" dirty="0">
                <a:solidFill>
                  <a:srgbClr val="33CC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점수 입력</a:t>
            </a:r>
          </a:p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for(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=0;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&lt;3;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++){</a:t>
            </a: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b="1" dirty="0">
                <a:solidFill>
                  <a:srgbClr val="2974B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tot=0</a:t>
            </a:r>
            <a:r>
              <a:rPr lang="en-US" altLang="ko-KR" sz="1600" b="1" dirty="0" smtClean="0">
                <a:solidFill>
                  <a:srgbClr val="2974B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33CC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b="1" dirty="0">
                <a:solidFill>
                  <a:srgbClr val="33CC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학생의 점수를 새롭게 누적할 때마다 </a:t>
            </a:r>
            <a:r>
              <a:rPr lang="en-US" altLang="ko-KR" sz="1600" b="1" dirty="0">
                <a:solidFill>
                  <a:srgbClr val="33CC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b="1" dirty="0">
                <a:solidFill>
                  <a:srgbClr val="33CC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초기화</a:t>
            </a:r>
          </a:p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for(j=0; j&lt;4; j++){</a:t>
            </a: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600" b="1" dirty="0">
                <a:solidFill>
                  <a:srgbClr val="2974B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tot+=score[</a:t>
            </a:r>
            <a:r>
              <a:rPr lang="en-US" altLang="ko-KR" sz="1600" b="1" dirty="0" err="1">
                <a:solidFill>
                  <a:srgbClr val="2974B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b="1" dirty="0">
                <a:solidFill>
                  <a:srgbClr val="2974B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][j</a:t>
            </a:r>
            <a:r>
              <a:rPr lang="en-US" altLang="ko-KR" sz="1600" b="1" dirty="0" smtClean="0">
                <a:solidFill>
                  <a:srgbClr val="2974B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]; </a:t>
            </a:r>
            <a:r>
              <a:rPr lang="en-US" altLang="ko-KR" sz="1600" b="1" dirty="0">
                <a:solidFill>
                  <a:srgbClr val="33CC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b="1" dirty="0">
                <a:solidFill>
                  <a:srgbClr val="33CC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학생의 점수를 총점에 누적한다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}</a:t>
            </a: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avg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=tot/4.0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600" b="1" dirty="0">
                <a:solidFill>
                  <a:srgbClr val="33CC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b="1" dirty="0">
                <a:solidFill>
                  <a:srgbClr val="33CC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명의 총점을 모두 누적한 후에 평균 계산</a:t>
            </a:r>
          </a:p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총점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%d,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평균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%.2lf\n", tot,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avg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r>
              <a:rPr lang="en-US" altLang="ko-KR" sz="1600" b="1" dirty="0">
                <a:solidFill>
                  <a:srgbClr val="33CC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b="1" dirty="0">
                <a:solidFill>
                  <a:srgbClr val="33CC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총점</a:t>
            </a:r>
            <a:r>
              <a:rPr lang="en-US" altLang="ko-KR" sz="1600" b="1" dirty="0">
                <a:solidFill>
                  <a:srgbClr val="33CC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33CC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출력</a:t>
            </a:r>
          </a:p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return 0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;}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69" name="Text Box 9"/>
          <p:cNvSpPr txBox="1">
            <a:spLocks noChangeArrowheads="1"/>
          </p:cNvSpPr>
          <p:nvPr/>
        </p:nvSpPr>
        <p:spPr bwMode="auto">
          <a:xfrm>
            <a:off x="4837113" y="4860925"/>
            <a:ext cx="3983037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rgbClr val="33CC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200" b="1" dirty="0">
              <a:solidFill>
                <a:srgbClr val="33CC3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719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이차원 배열 크기 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원소수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열수 계산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95823" y="1588900"/>
            <a:ext cx="8847176" cy="3929090"/>
            <a:chOff x="142844" y="1714488"/>
            <a:chExt cx="8847176" cy="3929090"/>
          </a:xfrm>
        </p:grpSpPr>
        <p:pic>
          <p:nvPicPr>
            <p:cNvPr id="2150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844" y="1714488"/>
              <a:ext cx="8847176" cy="3929090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285720" y="3000372"/>
              <a:ext cx="2571768" cy="307777"/>
            </a:xfrm>
            <a:prstGeom prst="rect">
              <a:avLst/>
            </a:prstGeom>
            <a:solidFill>
              <a:srgbClr val="F8EDE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rgbClr val="2974B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sizeof</a:t>
              </a:r>
              <a:r>
                <a:rPr lang="en-US" altLang="ko-KR" sz="1400" b="1" dirty="0" smtClean="0">
                  <a:solidFill>
                    <a:srgbClr val="2974B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(x) / </a:t>
              </a:r>
              <a:r>
                <a:rPr lang="en-US" altLang="ko-KR" sz="1400" b="1" dirty="0" err="1" smtClean="0">
                  <a:solidFill>
                    <a:srgbClr val="2974B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sizeof</a:t>
              </a:r>
              <a:r>
                <a:rPr lang="en-US" altLang="ko-KR" sz="1400" b="1" dirty="0" smtClean="0">
                  <a:solidFill>
                    <a:srgbClr val="2974B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(x[o])</a:t>
              </a:r>
              <a:endParaRPr lang="ko-KR" altLang="en-US" sz="1400" b="1" dirty="0">
                <a:solidFill>
                  <a:srgbClr val="2974B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7383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이차원 배열 함수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6699" y="847378"/>
            <a:ext cx="8533415" cy="5616624"/>
          </a:xfrm>
        </p:spPr>
        <p:txBody>
          <a:bodyPr/>
          <a:lstStyle/>
          <a:p>
            <a:r>
              <a:rPr lang="ko-KR" altLang="en-US" dirty="0" smtClean="0"/>
              <a:t>이차원 매개변수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번째 대괄호 내부의 크기를 제외한 다른 모든 크기는 반드시 기술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699" y="877026"/>
            <a:ext cx="8601983" cy="5500726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0553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일차원</a:t>
            </a:r>
            <a:r>
              <a:rPr lang="ko-KR" altLang="en-US" dirty="0" smtClean="0"/>
              <a:t> 배열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9587"/>
            <a:ext cx="8533415" cy="5616624"/>
          </a:xfrm>
        </p:spPr>
        <p:txBody>
          <a:bodyPr/>
          <a:lstStyle/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크기를 지정하는 부분에는 양수의 정수 상수와 기호 상수 또는 이들의 연산식이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변수로는 배열의 크기를 지정 불가능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원소 자료형으로는 모든 자료형이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 선언 시 초기값 지정이 없다면 반드시 배열 크기는 명시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23528" y="1412776"/>
            <a:ext cx="8717775" cy="3996400"/>
            <a:chOff x="276228" y="1376816"/>
            <a:chExt cx="8717775" cy="3996400"/>
          </a:xfrm>
          <a:effectLst/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t="2503"/>
            <a:stretch/>
          </p:blipFill>
          <p:spPr bwMode="auto">
            <a:xfrm>
              <a:off x="276228" y="1376816"/>
              <a:ext cx="8717775" cy="3996400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6228185" y="1844824"/>
              <a:ext cx="144016" cy="369332"/>
            </a:xfrm>
            <a:prstGeom prst="rect">
              <a:avLst/>
            </a:prstGeom>
            <a:solidFill>
              <a:srgbClr val="F8EDE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 err="1" smtClean="0">
                  <a:solidFill>
                    <a:srgbClr val="2974B0"/>
                  </a:solidFill>
                  <a:latin typeface="PMingLiU-ExtB" panose="02020500000000000000" pitchFamily="18" charset="-120"/>
                  <a:ea typeface="PMingLiU-ExtB" panose="02020500000000000000" pitchFamily="18" charset="-120"/>
                </a:rPr>
                <a:t>i</a:t>
              </a:r>
              <a:endParaRPr lang="ko-KR" altLang="en-US" sz="1800" b="1" dirty="0">
                <a:solidFill>
                  <a:srgbClr val="2974B0"/>
                </a:solidFill>
                <a:latin typeface="PMingLiU-ExtB" panose="02020500000000000000" pitchFamily="18" charset="-120"/>
              </a:endParaRPr>
            </a:p>
          </p:txBody>
        </p:sp>
      </p:grp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867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 descr="1과목_4장_페이지_4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1" t="55338" r="26212" b="11531"/>
          <a:stretch/>
        </p:blipFill>
        <p:spPr bwMode="auto">
          <a:xfrm>
            <a:off x="214282" y="1268760"/>
            <a:ext cx="6912073" cy="466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5" descr="1과목_4장_페이지_4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2" t="15144" r="23396" b="36063"/>
          <a:stretch/>
        </p:blipFill>
        <p:spPr bwMode="auto">
          <a:xfrm>
            <a:off x="2245324" y="801282"/>
            <a:ext cx="4881031" cy="604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Text Box 8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186246" y="6229351"/>
            <a:ext cx="492369" cy="490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92" b="1" i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PREV</a:t>
            </a:r>
          </a:p>
        </p:txBody>
      </p:sp>
      <p:sp>
        <p:nvSpPr>
          <p:cNvPr id="50181" name="Text Box 9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8358554" y="6263055"/>
            <a:ext cx="467458" cy="26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108" b="1" i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NEXT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111812"/>
            <a:ext cx="8786874" cy="796908"/>
          </a:xfrm>
        </p:spPr>
        <p:txBody>
          <a:bodyPr/>
          <a:lstStyle/>
          <a:p>
            <a:r>
              <a:rPr lang="ko-KR" altLang="en-US" dirty="0" smtClean="0"/>
              <a:t>이차원 배열 활용 예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달팽이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92080" y="1185508"/>
            <a:ext cx="2232248" cy="19554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1 :  J+S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2 :  N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3 :  K-1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4 :  N+1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5 :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+ 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19</a:t>
            </a:fld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6143838" y="1274382"/>
            <a:ext cx="876433" cy="282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43838" y="1571939"/>
            <a:ext cx="876433" cy="282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143837" y="1990077"/>
            <a:ext cx="876433" cy="282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23427" y="2333251"/>
            <a:ext cx="876433" cy="282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56176" y="2708920"/>
            <a:ext cx="876433" cy="282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21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이차원 배열 활용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행렬 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1" y="913540"/>
            <a:ext cx="8786874" cy="5145435"/>
          </a:xfrm>
        </p:spPr>
        <p:txBody>
          <a:bodyPr/>
          <a:lstStyle/>
          <a:p>
            <a:r>
              <a:rPr lang="ko-KR" altLang="en-US" dirty="0"/>
              <a:t>곱셈 과정을 행과 열에 대해 일반화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20</a:t>
            </a:fld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55399"/>
            <a:ext cx="7401983" cy="185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9837" y="3205461"/>
            <a:ext cx="6976969" cy="3542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7302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이차원 배열 활용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행렬 회전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21</a:t>
            </a:fld>
            <a:endParaRPr lang="en-US" altLang="ko-K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388" y="980728"/>
            <a:ext cx="8916662" cy="4811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3022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포인터의 개념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884334"/>
            <a:ext cx="8786874" cy="5145435"/>
          </a:xfrm>
        </p:spPr>
        <p:txBody>
          <a:bodyPr>
            <a:noAutofit/>
          </a:bodyPr>
          <a:lstStyle/>
          <a:p>
            <a:r>
              <a:rPr lang="ko-KR" altLang="en-US" sz="2200" dirty="0">
                <a:latin typeface="+mn-ea"/>
              </a:rPr>
              <a:t>주소</a:t>
            </a:r>
            <a:r>
              <a:rPr lang="en-US" altLang="ko-KR" sz="2200" dirty="0">
                <a:latin typeface="+mn-ea"/>
              </a:rPr>
              <a:t>(address)</a:t>
            </a:r>
          </a:p>
          <a:p>
            <a:pPr lvl="1"/>
            <a:r>
              <a:rPr lang="ko-KR" altLang="en-US" sz="2200" dirty="0">
                <a:latin typeface="+mn-ea"/>
              </a:rPr>
              <a:t>메모리 공간은 바이트마다 고유한 주소가 존재</a:t>
            </a:r>
            <a:endParaRPr lang="en-US" altLang="ko-KR" sz="22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메모리 주소는 저장 장소인 변수 이름과 함께 기억 장소를 참조하는 또 다른 </a:t>
            </a:r>
            <a:r>
              <a:rPr lang="ko-KR" altLang="en-US" sz="2200" dirty="0" smtClean="0">
                <a:latin typeface="+mn-ea"/>
              </a:rPr>
              <a:t>방법</a:t>
            </a:r>
            <a:endParaRPr lang="en-US" altLang="ko-KR" sz="2200" dirty="0" smtClean="0">
              <a:latin typeface="+mn-ea"/>
            </a:endParaRPr>
          </a:p>
          <a:p>
            <a:pPr eaLnBrk="1" hangingPunct="1"/>
            <a:r>
              <a:rPr lang="ko-KR" altLang="en-US" sz="2200" dirty="0" smtClean="0">
                <a:latin typeface="+mn-ea"/>
              </a:rPr>
              <a:t>포인터(</a:t>
            </a:r>
            <a:r>
              <a:rPr lang="en-US" altLang="ko-KR" sz="2200" dirty="0" smtClean="0">
                <a:latin typeface="+mn-ea"/>
              </a:rPr>
              <a:t>Pointer)</a:t>
            </a:r>
            <a:r>
              <a:rPr lang="ko-KR" altLang="en-US" sz="2200" dirty="0" smtClean="0">
                <a:latin typeface="+mn-ea"/>
              </a:rPr>
              <a:t>란 ? : 임의의 기억장소(메모리)에 대한 주소를 가리키며, </a:t>
            </a:r>
          </a:p>
          <a:p>
            <a:pPr eaLnBrk="1" hangingPunct="1"/>
            <a:r>
              <a:rPr lang="ko-KR" altLang="en-US" sz="2200" dirty="0" smtClean="0">
                <a:latin typeface="+mn-ea"/>
              </a:rPr>
              <a:t>포인터 변수 :  메모리 주소를 저장하는 변수 </a:t>
            </a:r>
          </a:p>
          <a:p>
            <a:pPr marL="342900" lvl="2" indent="-342900"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ko-KR" altLang="en-US" sz="2200" dirty="0" smtClean="0">
                <a:latin typeface="+mn-ea"/>
              </a:rPr>
              <a:t>포인터 변수의 선언 :</a:t>
            </a:r>
            <a:r>
              <a:rPr lang="ko-KR" altLang="en-US" sz="2200" dirty="0" err="1"/>
              <a:t>자료형</a:t>
            </a:r>
            <a:r>
              <a:rPr lang="ko-KR" altLang="en-US" sz="2200" dirty="0"/>
              <a:t> 뒤에 *</a:t>
            </a:r>
            <a:r>
              <a:rPr lang="en-US" altLang="ko-KR" sz="2200" dirty="0"/>
              <a:t>(asterisk)</a:t>
            </a:r>
            <a:r>
              <a:rPr lang="ko-KR" altLang="en-US" sz="2200" dirty="0"/>
              <a:t>를 사용 </a:t>
            </a:r>
            <a:endParaRPr lang="en-US" altLang="ko-KR" sz="2200" dirty="0" smtClean="0"/>
          </a:p>
          <a:p>
            <a:pPr marL="0" lvl="2" indent="0">
              <a:buClr>
                <a:schemeClr val="accent2"/>
              </a:buClr>
              <a:buSzPct val="75000"/>
              <a:buNone/>
            </a:pPr>
            <a:r>
              <a:rPr lang="en-US" altLang="ko-KR" sz="2200" dirty="0"/>
              <a:t>	</a:t>
            </a:r>
            <a:r>
              <a:rPr lang="en-US" altLang="ko-KR" sz="2200" dirty="0" smtClean="0"/>
              <a:t>=&gt; </a:t>
            </a:r>
            <a:r>
              <a:rPr lang="ko-KR" altLang="en-US" sz="2200" dirty="0"/>
              <a:t>간단히 포인터라고도 부름</a:t>
            </a:r>
            <a:endParaRPr lang="en-US" altLang="ko-KR" sz="2200" dirty="0"/>
          </a:p>
          <a:p>
            <a:pPr lvl="1" algn="just"/>
            <a:r>
              <a:rPr lang="ko-KR" altLang="en-US" sz="2200" dirty="0" smtClean="0">
                <a:solidFill>
                  <a:srgbClr val="1B0DD7"/>
                </a:solidFill>
                <a:latin typeface="+mn-ea"/>
              </a:rPr>
              <a:t>예제</a:t>
            </a:r>
          </a:p>
          <a:p>
            <a:pPr lvl="2" algn="just"/>
            <a:r>
              <a:rPr lang="en-US" altLang="ko-KR" sz="2200" dirty="0" smtClean="0">
                <a:latin typeface="+mn-ea"/>
              </a:rPr>
              <a:t>char *</a:t>
            </a:r>
            <a:r>
              <a:rPr lang="en-US" altLang="ko-KR" sz="2200" dirty="0" err="1" smtClean="0">
                <a:latin typeface="+mn-ea"/>
              </a:rPr>
              <a:t>ch</a:t>
            </a:r>
            <a:r>
              <a:rPr lang="en-US" altLang="ko-KR" sz="2200" dirty="0" smtClean="0">
                <a:latin typeface="+mn-ea"/>
              </a:rPr>
              <a:t> ;   /* </a:t>
            </a:r>
            <a:r>
              <a:rPr lang="ko-KR" altLang="en-US" sz="2200" dirty="0" smtClean="0">
                <a:latin typeface="+mn-ea"/>
              </a:rPr>
              <a:t>문자형 포인터 변수 </a:t>
            </a:r>
            <a:r>
              <a:rPr lang="en-US" altLang="ko-KR" sz="2200" dirty="0" err="1" smtClean="0">
                <a:latin typeface="+mn-ea"/>
              </a:rPr>
              <a:t>ch</a:t>
            </a:r>
            <a:r>
              <a:rPr lang="ko-KR" altLang="en-US" sz="2200" dirty="0" smtClean="0">
                <a:latin typeface="+mn-ea"/>
              </a:rPr>
              <a:t>를 선언 */</a:t>
            </a:r>
          </a:p>
          <a:p>
            <a:pPr lvl="2" algn="just"/>
            <a:r>
              <a:rPr lang="en-US" altLang="ko-KR" sz="2200" dirty="0" err="1" smtClean="0">
                <a:latin typeface="+mn-ea"/>
              </a:rPr>
              <a:t>int</a:t>
            </a:r>
            <a:r>
              <a:rPr lang="en-US" altLang="ko-KR" sz="2200" dirty="0" smtClean="0">
                <a:latin typeface="+mn-ea"/>
              </a:rPr>
              <a:t> *tot ;     /* </a:t>
            </a:r>
            <a:r>
              <a:rPr lang="ko-KR" altLang="en-US" sz="2200" dirty="0" smtClean="0">
                <a:latin typeface="+mn-ea"/>
              </a:rPr>
              <a:t>정수형 포인터 변수 </a:t>
            </a:r>
            <a:r>
              <a:rPr lang="en-US" altLang="ko-KR" sz="2200" dirty="0" smtClean="0">
                <a:latin typeface="+mn-ea"/>
              </a:rPr>
              <a:t>tot</a:t>
            </a:r>
            <a:r>
              <a:rPr lang="ko-KR" altLang="en-US" sz="2200" dirty="0" smtClean="0">
                <a:latin typeface="+mn-ea"/>
              </a:rPr>
              <a:t>를 선언 */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ko-KR" altLang="en-US" sz="2200" dirty="0" smtClean="0">
                <a:solidFill>
                  <a:schemeClr val="hlink"/>
                </a:solidFill>
                <a:latin typeface="+mn-ea"/>
              </a:rPr>
              <a:t>    /* </a:t>
            </a:r>
            <a:r>
              <a:rPr lang="en-US" altLang="ko-KR" sz="2200" dirty="0" err="1" smtClean="0">
                <a:solidFill>
                  <a:schemeClr val="hlink"/>
                </a:solidFill>
                <a:latin typeface="+mn-ea"/>
              </a:rPr>
              <a:t>ch</a:t>
            </a:r>
            <a:r>
              <a:rPr lang="en-US" altLang="ko-KR" sz="2200" dirty="0" smtClean="0">
                <a:solidFill>
                  <a:schemeClr val="hlink"/>
                </a:solidFill>
                <a:latin typeface="+mn-ea"/>
              </a:rPr>
              <a:t> , tot </a:t>
            </a:r>
            <a:r>
              <a:rPr lang="ko-KR" altLang="en-US" sz="2200" dirty="0" smtClean="0">
                <a:solidFill>
                  <a:schemeClr val="hlink"/>
                </a:solidFill>
                <a:latin typeface="+mn-ea"/>
              </a:rPr>
              <a:t>가 가리키는 곳의 데이터가 각각 문자형과 정수형임을 의미한다.*/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47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 연산자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ko-KR" altLang="en-US" sz="2200" dirty="0" smtClean="0"/>
              <a:t>포인터 연산자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2200" dirty="0" smtClean="0"/>
              <a:t>주소연산자 (&amp;)  : </a:t>
            </a:r>
          </a:p>
          <a:p>
            <a:pPr lvl="2"/>
            <a:r>
              <a:rPr lang="ko-KR" altLang="en-US" sz="2200" dirty="0">
                <a:latin typeface="+mn-ea"/>
              </a:rPr>
              <a:t>변수의 메모리 주소를 반환</a:t>
            </a:r>
            <a:endParaRPr lang="en-US" altLang="ko-KR" sz="2200" dirty="0">
              <a:latin typeface="+mn-ea"/>
            </a:endParaRPr>
          </a:p>
          <a:p>
            <a:pPr lvl="2"/>
            <a:r>
              <a:rPr lang="ko-KR" altLang="en-US" sz="2200" dirty="0">
                <a:latin typeface="+mn-ea"/>
              </a:rPr>
              <a:t>변수의 </a:t>
            </a:r>
            <a:r>
              <a:rPr lang="ko-KR" altLang="en-US" sz="2200" dirty="0" err="1">
                <a:latin typeface="+mn-ea"/>
              </a:rPr>
              <a:t>주소값은</a:t>
            </a:r>
            <a:r>
              <a:rPr lang="ko-KR" altLang="en-US" sz="2200" dirty="0">
                <a:latin typeface="+mn-ea"/>
              </a:rPr>
              <a:t> 형식제어문자 </a:t>
            </a:r>
            <a:r>
              <a:rPr lang="en-US" altLang="ko-KR" sz="2200" dirty="0">
                <a:latin typeface="+mn-ea"/>
              </a:rPr>
              <a:t>%u </a:t>
            </a:r>
            <a:r>
              <a:rPr lang="ko-KR" altLang="en-US" sz="2200" dirty="0">
                <a:latin typeface="+mn-ea"/>
              </a:rPr>
              <a:t>또는 </a:t>
            </a:r>
            <a:r>
              <a:rPr lang="en-US" altLang="ko-KR" sz="2200" dirty="0">
                <a:latin typeface="+mn-ea"/>
              </a:rPr>
              <a:t>%d</a:t>
            </a:r>
            <a:r>
              <a:rPr lang="ko-KR" altLang="en-US" sz="2200" dirty="0">
                <a:latin typeface="+mn-ea"/>
              </a:rPr>
              <a:t>로 출력</a:t>
            </a:r>
            <a:endParaRPr lang="en-US" altLang="ko-KR" sz="2200" dirty="0">
              <a:latin typeface="+mn-ea"/>
            </a:endParaRPr>
          </a:p>
          <a:p>
            <a:pPr lvl="2"/>
            <a:r>
              <a:rPr lang="en-US" altLang="ko-KR" sz="2200" dirty="0">
                <a:latin typeface="+mn-ea"/>
              </a:rPr>
              <a:t>16</a:t>
            </a:r>
            <a:r>
              <a:rPr lang="ko-KR" altLang="en-US" sz="2200" dirty="0">
                <a:latin typeface="+mn-ea"/>
              </a:rPr>
              <a:t>진수로 출력하려면 형식제어문자 </a:t>
            </a:r>
            <a:r>
              <a:rPr lang="en-US" altLang="ko-KR" sz="2200" dirty="0">
                <a:latin typeface="+mn-ea"/>
              </a:rPr>
              <a:t>%p</a:t>
            </a:r>
            <a:r>
              <a:rPr lang="ko-KR" altLang="en-US" sz="2200" dirty="0">
                <a:latin typeface="+mn-ea"/>
              </a:rPr>
              <a:t>를 사용</a:t>
            </a:r>
            <a:endParaRPr lang="en-US" altLang="ko-KR" sz="2200" dirty="0">
              <a:latin typeface="+mn-ea"/>
            </a:endParaRPr>
          </a:p>
          <a:p>
            <a:pPr lvl="2"/>
            <a:r>
              <a:rPr lang="ko-KR" altLang="en-US" sz="2200" dirty="0">
                <a:latin typeface="+mn-ea"/>
              </a:rPr>
              <a:t>상수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 err="1">
                <a:latin typeface="+mn-ea"/>
              </a:rPr>
              <a:t>산술식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레지스터변수에는 사용하지 못함</a:t>
            </a:r>
          </a:p>
          <a:p>
            <a:pPr lvl="1" eaLnBrk="1" hangingPunct="1">
              <a:lnSpc>
                <a:spcPct val="130000"/>
              </a:lnSpc>
            </a:pPr>
            <a:endParaRPr lang="ko-KR" altLang="en-US" sz="2200" dirty="0" smtClean="0"/>
          </a:p>
          <a:p>
            <a:pPr lvl="1" eaLnBrk="1" hangingPunct="1">
              <a:lnSpc>
                <a:spcPct val="130000"/>
              </a:lnSpc>
            </a:pPr>
            <a:r>
              <a:rPr lang="ko-KR" altLang="en-US" sz="2200" dirty="0" smtClean="0"/>
              <a:t>간접 참조연산자(*)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 sz="2200" dirty="0" smtClean="0"/>
              <a:t>포인터 변수를 선언할 때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 sz="2200" dirty="0" smtClean="0"/>
              <a:t>포인터 변수가 가리키고 있는 주소에 들어있는 값, 즉 번지에 있는 값을 참조할 때 사용</a:t>
            </a:r>
          </a:p>
          <a:p>
            <a:pPr lvl="2" eaLnBrk="1" hangingPunct="1">
              <a:lnSpc>
                <a:spcPct val="130000"/>
              </a:lnSpc>
            </a:pPr>
            <a:endParaRPr lang="ko-KR" altLang="en-US" sz="2200" dirty="0" smtClean="0"/>
          </a:p>
          <a:p>
            <a:pPr eaLnBrk="1" hangingPunct="1">
              <a:lnSpc>
                <a:spcPct val="130000"/>
              </a:lnSpc>
            </a:pPr>
            <a:endParaRPr lang="ko-KR" altLang="en-US" sz="2200" dirty="0" smtClean="0"/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ko-KR" altLang="en-US" sz="22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23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50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24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8861" y="1124744"/>
            <a:ext cx="8533415" cy="561662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여러 포인터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개의 포인터 변수를 한 번에 선언하기 위해서는 다음과 같이 변수마다 </a:t>
            </a:r>
            <a:r>
              <a:rPr lang="ko-KR" altLang="en-US" sz="1400" dirty="0" smtClean="0"/>
              <a:t>*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앞에 기술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NULL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특별한 초기값이 없는 경우에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로 초기값을 저장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NULL </a:t>
            </a:r>
          </a:p>
          <a:p>
            <a:pPr lvl="1"/>
            <a:r>
              <a:rPr lang="ko-KR" altLang="en-US" dirty="0" smtClean="0"/>
              <a:t>헤더 파일 </a:t>
            </a:r>
            <a:r>
              <a:rPr lang="en-US" altLang="ko-KR" dirty="0" err="1" smtClean="0"/>
              <a:t>stdio.h</a:t>
            </a:r>
            <a:r>
              <a:rPr lang="ko-KR" altLang="en-US" dirty="0" smtClean="0"/>
              <a:t>에 다음과 같이 정의되어 있는 포인터 상수로서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번지의 </a:t>
            </a:r>
            <a:r>
              <a:rPr lang="ko-KR" altLang="en-US" dirty="0" err="1" smtClean="0"/>
              <a:t>주소값을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(void *)</a:t>
            </a:r>
            <a:r>
              <a:rPr lang="ko-KR" altLang="en-US" dirty="0" smtClean="0"/>
              <a:t>는 아직 결정되지 않은 자료형의 주소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포인터 선언과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포인터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4301" r="63161" b="5359"/>
          <a:stretch/>
        </p:blipFill>
        <p:spPr bwMode="auto">
          <a:xfrm>
            <a:off x="2956891" y="4154193"/>
            <a:ext cx="2191173" cy="32242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4551" r="51323" b="3225"/>
          <a:stretch/>
        </p:blipFill>
        <p:spPr bwMode="auto">
          <a:xfrm>
            <a:off x="2242686" y="6256333"/>
            <a:ext cx="2977386" cy="34251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 r="50000" b="-2057"/>
          <a:stretch>
            <a:fillRect/>
          </a:stretch>
        </p:blipFill>
        <p:spPr bwMode="auto">
          <a:xfrm>
            <a:off x="2242686" y="2492896"/>
            <a:ext cx="3697466" cy="37510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6141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25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889781"/>
            <a:ext cx="8786874" cy="55201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>
                <a:latin typeface="+mn-ea"/>
              </a:rPr>
              <a:t>#include &lt;</a:t>
            </a:r>
            <a:r>
              <a:rPr lang="en-US" altLang="ko-KR" sz="1800" dirty="0" err="1">
                <a:latin typeface="+mn-ea"/>
              </a:rPr>
              <a:t>stdio.h</a:t>
            </a:r>
            <a:r>
              <a:rPr lang="en-US" altLang="ko-KR" sz="1800" dirty="0">
                <a:latin typeface="+mn-ea"/>
              </a:rPr>
              <a:t>&gt;</a:t>
            </a:r>
          </a:p>
          <a:p>
            <a:pPr>
              <a:buNone/>
            </a:pPr>
            <a:r>
              <a:rPr lang="en-US" altLang="ko-KR" sz="1800" dirty="0" err="1" smtClean="0">
                <a:latin typeface="+mn-ea"/>
              </a:rPr>
              <a:t>int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main(void</a:t>
            </a:r>
            <a:r>
              <a:rPr lang="en-US" altLang="ko-KR" sz="1800" dirty="0" smtClean="0">
                <a:latin typeface="+mn-ea"/>
              </a:rPr>
              <a:t>){</a:t>
            </a:r>
            <a:endParaRPr lang="en-US" altLang="ko-KR" sz="1800" dirty="0">
              <a:latin typeface="+mn-ea"/>
            </a:endParaRPr>
          </a:p>
          <a:p>
            <a:pPr>
              <a:buNone/>
            </a:pPr>
            <a:r>
              <a:rPr lang="en-US" altLang="ko-KR" sz="1800" dirty="0">
                <a:latin typeface="+mn-ea"/>
              </a:rPr>
              <a:t>	</a:t>
            </a:r>
            <a:r>
              <a:rPr lang="en-US" altLang="ko-KR" sz="1800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 data = 100</a:t>
            </a:r>
            <a:r>
              <a:rPr lang="en-US" altLang="ko-KR" sz="1800" dirty="0" smtClean="0">
                <a:latin typeface="+mn-ea"/>
              </a:rPr>
              <a:t>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    //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포인터 변수 </a:t>
            </a:r>
            <a:r>
              <a:rPr lang="en-US" altLang="ko-KR" sz="1800" dirty="0" err="1">
                <a:solidFill>
                  <a:srgbClr val="00B050"/>
                </a:solidFill>
                <a:latin typeface="+mn-ea"/>
              </a:rPr>
              <a:t>ptrint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선언</a:t>
            </a:r>
            <a:endParaRPr lang="en-US" altLang="ko-KR" sz="1800" dirty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en-US" altLang="ko-KR" sz="1800" dirty="0">
                <a:latin typeface="+mn-ea"/>
              </a:rPr>
              <a:t>    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포인터 변수는 가리키는 변수 </a:t>
            </a:r>
            <a:r>
              <a:rPr lang="ko-KR" altLang="en-US" sz="1800" dirty="0" err="1">
                <a:solidFill>
                  <a:srgbClr val="00B050"/>
                </a:solidFill>
                <a:latin typeface="+mn-ea"/>
              </a:rPr>
              <a:t>자료형과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 상관없이 크기는 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4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바이트</a:t>
            </a:r>
            <a:endParaRPr lang="en-US" altLang="ko-KR" sz="1800" dirty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    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또는 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*</a:t>
            </a:r>
            <a:r>
              <a:rPr lang="en-US" altLang="ko-KR" sz="1800" dirty="0" err="1">
                <a:solidFill>
                  <a:srgbClr val="00B050"/>
                </a:solidFill>
                <a:latin typeface="+mn-ea"/>
              </a:rPr>
              <a:t>ptrint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=&amp;data; 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포인터변수 선언 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&amp; 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초기화</a:t>
            </a:r>
            <a:endParaRPr lang="en-US" altLang="ko-KR" sz="1800" dirty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en-US" altLang="ko-KR" sz="1800" dirty="0">
                <a:latin typeface="+mn-ea"/>
              </a:rPr>
              <a:t>	</a:t>
            </a:r>
            <a:r>
              <a:rPr lang="en-US" altLang="ko-KR" sz="1800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 *</a:t>
            </a:r>
            <a:r>
              <a:rPr lang="en-US" altLang="ko-KR" sz="1800" dirty="0" err="1">
                <a:latin typeface="+mn-ea"/>
              </a:rPr>
              <a:t>ptrint</a:t>
            </a:r>
            <a:r>
              <a:rPr lang="en-US" altLang="ko-KR" sz="1800" dirty="0" smtClean="0">
                <a:latin typeface="+mn-ea"/>
              </a:rPr>
              <a:t>; </a:t>
            </a:r>
            <a:endParaRPr lang="en-US" altLang="ko-KR" sz="1800" dirty="0" smtClean="0">
              <a:latin typeface="+mn-ea"/>
            </a:endParaRPr>
          </a:p>
          <a:p>
            <a:pPr>
              <a:buNone/>
            </a:pPr>
            <a:endParaRPr lang="en-US" altLang="ko-KR" sz="1800" dirty="0" smtClean="0">
              <a:latin typeface="+mn-ea"/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   //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포인터 변수 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print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에 변수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data 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주소 저장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포인터 변수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초기화</a:t>
            </a:r>
            <a:endParaRPr lang="en-US" altLang="ko-KR" sz="1800" dirty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 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포인터 변수는 사용되기 전 반드시 초기화</a:t>
            </a:r>
            <a:endParaRPr lang="en-US" altLang="ko-KR" sz="1800" dirty="0">
              <a:solidFill>
                <a:srgbClr val="00B050"/>
              </a:solidFill>
              <a:latin typeface="+mn-ea"/>
            </a:endParaRPr>
          </a:p>
          <a:p>
            <a:pPr marL="342900" lvl="1" indent="-342900">
              <a:buClr>
                <a:schemeClr val="accent2"/>
              </a:buClr>
              <a:buSzPct val="75000"/>
              <a:buNone/>
            </a:pPr>
            <a:r>
              <a:rPr lang="en-US" altLang="ko-KR" sz="1800" dirty="0">
                <a:latin typeface="+mn-ea"/>
              </a:rPr>
              <a:t>  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“포인터 변수 </a:t>
            </a:r>
            <a:r>
              <a:rPr lang="en-US" altLang="ko-KR" sz="1800" dirty="0" err="1">
                <a:solidFill>
                  <a:srgbClr val="00B050"/>
                </a:solidFill>
                <a:latin typeface="+mn-ea"/>
              </a:rPr>
              <a:t>ptrint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는 변수 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data 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를 가리킨다” 또는 “참조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(reference)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한다”라고 표현</a:t>
            </a:r>
            <a:endParaRPr lang="en-US" altLang="ko-KR" sz="1800" dirty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    </a:t>
            </a:r>
            <a:r>
              <a:rPr lang="en-US" altLang="ko-KR" sz="1800" dirty="0">
                <a:latin typeface="+mn-ea"/>
              </a:rPr>
              <a:t>	</a:t>
            </a:r>
            <a:r>
              <a:rPr lang="en-US" altLang="ko-KR" sz="1800" dirty="0" err="1">
                <a:latin typeface="+mn-ea"/>
              </a:rPr>
              <a:t>ptrint</a:t>
            </a:r>
            <a:r>
              <a:rPr lang="en-US" altLang="ko-KR" sz="1800" dirty="0">
                <a:latin typeface="+mn-ea"/>
              </a:rPr>
              <a:t> = &amp;data; </a:t>
            </a:r>
            <a:endParaRPr lang="en-US" altLang="ko-KR" sz="1800" dirty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en-US" altLang="ko-KR" sz="1800" dirty="0">
                <a:latin typeface="+mn-ea"/>
              </a:rPr>
              <a:t>	</a:t>
            </a:r>
            <a:r>
              <a:rPr lang="en-US" altLang="ko-KR" sz="1800" dirty="0" err="1">
                <a:latin typeface="+mn-ea"/>
              </a:rPr>
              <a:t>printf</a:t>
            </a:r>
            <a:r>
              <a:rPr lang="en-US" altLang="ko-KR" sz="1800" dirty="0">
                <a:latin typeface="+mn-ea"/>
              </a:rPr>
              <a:t>("10</a:t>
            </a:r>
            <a:r>
              <a:rPr lang="ko-KR" altLang="en-US" sz="1800" dirty="0" smtClean="0">
                <a:latin typeface="+mn-ea"/>
              </a:rPr>
              <a:t>진수 </a:t>
            </a:r>
            <a:r>
              <a:rPr lang="ko-KR" altLang="en-US" sz="1800" dirty="0" err="1" smtClean="0">
                <a:latin typeface="+mn-ea"/>
              </a:rPr>
              <a:t>주소값</a:t>
            </a:r>
            <a:r>
              <a:rPr lang="en-US" altLang="ko-KR" sz="1800" dirty="0">
                <a:latin typeface="+mn-ea"/>
              </a:rPr>
              <a:t>: </a:t>
            </a:r>
            <a:r>
              <a:rPr lang="en-US" altLang="ko-KR" sz="1800" dirty="0" smtClean="0">
                <a:solidFill>
                  <a:srgbClr val="FF0000"/>
                </a:solidFill>
                <a:latin typeface="+mn-ea"/>
              </a:rPr>
              <a:t>%#p</a:t>
            </a:r>
            <a:r>
              <a:rPr lang="en-US" altLang="ko-KR" sz="1800" dirty="0" smtClean="0">
                <a:latin typeface="+mn-ea"/>
              </a:rPr>
              <a:t>\n</a:t>
            </a:r>
            <a:r>
              <a:rPr lang="en-US" altLang="ko-KR" sz="1800" dirty="0">
                <a:latin typeface="+mn-ea"/>
              </a:rPr>
              <a:t>", </a:t>
            </a:r>
            <a:r>
              <a:rPr lang="en-US" altLang="ko-KR" sz="1800" dirty="0" err="1">
                <a:latin typeface="+mn-ea"/>
              </a:rPr>
              <a:t>ptrint</a:t>
            </a:r>
            <a:r>
              <a:rPr lang="en-US" altLang="ko-KR" sz="1800" dirty="0" smtClean="0">
                <a:latin typeface="+mn-ea"/>
              </a:rPr>
              <a:t>); 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800" dirty="0">
                <a:solidFill>
                  <a:srgbClr val="00B050"/>
                </a:solidFill>
                <a:latin typeface="+mn-ea"/>
              </a:rPr>
              <a:t>포인터 변수에 저장된 주소 출력</a:t>
            </a:r>
            <a:endParaRPr lang="en-US" altLang="ko-KR" sz="1800" dirty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en-US" altLang="ko-KR" sz="1800" dirty="0">
                <a:latin typeface="+mn-ea"/>
              </a:rPr>
              <a:t>	</a:t>
            </a:r>
            <a:r>
              <a:rPr lang="en-US" altLang="ko-KR" sz="1800" dirty="0" err="1" smtClean="0">
                <a:latin typeface="+mn-ea"/>
              </a:rPr>
              <a:t>printf</a:t>
            </a:r>
            <a:r>
              <a:rPr lang="en-US" altLang="ko-KR" sz="1800" dirty="0">
                <a:latin typeface="+mn-ea"/>
              </a:rPr>
              <a:t>("</a:t>
            </a:r>
            <a:r>
              <a:rPr lang="ko-KR" altLang="en-US" sz="1800" dirty="0" smtClean="0">
                <a:latin typeface="+mn-ea"/>
              </a:rPr>
              <a:t>포인터변수의 크기</a:t>
            </a:r>
            <a:r>
              <a:rPr lang="en-US" altLang="ko-KR" sz="1800" dirty="0">
                <a:latin typeface="+mn-ea"/>
              </a:rPr>
              <a:t>: %d\n", </a:t>
            </a:r>
            <a:r>
              <a:rPr lang="en-US" altLang="ko-KR" sz="1800" dirty="0" err="1">
                <a:latin typeface="+mn-ea"/>
              </a:rPr>
              <a:t>sizeof</a:t>
            </a:r>
            <a:r>
              <a:rPr lang="en-US" altLang="ko-KR" sz="1800" dirty="0">
                <a:latin typeface="+mn-ea"/>
              </a:rPr>
              <a:t> (</a:t>
            </a:r>
            <a:r>
              <a:rPr lang="en-US" altLang="ko-KR" sz="1800" dirty="0" err="1">
                <a:latin typeface="+mn-ea"/>
              </a:rPr>
              <a:t>ptrint</a:t>
            </a:r>
            <a:r>
              <a:rPr lang="en-US" altLang="ko-KR" sz="1800" dirty="0">
                <a:latin typeface="+mn-ea"/>
              </a:rPr>
              <a:t>));</a:t>
            </a:r>
          </a:p>
          <a:p>
            <a:pPr>
              <a:buNone/>
            </a:pPr>
            <a:endParaRPr lang="ko-KR" altLang="en-US" sz="1800" dirty="0">
              <a:latin typeface="+mn-ea"/>
            </a:endParaRPr>
          </a:p>
          <a:p>
            <a:pPr>
              <a:buNone/>
            </a:pPr>
            <a:r>
              <a:rPr lang="en-US" altLang="ko-KR" sz="1800" dirty="0">
                <a:latin typeface="+mn-ea"/>
              </a:rPr>
              <a:t>	return 0</a:t>
            </a:r>
            <a:r>
              <a:rPr lang="en-US" altLang="ko-KR" sz="1800" dirty="0" smtClean="0">
                <a:latin typeface="+mn-ea"/>
              </a:rPr>
              <a:t>; }</a:t>
            </a:r>
            <a:endParaRPr lang="ko-KR" altLang="en-US" sz="1800" dirty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포인터 이용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 t="56618" r="66583"/>
          <a:stretch>
            <a:fillRect/>
          </a:stretch>
        </p:blipFill>
        <p:spPr bwMode="auto">
          <a:xfrm>
            <a:off x="6228184" y="889781"/>
            <a:ext cx="2234004" cy="1027051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4899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26</a:t>
            </a:fld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간접 참조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 </a:t>
            </a:r>
            <a:r>
              <a:rPr lang="en-US" altLang="ko-KR" dirty="0" smtClean="0"/>
              <a:t>* </a:t>
            </a:r>
            <a:r>
              <a:rPr lang="ko-KR" altLang="en-US" dirty="0" smtClean="0"/>
              <a:t>연산자 사용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9247" y="1124744"/>
            <a:ext cx="8496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#include &lt;</a:t>
            </a:r>
            <a:r>
              <a:rPr lang="en-US" altLang="ko-KR" sz="2000" dirty="0" err="1" smtClean="0">
                <a:latin typeface="+mn-ea"/>
              </a:rPr>
              <a:t>stdio.h</a:t>
            </a:r>
            <a:r>
              <a:rPr lang="en-US" altLang="ko-KR" sz="2000" dirty="0" smtClean="0">
                <a:latin typeface="+mn-ea"/>
              </a:rPr>
              <a:t>&gt;</a:t>
            </a:r>
          </a:p>
          <a:p>
            <a:r>
              <a:rPr lang="en-US" altLang="ko-KR" sz="2000" dirty="0" err="1" smtClean="0">
                <a:latin typeface="+mn-ea"/>
              </a:rPr>
              <a:t>int</a:t>
            </a:r>
            <a:r>
              <a:rPr lang="en-US" altLang="ko-KR" sz="2000" dirty="0" smtClean="0">
                <a:latin typeface="+mn-ea"/>
              </a:rPr>
              <a:t> main(void){</a:t>
            </a:r>
          </a:p>
          <a:p>
            <a:r>
              <a:rPr lang="en-US" altLang="ko-KR" sz="2000" dirty="0" smtClean="0">
                <a:latin typeface="+mn-ea"/>
              </a:rPr>
              <a:t>	</a:t>
            </a:r>
            <a:r>
              <a:rPr lang="en-US" altLang="ko-KR" sz="2000" dirty="0" err="1" smtClean="0">
                <a:latin typeface="+mn-ea"/>
              </a:rPr>
              <a:t>int</a:t>
            </a:r>
            <a:r>
              <a:rPr lang="en-US" altLang="ko-KR" sz="2000" dirty="0" smtClean="0">
                <a:latin typeface="+mn-ea"/>
              </a:rPr>
              <a:t> data = 50;</a:t>
            </a:r>
          </a:p>
          <a:p>
            <a:r>
              <a:rPr lang="en-US" altLang="ko-KR" sz="2000" dirty="0" smtClean="0">
                <a:latin typeface="+mn-ea"/>
              </a:rPr>
              <a:t>	char </a:t>
            </a:r>
            <a:r>
              <a:rPr lang="en-US" altLang="ko-KR" sz="2000" dirty="0" err="1" smtClean="0">
                <a:latin typeface="+mn-ea"/>
              </a:rPr>
              <a:t>ch</a:t>
            </a:r>
            <a:r>
              <a:rPr lang="en-US" altLang="ko-KR" sz="2000" dirty="0" smtClean="0">
                <a:latin typeface="+mn-ea"/>
              </a:rPr>
              <a:t> = 'A';</a:t>
            </a:r>
          </a:p>
          <a:p>
            <a:r>
              <a:rPr lang="en-US" altLang="ko-KR" sz="2000" dirty="0" smtClean="0">
                <a:latin typeface="+mn-ea"/>
              </a:rPr>
              <a:t>	</a:t>
            </a:r>
            <a:r>
              <a:rPr lang="en-US" altLang="ko-KR" sz="2000" dirty="0" err="1" smtClean="0">
                <a:latin typeface="+mn-ea"/>
              </a:rPr>
              <a:t>int</a:t>
            </a:r>
            <a:r>
              <a:rPr lang="en-US" altLang="ko-KR" sz="2000" dirty="0" smtClean="0">
                <a:latin typeface="+mn-ea"/>
              </a:rPr>
              <a:t> *</a:t>
            </a:r>
            <a:r>
              <a:rPr lang="en-US" altLang="ko-KR" sz="2000" dirty="0" err="1" smtClean="0">
                <a:latin typeface="+mn-ea"/>
              </a:rPr>
              <a:t>ptrint</a:t>
            </a:r>
            <a:r>
              <a:rPr lang="en-US" altLang="ko-KR" sz="2000" dirty="0" smtClean="0">
                <a:latin typeface="+mn-ea"/>
              </a:rPr>
              <a:t> = &amp;data; </a:t>
            </a:r>
          </a:p>
          <a:p>
            <a:r>
              <a:rPr lang="en-US" altLang="ko-KR" sz="2000" dirty="0" smtClean="0">
                <a:latin typeface="+mn-ea"/>
              </a:rPr>
              <a:t>	char *</a:t>
            </a:r>
            <a:r>
              <a:rPr lang="en-US" altLang="ko-KR" sz="2000" dirty="0" err="1" smtClean="0">
                <a:latin typeface="+mn-ea"/>
              </a:rPr>
              <a:t>ptrchar</a:t>
            </a:r>
            <a:r>
              <a:rPr lang="en-US" altLang="ko-KR" sz="2000" dirty="0" smtClean="0">
                <a:latin typeface="+mn-ea"/>
              </a:rPr>
              <a:t> = &amp;</a:t>
            </a:r>
            <a:r>
              <a:rPr lang="en-US" altLang="ko-KR" sz="2000" dirty="0" err="1" smtClean="0">
                <a:latin typeface="+mn-ea"/>
              </a:rPr>
              <a:t>ch</a:t>
            </a:r>
            <a:r>
              <a:rPr lang="en-US" altLang="ko-KR" sz="2000" dirty="0" smtClean="0">
                <a:latin typeface="+mn-ea"/>
              </a:rPr>
              <a:t>;</a:t>
            </a:r>
          </a:p>
          <a:p>
            <a:r>
              <a:rPr lang="en-US" altLang="ko-KR" sz="2000" dirty="0" smtClean="0">
                <a:latin typeface="+mn-ea"/>
              </a:rPr>
              <a:t>	</a:t>
            </a:r>
            <a:r>
              <a:rPr lang="en-US" altLang="ko-KR" sz="2000" dirty="0" err="1" smtClean="0">
                <a:solidFill>
                  <a:srgbClr val="00B050"/>
                </a:solidFill>
                <a:latin typeface="+mn-ea"/>
              </a:rPr>
              <a:t>printf</a:t>
            </a:r>
            <a:r>
              <a:rPr lang="en-US" altLang="ko-KR" sz="2000" dirty="0" smtClean="0">
                <a:solidFill>
                  <a:srgbClr val="00B050"/>
                </a:solidFill>
                <a:latin typeface="+mn-ea"/>
              </a:rPr>
              <a:t>("</a:t>
            </a:r>
            <a:r>
              <a:rPr lang="ko-KR" altLang="en-US" sz="2000" dirty="0" smtClean="0">
                <a:solidFill>
                  <a:srgbClr val="00B050"/>
                </a:solidFill>
                <a:latin typeface="+mn-ea"/>
              </a:rPr>
              <a:t>간접 참조 출력</a:t>
            </a:r>
            <a:r>
              <a:rPr lang="en-US" altLang="ko-KR" sz="2000" dirty="0" smtClean="0">
                <a:solidFill>
                  <a:srgbClr val="00B050"/>
                </a:solidFill>
                <a:latin typeface="+mn-ea"/>
              </a:rPr>
              <a:t>: %d %c\n", *</a:t>
            </a:r>
            <a:r>
              <a:rPr lang="en-US" altLang="ko-KR" sz="2000" dirty="0" err="1" smtClean="0">
                <a:solidFill>
                  <a:srgbClr val="00B050"/>
                </a:solidFill>
                <a:latin typeface="+mn-ea"/>
              </a:rPr>
              <a:t>ptrint</a:t>
            </a:r>
            <a:r>
              <a:rPr lang="en-US" altLang="ko-KR" sz="2000" dirty="0" smtClean="0">
                <a:solidFill>
                  <a:srgbClr val="00B050"/>
                </a:solidFill>
                <a:latin typeface="+mn-ea"/>
              </a:rPr>
              <a:t>, *</a:t>
            </a:r>
            <a:r>
              <a:rPr lang="en-US" altLang="ko-KR" sz="2000" dirty="0" err="1" smtClean="0">
                <a:solidFill>
                  <a:srgbClr val="00B050"/>
                </a:solidFill>
                <a:latin typeface="+mn-ea"/>
              </a:rPr>
              <a:t>ptrchar</a:t>
            </a:r>
            <a:r>
              <a:rPr lang="en-US" altLang="ko-KR" sz="2000" dirty="0" smtClean="0">
                <a:solidFill>
                  <a:srgbClr val="00B050"/>
                </a:solidFill>
                <a:latin typeface="+mn-ea"/>
              </a:rPr>
              <a:t>);</a:t>
            </a:r>
          </a:p>
          <a:p>
            <a:endParaRPr lang="ko-KR" altLang="en-US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	*</a:t>
            </a:r>
            <a:r>
              <a:rPr lang="en-US" altLang="ko-KR" sz="2000" dirty="0" err="1" smtClean="0">
                <a:latin typeface="+mn-ea"/>
              </a:rPr>
              <a:t>ptrint</a:t>
            </a:r>
            <a:r>
              <a:rPr lang="en-US" altLang="ko-KR" sz="2000" dirty="0" smtClean="0">
                <a:latin typeface="+mn-ea"/>
              </a:rPr>
              <a:t> = 200;</a:t>
            </a:r>
          </a:p>
          <a:p>
            <a:r>
              <a:rPr lang="en-US" altLang="ko-KR" sz="2000" dirty="0" smtClean="0">
                <a:latin typeface="+mn-ea"/>
              </a:rPr>
              <a:t>	*</a:t>
            </a:r>
            <a:r>
              <a:rPr lang="en-US" altLang="ko-KR" sz="2000" dirty="0" err="1" smtClean="0">
                <a:latin typeface="+mn-ea"/>
              </a:rPr>
              <a:t>ptrchar</a:t>
            </a:r>
            <a:r>
              <a:rPr lang="en-US" altLang="ko-KR" sz="2000" dirty="0" smtClean="0">
                <a:latin typeface="+mn-ea"/>
              </a:rPr>
              <a:t> = 'B';</a:t>
            </a:r>
          </a:p>
          <a:p>
            <a:r>
              <a:rPr lang="en-US" altLang="ko-KR" sz="2000" dirty="0" smtClean="0">
                <a:latin typeface="+mn-ea"/>
              </a:rPr>
              <a:t>	 </a:t>
            </a:r>
            <a:r>
              <a:rPr lang="en-US" altLang="ko-KR" sz="2000" dirty="0" err="1" smtClean="0">
                <a:solidFill>
                  <a:srgbClr val="00B050"/>
                </a:solidFill>
                <a:latin typeface="+mn-ea"/>
              </a:rPr>
              <a:t>printf</a:t>
            </a:r>
            <a:r>
              <a:rPr lang="en-US" altLang="ko-KR" sz="2000" dirty="0" smtClean="0">
                <a:solidFill>
                  <a:srgbClr val="00B050"/>
                </a:solidFill>
                <a:latin typeface="+mn-ea"/>
              </a:rPr>
              <a:t>("</a:t>
            </a:r>
            <a:r>
              <a:rPr lang="ko-KR" altLang="en-US" sz="2000" dirty="0" smtClean="0">
                <a:solidFill>
                  <a:srgbClr val="00B050"/>
                </a:solidFill>
                <a:latin typeface="+mn-ea"/>
              </a:rPr>
              <a:t>직접 참조 출력</a:t>
            </a:r>
            <a:r>
              <a:rPr lang="en-US" altLang="ko-KR" sz="2000" dirty="0" smtClean="0">
                <a:solidFill>
                  <a:srgbClr val="00B050"/>
                </a:solidFill>
                <a:latin typeface="+mn-ea"/>
              </a:rPr>
              <a:t>: %d %c\n", data, </a:t>
            </a:r>
            <a:r>
              <a:rPr lang="en-US" altLang="ko-KR" sz="2000" dirty="0" err="1" smtClean="0">
                <a:solidFill>
                  <a:srgbClr val="00B050"/>
                </a:solidFill>
                <a:latin typeface="+mn-ea"/>
              </a:rPr>
              <a:t>ch</a:t>
            </a:r>
            <a:r>
              <a:rPr lang="en-US" altLang="ko-KR" sz="2000" dirty="0" smtClean="0">
                <a:solidFill>
                  <a:srgbClr val="00B050"/>
                </a:solidFill>
                <a:latin typeface="+mn-ea"/>
              </a:rPr>
              <a:t>);</a:t>
            </a:r>
          </a:p>
          <a:p>
            <a:endParaRPr lang="ko-KR" altLang="en-US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	return 0;</a:t>
            </a:r>
          </a:p>
          <a:p>
            <a:r>
              <a:rPr lang="en-US" altLang="ko-KR" sz="2000" dirty="0" smtClean="0">
                <a:latin typeface="+mn-ea"/>
              </a:rPr>
              <a:t>}</a:t>
            </a:r>
            <a:endParaRPr lang="ko-KR" altLang="en-US" sz="2000" dirty="0">
              <a:latin typeface="+mn-ea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1031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포인터의 기초형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061121"/>
            <a:ext cx="8971384" cy="4888160"/>
          </a:xfrm>
        </p:spPr>
        <p:txBody>
          <a:bodyPr>
            <a:noAutofit/>
          </a:bodyPr>
          <a:lstStyle/>
          <a:p>
            <a:pPr eaLnBrk="1" hangingPunct="1"/>
            <a:r>
              <a:rPr lang="ko-KR" altLang="en-US" dirty="0" smtClean="0">
                <a:latin typeface="+mn-ea"/>
              </a:rPr>
              <a:t>포인터의 </a:t>
            </a:r>
            <a:r>
              <a:rPr lang="ko-KR" altLang="en-US" dirty="0" err="1" smtClean="0">
                <a:latin typeface="+mn-ea"/>
              </a:rPr>
              <a:t>기초형은</a:t>
            </a:r>
            <a:r>
              <a:rPr lang="ko-KR" altLang="en-US" dirty="0" smtClean="0">
                <a:latin typeface="+mn-ea"/>
              </a:rPr>
              <a:t> 포인터가 가리키는 객체의 처리 방법을 결정한다. </a:t>
            </a:r>
          </a:p>
          <a:p>
            <a:pPr eaLnBrk="1" hangingPunct="1"/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객체의 형과 같은 형을 갖는 포인터를 사용</a:t>
            </a:r>
            <a:r>
              <a:rPr lang="ko-KR" altLang="en-US" dirty="0" smtClean="0">
                <a:latin typeface="+mn-ea"/>
              </a:rPr>
              <a:t>해야 한다.</a:t>
            </a:r>
            <a:endParaRPr lang="en-US" altLang="ko-KR" dirty="0" smtClean="0">
              <a:latin typeface="+mn-ea"/>
            </a:endParaRPr>
          </a:p>
          <a:p>
            <a:pPr marL="400050" lvl="1" indent="0">
              <a:buNone/>
            </a:pPr>
            <a:r>
              <a:rPr lang="en-US" altLang="ko-KR" sz="20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q;</a:t>
            </a:r>
          </a:p>
          <a:p>
            <a:pPr marL="400050" lvl="1" indent="0">
              <a:buNone/>
            </a:pP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float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*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fp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;</a:t>
            </a:r>
          </a:p>
          <a:p>
            <a:pPr marL="400050" lvl="1" indent="0">
              <a:buNone/>
            </a:pP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fp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= &amp;q;  </a:t>
            </a:r>
            <a:r>
              <a:rPr lang="en-US" altLang="ko-KR" sz="20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// ERROR : </a:t>
            </a:r>
            <a:r>
              <a:rPr lang="ko-KR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포인터 </a:t>
            </a:r>
            <a:r>
              <a:rPr lang="en-US" altLang="ko-KR" sz="2000" dirty="0" err="1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fp</a:t>
            </a:r>
            <a:r>
              <a:rPr lang="ko-KR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에 정수의 주소</a:t>
            </a:r>
            <a:r>
              <a:rPr lang="en-US" altLang="ko-KR" sz="20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(q</a:t>
            </a:r>
            <a:r>
              <a:rPr lang="ko-KR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의 주소</a:t>
            </a:r>
            <a:r>
              <a:rPr lang="en-US" altLang="ko-KR" sz="20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</a:t>
            </a:r>
            <a:r>
              <a:rPr lang="ko-KR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를 치환</a:t>
            </a:r>
            <a:endParaRPr lang="ko-KR" altLang="en-US" sz="20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400050" lvl="1" indent="0">
              <a:buNone/>
            </a:pPr>
            <a:r>
              <a:rPr lang="en-US" altLang="ko-KR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               /* </a:t>
            </a:r>
            <a:r>
              <a:rPr lang="en-US" altLang="ko-KR" sz="2000" dirty="0" err="1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int</a:t>
            </a:r>
            <a:r>
              <a:rPr lang="ko-KR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는 </a:t>
            </a:r>
            <a:r>
              <a:rPr lang="en-US" altLang="ko-KR" sz="20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float</a:t>
            </a:r>
            <a:r>
              <a:rPr lang="ko-KR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보다 길이가 짧기 때문에 </a:t>
            </a:r>
            <a:r>
              <a:rPr lang="en-US" altLang="ko-KR" sz="20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q</a:t>
            </a:r>
            <a:r>
              <a:rPr lang="ko-KR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에 할당된</a:t>
            </a:r>
            <a:endParaRPr lang="ko-KR" altLang="en-US" sz="20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400050" lvl="1" indent="0">
              <a:buNone/>
            </a:pPr>
            <a:r>
              <a:rPr lang="ko-KR" alt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              바이트 </a:t>
            </a:r>
            <a:r>
              <a:rPr lang="ko-KR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뿐만 아니라 </a:t>
            </a:r>
            <a:r>
              <a:rPr lang="en-US" altLang="ko-KR" sz="20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q</a:t>
            </a:r>
            <a:r>
              <a:rPr lang="ko-KR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에 인접한 메모리 까지 치환 됨 *</a:t>
            </a:r>
            <a:r>
              <a:rPr lang="en-US" altLang="ko-KR" sz="20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/</a:t>
            </a:r>
            <a:endParaRPr lang="ko-KR" altLang="en-US" sz="20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400050" lvl="1" indent="0">
              <a:buNone/>
            </a:pPr>
            <a:r>
              <a:rPr lang="ko-KR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*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fp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= 100; </a:t>
            </a:r>
            <a:r>
              <a:rPr lang="en-US" altLang="ko-KR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// </a:t>
            </a:r>
            <a:r>
              <a:rPr lang="ko-KR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포인터를 이용하여 </a:t>
            </a:r>
            <a:r>
              <a:rPr lang="en-US" altLang="ko-KR" sz="20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q</a:t>
            </a:r>
            <a:r>
              <a:rPr lang="ko-KR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에 값을 치환한다</a:t>
            </a:r>
            <a:r>
              <a:rPr lang="en-US" altLang="ko-KR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.</a:t>
            </a:r>
            <a:endParaRPr lang="ko-KR" altLang="en-US" sz="20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400050" lvl="1" indent="0">
              <a:buNone/>
            </a:pP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printf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"q's value is %d"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, q);  </a:t>
            </a:r>
            <a:r>
              <a:rPr lang="en-US" altLang="ko-KR" sz="20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//</a:t>
            </a:r>
            <a:r>
              <a:rPr lang="ko-KR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쓰레기 값 출력</a:t>
            </a:r>
            <a:endParaRPr lang="ko-KR" altLang="en-US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6CE2-02AC-40A4-B225-9C3770FF8525}" type="slidenum">
              <a:rPr lang="en-US" altLang="ko-KR" smtClean="0"/>
              <a:pPr/>
              <a:t>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0659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28</a:t>
            </a:fld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107504" y="1080257"/>
            <a:ext cx="8811103" cy="5616624"/>
          </a:xfrm>
        </p:spPr>
        <p:txBody>
          <a:bodyPr>
            <a:normAutofit/>
          </a:bodyPr>
          <a:lstStyle/>
          <a:p>
            <a:r>
              <a:rPr lang="ko-KR" altLang="en-US" sz="2200" dirty="0" smtClean="0"/>
              <a:t>주소 연산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포인터 변수는 간단한 더하기와 뺄셈 연산으로 주소를 수정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포인터의 연산은 절대적인 주소의 계산이 아니며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포인터가 가리키는 변수 크기에 비례한 연산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정수 만을 더하거나 뺄 수 있다</a:t>
            </a:r>
            <a:endParaRPr lang="en-US" altLang="ko-KR" sz="2200" dirty="0" smtClean="0"/>
          </a:p>
          <a:p>
            <a:pPr lvl="1"/>
            <a:r>
              <a:rPr lang="en-US" altLang="ko-KR" sz="2200" dirty="0" smtClean="0"/>
              <a:t>+, -, ++, -- </a:t>
            </a:r>
            <a:r>
              <a:rPr lang="ko-KR" altLang="en-US" sz="2200" dirty="0" smtClean="0"/>
              <a:t>연산자 사용</a:t>
            </a:r>
            <a:endParaRPr lang="en-US" altLang="ko-KR" sz="2200" dirty="0"/>
          </a:p>
          <a:p>
            <a:pPr marL="457200" lvl="1" indent="0">
              <a:buNone/>
            </a:pPr>
            <a:endParaRPr lang="ko-KR" altLang="en-US" sz="2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포인터 변수의 연산</a:t>
            </a:r>
            <a:endParaRPr lang="ko-KR" altLang="en-US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6948" y="3578111"/>
            <a:ext cx="5444778" cy="3118769"/>
          </a:xfrm>
          <a:prstGeom prst="rect">
            <a:avLst/>
          </a:prstGeom>
          <a:ln>
            <a:noFill/>
          </a:ln>
          <a:effectLst/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5232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일차원</a:t>
            </a:r>
            <a:r>
              <a:rPr lang="ko-KR" altLang="en-US" dirty="0" smtClean="0"/>
              <a:t> 배열 원소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7768" y="924662"/>
            <a:ext cx="8533415" cy="561662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첨자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배열 선언 후 배열 원소에 접근하려면 배열 이름 뒤에 대괄호 사이 첨자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smtClean="0"/>
              <a:t>index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를 이용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첫 번째 배열 원소에 접근하는 </a:t>
            </a:r>
            <a:r>
              <a:rPr lang="ko-KR" altLang="en-US" dirty="0" err="1" smtClean="0">
                <a:latin typeface="+mn-ea"/>
              </a:rPr>
              <a:t>첨자값은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0</a:t>
            </a:r>
          </a:p>
          <a:p>
            <a:pPr lvl="2"/>
            <a:r>
              <a:rPr lang="ko-KR" altLang="en-US" dirty="0" smtClean="0">
                <a:latin typeface="+mn-ea"/>
              </a:rPr>
              <a:t>다음 두 번째 원소는 </a:t>
            </a:r>
            <a:r>
              <a:rPr lang="en-US" altLang="ko-KR" dirty="0" smtClean="0"/>
              <a:t>1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그리고 그 다음 원소를 접근하려면 순차적으로 </a:t>
            </a:r>
            <a:r>
              <a:rPr lang="en-US" altLang="ko-KR" dirty="0" smtClean="0"/>
              <a:t>1</a:t>
            </a:r>
            <a:r>
              <a:rPr lang="ko-KR" altLang="en-US" dirty="0" smtClean="0">
                <a:latin typeface="+mn-ea"/>
              </a:rPr>
              <a:t>씩 증가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유효한 첨자의 범위는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/>
              <a:t>배열 크기</a:t>
            </a:r>
            <a:r>
              <a:rPr lang="en-US" altLang="ko-KR" dirty="0" smtClean="0"/>
              <a:t>-1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까지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첨자의 유효범위를 벗어나 원소를 참조하면 실행오류가 발생</a:t>
            </a:r>
            <a:endParaRPr lang="en-US" altLang="ko-KR" dirty="0" smtClean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97040" y="960848"/>
            <a:ext cx="8781767" cy="5214974"/>
            <a:chOff x="571472" y="1142984"/>
            <a:chExt cx="5781705" cy="3312368"/>
          </a:xfrm>
          <a:effectLst/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472" y="1142984"/>
              <a:ext cx="5781705" cy="3312368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2984212" y="2869403"/>
              <a:ext cx="1673832" cy="2150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5*4</a:t>
              </a:r>
              <a:r>
                <a:rPr lang="ko-KR" altLang="en-US" sz="16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바이트 </a:t>
              </a:r>
              <a:r>
                <a:rPr lang="en-US" altLang="ko-KR" sz="16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= 20</a:t>
              </a:r>
              <a:r>
                <a:rPr lang="ko-KR" altLang="en-US" sz="16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바이트</a:t>
              </a:r>
              <a:endPara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9359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29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smtClean="0">
                <a:latin typeface="+mn-ea"/>
              </a:rPr>
              <a:t>이중 포인터</a:t>
            </a:r>
            <a:endParaRPr lang="en-US" altLang="ko-KR" sz="2200" dirty="0" smtClean="0">
              <a:latin typeface="+mn-ea"/>
            </a:endParaRPr>
          </a:p>
          <a:p>
            <a:pPr lvl="1"/>
            <a:r>
              <a:rPr lang="ko-KR" altLang="en-US" sz="2200" dirty="0" smtClean="0">
                <a:latin typeface="+mn-ea"/>
              </a:rPr>
              <a:t>포인터 변수의 </a:t>
            </a:r>
            <a:r>
              <a:rPr lang="ko-KR" altLang="en-US" sz="2200" dirty="0" err="1" smtClean="0">
                <a:latin typeface="+mn-ea"/>
              </a:rPr>
              <a:t>주소값을</a:t>
            </a:r>
            <a:r>
              <a:rPr lang="ko-KR" altLang="en-US" sz="2200" dirty="0" smtClean="0">
                <a:latin typeface="+mn-ea"/>
              </a:rPr>
              <a:t> 갖는 변수</a:t>
            </a:r>
            <a:endParaRPr lang="en-US" altLang="ko-KR" sz="2200" dirty="0" smtClean="0">
              <a:latin typeface="+mn-ea"/>
            </a:endParaRPr>
          </a:p>
          <a:p>
            <a:pPr lvl="1"/>
            <a:r>
              <a:rPr lang="ko-KR" altLang="en-US" sz="2200" dirty="0" smtClean="0">
                <a:latin typeface="+mn-ea"/>
              </a:rPr>
              <a:t>다시 이중 포인터의 </a:t>
            </a:r>
            <a:r>
              <a:rPr lang="ko-KR" altLang="en-US" sz="2200" dirty="0" err="1" smtClean="0">
                <a:latin typeface="+mn-ea"/>
              </a:rPr>
              <a:t>주소값을</a:t>
            </a:r>
            <a:r>
              <a:rPr lang="ko-KR" altLang="en-US" sz="2200" dirty="0" smtClean="0">
                <a:latin typeface="+mn-ea"/>
              </a:rPr>
              <a:t> 갖는 변수는 삼중 포인터</a:t>
            </a:r>
            <a:endParaRPr lang="en-US" altLang="ko-KR" sz="2200" dirty="0" smtClean="0">
              <a:latin typeface="+mn-ea"/>
            </a:endParaRPr>
          </a:p>
          <a:p>
            <a:pPr lvl="1"/>
            <a:r>
              <a:rPr lang="ko-KR" altLang="en-US" sz="2200" dirty="0" smtClean="0">
                <a:latin typeface="+mn-ea"/>
              </a:rPr>
              <a:t>이러한 포인터의 포인터를 모두 다중 포인터</a:t>
            </a:r>
            <a:endParaRPr lang="en-US" altLang="ko-KR" sz="2200" dirty="0" smtClean="0">
              <a:latin typeface="+mn-ea"/>
            </a:endParaRPr>
          </a:p>
          <a:p>
            <a:pPr lvl="1"/>
            <a:r>
              <a:rPr lang="ko-KR" altLang="en-US" sz="2200" dirty="0" smtClean="0">
                <a:latin typeface="+mn-ea"/>
              </a:rPr>
              <a:t>변수 선언에서 *</a:t>
            </a:r>
            <a:r>
              <a:rPr lang="ko-KR" altLang="en-US" sz="2200" dirty="0" err="1" smtClean="0">
                <a:latin typeface="+mn-ea"/>
              </a:rPr>
              <a:t>를</a:t>
            </a:r>
            <a:r>
              <a:rPr lang="ko-KR" altLang="en-US" sz="2200" dirty="0" smtClean="0">
                <a:latin typeface="+mn-ea"/>
              </a:rPr>
              <a:t> 여러 번 이용하여 다중 포인터 변수를 선언</a:t>
            </a:r>
            <a:endParaRPr lang="en-US" altLang="ko-KR" sz="2200" dirty="0" smtClean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포인터</a:t>
            </a:r>
            <a:endParaRPr lang="ko-KR" altLang="en-US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 rotWithShape="1">
          <a:blip r:embed="rId2" cstate="print"/>
          <a:srcRect t="23808"/>
          <a:stretch/>
        </p:blipFill>
        <p:spPr bwMode="auto">
          <a:xfrm>
            <a:off x="2051720" y="3238457"/>
            <a:ext cx="6715357" cy="338775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 rotWithShape="1">
          <a:blip r:embed="rId2" cstate="print"/>
          <a:srcRect l="1717" r="73300" b="78310"/>
          <a:stretch/>
        </p:blipFill>
        <p:spPr bwMode="auto">
          <a:xfrm>
            <a:off x="107504" y="3391187"/>
            <a:ext cx="2040850" cy="1130509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8072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30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70941"/>
            <a:ext cx="8971384" cy="541269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000" dirty="0">
                <a:latin typeface="+mn-ea"/>
              </a:rPr>
              <a:t>#include &lt;</a:t>
            </a:r>
            <a:r>
              <a:rPr lang="en-US" altLang="ko-KR" sz="2000" dirty="0" err="1">
                <a:latin typeface="+mn-ea"/>
              </a:rPr>
              <a:t>stdio.h</a:t>
            </a:r>
            <a:r>
              <a:rPr lang="en-US" altLang="ko-KR" sz="2000" dirty="0">
                <a:latin typeface="+mn-ea"/>
              </a:rPr>
              <a:t>&gt; </a:t>
            </a:r>
          </a:p>
          <a:p>
            <a:pPr>
              <a:buNone/>
            </a:pPr>
            <a:r>
              <a:rPr lang="en-US" altLang="ko-KR" sz="2000" dirty="0" err="1" smtClean="0">
                <a:latin typeface="+mn-ea"/>
              </a:rPr>
              <a:t>int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main(void</a:t>
            </a:r>
            <a:r>
              <a:rPr lang="en-US" altLang="ko-KR" sz="2000" dirty="0" smtClean="0">
                <a:latin typeface="+mn-ea"/>
              </a:rPr>
              <a:t>){</a:t>
            </a:r>
            <a:endParaRPr lang="en-US" altLang="ko-KR" sz="2000" dirty="0">
              <a:latin typeface="+mn-ea"/>
            </a:endParaRPr>
          </a:p>
          <a:p>
            <a:pPr>
              <a:buNone/>
            </a:pPr>
            <a:r>
              <a:rPr lang="en-US" altLang="ko-KR" sz="2000" dirty="0">
                <a:latin typeface="+mn-ea"/>
              </a:rPr>
              <a:t>	</a:t>
            </a:r>
            <a:r>
              <a:rPr lang="en-US" altLang="ko-KR" sz="2000" dirty="0" err="1">
                <a:latin typeface="+mn-ea"/>
              </a:rPr>
              <a:t>int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err="1">
                <a:latin typeface="+mn-ea"/>
              </a:rPr>
              <a:t>i</a:t>
            </a:r>
            <a:r>
              <a:rPr lang="en-US" altLang="ko-KR" sz="2000" dirty="0">
                <a:latin typeface="+mn-ea"/>
              </a:rPr>
              <a:t> = 20;</a:t>
            </a:r>
          </a:p>
          <a:p>
            <a:pPr>
              <a:buNone/>
            </a:pPr>
            <a:r>
              <a:rPr lang="en-US" altLang="ko-KR" sz="2000" dirty="0">
                <a:latin typeface="+mn-ea"/>
              </a:rPr>
              <a:t>	</a:t>
            </a:r>
            <a:r>
              <a:rPr lang="en-US" altLang="ko-KR" sz="2000" dirty="0" err="1">
                <a:latin typeface="+mn-ea"/>
              </a:rPr>
              <a:t>int</a:t>
            </a:r>
            <a:r>
              <a:rPr lang="en-US" altLang="ko-KR" sz="2000" dirty="0">
                <a:latin typeface="+mn-ea"/>
              </a:rPr>
              <a:t> *pi = &amp;</a:t>
            </a:r>
            <a:r>
              <a:rPr lang="en-US" altLang="ko-KR" sz="2000" dirty="0" err="1">
                <a:latin typeface="+mn-ea"/>
              </a:rPr>
              <a:t>i</a:t>
            </a:r>
            <a:r>
              <a:rPr lang="en-US" altLang="ko-KR" sz="2000" dirty="0">
                <a:latin typeface="+mn-ea"/>
              </a:rPr>
              <a:t>;		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2000" dirty="0" smtClean="0">
                <a:solidFill>
                  <a:srgbClr val="00B050"/>
                </a:solidFill>
                <a:latin typeface="+mn-ea"/>
              </a:rPr>
              <a:t>포인터 선언</a:t>
            </a:r>
            <a:endParaRPr lang="ko-KR" altLang="en-US" sz="2000" dirty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en-US" altLang="ko-KR" sz="2000" dirty="0">
                <a:latin typeface="+mn-ea"/>
              </a:rPr>
              <a:t>	</a:t>
            </a:r>
            <a:r>
              <a:rPr lang="en-US" altLang="ko-KR" sz="2000" dirty="0" err="1">
                <a:latin typeface="+mn-ea"/>
              </a:rPr>
              <a:t>int</a:t>
            </a:r>
            <a:r>
              <a:rPr lang="en-US" altLang="ko-KR" sz="2000" dirty="0">
                <a:latin typeface="+mn-ea"/>
              </a:rPr>
              <a:t> **dpi = &amp;pi</a:t>
            </a:r>
            <a:r>
              <a:rPr lang="en-US" altLang="ko-KR" sz="2000" dirty="0" smtClean="0">
                <a:latin typeface="+mn-ea"/>
              </a:rPr>
              <a:t>; </a:t>
            </a:r>
            <a:r>
              <a:rPr lang="en-US" altLang="ko-KR" sz="2000" dirty="0">
                <a:latin typeface="+mn-ea"/>
              </a:rPr>
              <a:t>	</a:t>
            </a:r>
            <a:r>
              <a:rPr lang="en-US" altLang="ko-KR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2000" dirty="0">
                <a:solidFill>
                  <a:srgbClr val="00B050"/>
                </a:solidFill>
                <a:latin typeface="+mn-ea"/>
              </a:rPr>
              <a:t>이중포인터 선언</a:t>
            </a:r>
          </a:p>
          <a:p>
            <a:pPr>
              <a:buNone/>
            </a:pPr>
            <a:r>
              <a:rPr lang="ko-KR" altLang="en-US" sz="2000" dirty="0">
                <a:latin typeface="+mn-ea"/>
              </a:rPr>
              <a:t>    </a:t>
            </a:r>
            <a:r>
              <a:rPr lang="en-US" altLang="ko-KR" sz="2000" dirty="0" err="1" smtClean="0">
                <a:latin typeface="+mn-ea"/>
              </a:rPr>
              <a:t>printf</a:t>
            </a:r>
            <a:r>
              <a:rPr lang="en-US" altLang="ko-KR" sz="2000" dirty="0">
                <a:latin typeface="+mn-ea"/>
              </a:rPr>
              <a:t>("%p %p %p\n", &amp;</a:t>
            </a:r>
            <a:r>
              <a:rPr lang="en-US" altLang="ko-KR" sz="2000" dirty="0" err="1">
                <a:latin typeface="+mn-ea"/>
              </a:rPr>
              <a:t>i</a:t>
            </a:r>
            <a:r>
              <a:rPr lang="en-US" altLang="ko-KR" sz="2000" dirty="0">
                <a:latin typeface="+mn-ea"/>
              </a:rPr>
              <a:t>, pi, *dpi</a:t>
            </a:r>
            <a:r>
              <a:rPr lang="en-US" altLang="ko-KR" sz="2000" dirty="0" smtClean="0">
                <a:latin typeface="+mn-ea"/>
              </a:rPr>
              <a:t>);</a:t>
            </a:r>
          </a:p>
          <a:p>
            <a:pPr>
              <a:buNone/>
            </a:pPr>
            <a:endParaRPr lang="en-US" altLang="ko-KR" sz="2000" dirty="0">
              <a:latin typeface="+mn-ea"/>
            </a:endParaRPr>
          </a:p>
          <a:p>
            <a:pPr>
              <a:buNone/>
            </a:pPr>
            <a:r>
              <a:rPr lang="en-US" altLang="ko-KR" sz="2000" dirty="0">
                <a:latin typeface="+mn-ea"/>
              </a:rPr>
              <a:t>	*pi = </a:t>
            </a:r>
            <a:r>
              <a:rPr lang="en-US" altLang="ko-KR" sz="2000" dirty="0" err="1">
                <a:latin typeface="+mn-ea"/>
              </a:rPr>
              <a:t>i</a:t>
            </a:r>
            <a:r>
              <a:rPr lang="en-US" altLang="ko-KR" sz="2000" dirty="0">
                <a:latin typeface="+mn-ea"/>
              </a:rPr>
              <a:t> + 2;	</a:t>
            </a:r>
            <a:r>
              <a:rPr lang="en-US" altLang="ko-KR" sz="2000" dirty="0" smtClean="0">
                <a:latin typeface="+mn-ea"/>
              </a:rPr>
              <a:t>          </a:t>
            </a:r>
            <a:r>
              <a:rPr lang="en-US" altLang="ko-KR" sz="2000" dirty="0" smtClean="0">
                <a:solidFill>
                  <a:srgbClr val="00B050"/>
                </a:solidFill>
                <a:latin typeface="+mn-ea"/>
              </a:rPr>
              <a:t>// </a:t>
            </a:r>
            <a:r>
              <a:rPr lang="en-US" altLang="ko-KR" sz="2000" dirty="0" err="1">
                <a:solidFill>
                  <a:srgbClr val="00B050"/>
                </a:solidFill>
                <a:latin typeface="+mn-ea"/>
              </a:rPr>
              <a:t>i</a:t>
            </a:r>
            <a:r>
              <a:rPr lang="en-US" altLang="ko-KR" sz="2000" dirty="0">
                <a:solidFill>
                  <a:srgbClr val="00B050"/>
                </a:solidFill>
                <a:latin typeface="+mn-ea"/>
              </a:rPr>
              <a:t> = </a:t>
            </a:r>
            <a:r>
              <a:rPr lang="en-US" altLang="ko-KR" sz="2000" dirty="0" err="1">
                <a:solidFill>
                  <a:srgbClr val="00B050"/>
                </a:solidFill>
                <a:latin typeface="+mn-ea"/>
              </a:rPr>
              <a:t>i</a:t>
            </a:r>
            <a:r>
              <a:rPr lang="en-US" altLang="ko-KR" sz="2000" dirty="0">
                <a:solidFill>
                  <a:srgbClr val="00B050"/>
                </a:solidFill>
                <a:latin typeface="+mn-ea"/>
              </a:rPr>
              <a:t> + 2;</a:t>
            </a:r>
          </a:p>
          <a:p>
            <a:pPr>
              <a:buNone/>
            </a:pPr>
            <a:r>
              <a:rPr lang="en-US" altLang="ko-KR" sz="2000" dirty="0">
                <a:latin typeface="+mn-ea"/>
              </a:rPr>
              <a:t>	</a:t>
            </a:r>
            <a:r>
              <a:rPr lang="en-US" altLang="ko-KR" sz="2000" dirty="0" err="1">
                <a:latin typeface="+mn-ea"/>
              </a:rPr>
              <a:t>printf</a:t>
            </a:r>
            <a:r>
              <a:rPr lang="en-US" altLang="ko-KR" sz="2000" dirty="0">
                <a:latin typeface="+mn-ea"/>
              </a:rPr>
              <a:t>("%d %d %d\n", </a:t>
            </a:r>
            <a:r>
              <a:rPr lang="en-US" altLang="ko-KR" sz="2000" dirty="0" err="1">
                <a:latin typeface="+mn-ea"/>
              </a:rPr>
              <a:t>i</a:t>
            </a:r>
            <a:r>
              <a:rPr lang="en-US" altLang="ko-KR" sz="2000" dirty="0">
                <a:latin typeface="+mn-ea"/>
              </a:rPr>
              <a:t>,  *pi, **dpi</a:t>
            </a:r>
            <a:r>
              <a:rPr lang="en-US" altLang="ko-KR" sz="2000" dirty="0" smtClean="0">
                <a:latin typeface="+mn-ea"/>
              </a:rPr>
              <a:t>);</a:t>
            </a:r>
          </a:p>
          <a:p>
            <a:pPr>
              <a:buNone/>
            </a:pPr>
            <a:endParaRPr lang="en-US" altLang="ko-KR" sz="2000" dirty="0">
              <a:latin typeface="+mn-ea"/>
            </a:endParaRPr>
          </a:p>
          <a:p>
            <a:pPr>
              <a:buNone/>
            </a:pPr>
            <a:r>
              <a:rPr lang="en-US" altLang="ko-KR" sz="2000" dirty="0">
                <a:latin typeface="+mn-ea"/>
              </a:rPr>
              <a:t>	**dpi = *pi + 2</a:t>
            </a:r>
            <a:r>
              <a:rPr lang="en-US" altLang="ko-KR" sz="2000" dirty="0" smtClean="0">
                <a:latin typeface="+mn-ea"/>
              </a:rPr>
              <a:t>;</a:t>
            </a:r>
            <a:r>
              <a:rPr lang="en-US" altLang="ko-KR" sz="2000" dirty="0" smtClean="0">
                <a:solidFill>
                  <a:srgbClr val="00B050"/>
                </a:solidFill>
                <a:latin typeface="+mn-ea"/>
              </a:rPr>
              <a:t>     // </a:t>
            </a:r>
            <a:r>
              <a:rPr lang="en-US" altLang="ko-KR" sz="2000" dirty="0" err="1">
                <a:solidFill>
                  <a:srgbClr val="00B050"/>
                </a:solidFill>
                <a:latin typeface="+mn-ea"/>
              </a:rPr>
              <a:t>i</a:t>
            </a:r>
            <a:r>
              <a:rPr lang="en-US" altLang="ko-KR" sz="2000" dirty="0">
                <a:solidFill>
                  <a:srgbClr val="00B050"/>
                </a:solidFill>
                <a:latin typeface="+mn-ea"/>
              </a:rPr>
              <a:t> = </a:t>
            </a:r>
            <a:r>
              <a:rPr lang="en-US" altLang="ko-KR" sz="2000" dirty="0" err="1">
                <a:solidFill>
                  <a:srgbClr val="00B050"/>
                </a:solidFill>
                <a:latin typeface="+mn-ea"/>
              </a:rPr>
              <a:t>i</a:t>
            </a:r>
            <a:r>
              <a:rPr lang="en-US" altLang="ko-KR" sz="2000" dirty="0">
                <a:solidFill>
                  <a:srgbClr val="00B050"/>
                </a:solidFill>
                <a:latin typeface="+mn-ea"/>
              </a:rPr>
              <a:t> + 2;</a:t>
            </a:r>
          </a:p>
          <a:p>
            <a:pPr>
              <a:buNone/>
            </a:pPr>
            <a:r>
              <a:rPr lang="en-US" altLang="ko-KR" sz="2000" dirty="0">
                <a:latin typeface="+mn-ea"/>
              </a:rPr>
              <a:t>	</a:t>
            </a:r>
            <a:r>
              <a:rPr lang="en-US" altLang="ko-KR" sz="2000" dirty="0" err="1">
                <a:latin typeface="+mn-ea"/>
              </a:rPr>
              <a:t>printf</a:t>
            </a:r>
            <a:r>
              <a:rPr lang="en-US" altLang="ko-KR" sz="2000" dirty="0">
                <a:latin typeface="+mn-ea"/>
              </a:rPr>
              <a:t>("%d %d %d\n", </a:t>
            </a:r>
            <a:r>
              <a:rPr lang="en-US" altLang="ko-KR" sz="2000" dirty="0" err="1">
                <a:latin typeface="+mn-ea"/>
              </a:rPr>
              <a:t>i</a:t>
            </a:r>
            <a:r>
              <a:rPr lang="en-US" altLang="ko-KR" sz="2000" dirty="0">
                <a:latin typeface="+mn-ea"/>
              </a:rPr>
              <a:t>,  *pi, **dpi);</a:t>
            </a:r>
          </a:p>
          <a:p>
            <a:pPr>
              <a:buNone/>
            </a:pPr>
            <a:r>
              <a:rPr lang="en-US" altLang="ko-KR" sz="2000" dirty="0">
                <a:latin typeface="+mn-ea"/>
              </a:rPr>
              <a:t>	return 0</a:t>
            </a:r>
            <a:r>
              <a:rPr lang="en-US" altLang="ko-KR" sz="2000" dirty="0" smtClean="0">
                <a:latin typeface="+mn-ea"/>
              </a:rPr>
              <a:t>;}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이중 포인터의 이용</a:t>
            </a:r>
            <a:endParaRPr lang="ko-KR" altLang="en-US" dirty="0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/>
          <a:srcRect t="84810" r="20633"/>
          <a:stretch>
            <a:fillRect/>
          </a:stretch>
        </p:blipFill>
        <p:spPr bwMode="auto">
          <a:xfrm>
            <a:off x="3995936" y="1170941"/>
            <a:ext cx="4519238" cy="984127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4724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31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385" y="1097498"/>
            <a:ext cx="8533415" cy="5616624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여러 포인터 모임</a:t>
            </a:r>
            <a:endParaRPr lang="en-US" altLang="ko-KR" dirty="0" smtClean="0">
              <a:solidFill>
                <a:srgbClr val="00B050"/>
              </a:solidFill>
              <a:latin typeface="+mn-ea"/>
            </a:endParaRPr>
          </a:p>
          <a:p>
            <a:pPr lvl="1"/>
            <a:r>
              <a:rPr lang="ko-KR" altLang="en-US" dirty="0" err="1" smtClean="0">
                <a:latin typeface="+mn-ea"/>
              </a:rPr>
              <a:t>주소값을</a:t>
            </a:r>
            <a:r>
              <a:rPr lang="ko-KR" altLang="en-US" dirty="0" smtClean="0">
                <a:latin typeface="+mn-ea"/>
              </a:rPr>
              <a:t> 저장하는 포인터를 배열 원소로 하는 배열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일반 배열 선언에서 변수 이름 앞에 *</a:t>
            </a:r>
            <a:r>
              <a:rPr lang="ko-KR" altLang="en-US" dirty="0" err="1" smtClean="0">
                <a:latin typeface="+mn-ea"/>
              </a:rPr>
              <a:t>를</a:t>
            </a:r>
            <a:r>
              <a:rPr lang="ko-KR" altLang="en-US" dirty="0" smtClean="0">
                <a:latin typeface="+mn-ea"/>
              </a:rPr>
              <a:t> 붙이면 포인터 배열 변수 선언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포인터 배열 선언 시 초기값을 지정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문장 </a:t>
            </a:r>
            <a:r>
              <a:rPr lang="en-US" altLang="ko-KR" dirty="0" smtClean="0">
                <a:latin typeface="+mn-ea"/>
              </a:rPr>
              <a:t>double </a:t>
            </a:r>
            <a:r>
              <a:rPr lang="ko-KR" altLang="en-US" dirty="0" smtClean="0">
                <a:latin typeface="+mn-ea"/>
              </a:rPr>
              <a:t>*</a:t>
            </a:r>
            <a:r>
              <a:rPr lang="en-US" altLang="ko-KR" dirty="0" err="1" smtClean="0">
                <a:latin typeface="+mn-ea"/>
              </a:rPr>
              <a:t>dary</a:t>
            </a:r>
            <a:r>
              <a:rPr lang="en-US" altLang="ko-KR" dirty="0" smtClean="0">
                <a:latin typeface="+mn-ea"/>
              </a:rPr>
              <a:t>[5] = {NULL};</a:t>
            </a:r>
            <a:endParaRPr lang="ko-KR" altLang="en-US" dirty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배열</a:t>
            </a:r>
            <a:endParaRPr lang="ko-KR" altLang="en-US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996948"/>
            <a:ext cx="6145385" cy="249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5566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32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276" y="1081880"/>
            <a:ext cx="8533415" cy="5616624"/>
          </a:xfrm>
        </p:spPr>
        <p:txBody>
          <a:bodyPr/>
          <a:lstStyle/>
          <a:p>
            <a:r>
              <a:rPr lang="ko-KR" altLang="en-US" dirty="0" smtClean="0"/>
              <a:t>포인터 배열 </a:t>
            </a:r>
            <a:r>
              <a:rPr lang="en-US" altLang="ko-KR" dirty="0" err="1" smtClean="0"/>
              <a:t>pary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int</a:t>
            </a:r>
            <a:r>
              <a:rPr lang="ko-KR" altLang="en-US" dirty="0" smtClean="0"/>
              <a:t>형 포인터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개를 원소로 갖는 배열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배열 메모리 구조</a:t>
            </a:r>
            <a:endParaRPr lang="ko-KR" altLang="en-US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5" y="1957657"/>
            <a:ext cx="6624736" cy="4798283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4742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33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942" y="1124744"/>
            <a:ext cx="8533415" cy="61206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000" dirty="0" err="1" smtClean="0">
                <a:latin typeface="+mn-ea"/>
              </a:rPr>
              <a:t>int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main(void</a:t>
            </a:r>
            <a:r>
              <a:rPr lang="en-US" altLang="ko-KR" sz="2000" dirty="0" smtClean="0">
                <a:latin typeface="+mn-ea"/>
              </a:rPr>
              <a:t>){</a:t>
            </a:r>
            <a:endParaRPr lang="en-US" altLang="ko-KR" sz="2000" dirty="0">
              <a:latin typeface="+mn-ea"/>
            </a:endParaRPr>
          </a:p>
          <a:p>
            <a:pPr>
              <a:buNone/>
            </a:pPr>
            <a:r>
              <a:rPr lang="ko-KR" altLang="en-US" sz="2000" dirty="0">
                <a:latin typeface="+mn-ea"/>
              </a:rPr>
              <a:t>	</a:t>
            </a:r>
            <a:r>
              <a:rPr lang="en-US" altLang="ko-KR" sz="2000" dirty="0" err="1" smtClean="0">
                <a:latin typeface="+mn-ea"/>
              </a:rPr>
              <a:t>int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*</a:t>
            </a:r>
            <a:r>
              <a:rPr lang="en-US" altLang="ko-KR" sz="2000" dirty="0" err="1">
                <a:latin typeface="+mn-ea"/>
              </a:rPr>
              <a:t>pary</a:t>
            </a:r>
            <a:r>
              <a:rPr lang="en-US" altLang="ko-KR" sz="2000" dirty="0">
                <a:latin typeface="+mn-ea"/>
              </a:rPr>
              <a:t>[3] = { NULL </a:t>
            </a:r>
            <a:r>
              <a:rPr lang="en-US" altLang="ko-KR" sz="2000" dirty="0" smtClean="0">
                <a:latin typeface="+mn-ea"/>
              </a:rPr>
              <a:t>};</a:t>
            </a:r>
            <a:r>
              <a:rPr lang="en-US" altLang="ko-KR" sz="2000" dirty="0" smtClean="0">
                <a:solidFill>
                  <a:srgbClr val="00B050"/>
                </a:solidFill>
                <a:latin typeface="+mn-ea"/>
              </a:rPr>
              <a:t>  //</a:t>
            </a:r>
            <a:r>
              <a:rPr lang="ko-KR" altLang="en-US" sz="2000" dirty="0">
                <a:solidFill>
                  <a:srgbClr val="00B050"/>
                </a:solidFill>
                <a:latin typeface="+mn-ea"/>
              </a:rPr>
              <a:t>포인터 배열 변수 선언</a:t>
            </a:r>
          </a:p>
          <a:p>
            <a:pPr>
              <a:buNone/>
            </a:pPr>
            <a:r>
              <a:rPr lang="en-US" altLang="ko-KR" sz="2000" dirty="0">
                <a:latin typeface="+mn-ea"/>
              </a:rPr>
              <a:t>	</a:t>
            </a:r>
            <a:r>
              <a:rPr lang="en-US" altLang="ko-KR" sz="2000" dirty="0" err="1">
                <a:latin typeface="+mn-ea"/>
              </a:rPr>
              <a:t>int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err="1">
                <a:latin typeface="+mn-ea"/>
              </a:rPr>
              <a:t>i</a:t>
            </a:r>
            <a:r>
              <a:rPr lang="en-US" altLang="ko-KR" sz="2000" dirty="0">
                <a:latin typeface="+mn-ea"/>
              </a:rPr>
              <a:t>, a=10, b=20, c=30;</a:t>
            </a:r>
          </a:p>
          <a:p>
            <a:pPr>
              <a:buNone/>
            </a:pPr>
            <a:r>
              <a:rPr lang="en-US" altLang="ko-KR" sz="2000" dirty="0">
                <a:latin typeface="+mn-ea"/>
              </a:rPr>
              <a:t>	</a:t>
            </a:r>
            <a:r>
              <a:rPr lang="en-US" altLang="ko-KR" sz="2000" dirty="0" err="1">
                <a:latin typeface="+mn-ea"/>
              </a:rPr>
              <a:t>pary</a:t>
            </a:r>
            <a:r>
              <a:rPr lang="en-US" altLang="ko-KR" sz="2000" dirty="0">
                <a:latin typeface="+mn-ea"/>
              </a:rPr>
              <a:t>[0] = &amp;a; </a:t>
            </a:r>
          </a:p>
          <a:p>
            <a:pPr>
              <a:buNone/>
            </a:pPr>
            <a:r>
              <a:rPr lang="en-US" altLang="ko-KR" sz="2000" dirty="0">
                <a:latin typeface="+mn-ea"/>
              </a:rPr>
              <a:t>	</a:t>
            </a:r>
            <a:r>
              <a:rPr lang="en-US" altLang="ko-KR" sz="2000" dirty="0" err="1">
                <a:latin typeface="+mn-ea"/>
              </a:rPr>
              <a:t>pary</a:t>
            </a:r>
            <a:r>
              <a:rPr lang="en-US" altLang="ko-KR" sz="2000" dirty="0">
                <a:latin typeface="+mn-ea"/>
              </a:rPr>
              <a:t>[1] = &amp;b; </a:t>
            </a:r>
          </a:p>
          <a:p>
            <a:pPr>
              <a:buNone/>
            </a:pPr>
            <a:r>
              <a:rPr lang="en-US" altLang="ko-KR" sz="2000" dirty="0">
                <a:latin typeface="+mn-ea"/>
              </a:rPr>
              <a:t>	</a:t>
            </a:r>
            <a:r>
              <a:rPr lang="en-US" altLang="ko-KR" sz="2000" dirty="0" err="1">
                <a:latin typeface="+mn-ea"/>
              </a:rPr>
              <a:t>pary</a:t>
            </a:r>
            <a:r>
              <a:rPr lang="en-US" altLang="ko-KR" sz="2000" dirty="0">
                <a:latin typeface="+mn-ea"/>
              </a:rPr>
              <a:t>[2] = &amp;c; </a:t>
            </a:r>
          </a:p>
          <a:p>
            <a:pPr>
              <a:buNone/>
            </a:pPr>
            <a:r>
              <a:rPr lang="nn-NO" altLang="ko-KR" sz="2000" dirty="0">
                <a:latin typeface="+mn-ea"/>
              </a:rPr>
              <a:t>	for (i = 0; i &lt; 3; i++) </a:t>
            </a:r>
          </a:p>
          <a:p>
            <a:pPr>
              <a:buNone/>
            </a:pPr>
            <a:r>
              <a:rPr lang="en-US" altLang="ko-KR" sz="2000" dirty="0">
                <a:latin typeface="+mn-ea"/>
              </a:rPr>
              <a:t>	</a:t>
            </a:r>
            <a:r>
              <a:rPr lang="en-US" altLang="ko-KR" sz="2000" dirty="0" smtClean="0">
                <a:latin typeface="+mn-ea"/>
              </a:rPr>
              <a:t>  </a:t>
            </a:r>
            <a:r>
              <a:rPr lang="en-US" altLang="ko-KR" sz="2000" dirty="0">
                <a:latin typeface="+mn-ea"/>
              </a:rPr>
              <a:t>	</a:t>
            </a:r>
            <a:r>
              <a:rPr lang="en-US" altLang="ko-KR" sz="2000" dirty="0" err="1">
                <a:latin typeface="+mn-ea"/>
              </a:rPr>
              <a:t>printf</a:t>
            </a:r>
            <a:r>
              <a:rPr lang="en-US" altLang="ko-KR" sz="2000" dirty="0">
                <a:latin typeface="+mn-ea"/>
              </a:rPr>
              <a:t>("*</a:t>
            </a:r>
            <a:r>
              <a:rPr lang="en-US" altLang="ko-KR" sz="2000" dirty="0" err="1">
                <a:latin typeface="+mn-ea"/>
              </a:rPr>
              <a:t>pAry</a:t>
            </a:r>
            <a:r>
              <a:rPr lang="en-US" altLang="ko-KR" sz="2000" dirty="0">
                <a:latin typeface="+mn-ea"/>
              </a:rPr>
              <a:t>[%d] = %d\n", </a:t>
            </a:r>
            <a:r>
              <a:rPr lang="en-US" altLang="ko-KR" sz="2000" dirty="0" err="1">
                <a:latin typeface="+mn-ea"/>
              </a:rPr>
              <a:t>i</a:t>
            </a:r>
            <a:r>
              <a:rPr lang="en-US" altLang="ko-KR" sz="2000" dirty="0">
                <a:latin typeface="+mn-ea"/>
              </a:rPr>
              <a:t>, *</a:t>
            </a:r>
            <a:r>
              <a:rPr lang="en-US" altLang="ko-KR" sz="2000" dirty="0" err="1">
                <a:latin typeface="+mn-ea"/>
              </a:rPr>
              <a:t>pary</a:t>
            </a:r>
            <a:r>
              <a:rPr lang="en-US" altLang="ko-KR" sz="2000" dirty="0">
                <a:latin typeface="+mn-ea"/>
              </a:rPr>
              <a:t>[</a:t>
            </a:r>
            <a:r>
              <a:rPr lang="en-US" altLang="ko-KR" sz="2000" dirty="0" err="1">
                <a:latin typeface="+mn-ea"/>
              </a:rPr>
              <a:t>i</a:t>
            </a:r>
            <a:r>
              <a:rPr lang="en-US" altLang="ko-KR" sz="2000" dirty="0">
                <a:latin typeface="+mn-ea"/>
              </a:rPr>
              <a:t>]);</a:t>
            </a:r>
          </a:p>
          <a:p>
            <a:pPr>
              <a:buNone/>
            </a:pPr>
            <a:r>
              <a:rPr lang="nn-NO" altLang="ko-KR" sz="2000" dirty="0">
                <a:latin typeface="+mn-ea"/>
              </a:rPr>
              <a:t>	for (i = 0; i &lt; 3; i</a:t>
            </a:r>
            <a:r>
              <a:rPr lang="nn-NO" altLang="ko-KR" sz="2000" dirty="0" smtClean="0">
                <a:latin typeface="+mn-ea"/>
              </a:rPr>
              <a:t>++)</a:t>
            </a:r>
            <a:r>
              <a:rPr lang="ko-KR" altLang="en-US" sz="2000" dirty="0">
                <a:latin typeface="+mn-ea"/>
              </a:rPr>
              <a:t>	</a:t>
            </a:r>
            <a:r>
              <a:rPr lang="en-US" altLang="ko-KR" sz="2000" dirty="0">
                <a:latin typeface="+mn-ea"/>
              </a:rPr>
              <a:t>{</a:t>
            </a:r>
          </a:p>
          <a:p>
            <a:pPr>
              <a:buNone/>
            </a:pPr>
            <a:r>
              <a:rPr lang="en-US" altLang="ko-KR" sz="2000" dirty="0">
                <a:latin typeface="+mn-ea"/>
              </a:rPr>
              <a:t>		</a:t>
            </a:r>
            <a:r>
              <a:rPr lang="en-US" altLang="ko-KR" sz="2000" dirty="0" err="1">
                <a:latin typeface="+mn-ea"/>
              </a:rPr>
              <a:t>scanf</a:t>
            </a:r>
            <a:r>
              <a:rPr lang="en-US" altLang="ko-KR" sz="2000" dirty="0">
                <a:latin typeface="+mn-ea"/>
              </a:rPr>
              <a:t>("%d", </a:t>
            </a:r>
            <a:r>
              <a:rPr lang="en-US" altLang="ko-KR" sz="2000" dirty="0" err="1">
                <a:latin typeface="+mn-ea"/>
              </a:rPr>
              <a:t>pary</a:t>
            </a:r>
            <a:r>
              <a:rPr lang="en-US" altLang="ko-KR" sz="2000" dirty="0">
                <a:latin typeface="+mn-ea"/>
              </a:rPr>
              <a:t>[</a:t>
            </a:r>
            <a:r>
              <a:rPr lang="en-US" altLang="ko-KR" sz="2000" dirty="0" err="1">
                <a:latin typeface="+mn-ea"/>
              </a:rPr>
              <a:t>i</a:t>
            </a:r>
            <a:r>
              <a:rPr lang="en-US" altLang="ko-KR" sz="2000" dirty="0" smtClean="0">
                <a:latin typeface="+mn-ea"/>
              </a:rPr>
              <a:t>]);   </a:t>
            </a:r>
            <a:r>
              <a:rPr lang="en-US" altLang="ko-KR" sz="20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ko-KR" sz="2000" dirty="0" err="1" smtClean="0">
                <a:solidFill>
                  <a:srgbClr val="00B050"/>
                </a:solidFill>
                <a:latin typeface="+mn-ea"/>
              </a:rPr>
              <a:t>pary</a:t>
            </a:r>
            <a:r>
              <a:rPr lang="en-US" altLang="ko-KR" sz="2000" dirty="0" smtClean="0">
                <a:solidFill>
                  <a:srgbClr val="00B050"/>
                </a:solidFill>
                <a:latin typeface="+mn-ea"/>
              </a:rPr>
              <a:t>[</a:t>
            </a:r>
            <a:r>
              <a:rPr lang="en-US" altLang="ko-KR" sz="2000" dirty="0" err="1" smtClean="0">
                <a:solidFill>
                  <a:srgbClr val="00B050"/>
                </a:solidFill>
                <a:latin typeface="+mn-ea"/>
              </a:rPr>
              <a:t>i</a:t>
            </a:r>
            <a:r>
              <a:rPr lang="en-US" altLang="ko-KR" sz="2000" dirty="0" smtClean="0">
                <a:solidFill>
                  <a:srgbClr val="00B050"/>
                </a:solidFill>
                <a:latin typeface="+mn-ea"/>
              </a:rPr>
              <a:t>] </a:t>
            </a:r>
            <a:r>
              <a:rPr lang="ko-KR" altLang="en-US" sz="2000" dirty="0" smtClean="0">
                <a:solidFill>
                  <a:srgbClr val="00B050"/>
                </a:solidFill>
                <a:latin typeface="+mn-ea"/>
              </a:rPr>
              <a:t>주소이므로 </a:t>
            </a:r>
            <a:r>
              <a:rPr lang="en-US" altLang="ko-KR" sz="2000" dirty="0" smtClean="0">
                <a:solidFill>
                  <a:srgbClr val="00B050"/>
                </a:solidFill>
                <a:latin typeface="+mn-ea"/>
              </a:rPr>
              <a:t>&amp;</a:t>
            </a:r>
            <a:r>
              <a:rPr lang="ko-KR" altLang="en-US" sz="2000" dirty="0" smtClean="0">
                <a:solidFill>
                  <a:srgbClr val="00B050"/>
                </a:solidFill>
                <a:latin typeface="+mn-ea"/>
              </a:rPr>
              <a:t>없</a:t>
            </a:r>
            <a:r>
              <a:rPr lang="ko-KR" altLang="en-US" sz="2000" dirty="0">
                <a:solidFill>
                  <a:srgbClr val="00B050"/>
                </a:solidFill>
                <a:latin typeface="+mn-ea"/>
              </a:rPr>
              <a:t>음</a:t>
            </a:r>
            <a:endParaRPr lang="en-US" altLang="ko-KR" sz="2000" dirty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pt-BR" altLang="ko-KR" sz="2000" dirty="0">
                <a:latin typeface="+mn-ea"/>
              </a:rPr>
              <a:t>		printf("%d, %d, %d\n", a, b, c);</a:t>
            </a:r>
          </a:p>
          <a:p>
            <a:pPr>
              <a:buNone/>
            </a:pPr>
            <a:r>
              <a:rPr lang="ko-KR" altLang="en-US" sz="2000" dirty="0">
                <a:latin typeface="+mn-ea"/>
              </a:rPr>
              <a:t>	</a:t>
            </a:r>
            <a:r>
              <a:rPr lang="en-US" altLang="ko-KR" sz="2000" dirty="0" smtClean="0">
                <a:latin typeface="+mn-ea"/>
              </a:rPr>
              <a:t>}</a:t>
            </a:r>
            <a:endParaRPr lang="ko-KR" altLang="en-US" sz="2000" dirty="0">
              <a:latin typeface="+mn-ea"/>
            </a:endParaRPr>
          </a:p>
          <a:p>
            <a:pPr>
              <a:buNone/>
            </a:pPr>
            <a:r>
              <a:rPr lang="en-US" altLang="ko-KR" sz="2000" dirty="0">
                <a:latin typeface="+mn-ea"/>
              </a:rPr>
              <a:t>	return 0;</a:t>
            </a:r>
          </a:p>
          <a:p>
            <a:pPr>
              <a:buNone/>
            </a:pPr>
            <a:r>
              <a:rPr lang="en-US" altLang="ko-KR" sz="2000" dirty="0">
                <a:latin typeface="+mn-ea"/>
              </a:rPr>
              <a:t>}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배열 이용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6228184" y="1988840"/>
            <a:ext cx="2314516" cy="2294233"/>
            <a:chOff x="1928794" y="6429396"/>
            <a:chExt cx="3286180" cy="2668211"/>
          </a:xfrm>
        </p:grpSpPr>
        <p:pic>
          <p:nvPicPr>
            <p:cNvPr id="15361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 t="60570" r="24579"/>
            <a:stretch>
              <a:fillRect/>
            </a:stretch>
          </p:blipFill>
          <p:spPr bwMode="auto">
            <a:xfrm>
              <a:off x="1928794" y="6429396"/>
              <a:ext cx="3286180" cy="2668211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/>
          </p:spPr>
        </p:pic>
        <p:sp>
          <p:nvSpPr>
            <p:cNvPr id="7" name="직사각형 6"/>
            <p:cNvSpPr/>
            <p:nvPr/>
          </p:nvSpPr>
          <p:spPr>
            <a:xfrm>
              <a:off x="1928794" y="6429396"/>
              <a:ext cx="1143008" cy="7143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3454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34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385" y="1081880"/>
            <a:ext cx="8533415" cy="5616624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배열 주소를 저장</a:t>
            </a:r>
            <a:endParaRPr lang="en-US" altLang="ko-KR" dirty="0" smtClean="0">
              <a:solidFill>
                <a:srgbClr val="00B050"/>
              </a:solidFill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int </a:t>
            </a:r>
            <a:r>
              <a:rPr lang="ko-KR" altLang="en-US" dirty="0" smtClean="0">
                <a:latin typeface="+mn-ea"/>
              </a:rPr>
              <a:t>형인 </a:t>
            </a:r>
            <a:r>
              <a:rPr lang="ko-KR" altLang="en-US" dirty="0" err="1" smtClean="0">
                <a:latin typeface="+mn-ea"/>
              </a:rPr>
              <a:t>일차원</a:t>
            </a:r>
            <a:r>
              <a:rPr lang="ko-KR" altLang="en-US" dirty="0" smtClean="0">
                <a:latin typeface="+mn-ea"/>
              </a:rPr>
              <a:t> 배열 </a:t>
            </a:r>
            <a:r>
              <a:rPr lang="en-US" altLang="ko-KR" dirty="0" smtClean="0">
                <a:latin typeface="+mn-ea"/>
              </a:rPr>
              <a:t>int a[]</a:t>
            </a:r>
            <a:r>
              <a:rPr lang="ko-KR" altLang="en-US" dirty="0" smtClean="0">
                <a:latin typeface="+mn-ea"/>
              </a:rPr>
              <a:t>의 주소는 </a:t>
            </a:r>
            <a:r>
              <a:rPr lang="en-US" altLang="ko-KR" dirty="0" smtClean="0">
                <a:latin typeface="+mn-ea"/>
              </a:rPr>
              <a:t>(int *)</a:t>
            </a:r>
            <a:r>
              <a:rPr lang="ko-KR" altLang="en-US" dirty="0" smtClean="0">
                <a:latin typeface="+mn-ea"/>
              </a:rPr>
              <a:t>인 포인터 변수에 저장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열이 </a:t>
            </a:r>
            <a:r>
              <a:rPr lang="en-US" altLang="ko-KR" dirty="0" smtClean="0">
                <a:latin typeface="+mn-ea"/>
              </a:rPr>
              <a:t>4</a:t>
            </a:r>
            <a:r>
              <a:rPr lang="ko-KR" altLang="en-US" dirty="0" smtClean="0">
                <a:latin typeface="+mn-ea"/>
              </a:rPr>
              <a:t>인 이차원 배열 </a:t>
            </a:r>
            <a:r>
              <a:rPr lang="en-US" altLang="ko-KR" dirty="0" err="1" smtClean="0">
                <a:latin typeface="+mn-ea"/>
              </a:rPr>
              <a:t>ary</a:t>
            </a:r>
            <a:r>
              <a:rPr lang="en-US" altLang="ko-KR" dirty="0" smtClean="0">
                <a:latin typeface="+mn-ea"/>
              </a:rPr>
              <a:t>[][4]</a:t>
            </a:r>
            <a:r>
              <a:rPr lang="ko-KR" altLang="en-US" dirty="0" smtClean="0">
                <a:latin typeface="+mn-ea"/>
              </a:rPr>
              <a:t>의 주소를 저장하려면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포인터 변수 </a:t>
            </a:r>
            <a:r>
              <a:rPr lang="en-US" altLang="ko-KR" dirty="0" err="1" smtClean="0">
                <a:latin typeface="+mn-ea"/>
              </a:rPr>
              <a:t>ptr</a:t>
            </a:r>
            <a:r>
              <a:rPr lang="ko-KR" altLang="en-US" dirty="0" smtClean="0">
                <a:latin typeface="+mn-ea"/>
              </a:rPr>
              <a:t>을 문장 </a:t>
            </a:r>
            <a:r>
              <a:rPr lang="en-US" altLang="ko-KR" dirty="0" smtClean="0">
                <a:latin typeface="+mn-ea"/>
              </a:rPr>
              <a:t>int (*</a:t>
            </a:r>
            <a:r>
              <a:rPr lang="en-US" altLang="ko-KR" dirty="0" err="1" smtClean="0">
                <a:latin typeface="+mn-ea"/>
              </a:rPr>
              <a:t>ptr</a:t>
            </a:r>
            <a:r>
              <a:rPr lang="en-US" altLang="ko-KR" dirty="0" smtClean="0">
                <a:latin typeface="+mn-ea"/>
              </a:rPr>
              <a:t>)[4];</a:t>
            </a:r>
            <a:r>
              <a:rPr lang="ko-KR" altLang="en-US" dirty="0" smtClean="0">
                <a:latin typeface="+mn-ea"/>
              </a:rPr>
              <a:t>로 선언</a:t>
            </a:r>
            <a:endParaRPr lang="ko-KR" altLang="en-US" dirty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포인터</a:t>
            </a:r>
            <a:endParaRPr lang="ko-KR" altLang="en-US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021" y="3462389"/>
            <a:ext cx="7137396" cy="2973438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3823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35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5536" y="1088142"/>
            <a:ext cx="8971384" cy="5412691"/>
          </a:xfrm>
        </p:spPr>
        <p:txBody>
          <a:bodyPr/>
          <a:lstStyle/>
          <a:p>
            <a:r>
              <a:rPr lang="ko-KR" altLang="en-US" dirty="0" smtClean="0">
                <a:latin typeface="+mn-ea"/>
              </a:rPr>
              <a:t>배열 포인터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int (*</a:t>
            </a:r>
            <a:r>
              <a:rPr lang="en-US" altLang="ko-KR" dirty="0" err="1" smtClean="0">
                <a:latin typeface="+mn-ea"/>
              </a:rPr>
              <a:t>ptr</a:t>
            </a:r>
            <a:r>
              <a:rPr lang="en-US" altLang="ko-KR" dirty="0" smtClean="0">
                <a:latin typeface="+mn-ea"/>
              </a:rPr>
              <a:t>)[4];</a:t>
            </a:r>
          </a:p>
          <a:p>
            <a:pPr lvl="2"/>
            <a:r>
              <a:rPr lang="ko-KR" altLang="en-US" dirty="0" smtClean="0">
                <a:latin typeface="+mn-ea"/>
              </a:rPr>
              <a:t>열이 </a:t>
            </a:r>
            <a:r>
              <a:rPr lang="en-US" altLang="ko-KR" dirty="0" smtClean="0">
                <a:latin typeface="+mn-ea"/>
              </a:rPr>
              <a:t>4</a:t>
            </a:r>
            <a:r>
              <a:rPr lang="ko-KR" altLang="en-US" dirty="0" smtClean="0">
                <a:latin typeface="+mn-ea"/>
              </a:rPr>
              <a:t>인 이차원 배열 포인터 선언 문장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괄호 </a:t>
            </a:r>
            <a:r>
              <a:rPr lang="en-US" altLang="ko-KR" dirty="0" smtClean="0">
                <a:latin typeface="+mn-ea"/>
              </a:rPr>
              <a:t>(*</a:t>
            </a:r>
            <a:r>
              <a:rPr lang="en-US" altLang="ko-KR" dirty="0" err="1" smtClean="0">
                <a:latin typeface="+mn-ea"/>
              </a:rPr>
              <a:t>ptr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은 반드시 필요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포인터 배열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int *</a:t>
            </a:r>
            <a:r>
              <a:rPr lang="en-US" altLang="ko-KR" dirty="0" err="1" smtClean="0">
                <a:latin typeface="+mn-ea"/>
              </a:rPr>
              <a:t>ptr</a:t>
            </a:r>
            <a:r>
              <a:rPr lang="en-US" altLang="ko-KR" dirty="0" smtClean="0">
                <a:latin typeface="+mn-ea"/>
              </a:rPr>
              <a:t>[4];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포인터와 포인터 배열</a:t>
            </a:r>
            <a:endParaRPr lang="ko-KR" altLang="en-US" dirty="0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992661"/>
            <a:ext cx="5112568" cy="3590971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1198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36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1081880"/>
            <a:ext cx="8964488" cy="5616624"/>
          </a:xfrm>
        </p:spPr>
        <p:txBody>
          <a:bodyPr/>
          <a:lstStyle/>
          <a:p>
            <a:r>
              <a:rPr lang="ko-KR" altLang="en-US" dirty="0" smtClean="0"/>
              <a:t>배열 이름을 이용한 참조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 </a:t>
            </a:r>
            <a:r>
              <a:rPr lang="en-US" altLang="ko-KR" dirty="0" smtClean="0"/>
              <a:t>score</a:t>
            </a:r>
            <a:r>
              <a:rPr lang="ko-KR" altLang="en-US" dirty="0" smtClean="0"/>
              <a:t>에서 배열 이름 </a:t>
            </a:r>
            <a:r>
              <a:rPr lang="en-US" altLang="ko-KR" dirty="0" smtClean="0"/>
              <a:t>score </a:t>
            </a:r>
            <a:r>
              <a:rPr lang="ko-KR" altLang="en-US" dirty="0" smtClean="0"/>
              <a:t>자체가 배열 첫 원소의 </a:t>
            </a:r>
            <a:r>
              <a:rPr lang="ko-KR" altLang="en-US" dirty="0" err="1" smtClean="0"/>
              <a:t>주소값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일차원</a:t>
            </a:r>
            <a:r>
              <a:rPr lang="ko-KR" altLang="en-US" dirty="0" smtClean="0"/>
              <a:t> 배열과 포인터</a:t>
            </a:r>
            <a:endParaRPr lang="ko-KR" altLang="en-US" dirty="0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420888"/>
            <a:ext cx="5221503" cy="4032448"/>
          </a:xfrm>
          <a:prstGeom prst="rect">
            <a:avLst/>
          </a:prstGeom>
          <a:ln>
            <a:noFill/>
          </a:ln>
          <a:effectLst/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5711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37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일차원</a:t>
            </a:r>
            <a:r>
              <a:rPr lang="ko-KR" altLang="en-US" dirty="0" smtClean="0"/>
              <a:t> 배열에서 배열 원소와 주소 값 참조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일차원</a:t>
            </a:r>
            <a:r>
              <a:rPr lang="ko-KR" altLang="en-US" dirty="0" smtClean="0"/>
              <a:t> 배열과 포인터</a:t>
            </a:r>
            <a:endParaRPr lang="ko-KR" altLang="en-US" dirty="0"/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8712968" cy="2952328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6311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38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385" y="1061596"/>
            <a:ext cx="8533415" cy="5616624"/>
          </a:xfrm>
        </p:spPr>
        <p:txBody>
          <a:bodyPr/>
          <a:lstStyle/>
          <a:p>
            <a:r>
              <a:rPr lang="ko-KR" altLang="en-US" dirty="0" smtClean="0"/>
              <a:t>배열 이름과 행 이름으로 참조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이차원 배열과 포인터</a:t>
            </a:r>
            <a:endParaRPr lang="ko-KR" altLang="en-US" dirty="0"/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2044" y="1484784"/>
            <a:ext cx="5328592" cy="5528847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5454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일차원</a:t>
            </a:r>
            <a:r>
              <a:rPr lang="ko-KR" altLang="en-US" dirty="0" smtClean="0"/>
              <a:t> 배열 선언 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158998"/>
            <a:ext cx="8782446" cy="5616624"/>
          </a:xfrm>
        </p:spPr>
        <p:txBody>
          <a:bodyPr/>
          <a:lstStyle/>
          <a:p>
            <a:r>
              <a:rPr lang="ko-KR" altLang="en-US" dirty="0" smtClean="0"/>
              <a:t>초기 값이 없는 원소는 기본값으로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 크기가 초기값 원소의 수보다 크면 지정하지 않은 원소의 초기값은 자동으로 모두 기본값으로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정수형은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실수형은 </a:t>
            </a:r>
            <a:r>
              <a:rPr lang="en-US" altLang="ko-KR" dirty="0" smtClean="0"/>
              <a:t>0.0 </a:t>
            </a:r>
            <a:r>
              <a:rPr lang="ko-KR" altLang="en-US" dirty="0" smtClean="0"/>
              <a:t>그리고 문자형은‘</a:t>
            </a:r>
            <a:r>
              <a:rPr lang="en-US" altLang="ko-KR" dirty="0" smtClean="0"/>
              <a:t>\0</a:t>
            </a:r>
            <a:r>
              <a:rPr lang="ko-KR" altLang="en-US" dirty="0" smtClean="0"/>
              <a:t>’인 </a:t>
            </a:r>
            <a:r>
              <a:rPr lang="ko-KR" altLang="en-US" dirty="0" err="1" smtClean="0"/>
              <a:t>널문자</a:t>
            </a:r>
            <a:endParaRPr lang="en-US" altLang="ko-KR" dirty="0" smtClean="0"/>
          </a:p>
          <a:p>
            <a:pPr lvl="1"/>
            <a:r>
              <a:rPr lang="ko-KR" altLang="en-US" dirty="0"/>
              <a:t>초기화 방법은 반드시 배열 선언 시에만 이용이 가능하며 배열 선언 이후에는 사용 불가능</a:t>
            </a:r>
          </a:p>
          <a:p>
            <a:pPr lvl="1"/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21137"/>
            <a:ext cx="8167985" cy="2792245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6294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39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039830"/>
            <a:ext cx="8971384" cy="5412691"/>
          </a:xfrm>
        </p:spPr>
        <p:txBody>
          <a:bodyPr>
            <a:normAutofit/>
          </a:bodyPr>
          <a:lstStyle/>
          <a:p>
            <a:r>
              <a:rPr lang="ko-KR" altLang="en-US" sz="2200" dirty="0" smtClean="0">
                <a:latin typeface="+mn-ea"/>
              </a:rPr>
              <a:t>연산식 </a:t>
            </a:r>
            <a:r>
              <a:rPr lang="en-US" altLang="ko-KR" sz="2200" dirty="0" smtClean="0">
                <a:latin typeface="+mn-ea"/>
              </a:rPr>
              <a:t>(*</a:t>
            </a:r>
            <a:r>
              <a:rPr lang="en-US" altLang="ko-KR" sz="2200" dirty="0" err="1" smtClean="0">
                <a:latin typeface="+mn-ea"/>
              </a:rPr>
              <a:t>td+n</a:t>
            </a:r>
            <a:r>
              <a:rPr lang="en-US" altLang="ko-KR" sz="2200" dirty="0" smtClean="0">
                <a:latin typeface="+mn-ea"/>
              </a:rPr>
              <a:t>)</a:t>
            </a:r>
          </a:p>
          <a:p>
            <a:pPr lvl="1"/>
            <a:r>
              <a:rPr lang="ko-KR" altLang="en-US" sz="2200" dirty="0" smtClean="0">
                <a:latin typeface="+mn-ea"/>
              </a:rPr>
              <a:t>배열의 </a:t>
            </a:r>
            <a:r>
              <a:rPr lang="en-US" altLang="ko-KR" sz="2200" dirty="0" smtClean="0">
                <a:latin typeface="+mn-ea"/>
              </a:rPr>
              <a:t>(n+1)</a:t>
            </a:r>
            <a:r>
              <a:rPr lang="ko-KR" altLang="en-US" sz="2200" dirty="0" smtClean="0">
                <a:latin typeface="+mn-ea"/>
              </a:rPr>
              <a:t>번째 원소의 </a:t>
            </a:r>
            <a:r>
              <a:rPr lang="ko-KR" altLang="en-US" sz="2200" dirty="0" err="1" smtClean="0">
                <a:latin typeface="+mn-ea"/>
              </a:rPr>
              <a:t>주소값</a:t>
            </a:r>
            <a:endParaRPr lang="en-US" altLang="ko-KR" sz="2200" dirty="0" smtClean="0">
              <a:latin typeface="+mn-ea"/>
            </a:endParaRPr>
          </a:p>
          <a:p>
            <a:pPr lvl="1"/>
            <a:r>
              <a:rPr lang="ko-KR" altLang="en-US" sz="2200" dirty="0" smtClean="0">
                <a:latin typeface="+mn-ea"/>
              </a:rPr>
              <a:t>역 참조 연산자를 이용한 연산식 *</a:t>
            </a:r>
            <a:r>
              <a:rPr lang="en-US" altLang="ko-KR" sz="2200" dirty="0" smtClean="0">
                <a:latin typeface="+mn-ea"/>
              </a:rPr>
              <a:t>(*</a:t>
            </a:r>
            <a:r>
              <a:rPr lang="en-US" altLang="ko-KR" sz="2200" dirty="0" err="1" smtClean="0">
                <a:latin typeface="+mn-ea"/>
              </a:rPr>
              <a:t>td+n</a:t>
            </a:r>
            <a:r>
              <a:rPr lang="en-US" altLang="ko-KR" sz="2200" dirty="0" smtClean="0">
                <a:latin typeface="+mn-ea"/>
              </a:rPr>
              <a:t>)</a:t>
            </a:r>
            <a:r>
              <a:rPr lang="ko-KR" altLang="en-US" sz="2200" dirty="0" smtClean="0">
                <a:latin typeface="+mn-ea"/>
              </a:rPr>
              <a:t>은 배열의 </a:t>
            </a:r>
            <a:r>
              <a:rPr lang="en-US" altLang="ko-KR" sz="2200" dirty="0" smtClean="0">
                <a:latin typeface="+mn-ea"/>
              </a:rPr>
              <a:t>(n+1)</a:t>
            </a:r>
            <a:r>
              <a:rPr lang="ko-KR" altLang="en-US" sz="2200" dirty="0" smtClean="0">
                <a:latin typeface="+mn-ea"/>
              </a:rPr>
              <a:t>번째 원소 자체</a:t>
            </a:r>
            <a:endParaRPr lang="ko-KR" altLang="en-US" sz="2200" dirty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이차원 배열과 포인터</a:t>
            </a:r>
            <a:endParaRPr lang="ko-KR" altLang="en-US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961"/>
          <a:stretch/>
        </p:blipFill>
        <p:spPr bwMode="auto">
          <a:xfrm>
            <a:off x="1115616" y="2564904"/>
            <a:ext cx="7082014" cy="4293096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1549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40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521530"/>
            <a:ext cx="8533415" cy="4831018"/>
          </a:xfrm>
        </p:spPr>
        <p:txBody>
          <a:bodyPr>
            <a:noAutofit/>
          </a:bodyPr>
          <a:lstStyle/>
          <a:p>
            <a:pPr>
              <a:lnSpc>
                <a:spcPts val="1800"/>
              </a:lnSpc>
              <a:buNone/>
            </a:pPr>
            <a:r>
              <a:rPr lang="en-US" altLang="ko-KR" sz="1600" dirty="0">
                <a:latin typeface="+mn-ea"/>
              </a:rPr>
              <a:t>#include &lt;</a:t>
            </a:r>
            <a:r>
              <a:rPr lang="en-US" altLang="ko-KR" sz="1600" dirty="0" err="1">
                <a:latin typeface="+mn-ea"/>
              </a:rPr>
              <a:t>stdio.h</a:t>
            </a:r>
            <a:r>
              <a:rPr lang="en-US" altLang="ko-KR" sz="1600" dirty="0">
                <a:latin typeface="+mn-ea"/>
              </a:rPr>
              <a:t>&gt; 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dirty="0">
                <a:latin typeface="+mn-ea"/>
              </a:rPr>
              <a:t>#define ROW 2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dirty="0">
                <a:latin typeface="+mn-ea"/>
              </a:rPr>
              <a:t>#define COL 3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dirty="0" err="1" smtClean="0">
                <a:latin typeface="+mn-ea"/>
              </a:rPr>
              <a:t>int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main(void</a:t>
            </a:r>
            <a:r>
              <a:rPr lang="en-US" altLang="ko-KR" sz="1600" dirty="0" smtClean="0">
                <a:latin typeface="+mn-ea"/>
              </a:rPr>
              <a:t>){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1800"/>
              </a:lnSpc>
              <a:buNone/>
            </a:pP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td[][COL] = {{8, 5, 4}, {2, 7, 6}};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i</a:t>
            </a:r>
            <a:r>
              <a:rPr lang="en-US" altLang="ko-KR" sz="1600" dirty="0">
                <a:latin typeface="+mn-ea"/>
              </a:rPr>
              <a:t> = 0, j = 0, </a:t>
            </a:r>
            <a:r>
              <a:rPr lang="en-US" altLang="ko-KR" sz="1600" dirty="0" err="1">
                <a:latin typeface="+mn-ea"/>
              </a:rPr>
              <a:t>cnt</a:t>
            </a:r>
            <a:r>
              <a:rPr lang="en-US" altLang="ko-KR" sz="1600" dirty="0">
                <a:latin typeface="+mn-ea"/>
              </a:rPr>
              <a:t> = 0;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err="1">
                <a:latin typeface="+mn-ea"/>
              </a:rPr>
              <a:t>printf</a:t>
            </a:r>
            <a:r>
              <a:rPr lang="en-US" altLang="ko-KR" sz="1600" dirty="0">
                <a:latin typeface="+mn-ea"/>
              </a:rPr>
              <a:t>("%d, %d, %d\n", </a:t>
            </a:r>
            <a:r>
              <a:rPr lang="en-US" altLang="ko-KR" sz="1600" dirty="0" err="1">
                <a:latin typeface="+mn-ea"/>
              </a:rPr>
              <a:t>sizeof</a:t>
            </a:r>
            <a:r>
              <a:rPr lang="en-US" altLang="ko-KR" sz="1600" dirty="0">
                <a:latin typeface="+mn-ea"/>
              </a:rPr>
              <a:t>(td), </a:t>
            </a:r>
            <a:r>
              <a:rPr lang="en-US" altLang="ko-KR" sz="1600" dirty="0" err="1">
                <a:latin typeface="+mn-ea"/>
              </a:rPr>
              <a:t>sizeof</a:t>
            </a:r>
            <a:r>
              <a:rPr lang="en-US" altLang="ko-KR" sz="1600" dirty="0">
                <a:latin typeface="+mn-ea"/>
              </a:rPr>
              <a:t>(td[0]), </a:t>
            </a:r>
            <a:r>
              <a:rPr lang="en-US" altLang="ko-KR" sz="1600" dirty="0" err="1">
                <a:latin typeface="+mn-ea"/>
              </a:rPr>
              <a:t>sizeof</a:t>
            </a:r>
            <a:r>
              <a:rPr lang="en-US" altLang="ko-KR" sz="1600" dirty="0">
                <a:latin typeface="+mn-ea"/>
              </a:rPr>
              <a:t>(td[1]));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err="1">
                <a:latin typeface="+mn-ea"/>
              </a:rPr>
              <a:t>printf</a:t>
            </a:r>
            <a:r>
              <a:rPr lang="en-US" altLang="ko-KR" sz="1600" dirty="0">
                <a:latin typeface="+mn-ea"/>
              </a:rPr>
              <a:t>("%u, %u, %u\n", td, td[0], td[1]);</a:t>
            </a:r>
          </a:p>
          <a:p>
            <a:pPr>
              <a:lnSpc>
                <a:spcPts val="1800"/>
              </a:lnSpc>
              <a:buNone/>
            </a:pPr>
            <a:r>
              <a:rPr lang="nl-NL" altLang="ko-KR" sz="1600" dirty="0">
                <a:latin typeface="+mn-ea"/>
              </a:rPr>
              <a:t>	printf("%u, %u\n", &amp;td[0][0], &amp;td[1][0]);</a:t>
            </a:r>
          </a:p>
          <a:p>
            <a:pPr>
              <a:lnSpc>
                <a:spcPts val="1800"/>
              </a:lnSpc>
              <a:buNone/>
            </a:pPr>
            <a:endParaRPr lang="ko-KR" altLang="en-US" sz="1600" dirty="0">
              <a:latin typeface="+mn-ea"/>
            </a:endParaRPr>
          </a:p>
          <a:p>
            <a:pPr>
              <a:lnSpc>
                <a:spcPts val="1800"/>
              </a:lnSpc>
              <a:buNone/>
            </a:pPr>
            <a:r>
              <a:rPr lang="en-US" altLang="ko-KR" sz="1600" dirty="0">
                <a:latin typeface="+mn-ea"/>
              </a:rPr>
              <a:t>	**td = 10</a:t>
            </a:r>
            <a:r>
              <a:rPr lang="en-US" altLang="ko-KR" sz="1600" dirty="0" smtClean="0">
                <a:latin typeface="+mn-ea"/>
              </a:rPr>
              <a:t>;        </a:t>
            </a:r>
            <a:r>
              <a:rPr lang="en-US" altLang="ko-KR" sz="16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td[0][0] = 10;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dirty="0">
                <a:latin typeface="+mn-ea"/>
              </a:rPr>
              <a:t>	*td[1] = 20;	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//td[1][0] = 20;</a:t>
            </a:r>
          </a:p>
          <a:p>
            <a:pPr>
              <a:lnSpc>
                <a:spcPts val="1800"/>
              </a:lnSpc>
              <a:buNone/>
            </a:pPr>
            <a:r>
              <a:rPr lang="nn-NO" altLang="ko-KR" sz="1600" dirty="0">
                <a:latin typeface="+mn-ea"/>
              </a:rPr>
              <a:t>	for ( i = 0; i &lt; ROW; i++ ) </a:t>
            </a:r>
            <a:r>
              <a:rPr lang="en-US" altLang="ko-KR" sz="1600" dirty="0" smtClean="0">
                <a:latin typeface="+mn-ea"/>
              </a:rPr>
              <a:t>{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1800"/>
              </a:lnSpc>
              <a:buNone/>
            </a:pPr>
            <a:r>
              <a:rPr lang="en-US" altLang="ko-KR" sz="1600" dirty="0">
                <a:latin typeface="+mn-ea"/>
              </a:rPr>
              <a:t>		for ( j = 0; j &lt; COL; j++, </a:t>
            </a:r>
            <a:r>
              <a:rPr lang="en-US" altLang="ko-KR" sz="1600" dirty="0" err="1">
                <a:latin typeface="+mn-ea"/>
              </a:rPr>
              <a:t>cnt</a:t>
            </a:r>
            <a:r>
              <a:rPr lang="en-US" altLang="ko-KR" sz="1600" dirty="0">
                <a:latin typeface="+mn-ea"/>
              </a:rPr>
              <a:t>++ </a:t>
            </a:r>
            <a:r>
              <a:rPr lang="en-US" altLang="ko-KR" sz="1600" dirty="0" smtClean="0">
                <a:latin typeface="+mn-ea"/>
              </a:rPr>
              <a:t>){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1800"/>
              </a:lnSpc>
              <a:buNone/>
            </a:pPr>
            <a:r>
              <a:rPr lang="en-US" altLang="ko-KR" sz="1600" dirty="0">
                <a:latin typeface="+mn-ea"/>
              </a:rPr>
              <a:t>			</a:t>
            </a:r>
            <a:r>
              <a:rPr lang="en-US" altLang="ko-KR" sz="1600" dirty="0" err="1">
                <a:latin typeface="+mn-ea"/>
              </a:rPr>
              <a:t>printf</a:t>
            </a:r>
            <a:r>
              <a:rPr lang="en-US" altLang="ko-KR" sz="1600" dirty="0">
                <a:latin typeface="+mn-ea"/>
              </a:rPr>
              <a:t>("%d %d, ", *(*td + </a:t>
            </a:r>
            <a:r>
              <a:rPr lang="en-US" altLang="ko-KR" sz="1600" dirty="0" err="1">
                <a:latin typeface="+mn-ea"/>
              </a:rPr>
              <a:t>cnt</a:t>
            </a:r>
            <a:r>
              <a:rPr lang="en-US" altLang="ko-KR" sz="1600" dirty="0">
                <a:latin typeface="+mn-ea"/>
              </a:rPr>
              <a:t>), *(td[</a:t>
            </a:r>
            <a:r>
              <a:rPr lang="en-US" altLang="ko-KR" sz="1600" dirty="0" err="1">
                <a:latin typeface="+mn-ea"/>
              </a:rPr>
              <a:t>i</a:t>
            </a:r>
            <a:r>
              <a:rPr lang="en-US" altLang="ko-KR" sz="1600" dirty="0">
                <a:latin typeface="+mn-ea"/>
              </a:rPr>
              <a:t>] + j</a:t>
            </a:r>
            <a:r>
              <a:rPr lang="en-US" altLang="ko-KR" sz="1600" dirty="0" smtClean="0">
                <a:latin typeface="+mn-ea"/>
              </a:rPr>
              <a:t>));}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1800"/>
              </a:lnSpc>
              <a:buNone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printf</a:t>
            </a:r>
            <a:r>
              <a:rPr lang="en-US" altLang="ko-KR" sz="1600" dirty="0">
                <a:latin typeface="+mn-ea"/>
              </a:rPr>
              <a:t>("\n</a:t>
            </a:r>
            <a:r>
              <a:rPr lang="en-US" altLang="ko-KR" sz="1600" dirty="0" smtClean="0">
                <a:latin typeface="+mn-ea"/>
              </a:rPr>
              <a:t>");}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1800"/>
              </a:lnSpc>
              <a:buNone/>
            </a:pPr>
            <a:r>
              <a:rPr lang="en-US" altLang="ko-KR" sz="1600" dirty="0">
                <a:latin typeface="+mn-ea"/>
              </a:rPr>
              <a:t>	return 0</a:t>
            </a:r>
            <a:r>
              <a:rPr lang="en-US" altLang="ko-KR" sz="1600" dirty="0" smtClean="0">
                <a:latin typeface="+mn-ea"/>
              </a:rPr>
              <a:t>;}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이차원 배열과 포인터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45777" t="42361" r="33203" b="42139"/>
          <a:stretch/>
        </p:blipFill>
        <p:spPr bwMode="auto">
          <a:xfrm>
            <a:off x="5294961" y="1141506"/>
            <a:ext cx="3145189" cy="1855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011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41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포인터 상수</a:t>
            </a:r>
            <a:r>
              <a:rPr lang="en-US" altLang="ko-KR" dirty="0" smtClean="0"/>
              <a:t>: point</a:t>
            </a:r>
          </a:p>
          <a:p>
            <a:r>
              <a:rPr lang="ko-KR" altLang="en-US" dirty="0" smtClean="0"/>
              <a:t>포인터 변수</a:t>
            </a:r>
            <a:r>
              <a:rPr lang="en-US" altLang="ko-KR" dirty="0" smtClean="0"/>
              <a:t>: address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배열 원소의 참조 방법</a:t>
            </a:r>
            <a:endParaRPr lang="ko-KR" altLang="en-US" dirty="0"/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081" y="2132856"/>
            <a:ext cx="8952919" cy="2571768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2415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42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형식매개변수에서 배열 사용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함수에서의 배열 전달</a:t>
            </a:r>
            <a:endParaRPr lang="ko-KR" altLang="en-US" dirty="0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628800"/>
            <a:ext cx="6750554" cy="4786346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8815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43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smtClean="0"/>
              <a:t>함수 주소 저장 변수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함수의 </a:t>
            </a:r>
            <a:r>
              <a:rPr lang="ko-KR" altLang="en-US" sz="2200" dirty="0" err="1" smtClean="0"/>
              <a:t>주소값을</a:t>
            </a:r>
            <a:r>
              <a:rPr lang="ko-KR" altLang="en-US" sz="2200" dirty="0" smtClean="0"/>
              <a:t> 저장하는 포인터 변수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함수 포인터 </a:t>
            </a:r>
            <a:r>
              <a:rPr lang="ko-KR" altLang="en-US" sz="2200" dirty="0" err="1" smtClean="0"/>
              <a:t>자료형은</a:t>
            </a:r>
            <a:r>
              <a:rPr lang="ko-KR" altLang="en-US" sz="2200" dirty="0" smtClean="0"/>
              <a:t> 함수포인터가 </a:t>
            </a:r>
            <a:r>
              <a:rPr lang="ko-KR" altLang="en-US" sz="2200" dirty="0" err="1" smtClean="0"/>
              <a:t>가르키는</a:t>
            </a:r>
            <a:r>
              <a:rPr lang="ko-KR" altLang="en-US" sz="2200" dirty="0" smtClean="0"/>
              <a:t> 함수의 </a:t>
            </a:r>
            <a:r>
              <a:rPr lang="en-US" altLang="ko-KR" sz="2200" dirty="0" smtClean="0"/>
              <a:t>prototype</a:t>
            </a:r>
            <a:r>
              <a:rPr lang="ko-KR" altLang="en-US" sz="2200" dirty="0" smtClean="0"/>
              <a:t>과 일치하여야 한다</a:t>
            </a:r>
            <a:r>
              <a:rPr lang="en-US" altLang="ko-KR" sz="2200" dirty="0" smtClean="0"/>
              <a:t>.</a:t>
            </a:r>
            <a:endParaRPr lang="ko-KR" altLang="en-US" sz="2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포인터</a:t>
            </a:r>
            <a:endParaRPr lang="ko-KR" altLang="en-US" dirty="0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39059"/>
            <a:ext cx="7139136" cy="3908248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4660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44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 함수 호출과 동일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포인터를 이용한 함수 호출</a:t>
            </a:r>
            <a:endParaRPr lang="ko-KR" altLang="en-US" dirty="0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6383" y="1591210"/>
            <a:ext cx="7573626" cy="5112568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0135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45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032" y="1081880"/>
            <a:ext cx="8533415" cy="56166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400" dirty="0" smtClean="0">
                <a:latin typeface="+mn-ea"/>
              </a:rPr>
              <a:t>void </a:t>
            </a:r>
            <a:r>
              <a:rPr lang="en-US" altLang="ko-KR" sz="1400" dirty="0">
                <a:latin typeface="+mn-ea"/>
              </a:rPr>
              <a:t>add(double*, double, double);</a:t>
            </a:r>
          </a:p>
          <a:p>
            <a:pPr>
              <a:buNone/>
            </a:pPr>
            <a:r>
              <a:rPr lang="en-US" altLang="ko-KR" sz="1400" dirty="0">
                <a:latin typeface="+mn-ea"/>
              </a:rPr>
              <a:t>void subtract(double*, double, double);</a:t>
            </a:r>
          </a:p>
          <a:p>
            <a:pPr>
              <a:buNone/>
            </a:pPr>
            <a:r>
              <a:rPr lang="en-US" altLang="ko-KR" sz="1400" dirty="0" err="1" smtClean="0">
                <a:latin typeface="+mn-ea"/>
              </a:rPr>
              <a:t>int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main(void) </a:t>
            </a:r>
            <a:r>
              <a:rPr lang="en-US" altLang="ko-KR" sz="1400" dirty="0" smtClean="0">
                <a:latin typeface="+mn-ea"/>
              </a:rPr>
              <a:t>{</a:t>
            </a:r>
            <a:endParaRPr lang="en-US" altLang="ko-KR" sz="1400" dirty="0">
              <a:latin typeface="+mn-ea"/>
            </a:endParaRPr>
          </a:p>
          <a:p>
            <a:pPr>
              <a:buNone/>
            </a:pPr>
            <a:r>
              <a:rPr lang="en-US" altLang="ko-KR" sz="1400" dirty="0">
                <a:latin typeface="+mn-ea"/>
              </a:rPr>
              <a:t>	double m, n, result = 0;</a:t>
            </a:r>
          </a:p>
          <a:p>
            <a:pPr>
              <a:buNone/>
            </a:pPr>
            <a:r>
              <a:rPr lang="fr-FR" altLang="ko-KR" sz="1400" dirty="0">
                <a:latin typeface="+mn-ea"/>
              </a:rPr>
              <a:t>	void (*pf)(double*, double, double) = NULL;	</a:t>
            </a:r>
            <a:r>
              <a:rPr lang="fr-FR" altLang="ko-KR" sz="1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400" dirty="0">
                <a:solidFill>
                  <a:srgbClr val="00B050"/>
                </a:solidFill>
                <a:latin typeface="+mn-ea"/>
              </a:rPr>
              <a:t>함수포인터</a:t>
            </a:r>
          </a:p>
          <a:p>
            <a:pPr>
              <a:buNone/>
            </a:pP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 smtClean="0">
                <a:latin typeface="+mn-ea"/>
              </a:rPr>
              <a:t>printf</a:t>
            </a:r>
            <a:r>
              <a:rPr lang="en-US" altLang="ko-KR" sz="1400" dirty="0">
                <a:latin typeface="+mn-ea"/>
              </a:rPr>
              <a:t>("+, -</a:t>
            </a:r>
            <a:r>
              <a:rPr lang="ko-KR" altLang="en-US" sz="1400" dirty="0" smtClean="0">
                <a:latin typeface="+mn-ea"/>
              </a:rPr>
              <a:t>를 수행 할 실수</a:t>
            </a:r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 smtClean="0">
                <a:latin typeface="+mn-ea"/>
              </a:rPr>
              <a:t>개를 입력하세요</a:t>
            </a:r>
            <a:r>
              <a:rPr lang="en-US" altLang="ko-KR" sz="1400" dirty="0">
                <a:latin typeface="+mn-ea"/>
              </a:rPr>
              <a:t>. &gt;&gt; ");</a:t>
            </a:r>
          </a:p>
          <a:p>
            <a:pPr>
              <a:buNone/>
            </a:pPr>
            <a:r>
              <a:rPr lang="pt-BR" altLang="ko-KR" sz="1400" dirty="0">
                <a:latin typeface="+mn-ea"/>
              </a:rPr>
              <a:t>	scanf("%lf %lf", &amp;m, &amp;n);</a:t>
            </a:r>
          </a:p>
          <a:p>
            <a:pPr>
              <a:buNone/>
            </a:pP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pf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= add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; </a:t>
            </a:r>
            <a:r>
              <a:rPr lang="en-US" altLang="ko-KR" sz="1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400" dirty="0">
                <a:solidFill>
                  <a:srgbClr val="00B050"/>
                </a:solidFill>
                <a:latin typeface="+mn-ea"/>
              </a:rPr>
              <a:t>사칙 연산을 수행</a:t>
            </a:r>
            <a:endParaRPr lang="en-US" altLang="ko-KR" sz="1400" dirty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pt-BR" altLang="ko-KR" sz="1400" dirty="0">
                <a:latin typeface="+mn-ea"/>
              </a:rPr>
              <a:t>	</a:t>
            </a:r>
            <a:r>
              <a:rPr lang="pt-BR" altLang="ko-KR" sz="1400" dirty="0">
                <a:solidFill>
                  <a:srgbClr val="0070C0"/>
                </a:solidFill>
                <a:latin typeface="+mn-ea"/>
              </a:rPr>
              <a:t>pf(&amp;result, m, n);  </a:t>
            </a:r>
            <a:r>
              <a:rPr lang="pt-BR" altLang="ko-KR" sz="1400" dirty="0">
                <a:solidFill>
                  <a:srgbClr val="00B050"/>
                </a:solidFill>
                <a:latin typeface="+mn-ea"/>
              </a:rPr>
              <a:t>//add(&amp;result, m, n);</a:t>
            </a:r>
          </a:p>
          <a:p>
            <a:pPr>
              <a:buNone/>
            </a:pP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printf</a:t>
            </a:r>
            <a:r>
              <a:rPr lang="en-US" altLang="ko-KR" sz="1400" dirty="0">
                <a:latin typeface="+mn-ea"/>
              </a:rPr>
              <a:t>("</a:t>
            </a:r>
            <a:r>
              <a:rPr lang="en-US" altLang="ko-KR" sz="1400" dirty="0" err="1">
                <a:latin typeface="+mn-ea"/>
              </a:rPr>
              <a:t>pf</a:t>
            </a:r>
            <a:r>
              <a:rPr lang="en-US" altLang="ko-KR" sz="1400" dirty="0">
                <a:latin typeface="+mn-ea"/>
              </a:rPr>
              <a:t> = %p, </a:t>
            </a:r>
            <a:r>
              <a:rPr lang="ko-KR" altLang="en-US" sz="1400" dirty="0">
                <a:latin typeface="+mn-ea"/>
              </a:rPr>
              <a:t>함수</a:t>
            </a:r>
            <a:r>
              <a:rPr lang="en-US" altLang="ko-KR" sz="1400" dirty="0">
                <a:latin typeface="+mn-ea"/>
              </a:rPr>
              <a:t>add() </a:t>
            </a:r>
            <a:r>
              <a:rPr lang="ko-KR" altLang="en-US" sz="1400" dirty="0">
                <a:latin typeface="+mn-ea"/>
              </a:rPr>
              <a:t>주소</a:t>
            </a:r>
            <a:r>
              <a:rPr lang="en-US" altLang="ko-KR" sz="1400" dirty="0">
                <a:latin typeface="+mn-ea"/>
              </a:rPr>
              <a:t>= %p\n", </a:t>
            </a:r>
            <a:r>
              <a:rPr lang="en-US" altLang="ko-KR" sz="1400" dirty="0" err="1">
                <a:latin typeface="+mn-ea"/>
              </a:rPr>
              <a:t>pf</a:t>
            </a:r>
            <a:r>
              <a:rPr lang="en-US" altLang="ko-KR" sz="1400" dirty="0">
                <a:latin typeface="+mn-ea"/>
              </a:rPr>
              <a:t>, add);</a:t>
            </a:r>
          </a:p>
          <a:p>
            <a:pPr>
              <a:buNone/>
            </a:pP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printf</a:t>
            </a:r>
            <a:r>
              <a:rPr lang="en-US" altLang="ko-KR" sz="1400" dirty="0">
                <a:latin typeface="+mn-ea"/>
              </a:rPr>
              <a:t>("</a:t>
            </a:r>
            <a:r>
              <a:rPr lang="ko-KR" altLang="en-US" sz="1400" dirty="0">
                <a:latin typeface="+mn-ea"/>
              </a:rPr>
              <a:t>더하기수행</a:t>
            </a:r>
            <a:r>
              <a:rPr lang="pt-BR" altLang="ko-KR" sz="1400" dirty="0">
                <a:latin typeface="+mn-ea"/>
              </a:rPr>
              <a:t>: %lf + %lf == %lf\n\n", m, n, result);</a:t>
            </a:r>
          </a:p>
          <a:p>
            <a:pPr>
              <a:buNone/>
            </a:pP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pf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= subtract;</a:t>
            </a:r>
          </a:p>
          <a:p>
            <a:pPr>
              <a:buNone/>
            </a:pPr>
            <a:r>
              <a:rPr lang="pt-BR" altLang="ko-KR" sz="1400" dirty="0">
                <a:latin typeface="+mn-ea"/>
              </a:rPr>
              <a:t>	</a:t>
            </a:r>
            <a:r>
              <a:rPr lang="pt-BR" altLang="ko-KR" sz="1400" dirty="0">
                <a:solidFill>
                  <a:srgbClr val="0070C0"/>
                </a:solidFill>
                <a:latin typeface="+mn-ea"/>
              </a:rPr>
              <a:t>pf(&amp;result, m, n);  </a:t>
            </a:r>
            <a:r>
              <a:rPr lang="pt-BR" altLang="ko-KR" sz="1400" dirty="0">
                <a:solidFill>
                  <a:srgbClr val="00B050"/>
                </a:solidFill>
                <a:latin typeface="+mn-ea"/>
              </a:rPr>
              <a:t>//subtract(&amp;result, m, n);</a:t>
            </a:r>
          </a:p>
          <a:p>
            <a:pPr>
              <a:buNone/>
            </a:pP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printf</a:t>
            </a:r>
            <a:r>
              <a:rPr lang="en-US" altLang="ko-KR" sz="1400" dirty="0">
                <a:latin typeface="+mn-ea"/>
              </a:rPr>
              <a:t>("</a:t>
            </a:r>
            <a:r>
              <a:rPr lang="en-US" altLang="ko-KR" sz="1400" dirty="0" err="1">
                <a:latin typeface="+mn-ea"/>
              </a:rPr>
              <a:t>pf</a:t>
            </a:r>
            <a:r>
              <a:rPr lang="en-US" altLang="ko-KR" sz="1400" dirty="0">
                <a:latin typeface="+mn-ea"/>
              </a:rPr>
              <a:t> = %p, </a:t>
            </a:r>
            <a:r>
              <a:rPr lang="ko-KR" altLang="en-US" sz="1400" dirty="0">
                <a:latin typeface="+mn-ea"/>
              </a:rPr>
              <a:t>함수</a:t>
            </a:r>
            <a:r>
              <a:rPr lang="en-US" altLang="ko-KR" sz="1400" dirty="0">
                <a:latin typeface="+mn-ea"/>
              </a:rPr>
              <a:t>subtract() </a:t>
            </a:r>
            <a:r>
              <a:rPr lang="ko-KR" altLang="en-US" sz="1400" dirty="0">
                <a:latin typeface="+mn-ea"/>
              </a:rPr>
              <a:t>주소</a:t>
            </a:r>
            <a:r>
              <a:rPr lang="en-US" altLang="ko-KR" sz="1400" dirty="0">
                <a:latin typeface="+mn-ea"/>
              </a:rPr>
              <a:t>= %p\n", </a:t>
            </a:r>
            <a:r>
              <a:rPr lang="en-US" altLang="ko-KR" sz="1400" dirty="0" err="1">
                <a:latin typeface="+mn-ea"/>
              </a:rPr>
              <a:t>pf</a:t>
            </a:r>
            <a:r>
              <a:rPr lang="en-US" altLang="ko-KR" sz="1400" dirty="0">
                <a:latin typeface="+mn-ea"/>
              </a:rPr>
              <a:t>, subtract);</a:t>
            </a:r>
          </a:p>
          <a:p>
            <a:pPr>
              <a:buNone/>
            </a:pP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printf</a:t>
            </a:r>
            <a:r>
              <a:rPr lang="en-US" altLang="ko-KR" sz="1400" dirty="0">
                <a:latin typeface="+mn-ea"/>
              </a:rPr>
              <a:t>("  </a:t>
            </a:r>
            <a:r>
              <a:rPr lang="ko-KR" altLang="en-US" sz="1400" dirty="0">
                <a:latin typeface="+mn-ea"/>
              </a:rPr>
              <a:t>빼기수행</a:t>
            </a:r>
            <a:r>
              <a:rPr lang="pt-BR" altLang="ko-KR" sz="1400" dirty="0">
                <a:latin typeface="+mn-ea"/>
              </a:rPr>
              <a:t>: %lf - %lf == %lf\n\n", m, n, result);</a:t>
            </a:r>
          </a:p>
          <a:p>
            <a:pPr>
              <a:buNone/>
            </a:pP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return </a:t>
            </a:r>
            <a:r>
              <a:rPr lang="en-US" altLang="ko-KR" sz="1400" dirty="0">
                <a:latin typeface="+mn-ea"/>
              </a:rPr>
              <a:t>0</a:t>
            </a:r>
            <a:r>
              <a:rPr lang="en-US" altLang="ko-KR" sz="1400" dirty="0" smtClean="0">
                <a:latin typeface="+mn-ea"/>
              </a:rPr>
              <a:t>;}</a:t>
            </a:r>
            <a:endParaRPr lang="en-US" altLang="ko-KR" sz="1400" dirty="0">
              <a:latin typeface="+mn-ea"/>
            </a:endParaRPr>
          </a:p>
          <a:p>
            <a:pPr>
              <a:buNone/>
            </a:pPr>
            <a:r>
              <a:rPr lang="en-US" altLang="ko-KR" sz="1400" dirty="0" smtClean="0">
                <a:latin typeface="+mn-ea"/>
              </a:rPr>
              <a:t>void </a:t>
            </a:r>
            <a:r>
              <a:rPr lang="en-US" altLang="ko-KR" sz="1400" dirty="0">
                <a:latin typeface="+mn-ea"/>
              </a:rPr>
              <a:t>add(double *z, double x, double y</a:t>
            </a:r>
            <a:r>
              <a:rPr lang="en-US" altLang="ko-KR" sz="1400" dirty="0" smtClean="0">
                <a:latin typeface="+mn-ea"/>
              </a:rPr>
              <a:t>){</a:t>
            </a:r>
            <a:endParaRPr lang="en-US" altLang="ko-KR" sz="1400" dirty="0">
              <a:latin typeface="+mn-ea"/>
            </a:endParaRPr>
          </a:p>
          <a:p>
            <a:pPr>
              <a:buNone/>
            </a:pPr>
            <a:r>
              <a:rPr lang="en-US" altLang="ko-KR" sz="1400" dirty="0">
                <a:latin typeface="+mn-ea"/>
              </a:rPr>
              <a:t>	*z = x + y; </a:t>
            </a:r>
            <a:r>
              <a:rPr lang="en-US" altLang="ko-KR" sz="1400" dirty="0" smtClean="0">
                <a:latin typeface="+mn-ea"/>
              </a:rPr>
              <a:t>}</a:t>
            </a:r>
            <a:endParaRPr lang="en-US" altLang="ko-KR" sz="1400" dirty="0">
              <a:latin typeface="+mn-ea"/>
            </a:endParaRPr>
          </a:p>
          <a:p>
            <a:pPr>
              <a:buNone/>
            </a:pPr>
            <a:r>
              <a:rPr lang="fr-FR" altLang="ko-KR" sz="1400" dirty="0">
                <a:latin typeface="+mn-ea"/>
              </a:rPr>
              <a:t>void subtract(double *z, double x, double y</a:t>
            </a:r>
            <a:r>
              <a:rPr lang="fr-FR" altLang="ko-KR" sz="1400" dirty="0" smtClean="0">
                <a:latin typeface="+mn-ea"/>
              </a:rPr>
              <a:t>)</a:t>
            </a:r>
            <a:r>
              <a:rPr lang="en-US" altLang="ko-KR" sz="1400" dirty="0" smtClean="0">
                <a:latin typeface="+mn-ea"/>
              </a:rPr>
              <a:t>{</a:t>
            </a:r>
            <a:endParaRPr lang="en-US" altLang="ko-KR" sz="1400" dirty="0">
              <a:latin typeface="+mn-ea"/>
            </a:endParaRPr>
          </a:p>
          <a:p>
            <a:pPr>
              <a:buNone/>
            </a:pPr>
            <a:r>
              <a:rPr lang="en-US" altLang="ko-KR" sz="1400" dirty="0">
                <a:latin typeface="+mn-ea"/>
              </a:rPr>
              <a:t>	*z = x - y;  </a:t>
            </a:r>
            <a:r>
              <a:rPr lang="en-US" altLang="ko-KR" sz="1400" dirty="0" smtClean="0"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포인터 이용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76232" r="31253"/>
          <a:stretch>
            <a:fillRect/>
          </a:stretch>
        </p:blipFill>
        <p:spPr bwMode="auto">
          <a:xfrm>
            <a:off x="5456485" y="2532870"/>
            <a:ext cx="3251208" cy="1357322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8580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46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포인터를 위한 배열 선언과 사용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포인터 배열</a:t>
            </a:r>
            <a:endParaRPr lang="ko-KR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571612"/>
            <a:ext cx="5893325" cy="308608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5" y="4740002"/>
            <a:ext cx="5458499" cy="1903708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4106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47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altLang="ko-KR" sz="1800" dirty="0" smtClean="0">
                <a:latin typeface="+mn-ea"/>
              </a:rPr>
              <a:t>void add(double*, double, double);       void subtract(double*, double, double);</a:t>
            </a: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void multiply(double*, double, double);  void </a:t>
            </a:r>
            <a:r>
              <a:rPr lang="en-US" altLang="ko-KR" sz="1800" dirty="0" err="1" smtClean="0">
                <a:latin typeface="+mn-ea"/>
              </a:rPr>
              <a:t>devide</a:t>
            </a:r>
            <a:r>
              <a:rPr lang="en-US" altLang="ko-KR" sz="1800" dirty="0" smtClean="0">
                <a:latin typeface="+mn-ea"/>
              </a:rPr>
              <a:t>(double*, double, double);</a:t>
            </a:r>
          </a:p>
          <a:p>
            <a:pPr>
              <a:buNone/>
            </a:pPr>
            <a:r>
              <a:rPr lang="en-US" altLang="ko-KR" sz="1800" dirty="0" err="1" smtClean="0">
                <a:latin typeface="+mn-ea"/>
              </a:rPr>
              <a:t>int</a:t>
            </a:r>
            <a:r>
              <a:rPr lang="en-US" altLang="ko-KR" sz="1800" dirty="0" smtClean="0">
                <a:latin typeface="+mn-ea"/>
              </a:rPr>
              <a:t> main(void) {</a:t>
            </a: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	double m, n, result;</a:t>
            </a: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	</a:t>
            </a:r>
            <a:r>
              <a:rPr lang="en-US" altLang="ko-KR" sz="1800" dirty="0" err="1" smtClean="0">
                <a:latin typeface="+mn-ea"/>
              </a:rPr>
              <a:t>int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 err="1" smtClean="0">
                <a:latin typeface="+mn-ea"/>
              </a:rPr>
              <a:t>i</a:t>
            </a:r>
            <a:r>
              <a:rPr lang="en-US" altLang="ko-KR" sz="1800" dirty="0" smtClean="0">
                <a:latin typeface="+mn-ea"/>
              </a:rPr>
              <a:t>;</a:t>
            </a: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	char op[4] = {'+', '-', '*', '/'};</a:t>
            </a: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	void (*</a:t>
            </a:r>
            <a:r>
              <a:rPr lang="en-US" altLang="ko-KR" sz="1800" dirty="0" err="1" smtClean="0">
                <a:latin typeface="+mn-ea"/>
              </a:rPr>
              <a:t>fpary</a:t>
            </a:r>
            <a:r>
              <a:rPr lang="en-US" altLang="ko-KR" sz="1800" dirty="0" smtClean="0">
                <a:latin typeface="+mn-ea"/>
              </a:rPr>
              <a:t>[4])(double*, double, double) = {add, subtract, multiply, </a:t>
            </a:r>
            <a:r>
              <a:rPr lang="en-US" altLang="ko-KR" sz="1800" dirty="0" err="1" smtClean="0">
                <a:latin typeface="+mn-ea"/>
              </a:rPr>
              <a:t>devide</a:t>
            </a:r>
            <a:r>
              <a:rPr lang="en-US" altLang="ko-KR" sz="1800" dirty="0" smtClean="0">
                <a:latin typeface="+mn-ea"/>
              </a:rPr>
              <a:t>};</a:t>
            </a:r>
          </a:p>
          <a:p>
            <a:pPr>
              <a:buNone/>
            </a:pPr>
            <a:r>
              <a:rPr lang="en-US" sz="1800" dirty="0" smtClean="0">
                <a:latin typeface="+mn-ea"/>
              </a:rPr>
              <a:t>     </a:t>
            </a:r>
            <a:r>
              <a:rPr lang="en-US" sz="1800" dirty="0" smtClean="0">
                <a:solidFill>
                  <a:srgbClr val="00B050"/>
                </a:solidFill>
                <a:latin typeface="+mn-ea"/>
              </a:rPr>
              <a:t>// </a:t>
            </a:r>
            <a:r>
              <a:rPr sz="1800" dirty="0" err="1" smtClean="0">
                <a:solidFill>
                  <a:srgbClr val="00B050"/>
                </a:solidFill>
                <a:latin typeface="+mn-ea"/>
              </a:rPr>
              <a:t>또는</a:t>
            </a:r>
            <a:r>
              <a:rPr sz="1800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ko-KR" sz="1800" dirty="0" err="1" smtClean="0">
                <a:solidFill>
                  <a:srgbClr val="00B050"/>
                </a:solidFill>
                <a:latin typeface="+mn-ea"/>
              </a:rPr>
              <a:t>fpary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[0] = add; </a:t>
            </a:r>
            <a:r>
              <a:rPr lang="en-US" altLang="ko-KR" sz="1800" dirty="0" err="1" smtClean="0">
                <a:solidFill>
                  <a:srgbClr val="00B050"/>
                </a:solidFill>
                <a:latin typeface="+mn-ea"/>
              </a:rPr>
              <a:t>fpary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[1]=</a:t>
            </a:r>
            <a:r>
              <a:rPr lang="en-US" altLang="ko-KR" sz="1800" dirty="0" err="1" smtClean="0">
                <a:solidFill>
                  <a:srgbClr val="00B050"/>
                </a:solidFill>
                <a:latin typeface="+mn-ea"/>
              </a:rPr>
              <a:t>substract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………../</a:t>
            </a:r>
            <a:endParaRPr sz="1800" dirty="0" smtClean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sz="1800" dirty="0" smtClean="0">
                <a:latin typeface="+mn-ea"/>
              </a:rPr>
              <a:t>	</a:t>
            </a:r>
            <a:r>
              <a:rPr lang="en-US" altLang="ko-KR" sz="1800" dirty="0" err="1" smtClean="0">
                <a:latin typeface="+mn-ea"/>
              </a:rPr>
              <a:t>printf</a:t>
            </a:r>
            <a:r>
              <a:rPr lang="en-US" altLang="ko-KR" sz="1800" dirty="0" smtClean="0">
                <a:latin typeface="+mn-ea"/>
              </a:rPr>
              <a:t>("</a:t>
            </a:r>
            <a:r>
              <a:rPr sz="1800" dirty="0" err="1" smtClean="0">
                <a:latin typeface="+mn-ea"/>
              </a:rPr>
              <a:t>사칙연</a:t>
            </a:r>
            <a:r>
              <a:rPr sz="1800" dirty="0" smtClean="0">
                <a:latin typeface="+mn-ea"/>
              </a:rPr>
              <a:t> </a:t>
            </a:r>
            <a:r>
              <a:rPr sz="1800" dirty="0" err="1" smtClean="0">
                <a:latin typeface="+mn-ea"/>
              </a:rPr>
              <a:t>산을</a:t>
            </a:r>
            <a:r>
              <a:rPr sz="1800" dirty="0" smtClean="0">
                <a:latin typeface="+mn-ea"/>
              </a:rPr>
              <a:t> </a:t>
            </a:r>
            <a:r>
              <a:rPr sz="1800" dirty="0" err="1" smtClean="0">
                <a:latin typeface="+mn-ea"/>
              </a:rPr>
              <a:t>수행</a:t>
            </a:r>
            <a:r>
              <a:rPr sz="1800" dirty="0" smtClean="0">
                <a:latin typeface="+mn-ea"/>
              </a:rPr>
              <a:t> 할 실수</a:t>
            </a:r>
            <a:r>
              <a:rPr lang="en-US" altLang="ko-KR" sz="1800" dirty="0" smtClean="0">
                <a:latin typeface="+mn-ea"/>
              </a:rPr>
              <a:t>2</a:t>
            </a:r>
            <a:r>
              <a:rPr sz="1800" dirty="0" smtClean="0">
                <a:latin typeface="+mn-ea"/>
              </a:rPr>
              <a:t>개를 </a:t>
            </a:r>
            <a:r>
              <a:rPr sz="1800" dirty="0" err="1" smtClean="0">
                <a:latin typeface="+mn-ea"/>
              </a:rPr>
              <a:t>입력하세요</a:t>
            </a:r>
            <a:r>
              <a:rPr lang="en-US" altLang="ko-KR" sz="1800" dirty="0" smtClean="0">
                <a:latin typeface="+mn-ea"/>
              </a:rPr>
              <a:t>. &gt;&gt; ");</a:t>
            </a:r>
          </a:p>
          <a:p>
            <a:pPr>
              <a:buNone/>
            </a:pPr>
            <a:r>
              <a:rPr lang="pt-BR" altLang="ko-KR" sz="1800" dirty="0" smtClean="0">
                <a:latin typeface="+mn-ea"/>
              </a:rPr>
              <a:t>	scanf("%lf %lf", &amp;m, &amp;n); </a:t>
            </a:r>
          </a:p>
          <a:p>
            <a:pPr>
              <a:buNone/>
            </a:pPr>
            <a:r>
              <a:rPr sz="1800" dirty="0" smtClean="0">
                <a:latin typeface="+mn-ea"/>
              </a:rPr>
              <a:t>	</a:t>
            </a:r>
            <a:r>
              <a:rPr lang="nn-NO" altLang="ko-KR" sz="1800" dirty="0" smtClean="0">
                <a:latin typeface="+mn-ea"/>
              </a:rPr>
              <a:t>for (i = 0; i &lt; 4; i++)</a:t>
            </a:r>
            <a:r>
              <a:rPr lang="en-US" altLang="ko-KR" sz="1800" dirty="0" smtClean="0">
                <a:latin typeface="+mn-ea"/>
              </a:rPr>
              <a:t>{</a:t>
            </a: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		</a:t>
            </a:r>
            <a:r>
              <a:rPr lang="en-US" altLang="ko-KR" sz="1800" dirty="0" err="1" smtClean="0">
                <a:latin typeface="+mn-ea"/>
              </a:rPr>
              <a:t>fpary</a:t>
            </a:r>
            <a:r>
              <a:rPr lang="en-US" altLang="ko-KR" sz="1800" dirty="0" smtClean="0">
                <a:latin typeface="+mn-ea"/>
              </a:rPr>
              <a:t>[</a:t>
            </a:r>
            <a:r>
              <a:rPr lang="en-US" altLang="ko-KR" sz="1800" dirty="0" err="1" smtClean="0">
                <a:latin typeface="+mn-ea"/>
              </a:rPr>
              <a:t>i</a:t>
            </a:r>
            <a:r>
              <a:rPr lang="en-US" altLang="ko-KR" sz="1800" dirty="0" smtClean="0">
                <a:latin typeface="+mn-ea"/>
              </a:rPr>
              <a:t>](&amp;result, m, n); 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ko-KR" sz="1800" dirty="0" err="1">
                <a:solidFill>
                  <a:srgbClr val="00B050"/>
                </a:solidFill>
                <a:latin typeface="+mn-ea"/>
              </a:rPr>
              <a:t>사칙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rgbClr val="00B050"/>
                </a:solidFill>
                <a:latin typeface="+mn-ea"/>
              </a:rPr>
              <a:t>연산을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rgbClr val="00B050"/>
                </a:solidFill>
                <a:latin typeface="+mn-ea"/>
              </a:rPr>
              <a:t>배열의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rgbClr val="00B050"/>
                </a:solidFill>
                <a:latin typeface="+mn-ea"/>
              </a:rPr>
              <a:t>첨자를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rgbClr val="00B050"/>
                </a:solidFill>
                <a:latin typeface="+mn-ea"/>
              </a:rPr>
              <a:t>이용하여</a:t>
            </a:r>
            <a:r>
              <a:rPr lang="en-US" altLang="ko-KR" sz="1800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rgbClr val="00B050"/>
                </a:solidFill>
                <a:latin typeface="+mn-ea"/>
              </a:rPr>
              <a:t>수행</a:t>
            </a:r>
            <a:endParaRPr lang="pt-BR" altLang="ko-KR" sz="1800" dirty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		</a:t>
            </a:r>
            <a:r>
              <a:rPr lang="en-US" altLang="ko-KR" sz="1800" dirty="0" err="1" smtClean="0">
                <a:latin typeface="+mn-ea"/>
              </a:rPr>
              <a:t>printf</a:t>
            </a:r>
            <a:r>
              <a:rPr lang="en-US" altLang="ko-KR" sz="1800" dirty="0" smtClean="0">
                <a:latin typeface="+mn-ea"/>
              </a:rPr>
              <a:t>("%.2lf %c %.2lf == %.2lf\n", m, op[</a:t>
            </a:r>
            <a:r>
              <a:rPr lang="en-US" altLang="ko-KR" sz="1800" dirty="0" err="1" smtClean="0">
                <a:latin typeface="+mn-ea"/>
              </a:rPr>
              <a:t>i</a:t>
            </a:r>
            <a:r>
              <a:rPr lang="en-US" altLang="ko-KR" sz="1800" dirty="0" smtClean="0">
                <a:latin typeface="+mn-ea"/>
              </a:rPr>
              <a:t>], n, result);}</a:t>
            </a: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	return 0;}</a:t>
            </a: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void add(double *z, double x, double y){</a:t>
            </a: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	*z = x + y; }</a:t>
            </a:r>
            <a:endParaRPr lang="ko-KR" altLang="en-US" sz="1800" dirty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포인터 배열 이용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792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48</a:t>
            </a:fld>
            <a:endParaRPr lang="en-US" altLang="ko-KR" dirty="0"/>
          </a:p>
        </p:txBody>
      </p:sp>
      <p:sp>
        <p:nvSpPr>
          <p:cNvPr id="363522" name="Rectangle 2"/>
          <p:cNvSpPr>
            <a:spLocks noGrp="1" noChangeArrowheads="1"/>
          </p:cNvSpPr>
          <p:nvPr>
            <p:ph idx="1"/>
          </p:nvPr>
        </p:nvSpPr>
        <p:spPr>
          <a:xfrm>
            <a:off x="215298" y="1081880"/>
            <a:ext cx="8533415" cy="561662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2200" dirty="0">
                <a:latin typeface="+mn-ea"/>
              </a:rPr>
              <a:t>void</a:t>
            </a:r>
            <a:r>
              <a:rPr lang="ko-KR" altLang="en-US" sz="2200" dirty="0">
                <a:latin typeface="+mn-ea"/>
              </a:rPr>
              <a:t>포인터는 가리키는 </a:t>
            </a:r>
            <a:r>
              <a:rPr lang="ko-KR" altLang="en-US" sz="2200" dirty="0" err="1">
                <a:latin typeface="+mn-ea"/>
              </a:rPr>
              <a:t>자료형에</a:t>
            </a:r>
            <a:r>
              <a:rPr lang="ko-KR" altLang="en-US" sz="2200" dirty="0">
                <a:latin typeface="+mn-ea"/>
              </a:rPr>
              <a:t> 대한 정보가 없는 포인터이다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2200" dirty="0">
              <a:latin typeface="+mn-ea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void </a:t>
            </a:r>
            <a:r>
              <a:rPr lang="ko-KR" altLang="en-US" dirty="0" smtClean="0"/>
              <a:t>포인터</a:t>
            </a:r>
            <a:endParaRPr lang="ko-KR" altLang="en-US" dirty="0"/>
          </a:p>
        </p:txBody>
      </p:sp>
      <p:pic>
        <p:nvPicPr>
          <p:cNvPr id="363532" name="Picture 12" descr="15-3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0593" y="1988840"/>
            <a:ext cx="6167701" cy="690493"/>
          </a:xfrm>
          <a:prstGeom prst="rect">
            <a:avLst/>
          </a:prstGeom>
          <a:noFill/>
        </p:spPr>
      </p:pic>
      <p:sp>
        <p:nvSpPr>
          <p:cNvPr id="363533" name="Rectangle 13"/>
          <p:cNvSpPr>
            <a:spLocks noChangeArrowheads="1"/>
          </p:cNvSpPr>
          <p:nvPr/>
        </p:nvSpPr>
        <p:spPr bwMode="auto">
          <a:xfrm>
            <a:off x="582613" y="2867520"/>
            <a:ext cx="816610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000" dirty="0">
                <a:solidFill>
                  <a:srgbClr val="00B050"/>
                </a:solidFill>
                <a:latin typeface="+mn-ea"/>
                <a:ea typeface="+mn-ea"/>
              </a:rPr>
              <a:t>void</a:t>
            </a:r>
            <a:r>
              <a:rPr lang="ko-KR" altLang="en-US" sz="2000" dirty="0">
                <a:solidFill>
                  <a:srgbClr val="00B050"/>
                </a:solidFill>
                <a:latin typeface="+mn-ea"/>
                <a:ea typeface="+mn-ea"/>
              </a:rPr>
              <a:t>포인터변수는 가리키는 </a:t>
            </a:r>
            <a:r>
              <a:rPr lang="ko-KR" altLang="en-US" sz="2000" dirty="0" err="1">
                <a:solidFill>
                  <a:srgbClr val="00B050"/>
                </a:solidFill>
                <a:latin typeface="+mn-ea"/>
                <a:ea typeface="+mn-ea"/>
              </a:rPr>
              <a:t>자료형이</a:t>
            </a:r>
            <a:r>
              <a:rPr lang="ko-KR" altLang="en-US" sz="2000" dirty="0">
                <a:solidFill>
                  <a:srgbClr val="00B050"/>
                </a:solidFill>
                <a:latin typeface="+mn-ea"/>
                <a:ea typeface="+mn-ea"/>
              </a:rPr>
              <a:t> 정해져 있지 않으므로 모든 포인터를 저장할 수 있다</a:t>
            </a:r>
            <a:r>
              <a:rPr lang="en-US" altLang="ko-KR" sz="2000" dirty="0">
                <a:solidFill>
                  <a:srgbClr val="00B050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363534" name="Picture 14" descr="15-4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7361" y="3922473"/>
            <a:ext cx="3887787" cy="950912"/>
          </a:xfrm>
          <a:prstGeom prst="rect">
            <a:avLst/>
          </a:prstGeom>
          <a:noFill/>
        </p:spPr>
      </p:pic>
      <p:sp>
        <p:nvSpPr>
          <p:cNvPr id="363535" name="Text Box 15"/>
          <p:cNvSpPr txBox="1">
            <a:spLocks noChangeArrowheads="1"/>
          </p:cNvSpPr>
          <p:nvPr/>
        </p:nvSpPr>
        <p:spPr bwMode="auto">
          <a:xfrm>
            <a:off x="1190625" y="5167807"/>
            <a:ext cx="119380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>
                <a:latin typeface="+mn-ea"/>
                <a:ea typeface="+mn-ea"/>
              </a:rPr>
              <a:t>int in;</a:t>
            </a:r>
          </a:p>
          <a:p>
            <a:r>
              <a:rPr lang="en-US" altLang="ko-KR" sz="1600">
                <a:latin typeface="+mn-ea"/>
                <a:ea typeface="+mn-ea"/>
              </a:rPr>
              <a:t>double db;</a:t>
            </a:r>
          </a:p>
          <a:p>
            <a:r>
              <a:rPr lang="en-US" altLang="ko-KR" sz="1600">
                <a:latin typeface="+mn-ea"/>
                <a:ea typeface="+mn-ea"/>
              </a:rPr>
              <a:t>void *vp;</a:t>
            </a:r>
          </a:p>
          <a:p>
            <a:endParaRPr lang="en-US" altLang="ko-KR" sz="1600">
              <a:latin typeface="+mn-ea"/>
              <a:ea typeface="+mn-ea"/>
            </a:endParaRPr>
          </a:p>
          <a:p>
            <a:r>
              <a:rPr lang="en-US" altLang="ko-KR" sz="1600">
                <a:latin typeface="+mn-ea"/>
                <a:ea typeface="+mn-ea"/>
              </a:rPr>
              <a:t>vp=&amp;in;</a:t>
            </a:r>
          </a:p>
          <a:p>
            <a:r>
              <a:rPr lang="en-US" altLang="ko-KR" sz="1600">
                <a:latin typeface="+mn-ea"/>
                <a:ea typeface="+mn-ea"/>
              </a:rPr>
              <a:t>vp=&amp;db;</a:t>
            </a:r>
          </a:p>
        </p:txBody>
      </p:sp>
      <p:sp>
        <p:nvSpPr>
          <p:cNvPr id="363536" name="Text Box 16"/>
          <p:cNvSpPr txBox="1">
            <a:spLocks noChangeArrowheads="1"/>
          </p:cNvSpPr>
          <p:nvPr/>
        </p:nvSpPr>
        <p:spPr bwMode="auto">
          <a:xfrm>
            <a:off x="2773363" y="5158282"/>
            <a:ext cx="3869970" cy="155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en-US" altLang="ko-KR" sz="1400" dirty="0" err="1">
                <a:solidFill>
                  <a:srgbClr val="00B050"/>
                </a:solidFill>
                <a:latin typeface="+mn-ea"/>
                <a:ea typeface="+mn-ea"/>
              </a:rPr>
              <a:t>int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형 변수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// double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형 변수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// void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포인터변수</a:t>
            </a:r>
          </a:p>
          <a:p>
            <a:endParaRPr lang="ko-KR" altLang="en-US" sz="1400" dirty="0">
              <a:solidFill>
                <a:srgbClr val="00B050"/>
              </a:solidFill>
              <a:latin typeface="+mn-ea"/>
              <a:ea typeface="+mn-ea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// </a:t>
            </a:r>
            <a:r>
              <a:rPr lang="en-US" altLang="ko-KR" sz="1400" dirty="0" err="1">
                <a:solidFill>
                  <a:srgbClr val="00B050"/>
                </a:solidFill>
                <a:latin typeface="+mn-ea"/>
                <a:ea typeface="+mn-ea"/>
              </a:rPr>
              <a:t>int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형 변수의 포인터를 저장할 수 있고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// double</a:t>
            </a:r>
            <a:r>
              <a:rPr lang="ko-KR" altLang="en-US" sz="1400" dirty="0">
                <a:solidFill>
                  <a:srgbClr val="00B050"/>
                </a:solidFill>
                <a:latin typeface="+mn-ea"/>
                <a:ea typeface="+mn-ea"/>
              </a:rPr>
              <a:t>형 변수의 포인터도 저장할 수 있다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5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함수에서 배열 전달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일차원</a:t>
            </a:r>
            <a:r>
              <a:rPr lang="ko-KR" altLang="en-US" dirty="0" smtClean="0"/>
              <a:t>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 전체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매개변수로 배열을 전달한다면 한 번에 여러 개의 변수를 전달하는 효과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double </a:t>
            </a:r>
            <a:r>
              <a:rPr lang="en-US" altLang="ko-KR" dirty="0" err="1" smtClean="0"/>
              <a:t>ary</a:t>
            </a:r>
            <a:r>
              <a:rPr lang="en-US" altLang="ko-KR" dirty="0" smtClean="0"/>
              <a:t>[5]</a:t>
            </a:r>
            <a:r>
              <a:rPr lang="ko-KR" altLang="en-US" dirty="0" smtClean="0"/>
              <a:t>보다는 </a:t>
            </a:r>
            <a:r>
              <a:rPr lang="en-US" altLang="ko-KR" dirty="0" smtClean="0"/>
              <a:t>double </a:t>
            </a:r>
            <a:r>
              <a:rPr lang="en-US" altLang="ko-KR" dirty="0" err="1" smtClean="0"/>
              <a:t>ary</a:t>
            </a:r>
            <a:r>
              <a:rPr lang="en-US" altLang="ko-KR" dirty="0" smtClean="0"/>
              <a:t>[]</a:t>
            </a:r>
            <a:r>
              <a:rPr lang="ko-KR" altLang="en-US" dirty="0" smtClean="0"/>
              <a:t>라고 기술하는 것을 권장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실제로 함수 내부에서 </a:t>
            </a:r>
            <a:r>
              <a:rPr lang="ko-KR" altLang="en-US" dirty="0" err="1" smtClean="0"/>
              <a:t>실매개변수로</a:t>
            </a:r>
            <a:r>
              <a:rPr lang="ko-KR" altLang="en-US" dirty="0" smtClean="0"/>
              <a:t> 전달되는 배열 크기를 알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그러므로 배열 크기를 두 번째 인자로 사용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281" y="1412776"/>
            <a:ext cx="8701875" cy="3714776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788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49</a:t>
            </a:fld>
            <a:endParaRPr lang="en-US" altLang="ko-KR" dirty="0"/>
          </a:p>
        </p:txBody>
      </p:sp>
      <p:sp>
        <p:nvSpPr>
          <p:cNvPr id="364550" name="Rectangle 6"/>
          <p:cNvSpPr>
            <a:spLocks noGrp="1" noChangeArrowheads="1"/>
          </p:cNvSpPr>
          <p:nvPr>
            <p:ph idx="1"/>
          </p:nvPr>
        </p:nvSpPr>
        <p:spPr>
          <a:xfrm>
            <a:off x="75455" y="1019255"/>
            <a:ext cx="8925503" cy="5616624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latin typeface="+mn-ea"/>
              </a:rPr>
              <a:t>가리키는 </a:t>
            </a:r>
            <a:r>
              <a:rPr lang="ko-KR" altLang="en-US" sz="2000" dirty="0" err="1">
                <a:latin typeface="+mn-ea"/>
              </a:rPr>
              <a:t>자료형에</a:t>
            </a:r>
            <a:r>
              <a:rPr lang="ko-KR" altLang="en-US" sz="2000" dirty="0">
                <a:latin typeface="+mn-ea"/>
              </a:rPr>
              <a:t> 대한 정보가 없으므로 </a:t>
            </a:r>
            <a:r>
              <a:rPr lang="ko-KR" altLang="en-US" sz="2000" dirty="0">
                <a:solidFill>
                  <a:schemeClr val="accent2"/>
                </a:solidFill>
                <a:latin typeface="+mn-ea"/>
              </a:rPr>
              <a:t>사용할 때는 형 변환하여</a:t>
            </a:r>
            <a:r>
              <a:rPr lang="ko-KR" altLang="en-US" sz="2000" dirty="0">
                <a:latin typeface="+mn-ea"/>
              </a:rPr>
              <a:t> 사용한다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void </a:t>
            </a:r>
            <a:r>
              <a:rPr lang="ko-KR" altLang="en-US" dirty="0" smtClean="0"/>
              <a:t>포인터 변수의 사용</a:t>
            </a:r>
            <a:endParaRPr lang="ko-KR" altLang="en-US" dirty="0"/>
          </a:p>
        </p:txBody>
      </p:sp>
      <p:sp>
        <p:nvSpPr>
          <p:cNvPr id="364555" name="Text Box 11"/>
          <p:cNvSpPr txBox="1">
            <a:spLocks noChangeArrowheads="1"/>
          </p:cNvSpPr>
          <p:nvPr/>
        </p:nvSpPr>
        <p:spPr bwMode="auto">
          <a:xfrm>
            <a:off x="323527" y="1793202"/>
            <a:ext cx="8618193" cy="128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(“%d\n”, *</a:t>
            </a:r>
            <a:r>
              <a:rPr lang="en-US" altLang="ko-KR" sz="1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b="1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*)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vp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  </a:t>
            </a:r>
            <a:r>
              <a:rPr lang="en-US" altLang="ko-KR" sz="18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8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 변환 후에 참조연산자로 저장된 값을 출력한다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vp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b="1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*)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vp+1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               </a:t>
            </a:r>
            <a:r>
              <a:rPr lang="en-US" altLang="ko-KR" sz="18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8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 변환 후에 정수 값을 더한다</a:t>
            </a:r>
            <a:r>
              <a:rPr lang="en-US" altLang="ko-KR" sz="18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b="1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*)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vp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             </a:t>
            </a:r>
            <a:r>
              <a:rPr lang="en-US" altLang="ko-KR" sz="18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8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 변환 후에 포인터변수에 대입한다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4557" name="Rectangle 13"/>
          <p:cNvSpPr>
            <a:spLocks noChangeArrowheads="1"/>
          </p:cNvSpPr>
          <p:nvPr/>
        </p:nvSpPr>
        <p:spPr bwMode="auto">
          <a:xfrm>
            <a:off x="323527" y="3162372"/>
            <a:ext cx="8677431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포인터변수를 사용하면 다양한 형태의 포인터를 전달인자로 받을 수 있는 함수를 만들 수 있다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64558" name="Text Box 14"/>
          <p:cNvSpPr txBox="1">
            <a:spLocks noChangeArrowheads="1"/>
          </p:cNvSpPr>
          <p:nvPr/>
        </p:nvSpPr>
        <p:spPr bwMode="auto">
          <a:xfrm>
            <a:off x="899592" y="4163828"/>
            <a:ext cx="5883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exchange(</a:t>
            </a:r>
            <a:r>
              <a:rPr lang="en-US" altLang="ko-KR" sz="1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*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   </a:t>
            </a:r>
            <a:r>
              <a:rPr lang="en-US" altLang="ko-KR" sz="18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8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선언</a:t>
            </a:r>
          </a:p>
        </p:txBody>
      </p:sp>
      <p:sp>
        <p:nvSpPr>
          <p:cNvPr id="364559" name="Text Box 15"/>
          <p:cNvSpPr txBox="1">
            <a:spLocks noChangeArrowheads="1"/>
          </p:cNvSpPr>
          <p:nvPr/>
        </p:nvSpPr>
        <p:spPr bwMode="auto">
          <a:xfrm>
            <a:off x="899592" y="4635671"/>
            <a:ext cx="7488832" cy="183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a=10, b=20;</a:t>
            </a:r>
          </a:p>
          <a:p>
            <a:pPr>
              <a:lnSpc>
                <a:spcPct val="12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double x=0.15, y=0.5;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exchange(&amp;a, &amp;b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r>
              <a:rPr lang="en-US" altLang="ko-KR" sz="18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// </a:t>
            </a:r>
            <a:r>
              <a:rPr lang="en-US" altLang="ko-KR" sz="1800" b="1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sz="18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 포인터를 전달인자로 주고 호출한다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exchange(&amp;x, &amp;y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r>
              <a:rPr lang="en-US" altLang="ko-KR" sz="18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// double</a:t>
            </a:r>
            <a:r>
              <a:rPr lang="ko-KR" altLang="en-US" sz="18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 포인터를 전달인자로 준다</a:t>
            </a:r>
            <a:r>
              <a:rPr lang="en-US" altLang="ko-KR" sz="18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740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2" name="Rectangle 4"/>
          <p:cNvSpPr>
            <a:spLocks noChangeArrowheads="1"/>
          </p:cNvSpPr>
          <p:nvPr/>
        </p:nvSpPr>
        <p:spPr bwMode="auto">
          <a:xfrm>
            <a:off x="7812088" y="6597650"/>
            <a:ext cx="1331912" cy="260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5582" name="Text Box 14"/>
          <p:cNvSpPr txBox="1">
            <a:spLocks noChangeArrowheads="1"/>
          </p:cNvSpPr>
          <p:nvPr/>
        </p:nvSpPr>
        <p:spPr bwMode="auto">
          <a:xfrm>
            <a:off x="145224" y="1101270"/>
            <a:ext cx="4319259" cy="4305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string.h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exchange(char *, void *, void *);</a:t>
            </a: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main()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a=10, b=20;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double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=1.5, db=2.5;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exchange("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&amp;a, &amp;b);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정수 값 교환 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%d, %d\n", a, b);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exchange("double", &amp;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&amp;db);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실수 값 교환 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%.1lf, %.1lf\n",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db);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return 0;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365583" name="Text Box 15"/>
          <p:cNvSpPr txBox="1">
            <a:spLocks noChangeArrowheads="1"/>
          </p:cNvSpPr>
          <p:nvPr/>
        </p:nvSpPr>
        <p:spPr bwMode="auto">
          <a:xfrm>
            <a:off x="4786314" y="928670"/>
            <a:ext cx="4078232" cy="441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exchange</a:t>
            </a:r>
            <a:r>
              <a:rPr lang="en-US" altLang="ko-KR" sz="14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(char *type, void *vp1, void *vp2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double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dtp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if(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strcmp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(type, "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")==0){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dirty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*(</a:t>
            </a:r>
            <a:r>
              <a:rPr lang="en-US" altLang="ko-KR" sz="1400" dirty="0" err="1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*)vp1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*(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*)vp1 = *(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*)vp2;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*(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*)vp2 =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if(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strcmp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(type, "double")==0){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dtp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=*(double *)vp1;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*(double *)vp1 = *(double *)vp2;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*(double *)vp2 =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dtp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365584" name="Line 16"/>
          <p:cNvSpPr>
            <a:spLocks noChangeShapeType="1"/>
          </p:cNvSpPr>
          <p:nvPr/>
        </p:nvSpPr>
        <p:spPr bwMode="auto">
          <a:xfrm>
            <a:off x="4714876" y="1142984"/>
            <a:ext cx="0" cy="4392613"/>
          </a:xfrm>
          <a:prstGeom prst="line">
            <a:avLst/>
          </a:prstGeom>
          <a:noFill/>
          <a:ln w="19050">
            <a:solidFill>
              <a:srgbClr val="FF99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65585" name="Text Box 17"/>
          <p:cNvSpPr txBox="1">
            <a:spLocks noChangeArrowheads="1"/>
          </p:cNvSpPr>
          <p:nvPr/>
        </p:nvSpPr>
        <p:spPr bwMode="auto">
          <a:xfrm>
            <a:off x="6027738" y="1339850"/>
            <a:ext cx="29145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// type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은 자료형 구분을 위한 매개변수</a:t>
            </a:r>
          </a:p>
        </p:txBody>
      </p:sp>
      <p:pic>
        <p:nvPicPr>
          <p:cNvPr id="365586" name="Picture 18" descr="15-4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6746" y="5297748"/>
            <a:ext cx="3821239" cy="1285884"/>
          </a:xfrm>
          <a:prstGeom prst="rect">
            <a:avLst/>
          </a:prstGeom>
          <a:noFill/>
        </p:spPr>
      </p:pic>
      <p:sp>
        <p:nvSpPr>
          <p:cNvPr id="365587" name="Text Box 19"/>
          <p:cNvSpPr txBox="1">
            <a:spLocks noChangeArrowheads="1"/>
          </p:cNvSpPr>
          <p:nvPr/>
        </p:nvSpPr>
        <p:spPr bwMode="auto">
          <a:xfrm>
            <a:off x="1071538" y="5643578"/>
            <a:ext cx="3555782" cy="40011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따라 형변환하여 사용</a:t>
            </a:r>
          </a:p>
        </p:txBody>
      </p:sp>
      <p:sp>
        <p:nvSpPr>
          <p:cNvPr id="365588" name="AutoShape 20"/>
          <p:cNvSpPr>
            <a:spLocks noChangeArrowheads="1"/>
          </p:cNvSpPr>
          <p:nvPr/>
        </p:nvSpPr>
        <p:spPr bwMode="auto">
          <a:xfrm>
            <a:off x="4643438" y="5715016"/>
            <a:ext cx="357190" cy="28575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50</a:t>
            </a:fld>
            <a:endParaRPr lang="en-US" altLang="ko-KR" dirty="0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정수와 실수를 모두 교환할 수 있는 프로그램</a:t>
            </a:r>
            <a:endParaRPr lang="ko-KR" altLang="en-US" sz="28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956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51</a:t>
            </a:fld>
            <a:endParaRPr lang="en-US" altLang="ko-KR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cs typeface="굴림" pitchFamily="50" charset="-127"/>
              </a:rPr>
              <a:t>함수 포인터를 매개변수로 사용한 프로그램</a:t>
            </a:r>
            <a:endParaRPr lang="ko-KR" altLang="en-US" sz="2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428596" y="214290"/>
            <a:ext cx="764381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4000" dirty="0">
                <a:latin typeface="HY헤드라인M" pitchFamily="18" charset="-127"/>
                <a:ea typeface="HY헤드라인M" pitchFamily="18" charset="-127"/>
                <a:cs typeface="굴림" pitchFamily="50" charset="-127"/>
              </a:rPr>
              <a:t> </a:t>
            </a:r>
            <a:endParaRPr lang="ko-KR" altLang="en-US" sz="4000" dirty="0">
              <a:latin typeface="HY헤드라인M" pitchFamily="18" charset="-127"/>
              <a:ea typeface="HY헤드라인M" pitchFamily="18" charset="-127"/>
              <a:cs typeface="굴림" pitchFamily="50" charset="-127"/>
            </a:endParaRP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290260" y="1090347"/>
            <a:ext cx="4353179" cy="5090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func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(*)(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));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sum(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mul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max(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main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(){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(“1.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정수의 합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\n”);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(“2.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정수의 곱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\n”);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(“3.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정수 중에서 큰 값 계산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\n”);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작업을 선택하세요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”);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(“%d”, &amp;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switch(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){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case 1: </a:t>
            </a:r>
            <a:r>
              <a:rPr lang="en-US" altLang="ko-KR" sz="1600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</a:t>
            </a:r>
            <a:r>
              <a:rPr lang="en-US" altLang="ko-KR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(sum)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break;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case 2: </a:t>
            </a:r>
            <a:r>
              <a:rPr lang="en-US" altLang="ko-KR" sz="1600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</a:t>
            </a:r>
            <a:r>
              <a:rPr lang="en-US" altLang="ko-KR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</a:t>
            </a:r>
            <a:r>
              <a:rPr lang="en-US" altLang="ko-KR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break;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case 3: </a:t>
            </a:r>
            <a:r>
              <a:rPr lang="en-US" altLang="ko-KR" sz="1600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</a:t>
            </a:r>
            <a:r>
              <a:rPr lang="en-US" altLang="ko-KR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(max)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break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return 0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;}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4929190" y="1057028"/>
            <a:ext cx="3808158" cy="388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func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(*</a:t>
            </a:r>
            <a:r>
              <a:rPr lang="en-US" altLang="ko-KR" sz="1600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fp</a:t>
            </a:r>
            <a:r>
              <a:rPr lang="en-US" altLang="ko-KR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)(</a:t>
            </a:r>
            <a:r>
              <a:rPr lang="en-US" altLang="ko-KR" sz="1600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){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a, b;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res;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정수값을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입력하세요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”);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(“%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d%d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”, &amp;a, &amp;b);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res=</a:t>
            </a:r>
            <a:r>
              <a:rPr lang="en-US" altLang="ko-KR" sz="1600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fp</a:t>
            </a:r>
            <a:r>
              <a:rPr lang="en-US" altLang="ko-KR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(a, b);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결과값은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%d\n”, res);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lnSpc>
                <a:spcPct val="200000"/>
              </a:lnSpc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sum(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a,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){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return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a+b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;}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mul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a,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){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return a*b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;}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159" name="Line 8"/>
          <p:cNvSpPr>
            <a:spLocks noChangeShapeType="1"/>
          </p:cNvSpPr>
          <p:nvPr/>
        </p:nvSpPr>
        <p:spPr bwMode="auto">
          <a:xfrm>
            <a:off x="4786314" y="1142984"/>
            <a:ext cx="0" cy="5040312"/>
          </a:xfrm>
          <a:prstGeom prst="line">
            <a:avLst/>
          </a:prstGeom>
          <a:noFill/>
          <a:ln w="19050">
            <a:solidFill>
              <a:srgbClr val="FF99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3131840" y="5719306"/>
            <a:ext cx="5688632" cy="923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함수포인터를 사용하면 프로그램 유지보수에 도움이 됨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sum(),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mul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(), max()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외에 새로운 기능을 추가할 때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func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함수는 수정할 필요가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없슴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297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17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17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17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2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2017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2017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2017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4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2017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2017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2017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173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173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173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173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201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201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201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2017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2017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2017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4726" y="146102"/>
            <a:ext cx="8229600" cy="796908"/>
          </a:xfrm>
        </p:spPr>
        <p:txBody>
          <a:bodyPr/>
          <a:lstStyle/>
          <a:p>
            <a:r>
              <a:rPr lang="ko-KR" altLang="en-US" dirty="0" err="1" smtClean="0"/>
              <a:t>일차원</a:t>
            </a:r>
            <a:r>
              <a:rPr lang="ko-KR" altLang="en-US" dirty="0" smtClean="0"/>
              <a:t> 배열의 사용 예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812165"/>
            <a:ext cx="820891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main(void){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ages[5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], tot=0, </a:t>
            </a:r>
            <a:r>
              <a:rPr lang="en-US" altLang="ko-KR" sz="1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double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avg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다섯 명의 나이를 입력하세요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");</a:t>
            </a:r>
          </a:p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for(</a:t>
            </a:r>
            <a:r>
              <a:rPr lang="en-US" altLang="ko-KR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=0; </a:t>
            </a:r>
            <a:r>
              <a:rPr lang="en-US" altLang="ko-KR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&lt;5; </a:t>
            </a:r>
            <a:r>
              <a:rPr lang="en-US" altLang="ko-KR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++){</a:t>
            </a:r>
          </a:p>
          <a:p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scanf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("%d", &amp;ages[</a:t>
            </a:r>
            <a:r>
              <a:rPr lang="en-US" altLang="ko-KR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]);  </a:t>
            </a:r>
            <a:r>
              <a:rPr lang="en-US" altLang="ko-KR" sz="18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8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r>
              <a:rPr lang="en-US" altLang="ko-KR" sz="18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원소에 입력 받은 나이 저장</a:t>
            </a:r>
            <a:endParaRPr lang="en-US" altLang="ko-KR" sz="1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for(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=0;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&lt;5;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++){</a:t>
            </a:r>
          </a:p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tot+=ages[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];</a:t>
            </a:r>
          </a:p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avg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tot / 5.0;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입력된 다섯 명의 나이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");</a:t>
            </a:r>
          </a:p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1" dirty="0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for(</a:t>
            </a:r>
            <a:r>
              <a:rPr lang="en-US" altLang="ko-KR" sz="1800" b="1" dirty="0" err="1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800" b="1" dirty="0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=0; </a:t>
            </a:r>
            <a:r>
              <a:rPr lang="en-US" altLang="ko-KR" sz="1800" b="1" dirty="0" err="1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800" b="1" dirty="0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&lt;5; </a:t>
            </a:r>
            <a:r>
              <a:rPr lang="en-US" altLang="ko-KR" sz="1800" b="1" dirty="0" err="1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800" b="1" dirty="0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++){   </a:t>
            </a:r>
          </a:p>
          <a:p>
            <a:r>
              <a:rPr lang="en-US" altLang="ko-KR" sz="1800" b="1" dirty="0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800" b="1" dirty="0" err="1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800" b="1" dirty="0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("%d ", ages[</a:t>
            </a:r>
            <a:r>
              <a:rPr lang="en-US" altLang="ko-KR" sz="1800" b="1" dirty="0" err="1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800" b="1" dirty="0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]);</a:t>
            </a:r>
          </a:p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("\n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다섯 명의 평균 나이는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%.1lf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.\n",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avg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return 0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;}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301139" y="1196752"/>
            <a:ext cx="54473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/*  </a:t>
            </a:r>
            <a:r>
              <a:rPr lang="ko-KR" altLang="en-US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배열을 사용하여 평균 나이를 계산하는 프로그램  *</a:t>
            </a:r>
            <a:r>
              <a:rPr lang="en-US" altLang="ko-KR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65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일차원</a:t>
            </a:r>
            <a:r>
              <a:rPr lang="ko-KR" altLang="en-US" dirty="0" smtClean="0"/>
              <a:t> 배열 사용 예 </a:t>
            </a:r>
            <a:r>
              <a:rPr lang="en-US" altLang="ko-KR" dirty="0" smtClean="0"/>
              <a:t>-</a:t>
            </a:r>
            <a:r>
              <a:rPr lang="ko-KR" altLang="en-US" dirty="0" smtClean="0"/>
              <a:t>선택 정렬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5576" y="913540"/>
            <a:ext cx="7272808" cy="57558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 {</a:t>
            </a:r>
          </a:p>
          <a:p>
            <a:pPr marL="0" indent="0">
              <a:buNone/>
            </a:pPr>
            <a:r>
              <a:rPr lang="ko-KR" alt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list[] = { 69, 10, 30, 2, 16, 8, 31, 22 };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정렬할 초기 원소 배열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size =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sizeof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(list) /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sizeof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배열 크기 계산</a:t>
            </a:r>
            <a:endParaRPr lang="en-US" altLang="ko-KR" sz="1400" dirty="0">
              <a:solidFill>
                <a:srgbClr val="008000"/>
              </a:solidFill>
              <a:highlight>
                <a:srgbClr val="FFFFFF"/>
              </a:highlight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SelectionSort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(list, size);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선택 정렬 연산 호출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</a:t>
            </a: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return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0;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SelectionSort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+mn-ea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[],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+mn-ea"/>
              </a:rPr>
              <a:t>size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){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선택 정렬 연산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400050" lvl="1" indent="0">
              <a:buNone/>
            </a:pPr>
            <a:r>
              <a:rPr lang="en-US" altLang="ko-K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j, t, min, temp;</a:t>
            </a:r>
          </a:p>
          <a:p>
            <a:pPr marL="400050" lvl="1" indent="0">
              <a:buNone/>
            </a:pP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"\n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정렬할 원소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: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</a:t>
            </a: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(t = 0; t &lt; 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+mn-ea"/>
              </a:rPr>
              <a:t>size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 t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++)  </a:t>
            </a:r>
            <a:r>
              <a:rPr lang="en-US" altLang="ko-K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"%d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+mn-ea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[t]); 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정렬 전의 원소 출력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400050" lvl="1" indent="0">
              <a:buNone/>
            </a:pP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"\n\n&lt;&lt;&lt;&lt;&lt;&lt;&lt;&lt;&lt;&lt; 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선택 정렬 수행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&gt;&gt;&gt;&gt;&gt;&gt;&gt;&gt;&gt;&gt;\n"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</a:t>
            </a:r>
          </a:p>
          <a:p>
            <a:pPr marL="400050" lvl="1" indent="0">
              <a:buNone/>
            </a:pP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(i = 0; i &lt; </a:t>
            </a:r>
            <a:r>
              <a:rPr lang="nn-NO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+mn-ea"/>
              </a:rPr>
              <a:t>size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- 1; i++) {</a:t>
            </a:r>
          </a:p>
          <a:p>
            <a:pPr marL="8001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min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</a:t>
            </a:r>
            <a:r>
              <a:rPr lang="ko-KR" alt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기준값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 설정</a:t>
            </a:r>
            <a:endParaRPr lang="en-US" altLang="ko-KR" sz="1400" dirty="0">
              <a:solidFill>
                <a:srgbClr val="008000"/>
              </a:solidFill>
              <a:highlight>
                <a:srgbClr val="FFFFFF"/>
              </a:highlight>
              <a:latin typeface="+mn-ea"/>
            </a:endParaRPr>
          </a:p>
          <a:p>
            <a:pPr marL="800100" lvl="2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(j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+ 1; j &lt; 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+mn-ea"/>
              </a:rPr>
              <a:t>size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j++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 {</a:t>
            </a:r>
          </a:p>
          <a:p>
            <a:pPr marL="800100" lvl="2" indent="0">
              <a:buNone/>
            </a:pP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	  if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+mn-ea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[j] &lt; 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+mn-ea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[min]) min = j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가장 </a:t>
            </a:r>
            <a:r>
              <a:rPr lang="ko-KR" alt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작은값이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 저장된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index </a:t>
            </a:r>
            <a:r>
              <a:rPr lang="ko-KR" alt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찾기</a:t>
            </a:r>
            <a:endParaRPr lang="en-US" altLang="ko-KR" sz="1400" dirty="0">
              <a:solidFill>
                <a:srgbClr val="008000"/>
              </a:solidFill>
              <a:highlight>
                <a:srgbClr val="FFFFFF"/>
              </a:highlight>
              <a:latin typeface="+mn-ea"/>
            </a:endParaRPr>
          </a:p>
          <a:p>
            <a:pPr marL="8001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</a:t>
            </a:r>
          </a:p>
          <a:p>
            <a:pPr marL="800100" lvl="2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temp = 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+mn-ea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];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데이터 교환</a:t>
            </a:r>
            <a:endParaRPr lang="en-US" altLang="ko-KR" sz="1400" dirty="0">
              <a:solidFill>
                <a:srgbClr val="008000"/>
              </a:solidFill>
              <a:highlight>
                <a:srgbClr val="FFFFFF"/>
              </a:highlight>
              <a:latin typeface="+mn-ea"/>
            </a:endParaRPr>
          </a:p>
          <a:p>
            <a:pPr marL="800100" lvl="2" indent="0">
              <a:buNone/>
            </a:pP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+mn-ea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 = 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+mn-ea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[min];</a:t>
            </a:r>
          </a:p>
          <a:p>
            <a:pPr marL="800100" lvl="2" indent="0">
              <a:buNone/>
            </a:pP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+mn-ea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[min] = temp;</a:t>
            </a:r>
          </a:p>
          <a:p>
            <a:pPr marL="800100" lvl="2" indent="0">
              <a:buNone/>
            </a:pP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"\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n%d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단계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: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+ 1);</a:t>
            </a:r>
          </a:p>
          <a:p>
            <a:pPr marL="800100" lvl="2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(t = 0; t &lt; 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+mn-ea"/>
              </a:rPr>
              <a:t>size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 t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++)  </a:t>
            </a:r>
            <a:r>
              <a:rPr lang="en-US" altLang="ko-K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"%3d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+mn-ea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[t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]);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//i+1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단계 </a:t>
            </a:r>
            <a:r>
              <a:rPr lang="ko-KR" alt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출력</a:t>
            </a:r>
            <a:endParaRPr lang="en-US" altLang="ko-KR" sz="1400" dirty="0">
              <a:solidFill>
                <a:srgbClr val="008000"/>
              </a:solidFill>
              <a:highlight>
                <a:srgbClr val="FFFFFF"/>
              </a:highlight>
              <a:latin typeface="+mn-ea"/>
            </a:endParaRPr>
          </a:p>
          <a:p>
            <a:pPr marL="800100" lvl="2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}}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665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일차원</a:t>
            </a:r>
            <a:r>
              <a:rPr lang="ko-KR" altLang="en-US" dirty="0" smtClean="0"/>
              <a:t> 배열 사용 예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버블 정렬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043608" y="903349"/>
            <a:ext cx="6696744" cy="580879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 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list[8] = { 69, 10, 30, 2, 16, 8, 31, 22 };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  </a:t>
            </a:r>
            <a:r>
              <a:rPr lang="en-US" altLang="ko-K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int</a:t>
            </a: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size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=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sizeof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(list)/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sizeof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(list[0]);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 </a:t>
            </a:r>
            <a:r>
              <a:rPr lang="en-US" altLang="ko-K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bubbleSort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(list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, size);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  return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}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bubbleSort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[],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size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  </a:t>
            </a:r>
            <a:r>
              <a:rPr lang="fr-FR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int</a:t>
            </a:r>
            <a:r>
              <a:rPr lang="fr-FR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i, j, t, temp;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"\n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정렬할 원소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: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 </a:t>
            </a: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for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(t = 0; t&lt;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size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; t++)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"%d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[t]);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n-NO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     for</a:t>
            </a:r>
            <a:r>
              <a:rPr lang="nn-NO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(i = </a:t>
            </a:r>
            <a:r>
              <a:rPr lang="nn-NO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size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- 1; i&gt;0; i--)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  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"\n %d 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단계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&gt;&gt;"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size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-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  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    </a:t>
            </a: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for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(j = 0; j &lt;=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j++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  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(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[j - 1]&gt;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[j])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    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temp = 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[j - 1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];   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[j - 1] = 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[j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];    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[j] = temp;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           }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    </a:t>
            </a:r>
            <a:r>
              <a:rPr lang="en-US" altLang="ko-K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"\n\t"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   </a:t>
            </a:r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for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(t = 0; t&lt;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size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; t++)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"%3d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80808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[t]);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     }}}</a:t>
            </a:r>
            <a:endParaRPr lang="ko-KR" altLang="en-US" sz="14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06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일차원</a:t>
            </a:r>
            <a:r>
              <a:rPr lang="ko-KR" altLang="en-US" dirty="0" smtClean="0"/>
              <a:t> 배열 사용 예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합집합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378" y="1990014"/>
            <a:ext cx="7339966" cy="420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189786"/>
            <a:ext cx="2600289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배열과포인터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794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7351</TotalTime>
  <Words>2688</Words>
  <Application>Microsoft Office PowerPoint</Application>
  <PresentationFormat>화면 슬라이드 쇼(4:3)</PresentationFormat>
  <Paragraphs>628</Paragraphs>
  <Slides>52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0" baseType="lpstr">
      <vt:lpstr>HY헤드라인M</vt:lpstr>
      <vt:lpstr>PMingLiU-ExtB</vt:lpstr>
      <vt:lpstr>굴림</vt:lpstr>
      <vt:lpstr>돋움체</vt:lpstr>
      <vt:lpstr>맑은 고딕</vt:lpstr>
      <vt:lpstr>Arial</vt:lpstr>
      <vt:lpstr>Wingdings</vt:lpstr>
      <vt:lpstr>Office 테마</vt:lpstr>
      <vt:lpstr>배열과 포인터</vt:lpstr>
      <vt:lpstr>일차원 배열 선언</vt:lpstr>
      <vt:lpstr>일차원 배열 원소 접근</vt:lpstr>
      <vt:lpstr>일차원 배열 선언 초기화</vt:lpstr>
      <vt:lpstr>함수에서 배열 전달 - 일차원 배열</vt:lpstr>
      <vt:lpstr>일차원 배열의 사용 예</vt:lpstr>
      <vt:lpstr>일차원 배열 사용 예 -선택 정렬</vt:lpstr>
      <vt:lpstr>일차원 배열 사용 예 - 버블 정렬</vt:lpstr>
      <vt:lpstr>일차원 배열 사용 예 - 합집합</vt:lpstr>
      <vt:lpstr>일차원 배열 사용 예 - 합집합</vt:lpstr>
      <vt:lpstr>일차원 배열 사용 예 - 교집합</vt:lpstr>
      <vt:lpstr>일차원 배열 사용 예 - 차집합</vt:lpstr>
      <vt:lpstr>배열 사용 예 - 차집합</vt:lpstr>
      <vt:lpstr>이차원 배열 선언</vt:lpstr>
      <vt:lpstr>이차원 배열 선언 초기화</vt:lpstr>
      <vt:lpstr>이차원 배열 선언 초기화</vt:lpstr>
      <vt:lpstr>이차원 배열의 활용-성적 처리</vt:lpstr>
      <vt:lpstr>이차원 배열 크기 계산</vt:lpstr>
      <vt:lpstr>이차원 배열 함수 전달</vt:lpstr>
      <vt:lpstr>이차원 배열 활용 예 - 달팽이 </vt:lpstr>
      <vt:lpstr>이차원 배열 활용 예 - 행렬 곱</vt:lpstr>
      <vt:lpstr>이차원 배열 활용 - 행렬 회전</vt:lpstr>
      <vt:lpstr>포인터의 개념</vt:lpstr>
      <vt:lpstr>포인터 연산자</vt:lpstr>
      <vt:lpstr>포인터 선언과 NULL 포인터 </vt:lpstr>
      <vt:lpstr>포인터 이용</vt:lpstr>
      <vt:lpstr>간접 참조 -  * 연산자 사용</vt:lpstr>
      <vt:lpstr>포인터의 기초형</vt:lpstr>
      <vt:lpstr>포인터 변수의 연산</vt:lpstr>
      <vt:lpstr>다중 포인터</vt:lpstr>
      <vt:lpstr>이중 포인터의 이용</vt:lpstr>
      <vt:lpstr>포인터 배열</vt:lpstr>
      <vt:lpstr>포인터 배열 메모리 구조</vt:lpstr>
      <vt:lpstr>포인터 배열 이용</vt:lpstr>
      <vt:lpstr>배열 포인터</vt:lpstr>
      <vt:lpstr>배열 포인터와 포인터 배열</vt:lpstr>
      <vt:lpstr>일차원 배열과 포인터</vt:lpstr>
      <vt:lpstr>일차원 배열과 포인터</vt:lpstr>
      <vt:lpstr>이차원 배열과 포인터</vt:lpstr>
      <vt:lpstr>이차원 배열과 포인터</vt:lpstr>
      <vt:lpstr>이차원 배열과 포인터</vt:lpstr>
      <vt:lpstr>다양한 배열 원소의 참조 방법</vt:lpstr>
      <vt:lpstr>함수에서의 배열 전달</vt:lpstr>
      <vt:lpstr>함수 포인터</vt:lpstr>
      <vt:lpstr>함수 포인터를 이용한 함수 호출</vt:lpstr>
      <vt:lpstr>함수 포인터 이용</vt:lpstr>
      <vt:lpstr>함수 포인터 배열</vt:lpstr>
      <vt:lpstr>함수 포인터 배열 이용</vt:lpstr>
      <vt:lpstr>void 포인터</vt:lpstr>
      <vt:lpstr>void 포인터 변수의 사용</vt:lpstr>
      <vt:lpstr>정수와 실수를 모두 교환할 수 있는 프로그램</vt:lpstr>
      <vt:lpstr>함수 포인터를 매개변수로 사용한 프로그램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강환수</dc:creator>
  <cp:lastModifiedBy>HallymU</cp:lastModifiedBy>
  <cp:revision>149</cp:revision>
  <dcterms:created xsi:type="dcterms:W3CDTF">2011-07-02T09:05:44Z</dcterms:created>
  <dcterms:modified xsi:type="dcterms:W3CDTF">2016-09-05T11:24:06Z</dcterms:modified>
</cp:coreProperties>
</file>