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1" r:id="rId1"/>
  </p:sldMasterIdLst>
  <p:notesMasterIdLst>
    <p:notesMasterId r:id="rId35"/>
  </p:notesMasterIdLst>
  <p:sldIdLst>
    <p:sldId id="277" r:id="rId2"/>
    <p:sldId id="299" r:id="rId3"/>
    <p:sldId id="300" r:id="rId4"/>
    <p:sldId id="301" r:id="rId5"/>
    <p:sldId id="320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1" r:id="rId15"/>
    <p:sldId id="312" r:id="rId16"/>
    <p:sldId id="323" r:id="rId17"/>
    <p:sldId id="324" r:id="rId18"/>
    <p:sldId id="325" r:id="rId19"/>
    <p:sldId id="326" r:id="rId20"/>
    <p:sldId id="337" r:id="rId21"/>
    <p:sldId id="338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6" r:id="rId31"/>
    <p:sldId id="339" r:id="rId32"/>
    <p:sldId id="340" r:id="rId33"/>
    <p:sldId id="341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99C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4" autoAdjust="0"/>
    <p:restoredTop sz="94676" autoAdjust="0"/>
  </p:normalViewPr>
  <p:slideViewPr>
    <p:cSldViewPr>
      <p:cViewPr varScale="1">
        <p:scale>
          <a:sx n="103" d="100"/>
          <a:sy n="103" d="100"/>
        </p:scale>
        <p:origin x="23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D464C-B31B-4521-81D8-8B7809724F78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A36A1-22DF-4D9C-97C8-0BAB8A3A3A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24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A36A1-22DF-4D9C-97C8-0BAB8A3A3A3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600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A36A1-22DF-4D9C-97C8-0BAB8A3A3A3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423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7C255C-8925-4E7F-9379-08A7C3D97A75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42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7C255C-8925-4E7F-9379-08A7C3D97A75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9261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A36A1-22DF-4D9C-97C8-0BAB8A3A3A3D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937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A36A1-22DF-4D9C-97C8-0BAB8A3A3A3D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66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A36A1-22DF-4D9C-97C8-0BAB8A3A3A3D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938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유효범위와문자열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54E9-F988-4640-B5E3-EC74347315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유효범위와문자열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D0FE-FAB6-494B-A119-34BDEE1C18C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유효범위와문자열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8F57-D242-48A9-B332-477EAED611F9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800"/>
            </a:lvl3pPr>
            <a:lvl4pPr marL="1076325" indent="-180975">
              <a:buFont typeface="Arial" pitchFamily="34" charset="0"/>
              <a:buChar char="−"/>
              <a:defRPr sz="1600" b="0">
                <a:latin typeface="맑은 고딕" pitchFamily="50" charset="-127"/>
                <a:ea typeface="맑은 고딕" pitchFamily="50" charset="-127"/>
              </a:defRPr>
            </a:lvl4pPr>
            <a:lvl5pPr marL="1260475" indent="-185738">
              <a:buFont typeface="Arial" pitchFamily="34" charset="0"/>
              <a:buChar char="•"/>
              <a:defRPr sz="15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1071546"/>
            <a:ext cx="8643998" cy="5453798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400" b="1"/>
            </a:lvl1pPr>
            <a:lvl2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79512" y="6591697"/>
            <a:ext cx="2895600" cy="293687"/>
          </a:xfrm>
        </p:spPr>
        <p:txBody>
          <a:bodyPr/>
          <a:lstStyle>
            <a:lvl1pPr algn="l">
              <a:defRPr sz="900" b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유효범위와문자열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58016" y="6664743"/>
            <a:ext cx="2133600" cy="220641"/>
          </a:xfrm>
        </p:spPr>
        <p:txBody>
          <a:bodyPr/>
          <a:lstStyle>
            <a:lvl1pPr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2473D238-DD87-44D5-950F-1780A39DE33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유효범위와문자열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DCCA-D801-4D8B-A5E7-10646B4EB89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유효범위와문자열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96F0-503C-4B9A-91CD-075273AC025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유효범위와문자열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0379-B883-47B2-A2B3-3B15BDE6A0A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유효범위와문자열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F4DD-FE61-43A3-B8D5-D9426CA8346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유효범위와문자열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3431-CEA0-4BD1-B3BA-48E2A9AE6787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유효범위와문자열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AB77-F3D4-4685-B3B4-3AA6F3EEA30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유효범위와문자열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3B80-9A2C-441F-B504-2C07039CC92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유효범위와문자열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734CE-B96A-4534-BECB-344B854590E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601075" y="1504578"/>
            <a:ext cx="5429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714348" y="1071546"/>
            <a:ext cx="7772400" cy="1362075"/>
          </a:xfrm>
        </p:spPr>
        <p:txBody>
          <a:bodyPr anchor="ctr"/>
          <a:lstStyle/>
          <a:p>
            <a:pPr algn="ctr"/>
            <a:r>
              <a:rPr lang="ko-KR" altLang="en-US" sz="44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변수</a:t>
            </a:r>
            <a:r>
              <a:rPr lang="en-US" altLang="ko-KR" sz="44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44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유효범위와</a:t>
            </a:r>
            <a:r>
              <a:rPr lang="en-US" altLang="ko-KR" sz="44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44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문자열</a:t>
            </a:r>
            <a:endParaRPr lang="en-US" altLang="ko-KR" sz="44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3648" y="2492896"/>
            <a:ext cx="661751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변수 유효 범위</a:t>
            </a:r>
            <a:endParaRPr lang="en-US" altLang="ko-KR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정적 변수와 레지스터 변수</a:t>
            </a:r>
            <a:endParaRPr lang="en-US" altLang="ko-KR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메모리 영역과 변수 이용</a:t>
            </a:r>
            <a:endParaRPr lang="en-US" altLang="ko-KR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b="1" dirty="0"/>
              <a:t>순차 자료구조를 이용한 </a:t>
            </a:r>
            <a:r>
              <a:rPr lang="ko-KR" altLang="en-US" sz="2800" b="1" dirty="0" err="1"/>
              <a:t>스택</a:t>
            </a:r>
            <a:r>
              <a:rPr lang="ko-KR" altLang="en-US" sz="2800" b="1" dirty="0"/>
              <a:t> </a:t>
            </a:r>
            <a:r>
              <a:rPr lang="ko-KR" altLang="en-US" sz="2800" b="1" dirty="0" smtClean="0"/>
              <a:t>프로그램</a:t>
            </a:r>
            <a:endParaRPr lang="en-US" altLang="ko-KR" sz="2800" b="1" dirty="0" smtClean="0"/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문자열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정적 지역변수 이용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 </a:t>
            </a:r>
          </a:p>
          <a:p>
            <a:pPr>
              <a:buNone/>
            </a:pPr>
            <a:r>
              <a:rPr lang="en-US" altLang="ko-KR" dirty="0" smtClean="0"/>
              <a:t>void increment(void); </a:t>
            </a:r>
            <a:r>
              <a:rPr lang="en-US" altLang="ko-KR" dirty="0" smtClean="0">
                <a:solidFill>
                  <a:srgbClr val="00B050"/>
                </a:solidFill>
              </a:rPr>
              <a:t>//</a:t>
            </a:r>
            <a:r>
              <a:rPr lang="ko-KR" altLang="en-US" dirty="0" smtClean="0">
                <a:solidFill>
                  <a:srgbClr val="00B050"/>
                </a:solidFill>
              </a:rPr>
              <a:t>함수 원형</a:t>
            </a:r>
          </a:p>
          <a:p>
            <a:pPr>
              <a:buNone/>
            </a:pPr>
            <a:endParaRPr lang="ko-KR" altLang="en-US" dirty="0" smtClean="0"/>
          </a:p>
          <a:p>
            <a:pPr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main(void) {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count = 0;		</a:t>
            </a:r>
            <a:r>
              <a:rPr lang="en-US" altLang="ko-KR" dirty="0" smtClean="0">
                <a:solidFill>
                  <a:srgbClr val="00B050"/>
                </a:solidFill>
              </a:rPr>
              <a:t>//</a:t>
            </a:r>
            <a:r>
              <a:rPr lang="ko-KR" altLang="en-US" dirty="0" smtClean="0">
                <a:solidFill>
                  <a:srgbClr val="00B050"/>
                </a:solidFill>
              </a:rPr>
              <a:t>자동 지역 변수</a:t>
            </a:r>
          </a:p>
          <a:p>
            <a:pPr>
              <a:buNone/>
            </a:pPr>
            <a:r>
              <a:rPr lang="en-US" altLang="ko-KR" dirty="0" smtClean="0"/>
              <a:t>	for ( ; count &lt; 3; count++) </a:t>
            </a:r>
          </a:p>
          <a:p>
            <a:pPr>
              <a:buNone/>
            </a:pPr>
            <a:r>
              <a:rPr lang="en-US" altLang="ko-KR" dirty="0" smtClean="0"/>
              <a:t>		increment();	        </a:t>
            </a:r>
            <a:r>
              <a:rPr lang="en-US" altLang="ko-KR" dirty="0" smtClean="0">
                <a:solidFill>
                  <a:srgbClr val="00B050"/>
                </a:solidFill>
              </a:rPr>
              <a:t>//3</a:t>
            </a:r>
            <a:r>
              <a:rPr lang="ko-KR" altLang="en-US" dirty="0" smtClean="0">
                <a:solidFill>
                  <a:srgbClr val="00B050"/>
                </a:solidFill>
              </a:rPr>
              <a:t>번 함수 호출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endParaRPr lang="ko-KR" altLang="en-US" dirty="0" smtClean="0"/>
          </a:p>
          <a:p>
            <a:pPr>
              <a:buNone/>
            </a:pPr>
            <a:r>
              <a:rPr lang="en-US" altLang="ko-KR" dirty="0" smtClean="0"/>
              <a:t>void increment(void) </a:t>
            </a:r>
          </a:p>
          <a:p>
            <a:pPr>
              <a:buNone/>
            </a:pPr>
            <a:r>
              <a:rPr lang="en-US" altLang="ko-KR" dirty="0" smtClean="0"/>
              <a:t>{</a:t>
            </a:r>
          </a:p>
          <a:p>
            <a:pPr>
              <a:buNone/>
            </a:pPr>
            <a:r>
              <a:rPr lang="en-US" altLang="ko-KR" dirty="0" smtClean="0"/>
              <a:t>	static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sindex</a:t>
            </a:r>
            <a:r>
              <a:rPr lang="en-US" altLang="ko-KR" dirty="0" smtClean="0"/>
              <a:t> = 1;	</a:t>
            </a:r>
            <a:r>
              <a:rPr lang="en-US" altLang="ko-KR" dirty="0" smtClean="0">
                <a:solidFill>
                  <a:srgbClr val="00B050"/>
                </a:solidFill>
              </a:rPr>
              <a:t>//</a:t>
            </a:r>
            <a:r>
              <a:rPr lang="ko-KR" altLang="en-US" dirty="0" smtClean="0">
                <a:solidFill>
                  <a:srgbClr val="00B050"/>
                </a:solidFill>
              </a:rPr>
              <a:t>정적 지역 변수</a:t>
            </a:r>
          </a:p>
          <a:p>
            <a:pPr>
              <a:buNone/>
            </a:pPr>
            <a:r>
              <a:rPr lang="en-US" altLang="ko-KR" dirty="0" smtClean="0"/>
              <a:t>	auto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aindex</a:t>
            </a:r>
            <a:r>
              <a:rPr lang="en-US" altLang="ko-KR" dirty="0" smtClean="0"/>
              <a:t> = 1;	</a:t>
            </a:r>
            <a:r>
              <a:rPr lang="en-US" altLang="ko-KR" dirty="0" smtClean="0">
                <a:solidFill>
                  <a:srgbClr val="00B050"/>
                </a:solidFill>
              </a:rPr>
              <a:t>//</a:t>
            </a:r>
            <a:r>
              <a:rPr lang="ko-KR" altLang="en-US" dirty="0" smtClean="0">
                <a:solidFill>
                  <a:srgbClr val="00B050"/>
                </a:solidFill>
              </a:rPr>
              <a:t>자동 지역 변수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</a:t>
            </a:r>
            <a:r>
              <a:rPr lang="ko-KR" altLang="en-US" dirty="0" smtClean="0"/>
              <a:t>정적 지역 변수</a:t>
            </a:r>
            <a:r>
              <a:rPr lang="en-US" altLang="ko-KR" dirty="0" err="1" smtClean="0"/>
              <a:t>sindex</a:t>
            </a:r>
            <a:r>
              <a:rPr lang="en-US" altLang="ko-KR" dirty="0" smtClean="0"/>
              <a:t>: %2d,\t", </a:t>
            </a:r>
            <a:r>
              <a:rPr lang="en-US" altLang="ko-KR" dirty="0" err="1" smtClean="0"/>
              <a:t>sindex</a:t>
            </a:r>
            <a:r>
              <a:rPr lang="en-US" altLang="ko-KR" dirty="0" smtClean="0"/>
              <a:t>++);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</a:t>
            </a:r>
            <a:r>
              <a:rPr lang="ko-KR" altLang="en-US" dirty="0" smtClean="0"/>
              <a:t>자동 지역 변수</a:t>
            </a:r>
            <a:r>
              <a:rPr lang="en-US" altLang="ko-KR" dirty="0" err="1" smtClean="0"/>
              <a:t>aindex</a:t>
            </a:r>
            <a:r>
              <a:rPr lang="en-US" altLang="ko-KR" dirty="0" smtClean="0"/>
              <a:t>: %2d\n", </a:t>
            </a:r>
            <a:r>
              <a:rPr lang="en-US" altLang="ko-KR" dirty="0" err="1" smtClean="0"/>
              <a:t>aindex</a:t>
            </a:r>
            <a:r>
              <a:rPr lang="en-US" altLang="ko-KR" dirty="0" smtClean="0"/>
              <a:t>++);</a:t>
            </a:r>
          </a:p>
          <a:p>
            <a:pPr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t="83464" r="23182"/>
          <a:stretch>
            <a:fillRect/>
          </a:stretch>
        </p:blipFill>
        <p:spPr bwMode="auto">
          <a:xfrm>
            <a:off x="4324599" y="3501008"/>
            <a:ext cx="4533681" cy="10715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유효범위와문자열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9</a:t>
            </a:fld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정적 전역변수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1071546"/>
            <a:ext cx="8715436" cy="5328592"/>
          </a:xfrm>
        </p:spPr>
        <p:txBody>
          <a:bodyPr/>
          <a:lstStyle/>
          <a:p>
            <a:r>
              <a:rPr lang="ko-KR" altLang="en-US" dirty="0" smtClean="0"/>
              <a:t>함수 외부에서 정적으로 선언되는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정적 전역변수는 선언된 파일 내부에서만 참조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정적 전역변수는 </a:t>
            </a:r>
            <a:r>
              <a:rPr lang="en-US" altLang="ko-KR" dirty="0" smtClean="0"/>
              <a:t>extern</a:t>
            </a:r>
            <a:r>
              <a:rPr lang="ko-KR" altLang="en-US" dirty="0" smtClean="0"/>
              <a:t>에 의해 다른 파일에서 참조 불가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2500306"/>
            <a:ext cx="5500726" cy="4083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유효범위와문자열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10</a:t>
            </a:fld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정적 전역변수의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142984"/>
            <a:ext cx="8572560" cy="5328592"/>
          </a:xfrm>
        </p:spPr>
        <p:txBody>
          <a:bodyPr/>
          <a:lstStyle/>
          <a:p>
            <a:r>
              <a:rPr lang="ko-KR" altLang="en-US" dirty="0" smtClean="0"/>
              <a:t>정적 전역변수 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전역변수의 단점을 보완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어느 한 함수에서 잘못 다루면 모든 함수에 영향을 미치는 단점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특히 프로그램이 크고 복잡하면 전역변수의 사용은 원하지 않는 전역변수의 수정과 같은 부작용</a:t>
            </a:r>
            <a:r>
              <a:rPr lang="en-US" altLang="ko-KR" dirty="0" smtClean="0"/>
              <a:t>(side effect)</a:t>
            </a:r>
            <a:r>
              <a:rPr lang="ko-KR" altLang="en-US" dirty="0" smtClean="0"/>
              <a:t>의 위험성이 항상 존재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파일에서만 전역변수로 이용할 수 있는 정적 전역변수를 이용하는 것이 </a:t>
            </a:r>
            <a:r>
              <a:rPr lang="ko-KR" altLang="en-US" dirty="0" err="1" smtClean="0"/>
              <a:t>바람직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00034" y="1270892"/>
            <a:ext cx="7929618" cy="480131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#include &lt;</a:t>
            </a:r>
            <a:r>
              <a:rPr lang="en-US" altLang="ko-KR" dirty="0" err="1" smtClean="0">
                <a:latin typeface="+mn-ea"/>
              </a:rPr>
              <a:t>stdio.h</a:t>
            </a:r>
            <a:r>
              <a:rPr lang="en-US" altLang="ko-KR" dirty="0" smtClean="0">
                <a:latin typeface="+mn-ea"/>
              </a:rPr>
              <a:t>&gt; </a:t>
            </a:r>
          </a:p>
          <a:p>
            <a:endParaRPr lang="ko-KR" altLang="en-US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static 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svar</a:t>
            </a:r>
            <a:r>
              <a:rPr lang="en-US" altLang="ko-KR" dirty="0" smtClean="0">
                <a:latin typeface="+mn-ea"/>
              </a:rPr>
              <a:t>; </a:t>
            </a:r>
          </a:p>
          <a:p>
            <a:r>
              <a:rPr lang="en-US" altLang="ko-KR" dirty="0" smtClean="0">
                <a:latin typeface="+mn-ea"/>
              </a:rPr>
              <a:t>void increment();</a:t>
            </a:r>
          </a:p>
          <a:p>
            <a:endParaRPr lang="ko-KR" altLang="en-US" dirty="0" smtClean="0">
              <a:latin typeface="+mn-ea"/>
            </a:endParaRPr>
          </a:p>
          <a:p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main(void){</a:t>
            </a:r>
          </a:p>
          <a:p>
            <a:r>
              <a:rPr lang="en-US" altLang="ko-KR" dirty="0" smtClean="0">
                <a:latin typeface="+mn-ea"/>
              </a:rPr>
              <a:t>	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count = 1;</a:t>
            </a:r>
          </a:p>
          <a:p>
            <a:endParaRPr lang="ko-KR" altLang="en-US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	for ( ; count &lt;= 5; count++ )</a:t>
            </a:r>
          </a:p>
          <a:p>
            <a:r>
              <a:rPr lang="en-US" altLang="ko-KR" dirty="0" smtClean="0">
                <a:latin typeface="+mn-ea"/>
              </a:rPr>
              <a:t>		increment();	</a:t>
            </a:r>
          </a:p>
          <a:p>
            <a:r>
              <a:rPr lang="en-US" altLang="ko-KR" dirty="0" smtClean="0">
                <a:latin typeface="+mn-ea"/>
              </a:rPr>
              <a:t>	</a:t>
            </a:r>
            <a:r>
              <a:rPr lang="en-US" altLang="ko-KR" dirty="0" err="1" smtClean="0">
                <a:latin typeface="+mn-ea"/>
              </a:rPr>
              <a:t>printf</a:t>
            </a:r>
            <a:r>
              <a:rPr lang="en-US" altLang="ko-KR" dirty="0" smtClean="0">
                <a:latin typeface="+mn-ea"/>
              </a:rPr>
              <a:t>("</a:t>
            </a:r>
            <a:r>
              <a:rPr lang="ko-KR" altLang="en-US" dirty="0" smtClean="0">
                <a:latin typeface="+mn-ea"/>
              </a:rPr>
              <a:t>함수</a:t>
            </a:r>
            <a:r>
              <a:rPr lang="en-US" altLang="ko-KR" dirty="0" smtClean="0">
                <a:latin typeface="+mn-ea"/>
              </a:rPr>
              <a:t>increment()</a:t>
            </a:r>
            <a:r>
              <a:rPr lang="ko-KR" altLang="en-US" dirty="0" smtClean="0">
                <a:latin typeface="+mn-ea"/>
              </a:rPr>
              <a:t>가 총</a:t>
            </a:r>
            <a:r>
              <a:rPr lang="en-US" altLang="ko-KR" dirty="0" smtClean="0">
                <a:latin typeface="+mn-ea"/>
              </a:rPr>
              <a:t>%d</a:t>
            </a:r>
            <a:r>
              <a:rPr lang="ko-KR" altLang="en-US" dirty="0" smtClean="0">
                <a:latin typeface="+mn-ea"/>
              </a:rPr>
              <a:t>번 호출 되었습니다</a:t>
            </a:r>
            <a:r>
              <a:rPr lang="en-US" altLang="ko-KR" dirty="0" smtClean="0">
                <a:latin typeface="+mn-ea"/>
              </a:rPr>
              <a:t>.\n", </a:t>
            </a:r>
            <a:r>
              <a:rPr lang="en-US" altLang="ko-KR" dirty="0" err="1" smtClean="0">
                <a:latin typeface="+mn-ea"/>
              </a:rPr>
              <a:t>svar</a:t>
            </a:r>
            <a:r>
              <a:rPr lang="en-US" altLang="ko-KR" dirty="0" smtClean="0">
                <a:latin typeface="+mn-ea"/>
              </a:rPr>
              <a:t>);</a:t>
            </a:r>
          </a:p>
          <a:p>
            <a:r>
              <a:rPr lang="en-US" altLang="ko-KR" dirty="0" smtClean="0">
                <a:latin typeface="+mn-ea"/>
              </a:rPr>
              <a:t>}</a:t>
            </a:r>
          </a:p>
          <a:p>
            <a:endParaRPr lang="ko-KR" altLang="en-US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void increment()</a:t>
            </a:r>
          </a:p>
          <a:p>
            <a:r>
              <a:rPr lang="en-US" altLang="ko-KR" dirty="0" smtClean="0">
                <a:latin typeface="+mn-ea"/>
              </a:rPr>
              <a:t>{</a:t>
            </a:r>
          </a:p>
          <a:p>
            <a:r>
              <a:rPr lang="en-US" altLang="ko-KR" dirty="0" smtClean="0">
                <a:latin typeface="+mn-ea"/>
              </a:rPr>
              <a:t>	</a:t>
            </a:r>
            <a:r>
              <a:rPr lang="en-US" altLang="ko-KR" dirty="0" err="1" smtClean="0">
                <a:latin typeface="+mn-ea"/>
              </a:rPr>
              <a:t>svar</a:t>
            </a:r>
            <a:r>
              <a:rPr lang="en-US" altLang="ko-KR" dirty="0" smtClean="0">
                <a:latin typeface="+mn-ea"/>
              </a:rPr>
              <a:t>++;</a:t>
            </a:r>
          </a:p>
          <a:p>
            <a:r>
              <a:rPr lang="en-US" altLang="ko-KR" dirty="0" smtClean="0">
                <a:latin typeface="+mn-ea"/>
              </a:rPr>
              <a:t>}</a:t>
            </a:r>
            <a:endParaRPr lang="ko-KR" altLang="en-US" dirty="0">
              <a:latin typeface="+mn-ea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 t="79002" r="43675"/>
          <a:stretch>
            <a:fillRect/>
          </a:stretch>
        </p:blipFill>
        <p:spPr bwMode="auto">
          <a:xfrm>
            <a:off x="3857619" y="4857760"/>
            <a:ext cx="4012323" cy="785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유효범위와문자열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11</a:t>
            </a:fld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레지스터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키워드 </a:t>
            </a:r>
            <a:r>
              <a:rPr lang="en-US" altLang="ko-KR" dirty="0" smtClean="0"/>
              <a:t>register</a:t>
            </a:r>
          </a:p>
          <a:p>
            <a:pPr lvl="1"/>
            <a:r>
              <a:rPr lang="ko-KR" altLang="en-US" dirty="0" smtClean="0"/>
              <a:t>변수의 저장공간이 레지스터</a:t>
            </a:r>
            <a:r>
              <a:rPr lang="en-US" altLang="ko-KR" dirty="0" smtClean="0"/>
              <a:t>(register)</a:t>
            </a:r>
            <a:r>
              <a:rPr lang="ko-KR" altLang="en-US" dirty="0" smtClean="0"/>
              <a:t>에 할당되는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레지스터 변수는 키워드 </a:t>
            </a:r>
            <a:r>
              <a:rPr lang="en-US" altLang="ko-KR" dirty="0" smtClean="0"/>
              <a:t>register</a:t>
            </a:r>
            <a:r>
              <a:rPr lang="ko-KR" altLang="en-US" dirty="0" smtClean="0"/>
              <a:t>를 자료형 앞에 넣어 선언</a:t>
            </a:r>
            <a:endParaRPr lang="en-US" altLang="ko-KR" dirty="0" smtClean="0"/>
          </a:p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레지스터 변수는 지역변수에만 이용이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레지스터는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내부에 있는 기억 장소이므로 일반 메모리보다 빠르게 참조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주로 레지스터 변수는 처리속도를 증가시키려는 변수에 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레지스터 변수는 일반 메모리에 할당되는 변수가 아니므로 주소연산자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를 사용 불가능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유효범위와문자열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12</a:t>
            </a:fld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이용 기준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속도를 개선하고자 하는 경우에 제한적으로 특수한 지역변수인 레지스터 변수를 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함수나 블록 내부에서 함수나 블록이 종료되더라도 계속적으로 값을 저장하고 싶을 때는 정적 지역변수를 이용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해당 파일 내부에서만 변수를 공유하고자 하는 경우는 정적 전역변수를 이용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프로그램의 모든 영역에서 값을 공유하고자 하는 경우는 전역변수를 이용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가능하면 전역변수의 사용을 줄이는 것이 프로그램의 이해를 높일 수 있으며 발생할 수 있는 프로그램 문제를 줄일 수 있음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714488"/>
            <a:ext cx="8760710" cy="2643206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유효범위와문자열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13</a:t>
            </a:fld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전역변수와 지역변수의 선언과 참조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5328592"/>
          </a:xfrm>
        </p:spPr>
        <p:txBody>
          <a:bodyPr/>
          <a:lstStyle/>
          <a:p>
            <a:r>
              <a:rPr lang="en-US" altLang="ko-KR" dirty="0" err="1" smtClean="0"/>
              <a:t>storageclass.c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out.c</a:t>
            </a:r>
            <a:r>
              <a:rPr lang="ko-KR" altLang="en-US" dirty="0" smtClean="0"/>
              <a:t>로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전역변수 </a:t>
            </a:r>
            <a:r>
              <a:rPr lang="en-US" altLang="ko-KR" dirty="0" smtClean="0"/>
              <a:t>global, </a:t>
            </a:r>
            <a:r>
              <a:rPr lang="en-US" altLang="ko-KR" dirty="0" err="1" smtClean="0"/>
              <a:t>sglobal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지역변수 </a:t>
            </a:r>
            <a:r>
              <a:rPr lang="en-US" altLang="ko-KR" dirty="0" err="1" smtClean="0"/>
              <a:t>fa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fs</a:t>
            </a:r>
            <a:r>
              <a:rPr lang="ko-KR" altLang="en-US" dirty="0" smtClean="0"/>
              <a:t>의 선언과 사용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sglobal</a:t>
            </a:r>
            <a:r>
              <a:rPr lang="ko-KR" altLang="en-US" dirty="0" smtClean="0"/>
              <a:t>은 정적 전역변수이므로 외부 파일에서는 참조할 수 없으며</a:t>
            </a:r>
            <a:r>
              <a:rPr lang="en-US" altLang="ko-KR" dirty="0" smtClean="0"/>
              <a:t>, </a:t>
            </a:r>
          </a:p>
          <a:p>
            <a:pPr lvl="1"/>
            <a:r>
              <a:rPr lang="ko-KR" altLang="en-US" dirty="0" smtClean="0"/>
              <a:t>정적 지역변수인 </a:t>
            </a:r>
            <a:r>
              <a:rPr lang="en-US" altLang="ko-KR" dirty="0" err="1" smtClean="0"/>
              <a:t>fs</a:t>
            </a:r>
            <a:r>
              <a:rPr lang="ko-KR" altLang="en-US" dirty="0" smtClean="0"/>
              <a:t>는 함수가 종료되더라도 그전에 저장된 값이 계속 유지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57290" y="3929066"/>
            <a:ext cx="7072362" cy="2585323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</a:rPr>
              <a:t>// </a:t>
            </a:r>
            <a:r>
              <a:rPr lang="en-US" altLang="ko-KR" b="1" dirty="0" err="1" smtClean="0">
                <a:solidFill>
                  <a:srgbClr val="00B050"/>
                </a:solidFill>
              </a:rPr>
              <a:t>out.c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r>
              <a:rPr lang="en-US" altLang="ko-KR" b="1" dirty="0" smtClean="0"/>
              <a:t>#include &lt;</a:t>
            </a:r>
            <a:r>
              <a:rPr lang="en-US" altLang="ko-KR" b="1" dirty="0" err="1" smtClean="0"/>
              <a:t>stdio.h</a:t>
            </a:r>
            <a:r>
              <a:rPr lang="en-US" altLang="ko-KR" b="1" dirty="0" smtClean="0"/>
              <a:t>&gt; </a:t>
            </a:r>
          </a:p>
          <a:p>
            <a:r>
              <a:rPr lang="en-US" altLang="ko-KR" b="1" dirty="0" smtClean="0"/>
              <a:t>void </a:t>
            </a:r>
            <a:r>
              <a:rPr lang="en-US" altLang="ko-KR" b="1" dirty="0" err="1" smtClean="0"/>
              <a:t>outfunction</a:t>
            </a:r>
            <a:r>
              <a:rPr lang="en-US" altLang="ko-KR" b="1" dirty="0" smtClean="0"/>
              <a:t>(){</a:t>
            </a:r>
          </a:p>
          <a:p>
            <a:r>
              <a:rPr lang="en-US" altLang="ko-KR" b="1" dirty="0" smtClean="0"/>
              <a:t>	extern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global, </a:t>
            </a:r>
            <a:r>
              <a:rPr lang="en-US" altLang="ko-KR" b="1" dirty="0" err="1" smtClean="0"/>
              <a:t>sglobal</a:t>
            </a:r>
            <a:r>
              <a:rPr lang="en-US" altLang="ko-KR" b="1" dirty="0" smtClean="0"/>
              <a:t>;</a:t>
            </a:r>
          </a:p>
          <a:p>
            <a:endParaRPr lang="ko-KR" altLang="en-US" b="1" dirty="0" smtClean="0"/>
          </a:p>
          <a:p>
            <a:r>
              <a:rPr lang="en-US" altLang="ko-KR" b="1" dirty="0" smtClean="0"/>
              <a:t>	</a:t>
            </a:r>
            <a:r>
              <a:rPr lang="en-US" altLang="ko-KR" b="1" dirty="0" err="1" smtClean="0"/>
              <a:t>printf</a:t>
            </a:r>
            <a:r>
              <a:rPr lang="en-US" altLang="ko-KR" b="1" dirty="0" smtClean="0"/>
              <a:t>("%d\n", ++global);</a:t>
            </a:r>
          </a:p>
          <a:p>
            <a:r>
              <a:rPr lang="ko-KR" altLang="en-US" b="1" dirty="0" smtClean="0"/>
              <a:t>	</a:t>
            </a:r>
            <a:r>
              <a:rPr lang="en-US" altLang="ko-KR" b="1" dirty="0" smtClean="0">
                <a:solidFill>
                  <a:srgbClr val="00B050"/>
                </a:solidFill>
              </a:rPr>
              <a:t>//</a:t>
            </a:r>
            <a:r>
              <a:rPr lang="ko-KR" altLang="en-US" b="1" dirty="0" smtClean="0">
                <a:solidFill>
                  <a:srgbClr val="00B050"/>
                </a:solidFill>
              </a:rPr>
              <a:t>외부 파일에 선언된 정적 전역 변수 이므로 실행 시 오류</a:t>
            </a: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	//</a:t>
            </a:r>
            <a:r>
              <a:rPr lang="en-US" altLang="ko-KR" b="1" dirty="0" err="1" smtClean="0">
                <a:solidFill>
                  <a:srgbClr val="00B050"/>
                </a:solidFill>
              </a:rPr>
              <a:t>printf</a:t>
            </a:r>
            <a:r>
              <a:rPr lang="en-US" altLang="ko-KR" b="1" dirty="0" smtClean="0">
                <a:solidFill>
                  <a:srgbClr val="00B050"/>
                </a:solidFill>
              </a:rPr>
              <a:t>("%d\n", ++</a:t>
            </a:r>
            <a:r>
              <a:rPr lang="en-US" altLang="ko-KR" b="1" dirty="0" err="1" smtClean="0">
                <a:solidFill>
                  <a:srgbClr val="00B050"/>
                </a:solidFill>
              </a:rPr>
              <a:t>sglobal</a:t>
            </a:r>
            <a:r>
              <a:rPr lang="en-US" altLang="ko-KR" b="1" dirty="0" smtClean="0">
                <a:solidFill>
                  <a:srgbClr val="00B050"/>
                </a:solidFill>
              </a:rPr>
              <a:t>);</a:t>
            </a:r>
            <a:r>
              <a:rPr lang="en-US" altLang="ko-KR" b="1" dirty="0" smtClean="0"/>
              <a:t>	</a:t>
            </a:r>
          </a:p>
          <a:p>
            <a:r>
              <a:rPr lang="en-US" altLang="ko-KR" b="1" dirty="0" smtClean="0"/>
              <a:t>}</a:t>
            </a:r>
            <a:endParaRPr lang="ko-KR" altLang="en-US" b="1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유효범위와문자열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14</a:t>
            </a:fld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전역변수와 지역변수의 선언과 참조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>
                <a:solidFill>
                  <a:srgbClr val="00B050"/>
                </a:solidFill>
              </a:rPr>
              <a:t>//</a:t>
            </a:r>
            <a:r>
              <a:rPr lang="en-US" altLang="ko-KR" sz="1600" dirty="0" err="1" smtClean="0">
                <a:solidFill>
                  <a:srgbClr val="00B050"/>
                </a:solidFill>
              </a:rPr>
              <a:t>storageclass.c</a:t>
            </a:r>
            <a:r>
              <a:rPr lang="en-US" altLang="ko-KR" sz="1600" dirty="0" smtClean="0">
                <a:solidFill>
                  <a:srgbClr val="00B050"/>
                </a:solidFill>
              </a:rPr>
              <a:t> </a:t>
            </a:r>
          </a:p>
          <a:p>
            <a:pPr>
              <a:buNone/>
            </a:pPr>
            <a:r>
              <a:rPr lang="en-US" altLang="ko-KR" sz="1600" dirty="0" smtClean="0"/>
              <a:t>#include &lt;</a:t>
            </a:r>
            <a:r>
              <a:rPr lang="en-US" altLang="ko-KR" sz="1600" dirty="0" err="1" smtClean="0"/>
              <a:t>stdio.h</a:t>
            </a:r>
            <a:r>
              <a:rPr lang="en-US" altLang="ko-KR" sz="1600" dirty="0" smtClean="0"/>
              <a:t>&gt; </a:t>
            </a:r>
          </a:p>
          <a:p>
            <a:pPr>
              <a:buNone/>
            </a:pPr>
            <a:r>
              <a:rPr lang="en-US" altLang="ko-KR" sz="1600" dirty="0" smtClean="0"/>
              <a:t>void </a:t>
            </a:r>
            <a:r>
              <a:rPr lang="en-US" altLang="ko-KR" sz="1600" dirty="0" err="1" smtClean="0"/>
              <a:t>infunction</a:t>
            </a:r>
            <a:r>
              <a:rPr lang="en-US" altLang="ko-KR" sz="1600" dirty="0" smtClean="0"/>
              <a:t>( void );     void </a:t>
            </a:r>
            <a:r>
              <a:rPr lang="en-US" altLang="ko-KR" sz="1600" dirty="0" err="1" smtClean="0"/>
              <a:t>outfunction</a:t>
            </a:r>
            <a:r>
              <a:rPr lang="en-US" altLang="ko-KR" sz="1600" dirty="0" smtClean="0"/>
              <a:t>( void );</a:t>
            </a:r>
          </a:p>
          <a:p>
            <a:pPr>
              <a:buNone/>
            </a:pP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global = 10;		</a:t>
            </a:r>
            <a:r>
              <a:rPr lang="en-US" altLang="ko-KR" sz="1600" dirty="0" smtClean="0">
                <a:solidFill>
                  <a:srgbClr val="00B050"/>
                </a:solidFill>
              </a:rPr>
              <a:t>// </a:t>
            </a:r>
            <a:r>
              <a:rPr lang="ko-KR" altLang="en-US" sz="1600" dirty="0" smtClean="0">
                <a:solidFill>
                  <a:srgbClr val="00B050"/>
                </a:solidFill>
              </a:rPr>
              <a:t>전역 변수</a:t>
            </a:r>
            <a:endParaRPr lang="en-US" altLang="ko-KR" sz="16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ko-KR" sz="1600" dirty="0" smtClean="0"/>
              <a:t>static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sglobal</a:t>
            </a:r>
            <a:r>
              <a:rPr lang="en-US" altLang="ko-KR" sz="1600" dirty="0" smtClean="0"/>
              <a:t> = 20;       </a:t>
            </a:r>
            <a:r>
              <a:rPr lang="en-US" altLang="ko-KR" sz="1600" dirty="0" smtClean="0">
                <a:solidFill>
                  <a:srgbClr val="00B050"/>
                </a:solidFill>
              </a:rPr>
              <a:t>// </a:t>
            </a:r>
            <a:r>
              <a:rPr lang="ko-KR" altLang="en-US" sz="1600" dirty="0" smtClean="0">
                <a:solidFill>
                  <a:srgbClr val="00B050"/>
                </a:solidFill>
              </a:rPr>
              <a:t>정적 전역 변수</a:t>
            </a:r>
            <a:endParaRPr lang="en-US" altLang="ko-KR" sz="16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main(void){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x = 100;    </a:t>
            </a:r>
            <a:r>
              <a:rPr lang="en-US" altLang="ko-KR" sz="1600" dirty="0" smtClean="0">
                <a:solidFill>
                  <a:srgbClr val="00B050"/>
                </a:solidFill>
              </a:rPr>
              <a:t>//main() </a:t>
            </a:r>
            <a:r>
              <a:rPr lang="ko-KR" altLang="en-US" sz="1600" dirty="0" smtClean="0">
                <a:solidFill>
                  <a:srgbClr val="00B050"/>
                </a:solidFill>
              </a:rPr>
              <a:t>함수의 지역 변수</a:t>
            </a:r>
            <a:endParaRPr lang="en-US" altLang="ko-KR" sz="1600" dirty="0" smtClean="0"/>
          </a:p>
          <a:p>
            <a:pPr>
              <a:buNone/>
            </a:pPr>
            <a:endParaRPr lang="ko-KR" altLang="en-US" sz="16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pt-BR" altLang="ko-KR" sz="1600" dirty="0" smtClean="0"/>
              <a:t>	printf("%d, %d, %d\n", global, sglobal, x);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infunction</a:t>
            </a:r>
            <a:r>
              <a:rPr lang="en-US" altLang="ko-KR" sz="1600" dirty="0" smtClean="0"/>
              <a:t>(); </a:t>
            </a:r>
            <a:r>
              <a:rPr lang="en-US" altLang="ko-KR" sz="1600" dirty="0" err="1" smtClean="0"/>
              <a:t>outfunction</a:t>
            </a:r>
            <a:r>
              <a:rPr lang="en-US" altLang="ko-KR" sz="1600" dirty="0" smtClean="0"/>
              <a:t>();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infunction</a:t>
            </a:r>
            <a:r>
              <a:rPr lang="en-US" altLang="ko-KR" sz="1600" dirty="0" smtClean="0"/>
              <a:t>(); </a:t>
            </a:r>
            <a:r>
              <a:rPr lang="en-US" altLang="ko-KR" sz="1600" dirty="0" err="1" smtClean="0"/>
              <a:t>outfunction</a:t>
            </a:r>
            <a:r>
              <a:rPr lang="en-US" altLang="ko-KR" sz="1600" dirty="0" smtClean="0"/>
              <a:t>();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infunction</a:t>
            </a:r>
            <a:r>
              <a:rPr lang="en-US" altLang="ko-KR" sz="1600" dirty="0" smtClean="0"/>
              <a:t>(); </a:t>
            </a:r>
            <a:r>
              <a:rPr lang="en-US" altLang="ko-KR" sz="1600" dirty="0" err="1" smtClean="0"/>
              <a:t>outfunction</a:t>
            </a:r>
            <a:r>
              <a:rPr lang="en-US" altLang="ko-KR" sz="1600" dirty="0" smtClean="0"/>
              <a:t>();</a:t>
            </a:r>
          </a:p>
          <a:p>
            <a:pPr>
              <a:buNone/>
            </a:pPr>
            <a:r>
              <a:rPr lang="pt-BR" altLang="ko-KR" sz="1600" dirty="0" smtClean="0"/>
              <a:t>	printf("%d, %d, %d\n", global, sglobal, x);</a:t>
            </a:r>
          </a:p>
          <a:p>
            <a:pPr>
              <a:buNone/>
            </a:pPr>
            <a:r>
              <a:rPr lang="en-US" altLang="ko-KR" sz="1600" dirty="0" smtClean="0"/>
              <a:t>	return 0;}</a:t>
            </a:r>
          </a:p>
          <a:p>
            <a:pPr>
              <a:buNone/>
            </a:pPr>
            <a:r>
              <a:rPr lang="en-US" altLang="ko-KR" sz="1600" dirty="0" smtClean="0"/>
              <a:t>void </a:t>
            </a:r>
            <a:r>
              <a:rPr lang="en-US" altLang="ko-KR" sz="1600" dirty="0" err="1" smtClean="0"/>
              <a:t>infunction</a:t>
            </a:r>
            <a:r>
              <a:rPr lang="en-US" altLang="ko-KR" sz="1600" dirty="0" smtClean="0"/>
              <a:t>( void ){</a:t>
            </a:r>
          </a:p>
          <a:p>
            <a:pPr>
              <a:buNone/>
            </a:pPr>
            <a:r>
              <a:rPr lang="it-IT" altLang="ko-KR" sz="1600" dirty="0" smtClean="0"/>
              <a:t>	auto int fa = 1;	</a:t>
            </a:r>
            <a:r>
              <a:rPr lang="it-IT" altLang="ko-KR" sz="1600" dirty="0" smtClean="0">
                <a:solidFill>
                  <a:srgbClr val="00B050"/>
                </a:solidFill>
              </a:rPr>
              <a:t>               //infunction() </a:t>
            </a:r>
            <a:r>
              <a:rPr lang="ko-KR" altLang="en-US" sz="1600" dirty="0" smtClean="0">
                <a:solidFill>
                  <a:srgbClr val="00B050"/>
                </a:solidFill>
              </a:rPr>
              <a:t>함수의 자동 지역 변수</a:t>
            </a:r>
            <a:endParaRPr lang="en-US" altLang="ko-KR" sz="16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ko-KR" sz="1600" dirty="0" smtClean="0"/>
              <a:t>	static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fs</a:t>
            </a:r>
            <a:r>
              <a:rPr lang="en-US" altLang="ko-KR" sz="1600" dirty="0" smtClean="0"/>
              <a:t>;		</a:t>
            </a:r>
            <a:r>
              <a:rPr lang="en-US" altLang="ko-KR" sz="1600" dirty="0" smtClean="0">
                <a:solidFill>
                  <a:srgbClr val="00B050"/>
                </a:solidFill>
              </a:rPr>
              <a:t>//</a:t>
            </a:r>
            <a:r>
              <a:rPr lang="en-US" altLang="ko-KR" sz="1600" dirty="0" err="1" smtClean="0">
                <a:solidFill>
                  <a:srgbClr val="00B050"/>
                </a:solidFill>
              </a:rPr>
              <a:t>infunction</a:t>
            </a:r>
            <a:r>
              <a:rPr lang="en-US" altLang="ko-KR" sz="1600" dirty="0" smtClean="0">
                <a:solidFill>
                  <a:srgbClr val="00B050"/>
                </a:solidFill>
              </a:rPr>
              <a:t>() </a:t>
            </a:r>
            <a:r>
              <a:rPr lang="ko-KR" altLang="en-US" sz="1600" dirty="0" smtClean="0">
                <a:solidFill>
                  <a:srgbClr val="00B050"/>
                </a:solidFill>
              </a:rPr>
              <a:t>함수의 정적 지역 변수</a:t>
            </a:r>
            <a:endParaRPr lang="en-US" altLang="ko-KR" sz="16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("%d, %d, %d, %d\n", ++global, ++</a:t>
            </a:r>
            <a:r>
              <a:rPr lang="en-US" altLang="ko-KR" sz="1600" dirty="0" err="1" smtClean="0"/>
              <a:t>sglobal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fa</a:t>
            </a:r>
            <a:r>
              <a:rPr lang="en-US" altLang="ko-KR" sz="1600" dirty="0" smtClean="0"/>
              <a:t>, ++</a:t>
            </a:r>
            <a:r>
              <a:rPr lang="en-US" altLang="ko-KR" sz="1600" dirty="0" err="1" smtClean="0"/>
              <a:t>fs</a:t>
            </a:r>
            <a:r>
              <a:rPr lang="en-US" altLang="ko-KR" sz="1600" dirty="0" smtClean="0"/>
              <a:t>);}</a:t>
            </a:r>
            <a:endParaRPr lang="ko-KR" altLang="en-US" sz="16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 r="72484"/>
          <a:stretch>
            <a:fillRect/>
          </a:stretch>
        </p:blipFill>
        <p:spPr bwMode="auto">
          <a:xfrm>
            <a:off x="6286512" y="1285860"/>
            <a:ext cx="2071702" cy="2826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유효범위와문자열</a:t>
            </a:r>
            <a:endParaRPr lang="en-US" altLang="ko-KR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15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2"/>
          <p:cNvSpPr>
            <a:spLocks noGrp="1"/>
          </p:cNvSpPr>
          <p:nvPr>
            <p:ph type="title"/>
          </p:nvPr>
        </p:nvSpPr>
        <p:spPr>
          <a:xfrm>
            <a:off x="179512" y="44624"/>
            <a:ext cx="8812104" cy="725470"/>
          </a:xfrm>
        </p:spPr>
        <p:txBody>
          <a:bodyPr/>
          <a:lstStyle/>
          <a:p>
            <a:pPr marL="342900" indent="-342900"/>
            <a:r>
              <a:rPr lang="ko-KR" altLang="en-US" sz="3600" dirty="0" smtClean="0"/>
              <a:t>순차 자료구조를 이용한 </a:t>
            </a:r>
            <a:r>
              <a:rPr lang="ko-KR" altLang="en-US" sz="3600" dirty="0" err="1" smtClean="0"/>
              <a:t>스택</a:t>
            </a:r>
            <a:r>
              <a:rPr lang="ko-KR" altLang="en-US" sz="3600" dirty="0" smtClean="0"/>
              <a:t> 프로그램 </a:t>
            </a:r>
            <a:r>
              <a:rPr lang="en-US" altLang="ko-KR" sz="3600" dirty="0" smtClean="0"/>
              <a:t>1</a:t>
            </a:r>
            <a:r>
              <a:rPr lang="ko-KR" altLang="en-US" sz="3600" dirty="0" smtClean="0"/>
              <a:t> </a:t>
            </a: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1332761" y="770094"/>
            <a:ext cx="7777162" cy="5955476"/>
          </a:xfrm>
          <a:prstGeom prst="rect">
            <a:avLst/>
          </a:prstGeom>
          <a:ln w="9525"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bIns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stdlib.h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&gt;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highlight>
                  <a:srgbClr val="FFFFFF"/>
                </a:highlight>
                <a:latin typeface="+mn-ea"/>
              </a:rPr>
              <a:t>STACK_SIZE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100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push(</a:t>
            </a: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item);  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//insert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pop();   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//pop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del();  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//delete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peek();  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//</a:t>
            </a:r>
            <a:r>
              <a:rPr lang="ko-KR" alt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스택의</a:t>
            </a:r>
            <a:r>
              <a:rPr lang="ko-KR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top </a:t>
            </a:r>
            <a:r>
              <a:rPr lang="ko-KR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원소 반환</a:t>
            </a:r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void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printStack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();  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//</a:t>
            </a:r>
            <a:r>
              <a:rPr lang="ko-KR" alt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스택에</a:t>
            </a:r>
            <a:r>
              <a:rPr lang="ko-KR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 저장된 원소 출력</a:t>
            </a:r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stack[</a:t>
            </a:r>
            <a:r>
              <a:rPr lang="en-US" altLang="ko-KR" sz="1600" dirty="0">
                <a:solidFill>
                  <a:srgbClr val="6F008A"/>
                </a:solidFill>
                <a:highlight>
                  <a:srgbClr val="FFFFFF"/>
                </a:highlight>
                <a:latin typeface="+mn-ea"/>
              </a:rPr>
              <a:t>STACK_SIZE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];</a:t>
            </a:r>
          </a:p>
          <a:p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top = -1;                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// </a:t>
            </a:r>
            <a:r>
              <a:rPr lang="ko-KR" alt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스택의</a:t>
            </a:r>
            <a:r>
              <a:rPr lang="ko-KR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top</a:t>
            </a:r>
            <a:r>
              <a:rPr lang="ko-KR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의 초기값을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-1</a:t>
            </a:r>
            <a:r>
              <a:rPr lang="ko-KR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로 설정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, </a:t>
            </a:r>
            <a:r>
              <a:rPr lang="ko-KR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전역변수</a:t>
            </a:r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 {</a:t>
            </a:r>
          </a:p>
          <a:p>
            <a:pPr lvl="1"/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item;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printStack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push(1);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printStack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(); push(2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);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printStack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(); push(3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);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printStack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();</a:t>
            </a:r>
          </a:p>
          <a:p>
            <a:pPr lvl="1"/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item = peek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();</a:t>
            </a:r>
            <a:r>
              <a:rPr lang="en-US" altLang="ko-K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printStack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();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"peek top =&gt; %d"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, item);</a:t>
            </a:r>
          </a:p>
          <a:p>
            <a:pPr lvl="1"/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del();</a:t>
            </a:r>
            <a:r>
              <a:rPr lang="en-US" altLang="ko-K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printStack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();</a:t>
            </a:r>
          </a:p>
          <a:p>
            <a:pPr lvl="1"/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item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= pop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();</a:t>
            </a:r>
            <a:r>
              <a:rPr lang="en-US" altLang="ko-K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printStack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();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"\t pop top =&gt; %d"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, item);</a:t>
            </a:r>
          </a:p>
          <a:p>
            <a:pPr lvl="1"/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item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= pop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();</a:t>
            </a:r>
            <a:r>
              <a:rPr lang="en-US" altLang="ko-K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printStack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();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"\t pop top =&gt; %d"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, item);</a:t>
            </a:r>
          </a:p>
          <a:p>
            <a:pPr lvl="1"/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pop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();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0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;}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유효범위와문자열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16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2"/>
          <p:cNvSpPr>
            <a:spLocks noGrp="1"/>
          </p:cNvSpPr>
          <p:nvPr>
            <p:ph type="title"/>
          </p:nvPr>
        </p:nvSpPr>
        <p:spPr>
          <a:xfrm>
            <a:off x="179512" y="116632"/>
            <a:ext cx="8686800" cy="725470"/>
          </a:xfrm>
        </p:spPr>
        <p:txBody>
          <a:bodyPr/>
          <a:lstStyle/>
          <a:p>
            <a:r>
              <a:rPr lang="ko-KR" altLang="en-US" sz="3600" dirty="0" smtClean="0"/>
              <a:t>순차 자료구조를 이용한 </a:t>
            </a:r>
            <a:r>
              <a:rPr lang="ko-KR" altLang="en-US" sz="3600" dirty="0" err="1" smtClean="0"/>
              <a:t>스택</a:t>
            </a:r>
            <a:r>
              <a:rPr lang="ko-KR" altLang="en-US" sz="3600" dirty="0" smtClean="0"/>
              <a:t> 프로그램 </a:t>
            </a:r>
            <a:r>
              <a:rPr lang="en-US" altLang="ko-KR" sz="3600" dirty="0" smtClean="0"/>
              <a:t>2</a:t>
            </a:r>
            <a:r>
              <a:rPr lang="ko-KR" altLang="en-US" sz="3600" dirty="0" smtClean="0"/>
              <a:t> </a:t>
            </a: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1475656" y="825749"/>
            <a:ext cx="7777163" cy="5709255"/>
          </a:xfrm>
          <a:prstGeom prst="rect">
            <a:avLst/>
          </a:prstGeom>
          <a:ln w="9525"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bIns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push(</a:t>
            </a: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FFFFFF"/>
                </a:highlight>
                <a:latin typeface="+mn-ea"/>
              </a:rPr>
              <a:t>item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){    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// </a:t>
            </a:r>
            <a:r>
              <a:rPr lang="ko-KR" alt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스택의</a:t>
            </a:r>
            <a:r>
              <a:rPr lang="ko-KR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 삽입 연산</a:t>
            </a:r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lvl="1"/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(top &gt;= </a:t>
            </a:r>
            <a:r>
              <a:rPr lang="en-US" altLang="ko-KR" sz="1600" dirty="0">
                <a:solidFill>
                  <a:srgbClr val="6F008A"/>
                </a:solidFill>
                <a:highlight>
                  <a:srgbClr val="FFFFFF"/>
                </a:highlight>
                <a:latin typeface="+mn-ea"/>
              </a:rPr>
              <a:t>STACK_SIZE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- 1) {    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// </a:t>
            </a:r>
            <a:r>
              <a:rPr lang="ko-KR" alt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스택이</a:t>
            </a:r>
            <a:r>
              <a:rPr lang="ko-KR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 이미 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Full</a:t>
            </a:r>
            <a:r>
              <a:rPr lang="ko-KR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인 경우</a:t>
            </a:r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"\n\n Stack is FULL ! \n"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}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stack[++top] = 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FFFFFF"/>
                </a:highlight>
                <a:latin typeface="+mn-ea"/>
              </a:rPr>
              <a:t>item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pop(){   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// </a:t>
            </a:r>
            <a:r>
              <a:rPr lang="ko-KR" alt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스택의</a:t>
            </a:r>
            <a:r>
              <a:rPr lang="ko-KR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 삭제 후 반환 연산</a:t>
            </a:r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lvl="1"/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if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(top == -1) {   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현재 </a:t>
            </a:r>
            <a:r>
              <a:rPr lang="ko-KR" alt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스택이</a:t>
            </a:r>
            <a:r>
              <a:rPr lang="ko-KR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 공백인 경우</a:t>
            </a:r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lvl="1"/>
            <a:r>
              <a:rPr lang="pt-BR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printf(</a:t>
            </a:r>
            <a:r>
              <a:rPr lang="pt-BR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"\n\n Stack is Empty!!\n"</a:t>
            </a:r>
            <a:r>
              <a:rPr lang="pt-BR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0;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}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stack[top--];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}</a:t>
            </a:r>
          </a:p>
          <a:p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void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del(){      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// </a:t>
            </a:r>
            <a:r>
              <a:rPr lang="ko-KR" alt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스택의</a:t>
            </a:r>
            <a:r>
              <a:rPr lang="ko-KR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 삭제 연산</a:t>
            </a:r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lvl="1"/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if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(top == -1) {     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현재 </a:t>
            </a:r>
            <a:r>
              <a:rPr lang="ko-KR" alt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스택이</a:t>
            </a:r>
            <a:r>
              <a:rPr lang="ko-KR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 공백인 경우</a:t>
            </a:r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lvl="1"/>
            <a:r>
              <a:rPr lang="pt-BR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printf(</a:t>
            </a:r>
            <a:r>
              <a:rPr lang="pt-BR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"\n\n Stack is Empty !\n"</a:t>
            </a:r>
            <a:r>
              <a:rPr lang="pt-BR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exit(1);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}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top--;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}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>2_</a:t>
            </a:r>
            <a:r>
              <a:rPr lang="ko-KR" altLang="en-US" dirty="0" err="1" smtClean="0"/>
              <a:t>유효범위와문자열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17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2"/>
          <p:cNvSpPr>
            <a:spLocks noGrp="1"/>
          </p:cNvSpPr>
          <p:nvPr>
            <p:ph type="title"/>
          </p:nvPr>
        </p:nvSpPr>
        <p:spPr>
          <a:xfrm>
            <a:off x="323528" y="144858"/>
            <a:ext cx="8579296" cy="725470"/>
          </a:xfrm>
        </p:spPr>
        <p:txBody>
          <a:bodyPr/>
          <a:lstStyle/>
          <a:p>
            <a:r>
              <a:rPr lang="ko-KR" altLang="en-US" sz="3600" dirty="0" smtClean="0"/>
              <a:t>순차 자료구조를 이용한 </a:t>
            </a:r>
            <a:r>
              <a:rPr lang="ko-KR" altLang="en-US" sz="3600" dirty="0" err="1" smtClean="0"/>
              <a:t>스택</a:t>
            </a:r>
            <a:r>
              <a:rPr lang="ko-KR" altLang="en-US" sz="3600" dirty="0" smtClean="0"/>
              <a:t> 프로그램 </a:t>
            </a:r>
            <a:r>
              <a:rPr lang="en-US" altLang="ko-KR" sz="3600" dirty="0" smtClean="0"/>
              <a:t>3</a:t>
            </a:r>
            <a:r>
              <a:rPr lang="ko-KR" altLang="en-US" sz="3600" dirty="0" smtClean="0"/>
              <a:t> 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유효범위와문자열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18</a:t>
            </a:fld>
            <a:endParaRPr lang="en-US" altLang="ko-KR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59632" y="1052736"/>
            <a:ext cx="4608512" cy="3985706"/>
          </a:xfrm>
          <a:prstGeom prst="rect">
            <a:avLst/>
          </a:prstGeom>
          <a:ln w="9525"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bIns="0">
            <a:spAutoFit/>
          </a:bodyPr>
          <a:lstStyle/>
          <a:p>
            <a:r>
              <a:rPr lang="en-US" altLang="ko-K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int</a:t>
            </a:r>
            <a:r>
              <a:rPr lang="ko-KR" alt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peek() {        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// </a:t>
            </a:r>
            <a:r>
              <a:rPr lang="ko-KR" alt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스택의</a:t>
            </a:r>
            <a:r>
              <a:rPr lang="ko-KR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top </a:t>
            </a:r>
            <a:r>
              <a:rPr lang="ko-KR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원소 검색 연산</a:t>
            </a:r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</a:endParaRPr>
          </a:p>
          <a:p>
            <a:pPr lvl="1"/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if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(top == -1){     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현재 </a:t>
            </a:r>
            <a:r>
              <a:rPr lang="ko-KR" alt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스택이</a:t>
            </a:r>
            <a:r>
              <a:rPr lang="ko-KR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공백인 경우</a:t>
            </a:r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</a:endParaRPr>
          </a:p>
          <a:p>
            <a:pPr lvl="1"/>
            <a:r>
              <a:rPr lang="pt-BR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printf(</a:t>
            </a:r>
            <a:r>
              <a:rPr lang="pt-BR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"\n\n Stack is Empty !\n"</a:t>
            </a:r>
            <a:r>
              <a:rPr lang="pt-BR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exit(1);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}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stack[top];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}</a:t>
            </a: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void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printStack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(){       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// </a:t>
            </a:r>
            <a:r>
              <a:rPr lang="ko-KR" alt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스택</a:t>
            </a:r>
            <a:r>
              <a:rPr lang="ko-KR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내용 출력 연산</a:t>
            </a:r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</a:endParaRPr>
          </a:p>
          <a:p>
            <a:pPr lvl="1"/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;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"\n STACK [ 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= 0;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 &lt;= top;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++)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"%d 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, stack[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]);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"] 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맑은 고딕" panose="020B0503020000020004" pitchFamily="50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변수 유효범위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141" y="1071546"/>
            <a:ext cx="8929718" cy="528641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변수의 유효범위</a:t>
            </a:r>
            <a:r>
              <a:rPr lang="en-US" altLang="ko-KR" dirty="0" smtClean="0"/>
              <a:t>(scope) </a:t>
            </a:r>
          </a:p>
          <a:p>
            <a:pPr lvl="1"/>
            <a:r>
              <a:rPr lang="ko-KR" altLang="en-US" dirty="0" smtClean="0"/>
              <a:t>변수의 참조가 유효한 범위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지역 유효범위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 또는 블록 내부에서만 변수의 참조가 가능한 범위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 유효범위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하나는 파일에서 변수의 참조가 가능한 범위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하나는 프로젝트를 구성하는 모든 파일에서 변수의 참조가 가능한 범위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유효범위와문자열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</a:t>
            </a:fld>
            <a:endParaRPr lang="en-US" altLang="ko-K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9326" y="1506041"/>
            <a:ext cx="6965506" cy="5187645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자료형 </a:t>
            </a:r>
            <a:r>
              <a:rPr lang="en-US" altLang="ko-KR" dirty="0" smtClean="0"/>
              <a:t>char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char[]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 저장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char</a:t>
            </a:r>
            <a:r>
              <a:rPr lang="ko-KR" altLang="en-US" dirty="0" smtClean="0"/>
              <a:t>형 변수를 사용</a:t>
            </a:r>
            <a:endParaRPr lang="en-US" altLang="ko-KR" dirty="0" smtClean="0"/>
          </a:p>
          <a:p>
            <a:r>
              <a:rPr lang="ko-KR" altLang="en-US" dirty="0" smtClean="0"/>
              <a:t>문자열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문자의 모임인 문자 배열 사용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문자열은 문자열의 마지막을 의미하는 널 문자‘</a:t>
            </a:r>
            <a:r>
              <a:rPr lang="en-US" altLang="ko-KR" dirty="0" smtClean="0"/>
              <a:t>\0</a:t>
            </a:r>
            <a:r>
              <a:rPr lang="ko-KR" altLang="en-US" dirty="0" smtClean="0"/>
              <a:t>’가 마지막에 저장되어야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배열 크기는 반드시 저장될 문자 수보다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커야 함</a:t>
            </a:r>
            <a:endParaRPr lang="en-US" altLang="ko-KR" dirty="0" smtClean="0"/>
          </a:p>
          <a:p>
            <a:r>
              <a:rPr lang="ko-KR" altLang="en-US" dirty="0" smtClean="0"/>
              <a:t>배열 선언 시 문자열 초기화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초기화 시 배열 크기는 지정하지 않는 것이 더 수월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유효범위와문자열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19</a:t>
            </a:fld>
            <a:endParaRPr lang="en-US" altLang="ko-K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059971"/>
            <a:ext cx="8501122" cy="538918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619173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문자와 문자열 출력의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 출력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형식제어문자 </a:t>
            </a:r>
            <a:r>
              <a:rPr lang="en-US" altLang="ko-KR" dirty="0" smtClean="0"/>
              <a:t>%s</a:t>
            </a:r>
            <a:r>
              <a:rPr lang="ko-KR" altLang="en-US" dirty="0" smtClean="0"/>
              <a:t>로 출력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유효범위와문자열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20</a:t>
            </a:fld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578286"/>
            <a:ext cx="8699818" cy="50167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#include &lt;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stdio.h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main(){</a:t>
            </a:r>
          </a:p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	char 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ch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='A';</a:t>
            </a:r>
          </a:p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20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//</a:t>
            </a:r>
            <a:r>
              <a:rPr lang="ko-KR" altLang="en-US" sz="20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문자 하나 하나 저장 시 마지막에 </a:t>
            </a:r>
            <a:r>
              <a:rPr lang="en-US" altLang="ko-KR" sz="20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'\0'</a:t>
            </a:r>
            <a:r>
              <a:rPr lang="ko-KR" altLang="en-US" sz="20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문자 저장</a:t>
            </a:r>
          </a:p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	char java[] = {'J','A','V','B', '\0'}; </a:t>
            </a:r>
          </a:p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	char c[] = "C language";	</a:t>
            </a:r>
            <a:r>
              <a:rPr lang="en-US" altLang="ko-KR" sz="20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//</a:t>
            </a:r>
            <a:r>
              <a:rPr lang="ko-KR" altLang="en-US" sz="20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크기를 생략하는 것이 간편</a:t>
            </a:r>
          </a:p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	char 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csharp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[3];</a:t>
            </a:r>
          </a:p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csharp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[0] = 'C'; 	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csharp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[1] = '#‘;	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csharp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[2] = '\0';</a:t>
            </a:r>
          </a:p>
          <a:p>
            <a:endParaRPr lang="ko-KR" altLang="en-US" sz="20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pt-BR" altLang="ko-KR" sz="2000" b="1" dirty="0" smtClean="0">
                <a:latin typeface="맑은 고딕" pitchFamily="50" charset="-127"/>
                <a:ea typeface="맑은 고딕" pitchFamily="50" charset="-127"/>
              </a:rPr>
              <a:t>	printf("%c %d\n", ch, ch);</a:t>
            </a:r>
          </a:p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("%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c%c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\n", 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csharp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[0], 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csharp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[1]);</a:t>
            </a:r>
          </a:p>
          <a:p>
            <a:r>
              <a:rPr lang="pt-BR" altLang="ko-KR" sz="2000" b="1" dirty="0" smtClean="0">
                <a:latin typeface="맑은 고딕" pitchFamily="50" charset="-127"/>
                <a:ea typeface="맑은 고딕" pitchFamily="50" charset="-127"/>
              </a:rPr>
              <a:t>	printf("%s %s\n", java, c);</a:t>
            </a:r>
          </a:p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	puts(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csharp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(c); 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("\n");</a:t>
            </a:r>
          </a:p>
          <a:p>
            <a:endParaRPr lang="ko-KR" altLang="en-US" sz="20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	return 0;}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929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문자열을 문자 포인터로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문자열을 처리하는 다른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 상수를 문자 포인터에 저장하는 방식</a:t>
            </a:r>
            <a:endParaRPr lang="en-US" altLang="ko-KR" dirty="0" smtClean="0"/>
          </a:p>
          <a:p>
            <a:r>
              <a:rPr lang="ko-KR" altLang="en-US" dirty="0" smtClean="0"/>
              <a:t>주의점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가 가리키는 문자열은 상수이므로 수정 불가능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변수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를 사용하여 문자를 수정하거나 수정될 수 있는 함수의 인자로 사용하면 실행 오류가 발생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1066" t="2642" b="12206"/>
          <a:stretch/>
        </p:blipFill>
        <p:spPr bwMode="auto">
          <a:xfrm>
            <a:off x="971600" y="3798445"/>
            <a:ext cx="6679629" cy="2506199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유효범위와문자열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0061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문자열 처리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982200"/>
            <a:ext cx="8358246" cy="5509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atin typeface="+mn-ea"/>
              </a:rPr>
              <a:t>#include &lt;</a:t>
            </a:r>
            <a:r>
              <a:rPr lang="en-US" altLang="ko-KR" sz="2200" b="1" dirty="0" err="1" smtClean="0">
                <a:latin typeface="+mn-ea"/>
              </a:rPr>
              <a:t>stdio.h</a:t>
            </a:r>
            <a:r>
              <a:rPr lang="en-US" altLang="ko-KR" sz="2200" b="1" dirty="0" smtClean="0">
                <a:latin typeface="+mn-ea"/>
              </a:rPr>
              <a:t>&gt;</a:t>
            </a:r>
          </a:p>
          <a:p>
            <a:r>
              <a:rPr lang="en-US" altLang="ko-KR" sz="2200" b="1" dirty="0" err="1" smtClean="0">
                <a:latin typeface="+mn-ea"/>
              </a:rPr>
              <a:t>int</a:t>
            </a:r>
            <a:r>
              <a:rPr lang="en-US" altLang="ko-KR" sz="2200" b="1" dirty="0" smtClean="0">
                <a:latin typeface="+mn-ea"/>
              </a:rPr>
              <a:t> main(void){ </a:t>
            </a:r>
          </a:p>
          <a:p>
            <a:r>
              <a:rPr lang="en-US" altLang="ko-KR" sz="2200" b="1" dirty="0" smtClean="0">
                <a:latin typeface="+mn-ea"/>
              </a:rPr>
              <a:t>	</a:t>
            </a:r>
            <a:r>
              <a:rPr lang="en-US" altLang="ko-KR" sz="2200" b="1" dirty="0" err="1" smtClean="0">
                <a:latin typeface="+mn-ea"/>
              </a:rPr>
              <a:t>int</a:t>
            </a:r>
            <a:r>
              <a:rPr lang="en-US" altLang="ko-KR" sz="2200" b="1" dirty="0" smtClean="0">
                <a:latin typeface="+mn-ea"/>
              </a:rPr>
              <a:t> </a:t>
            </a:r>
            <a:r>
              <a:rPr lang="en-US" altLang="ko-KR" sz="2200" b="1" dirty="0" err="1" smtClean="0">
                <a:latin typeface="+mn-ea"/>
              </a:rPr>
              <a:t>i</a:t>
            </a:r>
            <a:r>
              <a:rPr lang="en-US" altLang="ko-KR" sz="2200" b="1" dirty="0" smtClean="0">
                <a:latin typeface="+mn-ea"/>
              </a:rPr>
              <a:t> = 0;</a:t>
            </a:r>
          </a:p>
          <a:p>
            <a:r>
              <a:rPr lang="en-US" altLang="ko-KR" sz="2200" b="1" dirty="0" smtClean="0">
                <a:latin typeface="+mn-ea"/>
              </a:rPr>
              <a:t>	char *java = "java";</a:t>
            </a:r>
          </a:p>
          <a:p>
            <a:r>
              <a:rPr lang="en-US" altLang="ko-KR" sz="2200" b="1" dirty="0" smtClean="0">
                <a:latin typeface="+mn-ea"/>
              </a:rPr>
              <a:t>	</a:t>
            </a:r>
            <a:r>
              <a:rPr lang="en-US" altLang="ko-KR" sz="2200" b="1" dirty="0" err="1" smtClean="0">
                <a:latin typeface="+mn-ea"/>
              </a:rPr>
              <a:t>printf</a:t>
            </a:r>
            <a:r>
              <a:rPr lang="en-US" altLang="ko-KR" sz="2200" b="1" dirty="0" smtClean="0">
                <a:latin typeface="+mn-ea"/>
              </a:rPr>
              <a:t>("%s ", java);</a:t>
            </a:r>
          </a:p>
          <a:p>
            <a:endParaRPr lang="ko-KR" altLang="en-US" sz="2200" b="1" dirty="0" smtClean="0">
              <a:latin typeface="+mn-ea"/>
            </a:endParaRPr>
          </a:p>
          <a:p>
            <a:r>
              <a:rPr lang="ko-KR" altLang="en-US" sz="2200" b="1" dirty="0" smtClean="0">
                <a:latin typeface="+mn-ea"/>
              </a:rPr>
              <a:t>	</a:t>
            </a:r>
            <a:r>
              <a:rPr lang="en-US" altLang="ko-KR" sz="2200" b="1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2200" b="1" dirty="0" smtClean="0">
                <a:solidFill>
                  <a:srgbClr val="00B050"/>
                </a:solidFill>
                <a:latin typeface="+mn-ea"/>
              </a:rPr>
              <a:t>문자 포인터가 가리키는 문자 이후를 하나 하나출력</a:t>
            </a:r>
          </a:p>
          <a:p>
            <a:r>
              <a:rPr lang="en-US" altLang="ko-KR" sz="2200" b="1" dirty="0" smtClean="0">
                <a:latin typeface="+mn-ea"/>
              </a:rPr>
              <a:t>	</a:t>
            </a:r>
            <a:r>
              <a:rPr lang="en-US" altLang="ko-KR" sz="2200" b="1" dirty="0" smtClean="0">
                <a:solidFill>
                  <a:srgbClr val="FF0000"/>
                </a:solidFill>
                <a:latin typeface="+mn-ea"/>
              </a:rPr>
              <a:t>while (java[</a:t>
            </a:r>
            <a:r>
              <a:rPr lang="en-US" altLang="ko-KR" sz="2200" b="1" dirty="0" err="1" smtClean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ko-KR" sz="2200" b="1" dirty="0" smtClean="0">
                <a:solidFill>
                  <a:srgbClr val="FF0000"/>
                </a:solidFill>
                <a:latin typeface="+mn-ea"/>
              </a:rPr>
              <a:t>] != '\0') </a:t>
            </a:r>
            <a:r>
              <a:rPr lang="en-US" altLang="ko-KR" sz="2200" b="1" dirty="0" smtClean="0">
                <a:solidFill>
                  <a:srgbClr val="00B050"/>
                </a:solidFill>
                <a:latin typeface="+mn-ea"/>
              </a:rPr>
              <a:t>// </a:t>
            </a:r>
            <a:r>
              <a:rPr lang="ko-KR" altLang="en-US" sz="2200" b="1" dirty="0" smtClean="0">
                <a:solidFill>
                  <a:srgbClr val="00B050"/>
                </a:solidFill>
                <a:latin typeface="+mn-ea"/>
              </a:rPr>
              <a:t>또는 </a:t>
            </a:r>
            <a:r>
              <a:rPr lang="en-US" altLang="ko-KR" sz="2200" b="1" dirty="0" smtClean="0">
                <a:solidFill>
                  <a:srgbClr val="00B050"/>
                </a:solidFill>
                <a:latin typeface="+mn-ea"/>
              </a:rPr>
              <a:t>while(java[</a:t>
            </a:r>
            <a:r>
              <a:rPr lang="en-US" altLang="ko-KR" sz="2200" b="1" dirty="0" err="1" smtClean="0">
                <a:solidFill>
                  <a:srgbClr val="00B050"/>
                </a:solidFill>
                <a:latin typeface="+mn-ea"/>
              </a:rPr>
              <a:t>i</a:t>
            </a:r>
            <a:r>
              <a:rPr lang="en-US" altLang="ko-KR" sz="2200" b="1" dirty="0" smtClean="0">
                <a:solidFill>
                  <a:srgbClr val="00B050"/>
                </a:solidFill>
                <a:latin typeface="+mn-ea"/>
              </a:rPr>
              <a:t>])</a:t>
            </a:r>
          </a:p>
          <a:p>
            <a:r>
              <a:rPr lang="en-US" altLang="ko-KR" sz="2200" b="1" dirty="0" smtClean="0">
                <a:solidFill>
                  <a:srgbClr val="FF0000"/>
                </a:solidFill>
                <a:latin typeface="+mn-ea"/>
              </a:rPr>
              <a:t>		</a:t>
            </a:r>
            <a:r>
              <a:rPr lang="en-US" altLang="ko-KR" sz="2200" b="1" dirty="0" err="1" smtClean="0">
                <a:solidFill>
                  <a:srgbClr val="FF0000"/>
                </a:solidFill>
                <a:latin typeface="+mn-ea"/>
              </a:rPr>
              <a:t>printf</a:t>
            </a:r>
            <a:r>
              <a:rPr lang="en-US" altLang="ko-KR" sz="2200" b="1" dirty="0" smtClean="0">
                <a:solidFill>
                  <a:srgbClr val="FF0000"/>
                </a:solidFill>
                <a:latin typeface="+mn-ea"/>
              </a:rPr>
              <a:t>("%c", java[</a:t>
            </a:r>
            <a:r>
              <a:rPr lang="en-US" altLang="ko-KR" sz="2200" b="1" dirty="0" err="1" smtClean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ko-KR" sz="2200" b="1" dirty="0" smtClean="0">
                <a:solidFill>
                  <a:srgbClr val="FF0000"/>
                </a:solidFill>
                <a:latin typeface="+mn-ea"/>
              </a:rPr>
              <a:t>++]);</a:t>
            </a:r>
          </a:p>
          <a:p>
            <a:r>
              <a:rPr lang="en-US" altLang="ko-KR" sz="2200" b="1" dirty="0" smtClean="0">
                <a:latin typeface="+mn-ea"/>
              </a:rPr>
              <a:t>	</a:t>
            </a:r>
            <a:r>
              <a:rPr lang="en-US" altLang="ko-KR" sz="2200" b="1" dirty="0" err="1" smtClean="0">
                <a:latin typeface="+mn-ea"/>
              </a:rPr>
              <a:t>printf</a:t>
            </a:r>
            <a:r>
              <a:rPr lang="en-US" altLang="ko-KR" sz="2200" b="1" dirty="0" smtClean="0">
                <a:latin typeface="+mn-ea"/>
              </a:rPr>
              <a:t>(" ");</a:t>
            </a:r>
          </a:p>
          <a:p>
            <a:endParaRPr lang="ko-KR" altLang="en-US" sz="2200" b="1" dirty="0" smtClean="0">
              <a:latin typeface="+mn-ea"/>
            </a:endParaRPr>
          </a:p>
          <a:p>
            <a:r>
              <a:rPr lang="en-US" altLang="ko-KR" sz="2200" b="1" dirty="0" smtClean="0">
                <a:latin typeface="+mn-ea"/>
              </a:rPr>
              <a:t>	</a:t>
            </a:r>
            <a:r>
              <a:rPr lang="en-US" altLang="ko-KR" sz="2200" b="1" dirty="0" err="1" smtClean="0">
                <a:latin typeface="+mn-ea"/>
              </a:rPr>
              <a:t>i</a:t>
            </a:r>
            <a:r>
              <a:rPr lang="en-US" altLang="ko-KR" sz="2200" b="1" dirty="0" smtClean="0">
                <a:latin typeface="+mn-ea"/>
              </a:rPr>
              <a:t> = 0;</a:t>
            </a:r>
          </a:p>
          <a:p>
            <a:r>
              <a:rPr lang="en-US" altLang="ko-KR" sz="2200" b="1" dirty="0" smtClean="0">
                <a:latin typeface="+mn-ea"/>
              </a:rPr>
              <a:t>	</a:t>
            </a:r>
            <a:r>
              <a:rPr lang="en-US" altLang="ko-KR" sz="2200" b="1" dirty="0" smtClean="0">
                <a:solidFill>
                  <a:srgbClr val="FF0000"/>
                </a:solidFill>
                <a:latin typeface="+mn-ea"/>
              </a:rPr>
              <a:t>while (*(java + </a:t>
            </a:r>
            <a:r>
              <a:rPr lang="en-US" altLang="ko-KR" sz="2200" b="1" dirty="0" err="1" smtClean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ko-KR" sz="2200" b="1" dirty="0" smtClean="0">
                <a:solidFill>
                  <a:srgbClr val="FF0000"/>
                </a:solidFill>
                <a:latin typeface="+mn-ea"/>
              </a:rPr>
              <a:t>) != '\0')</a:t>
            </a:r>
          </a:p>
          <a:p>
            <a:r>
              <a:rPr lang="en-US" altLang="ko-KR" sz="2200" b="1" dirty="0" smtClean="0">
                <a:solidFill>
                  <a:srgbClr val="FF0000"/>
                </a:solidFill>
                <a:latin typeface="+mn-ea"/>
              </a:rPr>
              <a:t>		</a:t>
            </a:r>
            <a:r>
              <a:rPr lang="en-US" altLang="ko-KR" sz="2200" b="1" dirty="0" err="1" smtClean="0">
                <a:solidFill>
                  <a:srgbClr val="FF0000"/>
                </a:solidFill>
                <a:latin typeface="+mn-ea"/>
              </a:rPr>
              <a:t>printf</a:t>
            </a:r>
            <a:r>
              <a:rPr lang="en-US" altLang="ko-KR" sz="2200" b="1" dirty="0" smtClean="0">
                <a:solidFill>
                  <a:srgbClr val="FF0000"/>
                </a:solidFill>
                <a:latin typeface="+mn-ea"/>
              </a:rPr>
              <a:t>("%c", *(java + </a:t>
            </a:r>
            <a:r>
              <a:rPr lang="en-US" altLang="ko-KR" sz="2200" b="1" dirty="0" err="1" smtClean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ko-KR" sz="2200" b="1" dirty="0" smtClean="0">
                <a:solidFill>
                  <a:srgbClr val="FF0000"/>
                </a:solidFill>
                <a:latin typeface="+mn-ea"/>
              </a:rPr>
              <a:t>++));</a:t>
            </a:r>
          </a:p>
          <a:p>
            <a:r>
              <a:rPr lang="en-US" altLang="ko-KR" sz="2200" b="1" dirty="0" smtClean="0">
                <a:latin typeface="+mn-ea"/>
              </a:rPr>
              <a:t>	</a:t>
            </a:r>
            <a:r>
              <a:rPr lang="en-US" altLang="ko-KR" sz="2200" b="1" dirty="0" err="1" smtClean="0">
                <a:latin typeface="+mn-ea"/>
              </a:rPr>
              <a:t>printf</a:t>
            </a:r>
            <a:r>
              <a:rPr lang="en-US" altLang="ko-KR" sz="2200" b="1" dirty="0" smtClean="0">
                <a:latin typeface="+mn-ea"/>
              </a:rPr>
              <a:t>("\n");</a:t>
            </a:r>
          </a:p>
          <a:p>
            <a:r>
              <a:rPr lang="en-US" altLang="ko-KR" sz="2200" b="1" dirty="0" smtClean="0">
                <a:latin typeface="+mn-ea"/>
              </a:rPr>
              <a:t>	return 0;}</a:t>
            </a:r>
            <a:endParaRPr lang="ko-KR" altLang="en-US" sz="2200" b="1" dirty="0">
              <a:latin typeface="+mn-ea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유효범위와문자열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3763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198" y="90893"/>
            <a:ext cx="8229600" cy="725470"/>
          </a:xfrm>
        </p:spPr>
        <p:txBody>
          <a:bodyPr/>
          <a:lstStyle/>
          <a:p>
            <a:r>
              <a:rPr lang="ko-KR" altLang="en-US" dirty="0" smtClean="0"/>
              <a:t>여러 문자열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5291" y="816363"/>
            <a:ext cx="8533415" cy="5616624"/>
          </a:xfrm>
        </p:spPr>
        <p:txBody>
          <a:bodyPr/>
          <a:lstStyle/>
          <a:p>
            <a:r>
              <a:rPr lang="ko-KR" altLang="en-US" dirty="0" smtClean="0"/>
              <a:t>문자 포인터 배열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문자 포인터가 하나의 문자열을 참조할 수 있으므로 문자 포인터 배열은 여러 개의 문자열을 참조</a:t>
            </a:r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b="7539"/>
          <a:stretch/>
        </p:blipFill>
        <p:spPr bwMode="auto">
          <a:xfrm>
            <a:off x="1043608" y="2050073"/>
            <a:ext cx="7378865" cy="4614670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유효범위와문자열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96337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234" y="161271"/>
            <a:ext cx="8229600" cy="725470"/>
          </a:xfrm>
        </p:spPr>
        <p:txBody>
          <a:bodyPr/>
          <a:lstStyle/>
          <a:p>
            <a:r>
              <a:rPr lang="ko-KR" altLang="en-US" dirty="0" smtClean="0"/>
              <a:t>여러 문자열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1419" y="836760"/>
            <a:ext cx="8533415" cy="5616624"/>
          </a:xfrm>
        </p:spPr>
        <p:txBody>
          <a:bodyPr/>
          <a:lstStyle/>
          <a:p>
            <a:r>
              <a:rPr lang="ko-KR" altLang="en-US" dirty="0" smtClean="0"/>
              <a:t>이차원 문자 배열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 선언에서 이차원 배열의 열 크기는 문자열 중에서 가장 긴 문자열의 길이보다 </a:t>
            </a:r>
            <a:r>
              <a:rPr lang="en-US" altLang="ko-KR" dirty="0" smtClean="0"/>
              <a:t>1 </a:t>
            </a:r>
            <a:r>
              <a:rPr lang="ko-KR" altLang="en-US" dirty="0" smtClean="0"/>
              <a:t>크게 지정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7360"/>
          <a:stretch/>
        </p:blipFill>
        <p:spPr bwMode="auto">
          <a:xfrm>
            <a:off x="1043608" y="2157626"/>
            <a:ext cx="6809039" cy="4608512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유효범위와문자열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6212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문자열 처리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944136"/>
            <a:ext cx="920207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#include &lt;</a:t>
            </a:r>
            <a:r>
              <a:rPr lang="en-US" altLang="ko-KR" sz="21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stdio.h</a:t>
            </a:r>
            <a:r>
              <a:rPr lang="en-US" altLang="ko-KR" sz="2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21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main(void){ </a:t>
            </a:r>
          </a:p>
          <a:p>
            <a:r>
              <a:rPr lang="en-US" altLang="ko-KR" sz="2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1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1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= 0;</a:t>
            </a:r>
          </a:p>
          <a:p>
            <a:r>
              <a:rPr lang="en-US" altLang="ko-KR" sz="2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char *pa[] = {"JAVA", "C#", "C++"};</a:t>
            </a:r>
          </a:p>
          <a:p>
            <a:r>
              <a:rPr lang="en-US" altLang="ko-KR" sz="2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char ca[][5] = {"JAVA", "C#", "C++"};</a:t>
            </a:r>
          </a:p>
          <a:p>
            <a:endParaRPr lang="ko-KR" altLang="en-US" sz="2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1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21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각각의 </a:t>
            </a:r>
            <a:r>
              <a:rPr lang="en-US" altLang="ko-KR" sz="21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1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문자열 출력</a:t>
            </a:r>
          </a:p>
          <a:p>
            <a:r>
              <a:rPr lang="en-US" altLang="ko-KR" sz="21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//pa[0][2] = 'v';	//</a:t>
            </a:r>
            <a:r>
              <a:rPr lang="ko-KR" altLang="en-US" sz="21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 오류 발생</a:t>
            </a:r>
          </a:p>
          <a:p>
            <a:r>
              <a:rPr lang="en-US" altLang="ko-KR" sz="21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//ca[0][2] = 'v';	//</a:t>
            </a:r>
            <a:r>
              <a:rPr lang="ko-KR" altLang="en-US" sz="21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 가능</a:t>
            </a:r>
          </a:p>
          <a:p>
            <a:r>
              <a:rPr lang="pt-BR" altLang="ko-KR" sz="2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printf("%s ", pa[0]); printf("%s ", pa[1]); printf("%s\n", pa[2]); </a:t>
            </a:r>
          </a:p>
          <a:p>
            <a:r>
              <a:rPr lang="pt-BR" altLang="ko-KR" sz="2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printf("%s ", ca[0]); printf("%s ", ca[1]); printf("%s\n", ca[2]); </a:t>
            </a:r>
          </a:p>
          <a:p>
            <a:r>
              <a:rPr lang="ko-KR" altLang="en-US" sz="2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ko-KR" altLang="en-US" sz="2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1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21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 출력</a:t>
            </a:r>
          </a:p>
          <a:p>
            <a:r>
              <a:rPr lang="pt-BR" altLang="ko-KR" sz="2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printf("%c %c %c\n", pa[0][1], pa[1][1], pa[2][1]);</a:t>
            </a:r>
          </a:p>
          <a:p>
            <a:r>
              <a:rPr lang="en-US" altLang="ko-KR" sz="2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1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2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("%c %c %c\n", ca[0][1], ca[1][1], ca[2][1]);</a:t>
            </a:r>
          </a:p>
          <a:p>
            <a:r>
              <a:rPr lang="en-US" altLang="ko-KR" sz="2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return 0;}</a:t>
            </a:r>
            <a:endParaRPr lang="ko-KR" altLang="en-US" sz="2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유효범위와문자열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0731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321304" y="929081"/>
            <a:ext cx="8523615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#include &lt;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stdio.h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main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(){</a:t>
            </a:r>
          </a:p>
          <a:p>
            <a:r>
              <a:rPr lang="en-US" altLang="ko-KR" sz="2000" b="1" dirty="0" smtClean="0">
                <a:solidFill>
                  <a:srgbClr val="00B050"/>
                </a:solidFill>
                <a:latin typeface="맑은 고딕" panose="020B0503020000020004" pitchFamily="50" charset="-127"/>
              </a:rPr>
              <a:t>    // </a:t>
            </a:r>
            <a:r>
              <a:rPr lang="en-US" altLang="ko-KR" sz="2000" b="1" dirty="0">
                <a:solidFill>
                  <a:srgbClr val="00B050"/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 sz="2000" b="1" dirty="0">
                <a:solidFill>
                  <a:srgbClr val="00B050"/>
                </a:solidFill>
                <a:latin typeface="맑은 고딕" panose="020B0503020000020004" pitchFamily="50" charset="-127"/>
              </a:rPr>
              <a:t>차원 문자배열의 선언과 초기화</a:t>
            </a:r>
          </a:p>
          <a:p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char animal[][10]={ "monkey", "elephant", "dog", "sheep", "pig",</a:t>
            </a: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"lion", "tiger", "puma", "turtle", "fox" };</a:t>
            </a: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sz="2000" b="1" dirty="0">
                <a:solidFill>
                  <a:srgbClr val="00B050"/>
                </a:solidFill>
                <a:latin typeface="맑은 고딕" panose="020B0503020000020004" pitchFamily="50" charset="-127"/>
              </a:rPr>
              <a:t>// </a:t>
            </a:r>
            <a:r>
              <a:rPr lang="ko-KR" altLang="en-US" sz="2000" b="1" dirty="0">
                <a:solidFill>
                  <a:srgbClr val="00B050"/>
                </a:solidFill>
                <a:latin typeface="맑은 고딕" panose="020B0503020000020004" pitchFamily="50" charset="-127"/>
              </a:rPr>
              <a:t>반복 제어변수</a:t>
            </a:r>
          </a:p>
          <a:p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count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sz="2000" b="1" dirty="0">
                <a:solidFill>
                  <a:srgbClr val="00B050"/>
                </a:solidFill>
                <a:latin typeface="맑은 고딕" panose="020B0503020000020004" pitchFamily="50" charset="-127"/>
              </a:rPr>
              <a:t>// </a:t>
            </a:r>
            <a:r>
              <a:rPr lang="ko-KR" altLang="en-US" sz="2000" b="1" dirty="0">
                <a:solidFill>
                  <a:srgbClr val="00B050"/>
                </a:solidFill>
                <a:latin typeface="맑은 고딕" panose="020B0503020000020004" pitchFamily="50" charset="-127"/>
              </a:rPr>
              <a:t>문자열의 개수를 저장할 변수</a:t>
            </a: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solidFill>
                  <a:srgbClr val="00B050"/>
                </a:solidFill>
                <a:latin typeface="맑은 고딕" panose="020B0503020000020004" pitchFamily="50" charset="-127"/>
              </a:rPr>
              <a:t>    // </a:t>
            </a:r>
            <a:r>
              <a:rPr lang="ko-KR" altLang="en-US" sz="2000" b="1" dirty="0">
                <a:solidFill>
                  <a:srgbClr val="00B050"/>
                </a:solidFill>
                <a:latin typeface="맑은 고딕" panose="020B0503020000020004" pitchFamily="50" charset="-127"/>
              </a:rPr>
              <a:t>초기화된 문자열의 수를 계산한다</a:t>
            </a:r>
            <a:endParaRPr lang="en-US" altLang="ko-KR" sz="2000" b="1" dirty="0">
              <a:solidFill>
                <a:schemeClr val="accent2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0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count=</a:t>
            </a:r>
            <a:r>
              <a:rPr lang="en-US" altLang="ko-KR" sz="2000" b="1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sizeof</a:t>
            </a:r>
            <a:r>
              <a:rPr lang="en-US" altLang="ko-KR" sz="20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(animal)/</a:t>
            </a:r>
            <a:r>
              <a:rPr lang="en-US" altLang="ko-KR" sz="2000" b="1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sizeof</a:t>
            </a:r>
            <a:r>
              <a:rPr lang="en-US" altLang="ko-KR" sz="20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(animal[0</a:t>
            </a:r>
            <a:r>
              <a:rPr lang="en-US" altLang="ko-KR" sz="2000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]); </a:t>
            </a:r>
          </a:p>
          <a:p>
            <a:r>
              <a:rPr lang="en-US" altLang="ko-KR" sz="20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r>
              <a:rPr lang="en-US" altLang="ko-KR" sz="20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for(</a:t>
            </a:r>
            <a:r>
              <a:rPr lang="en-US" altLang="ko-KR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=0; </a:t>
            </a:r>
            <a:r>
              <a:rPr lang="en-US" altLang="ko-KR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&lt;count; </a:t>
            </a:r>
            <a:r>
              <a:rPr lang="en-US" altLang="ko-KR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++){</a:t>
            </a:r>
            <a:r>
              <a:rPr lang="en-US" altLang="ko-KR" sz="2000" b="1" dirty="0" smtClean="0">
                <a:solidFill>
                  <a:srgbClr val="00B050"/>
                </a:solidFill>
                <a:latin typeface="맑은 고딕" panose="020B0503020000020004" pitchFamily="50" charset="-127"/>
              </a:rPr>
              <a:t>// </a:t>
            </a:r>
            <a:r>
              <a:rPr lang="ko-KR" altLang="en-US" sz="2000" b="1" dirty="0" smtClean="0">
                <a:solidFill>
                  <a:srgbClr val="00B050"/>
                </a:solidFill>
                <a:latin typeface="맑은 고딕" panose="020B0503020000020004" pitchFamily="50" charset="-127"/>
              </a:rPr>
              <a:t>문자열의 개수만큼 반복</a:t>
            </a:r>
          </a:p>
          <a:p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("%s\n", animal[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]); </a:t>
            </a:r>
            <a:r>
              <a:rPr lang="en-US" altLang="ko-KR" sz="2000" b="1" dirty="0">
                <a:solidFill>
                  <a:srgbClr val="00B050"/>
                </a:solidFill>
                <a:latin typeface="맑은 고딕" panose="020B0503020000020004" pitchFamily="50" charset="-127"/>
              </a:rPr>
              <a:t>// </a:t>
            </a:r>
            <a:r>
              <a:rPr lang="ko-KR" altLang="en-US" sz="2000" b="1" dirty="0">
                <a:solidFill>
                  <a:srgbClr val="00B050"/>
                </a:solidFill>
                <a:latin typeface="맑은 고딕" panose="020B0503020000020004" pitchFamily="50" charset="-127"/>
              </a:rPr>
              <a:t>저장된 문자열의 출력</a:t>
            </a:r>
          </a:p>
          <a:p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return 0;</a:t>
            </a: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5072066" y="3500438"/>
            <a:ext cx="2391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468312" y="173307"/>
            <a:ext cx="8229600" cy="725470"/>
          </a:xfrm>
        </p:spPr>
        <p:txBody>
          <a:bodyPr>
            <a:normAutofit/>
          </a:bodyPr>
          <a:lstStyle/>
          <a:p>
            <a:r>
              <a:rPr sz="2800" dirty="0" smtClean="0"/>
              <a:t>2</a:t>
            </a:r>
            <a:r>
              <a:rPr lang="ko-KR" altLang="en-US" sz="2800" dirty="0" smtClean="0"/>
              <a:t>차원 문자배열을 초기화하고 출력하는 프로그램</a:t>
            </a:r>
            <a:endParaRPr lang="ko-KR" altLang="en-US" sz="280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유효범위와문자열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696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995936" y="5088255"/>
            <a:ext cx="3816425" cy="1750058"/>
            <a:chOff x="3107" y="2858"/>
            <a:chExt cx="1451" cy="1252"/>
          </a:xfrm>
        </p:grpSpPr>
        <p:sp>
          <p:nvSpPr>
            <p:cNvPr id="67587" name="AutoShape 3"/>
            <p:cNvSpPr>
              <a:spLocks noChangeArrowheads="1"/>
            </p:cNvSpPr>
            <p:nvPr/>
          </p:nvSpPr>
          <p:spPr bwMode="auto">
            <a:xfrm>
              <a:off x="3107" y="2858"/>
              <a:ext cx="1451" cy="1252"/>
            </a:xfrm>
            <a:prstGeom prst="cloudCallout">
              <a:avLst>
                <a:gd name="adj1" fmla="val -13361"/>
                <a:gd name="adj2" fmla="val 16546"/>
              </a:avLst>
            </a:prstGeom>
            <a:ln>
              <a:noFill/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ko-KR" altLang="en-US"/>
            </a:p>
          </p:txBody>
        </p:sp>
        <p:sp>
          <p:nvSpPr>
            <p:cNvPr id="67588" name="Text Box 4"/>
            <p:cNvSpPr txBox="1">
              <a:spLocks noChangeArrowheads="1"/>
            </p:cNvSpPr>
            <p:nvPr/>
          </p:nvSpPr>
          <p:spPr bwMode="auto">
            <a:xfrm>
              <a:off x="3244" y="3175"/>
              <a:ext cx="1160" cy="528"/>
            </a:xfrm>
            <a:prstGeom prst="rect">
              <a:avLst/>
            </a:prstGeom>
            <a:noFill/>
            <a:ln>
              <a:noFill/>
              <a:headEnd/>
              <a:tailEnd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ko-KR" altLang="en-US" sz="1400" b="1" dirty="0"/>
                <a:t>포인터 배열을 이용하여 문자열을 처리하는 경우 해당문자열 길이에 맞게 기억장소가 할당되므로 낭비가 없다</a:t>
              </a:r>
            </a:p>
          </p:txBody>
        </p:sp>
      </p:grp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207909" y="834975"/>
            <a:ext cx="4867823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#include &lt;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stdio.h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main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(){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char *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ptr_ary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[5];</a:t>
            </a: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0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20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포인터 배열에 문자열 상수초기화</a:t>
            </a:r>
          </a:p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ptr_ary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[0]="dog";</a:t>
            </a: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ptr_ary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[1]="elephant";</a:t>
            </a: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ptr_ary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[2]="horse";</a:t>
            </a: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ptr_ary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[3]="tiger";</a:t>
            </a: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ptr_ary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[4]="lion";</a:t>
            </a: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for(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=0;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&lt;5;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++){</a:t>
            </a: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("%s\n",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ptr_ary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]);</a:t>
            </a: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return 0;</a:t>
            </a: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3062942" y="4512879"/>
            <a:ext cx="53655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배열요소를 하나씩 참조하여 모든 문자열을 출력한다</a:t>
            </a:r>
            <a:r>
              <a:rPr lang="en-US" altLang="ko-KR" sz="16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7592" name="Picture 8" descr="14-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42264" y="1348799"/>
            <a:ext cx="4254996" cy="2512250"/>
          </a:xfrm>
          <a:prstGeom prst="rect">
            <a:avLst/>
          </a:prstGeom>
          <a:noFill/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1547664" y="96232"/>
            <a:ext cx="6589199" cy="789546"/>
          </a:xfrm>
        </p:spPr>
        <p:txBody>
          <a:bodyPr/>
          <a:lstStyle/>
          <a:p>
            <a:r>
              <a:rPr lang="ko-KR" altLang="en-US" sz="3200" dirty="0" smtClean="0"/>
              <a:t>포인터 배열을 이용한 문자열 처리</a:t>
            </a:r>
            <a:endParaRPr lang="ko-KR" altLang="en-US" sz="320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유효범위와문자열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673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79512" y="892354"/>
            <a:ext cx="402918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#include &lt;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stdio.h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main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(){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0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char </a:t>
            </a:r>
            <a:r>
              <a:rPr lang="en-US" altLang="ko-KR" sz="2000" b="1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ptr_ary</a:t>
            </a:r>
            <a:r>
              <a:rPr lang="en-US" altLang="ko-KR" sz="20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[5][20];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000" b="1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ptr_ary</a:t>
            </a:r>
            <a:r>
              <a:rPr lang="en-US" altLang="ko-KR" sz="20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[0]="dog";</a:t>
            </a: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ptr_ary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[1]="elephant";</a:t>
            </a: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ptr_ary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[2]="horse";</a:t>
            </a: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ptr_ary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[3]="tiger";</a:t>
            </a: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ptr_ary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[4]="lion";</a:t>
            </a: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for(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=0;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&lt;5;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++){</a:t>
            </a: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("%s\n",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ptr_ary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]);</a:t>
            </a: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return 0;</a:t>
            </a: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2915816" y="4592528"/>
            <a:ext cx="60163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배열요소를 하나씩 참조하여 모든 문자열을 출력한다</a:t>
            </a:r>
            <a:r>
              <a:rPr lang="en-US" altLang="ko-KR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3276600" y="3059668"/>
            <a:ext cx="62311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2</a:t>
            </a:r>
            <a:r>
              <a:rPr lang="ko-KR" altLang="en-US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배열에 문자열을 하나씩 초기화하는 것은 불가능</a:t>
            </a:r>
            <a:r>
              <a:rPr lang="en-US" altLang="ko-KR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3276600" y="3347700"/>
            <a:ext cx="26869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이유는</a:t>
            </a:r>
            <a:r>
              <a:rPr lang="en-US" altLang="ko-KR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해결 방법은</a:t>
            </a:r>
            <a:r>
              <a:rPr lang="en-US" altLang="ko-KR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68615" name="AutoShape 7"/>
          <p:cNvSpPr>
            <a:spLocks/>
          </p:cNvSpPr>
          <p:nvPr/>
        </p:nvSpPr>
        <p:spPr bwMode="auto">
          <a:xfrm>
            <a:off x="3491781" y="2420888"/>
            <a:ext cx="2592387" cy="411163"/>
          </a:xfrm>
          <a:prstGeom prst="borderCallout2">
            <a:avLst>
              <a:gd name="adj1" fmla="val 27801"/>
              <a:gd name="adj2" fmla="val -2940"/>
              <a:gd name="adj3" fmla="val 27801"/>
              <a:gd name="adj4" fmla="val -21616"/>
              <a:gd name="adj5" fmla="val 132819"/>
              <a:gd name="adj6" fmla="val -25167"/>
            </a:avLst>
          </a:prstGeom>
          <a:solidFill>
            <a:srgbClr val="FFFFCC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strcpy(ptr_ary[0], "dog");</a:t>
            </a:r>
          </a:p>
          <a:p>
            <a:pPr algn="ctr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616" name="AutoShape 8"/>
          <p:cNvSpPr>
            <a:spLocks/>
          </p:cNvSpPr>
          <p:nvPr/>
        </p:nvSpPr>
        <p:spPr bwMode="auto">
          <a:xfrm>
            <a:off x="3779738" y="1340768"/>
            <a:ext cx="3384550" cy="863600"/>
          </a:xfrm>
          <a:prstGeom prst="accentBorderCallout1">
            <a:avLst>
              <a:gd name="adj1" fmla="val 13236"/>
              <a:gd name="adj2" fmla="val -2250"/>
              <a:gd name="adj3" fmla="val 84926"/>
              <a:gd name="adj4" fmla="val -22704"/>
            </a:avLst>
          </a:prstGeom>
          <a:solidFill>
            <a:srgbClr val="FFFFCC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for(i=0; i&lt;5; i++){</a:t>
            </a:r>
          </a:p>
          <a:p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gets(ptr_ary[i]);   </a:t>
            </a:r>
          </a:p>
          <a:p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//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또는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scanf("%s",ptr_ary[i]);}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3214252" y="977531"/>
            <a:ext cx="31614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l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입력된 데이터로 초기화 할 때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28596" y="106590"/>
            <a:ext cx="8229600" cy="725470"/>
          </a:xfrm>
        </p:spPr>
        <p:txBody>
          <a:bodyPr/>
          <a:lstStyle/>
          <a:p>
            <a:r>
              <a:rPr lang="ko-KR" altLang="en-US" sz="3200" dirty="0" smtClean="0"/>
              <a:t>이차원 배열을 사용한 문자열 처리</a:t>
            </a:r>
            <a:endParaRPr lang="ko-KR" altLang="en-US" sz="3200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유효범위와문자열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786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지역변수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071546"/>
            <a:ext cx="8501122" cy="5328592"/>
          </a:xfrm>
        </p:spPr>
        <p:txBody>
          <a:bodyPr/>
          <a:lstStyle/>
          <a:p>
            <a:r>
              <a:rPr lang="ko-KR" altLang="en-US" dirty="0" smtClean="0"/>
              <a:t>함수 또는 블록에서 선언된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내부 변수 또는 자동 변수라고도 부름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키워드 </a:t>
            </a:r>
            <a:r>
              <a:rPr lang="en-US" altLang="ko-KR" dirty="0" smtClean="0"/>
              <a:t>auto</a:t>
            </a:r>
            <a:r>
              <a:rPr lang="ko-KR" altLang="en-US" dirty="0" smtClean="0"/>
              <a:t>가 생략된 자동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지역변수의 선언 문장은 함수나 블록에서 다른 문장보다 먼저 배치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지역변수는 선언된 이후 함수나 블록의 내부에서만 사용이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함수나 블록에서는 사용 불가능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지역변수는 선언 후 초기화하지 않으면 </a:t>
            </a:r>
            <a:r>
              <a:rPr lang="ko-KR" altLang="en-US" dirty="0" err="1" smtClean="0"/>
              <a:t>쓰레기값이</a:t>
            </a:r>
            <a:r>
              <a:rPr lang="ko-KR" altLang="en-US" dirty="0" smtClean="0"/>
              <a:t> 저장되므로 주의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t="1763" b="9702"/>
          <a:stretch>
            <a:fillRect/>
          </a:stretch>
        </p:blipFill>
        <p:spPr bwMode="auto">
          <a:xfrm>
            <a:off x="1142976" y="928670"/>
            <a:ext cx="6715172" cy="5570541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유효범위와문자열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</a:t>
            </a:fld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명령행</a:t>
            </a:r>
            <a:r>
              <a:rPr lang="ko-KR" altLang="en-US" dirty="0" smtClean="0"/>
              <a:t> 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main(int </a:t>
            </a:r>
            <a:r>
              <a:rPr lang="en-US" altLang="ko-KR" dirty="0" err="1" smtClean="0"/>
              <a:t>argc</a:t>
            </a:r>
            <a:r>
              <a:rPr lang="en-US" altLang="ko-KR" dirty="0" smtClean="0"/>
              <a:t>, char *</a:t>
            </a:r>
            <a:r>
              <a:rPr lang="en-US" altLang="ko-KR" dirty="0" err="1" smtClean="0"/>
              <a:t>argv</a:t>
            </a:r>
            <a:r>
              <a:rPr lang="en-US" altLang="ko-KR" dirty="0" smtClean="0"/>
              <a:t>[])</a:t>
            </a:r>
          </a:p>
          <a:p>
            <a:pPr lvl="1"/>
            <a:r>
              <a:rPr lang="ko-KR" altLang="en-US" dirty="0" err="1" smtClean="0"/>
              <a:t>명령행에서</a:t>
            </a:r>
            <a:r>
              <a:rPr lang="ko-KR" altLang="en-US" dirty="0" smtClean="0"/>
              <a:t> 입력하는 문자열을 프로그램으로 전달하는 방법이 </a:t>
            </a:r>
            <a:r>
              <a:rPr lang="ko-KR" altLang="en-US" dirty="0" err="1" smtClean="0"/>
              <a:t>명령행</a:t>
            </a:r>
            <a:r>
              <a:rPr lang="ko-KR" altLang="en-US" dirty="0" smtClean="0"/>
              <a:t> 인자</a:t>
            </a:r>
            <a:r>
              <a:rPr lang="en-US" altLang="ko-KR" dirty="0" smtClean="0"/>
              <a:t>(command line arguments)</a:t>
            </a:r>
            <a:r>
              <a:rPr lang="ko-KR" altLang="en-US" dirty="0" smtClean="0"/>
              <a:t>를 사용하는 방법</a:t>
            </a:r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179" y="1139507"/>
            <a:ext cx="8366432" cy="5357850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유효범위와문자열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25601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480738" y="188640"/>
            <a:ext cx="8229600" cy="72547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영문 자판의 표시와 자판 연습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220150" y="1124744"/>
            <a:ext cx="8750776" cy="3143272"/>
          </a:xfrm>
        </p:spPr>
        <p:txBody>
          <a:bodyPr/>
          <a:lstStyle/>
          <a:p>
            <a:r>
              <a:rPr lang="ko-KR" altLang="en-US" dirty="0" smtClean="0"/>
              <a:t>화면상에 임의의 영문 소문자를 출력하기 위해 </a:t>
            </a:r>
            <a:r>
              <a:rPr lang="ko-KR" altLang="en-US" dirty="0" err="1" smtClean="0"/>
              <a:t>난수를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ko-KR" altLang="en-US" dirty="0" smtClean="0"/>
              <a:t>영문 소문자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a~z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ASCII </a:t>
            </a:r>
            <a:r>
              <a:rPr lang="ko-KR" altLang="en-US" dirty="0" smtClean="0"/>
              <a:t>코드는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진수로 </a:t>
            </a:r>
            <a:r>
              <a:rPr lang="en-US" altLang="ko-KR" dirty="0" smtClean="0"/>
              <a:t>97~122 </a:t>
            </a:r>
            <a:r>
              <a:rPr lang="ko-KR" altLang="en-US" dirty="0" smtClean="0"/>
              <a:t>범위에 해당하므로 </a:t>
            </a:r>
            <a:endParaRPr lang="en-US" altLang="ko-KR" dirty="0" smtClean="0"/>
          </a:p>
          <a:p>
            <a:r>
              <a:rPr lang="ko-KR" altLang="en-US" dirty="0" smtClean="0"/>
              <a:t>배열 </a:t>
            </a:r>
            <a:r>
              <a:rPr lang="en-US" altLang="ko-KR" dirty="0" smtClean="0"/>
              <a:t>output[]</a:t>
            </a:r>
            <a:r>
              <a:rPr lang="ko-KR" altLang="en-US" dirty="0" smtClean="0"/>
              <a:t>에 임의의 문자에 대한 코드를 생성하여 화면에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output[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]=rand()%26+97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337A83-509F-4CE4-9E31-C44FC0FAA8CE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유효범위와문자열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463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영문 자판의 표시와 자판 연습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285720" y="1000108"/>
            <a:ext cx="8572560" cy="5357850"/>
          </a:xfrm>
          <a:ln w="952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altLang="ko-KR" sz="1800" dirty="0" smtClean="0">
                <a:latin typeface="+mn-ea"/>
              </a:rPr>
              <a:t>void </a:t>
            </a:r>
            <a:r>
              <a:rPr lang="en-US" altLang="ko-KR" sz="1800" dirty="0" err="1" smtClean="0">
                <a:latin typeface="+mn-ea"/>
              </a:rPr>
              <a:t>keyboard_practice</a:t>
            </a:r>
            <a:r>
              <a:rPr lang="en-US" altLang="ko-KR" sz="1800" dirty="0" smtClean="0">
                <a:latin typeface="+mn-ea"/>
              </a:rPr>
              <a:t>(){</a:t>
            </a:r>
          </a:p>
          <a:p>
            <a:pPr>
              <a:buNone/>
            </a:pPr>
            <a:r>
              <a:rPr lang="en-US" altLang="ko-KR" sz="1800" dirty="0" smtClean="0">
                <a:latin typeface="+mn-ea"/>
              </a:rPr>
              <a:t>	</a:t>
            </a:r>
            <a:r>
              <a:rPr lang="en-US" altLang="ko-KR" sz="1800" dirty="0" err="1" smtClean="0">
                <a:latin typeface="+mn-ea"/>
              </a:rPr>
              <a:t>int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en-US" altLang="ko-KR" sz="1800" dirty="0" err="1" smtClean="0">
                <a:latin typeface="+mn-ea"/>
              </a:rPr>
              <a:t>i</a:t>
            </a:r>
            <a:r>
              <a:rPr lang="en-US" altLang="ko-KR" sz="1800" dirty="0" smtClean="0">
                <a:latin typeface="+mn-ea"/>
              </a:rPr>
              <a:t>, total=0;</a:t>
            </a:r>
          </a:p>
          <a:p>
            <a:pPr>
              <a:buNone/>
            </a:pPr>
            <a:r>
              <a:rPr lang="en-US" altLang="ko-KR" sz="1800" dirty="0" smtClean="0">
                <a:latin typeface="+mn-ea"/>
              </a:rPr>
              <a:t>	char output[15], check[15], input[15];</a:t>
            </a:r>
          </a:p>
          <a:p>
            <a:pPr>
              <a:buNone/>
            </a:pPr>
            <a:r>
              <a:rPr lang="en-US" altLang="ko-KR" sz="1800" dirty="0" smtClean="0">
                <a:latin typeface="+mn-ea"/>
              </a:rPr>
              <a:t>	</a:t>
            </a:r>
            <a:r>
              <a:rPr lang="en-US" altLang="ko-KR" sz="1800" dirty="0" err="1" smtClean="0">
                <a:latin typeface="+mn-ea"/>
              </a:rPr>
              <a:t>srand</a:t>
            </a:r>
            <a:r>
              <a:rPr lang="en-US" altLang="ko-KR" sz="1800" dirty="0" smtClean="0">
                <a:latin typeface="+mn-ea"/>
              </a:rPr>
              <a:t>(time(NULL)); 	system("</a:t>
            </a:r>
            <a:r>
              <a:rPr lang="en-US" altLang="ko-KR" sz="1800" dirty="0" err="1" smtClean="0">
                <a:latin typeface="+mn-ea"/>
              </a:rPr>
              <a:t>cls</a:t>
            </a:r>
            <a:r>
              <a:rPr lang="en-US" altLang="ko-KR" sz="1800" dirty="0" smtClean="0">
                <a:latin typeface="+mn-ea"/>
              </a:rPr>
              <a:t>");</a:t>
            </a:r>
          </a:p>
          <a:p>
            <a:pPr>
              <a:buNone/>
            </a:pPr>
            <a:r>
              <a:rPr lang="en-US" altLang="ko-KR" sz="1800" dirty="0" smtClean="0">
                <a:latin typeface="+mn-ea"/>
              </a:rPr>
              <a:t>	</a:t>
            </a:r>
            <a:r>
              <a:rPr lang="en-US" altLang="ko-KR" sz="1800" dirty="0" err="1" smtClean="0">
                <a:latin typeface="+mn-ea"/>
              </a:rPr>
              <a:t>display_keyboard</a:t>
            </a:r>
            <a:r>
              <a:rPr lang="en-US" altLang="ko-KR" sz="1800" dirty="0" smtClean="0">
                <a:latin typeface="+mn-ea"/>
              </a:rPr>
              <a:t>();  </a:t>
            </a:r>
            <a:r>
              <a:rPr lang="en-US" altLang="ko-KR" sz="1800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800" dirty="0" smtClean="0">
                <a:solidFill>
                  <a:srgbClr val="00B050"/>
                </a:solidFill>
                <a:latin typeface="+mn-ea"/>
              </a:rPr>
              <a:t>키보드 출력</a:t>
            </a:r>
            <a:endParaRPr lang="en-US" altLang="ko-KR" sz="1800" dirty="0" smtClean="0">
              <a:solidFill>
                <a:srgbClr val="00B050"/>
              </a:solidFill>
              <a:latin typeface="+mn-ea"/>
            </a:endParaRPr>
          </a:p>
          <a:p>
            <a:pPr>
              <a:buNone/>
            </a:pPr>
            <a:r>
              <a:rPr lang="en-US" altLang="ko-KR" sz="1800" dirty="0" smtClean="0">
                <a:latin typeface="+mn-ea"/>
              </a:rPr>
              <a:t>	for(</a:t>
            </a:r>
            <a:r>
              <a:rPr lang="en-US" altLang="ko-KR" sz="1800" dirty="0" err="1" smtClean="0">
                <a:latin typeface="+mn-ea"/>
              </a:rPr>
              <a:t>i</a:t>
            </a:r>
            <a:r>
              <a:rPr lang="en-US" altLang="ko-KR" sz="1800" dirty="0" smtClean="0">
                <a:latin typeface="+mn-ea"/>
              </a:rPr>
              <a:t>=0;i&lt;15;i++){</a:t>
            </a:r>
          </a:p>
          <a:p>
            <a:pPr>
              <a:buNone/>
            </a:pPr>
            <a:r>
              <a:rPr lang="en-US" altLang="ko-KR" sz="1800" dirty="0" smtClean="0">
                <a:latin typeface="+mn-ea"/>
              </a:rPr>
              <a:t>		output[</a:t>
            </a:r>
            <a:r>
              <a:rPr lang="en-US" altLang="ko-KR" sz="1800" dirty="0" err="1" smtClean="0">
                <a:latin typeface="+mn-ea"/>
              </a:rPr>
              <a:t>i</a:t>
            </a:r>
            <a:r>
              <a:rPr lang="en-US" altLang="ko-KR" sz="1800" dirty="0" smtClean="0">
                <a:latin typeface="+mn-ea"/>
              </a:rPr>
              <a:t>]=rand()%26+97; </a:t>
            </a:r>
            <a:r>
              <a:rPr lang="en-US" altLang="ko-KR" sz="1800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800" dirty="0" smtClean="0">
                <a:solidFill>
                  <a:srgbClr val="00B050"/>
                </a:solidFill>
                <a:latin typeface="+mn-ea"/>
              </a:rPr>
              <a:t>임의의 문자 생성</a:t>
            </a:r>
            <a:endParaRPr lang="en-US" altLang="ko-KR" sz="1800" dirty="0" smtClean="0">
              <a:solidFill>
                <a:srgbClr val="00B050"/>
              </a:solidFill>
              <a:latin typeface="+mn-ea"/>
            </a:endParaRPr>
          </a:p>
          <a:p>
            <a:pPr>
              <a:buNone/>
            </a:pPr>
            <a:r>
              <a:rPr lang="en-US" altLang="ko-KR" sz="1800" dirty="0" smtClean="0">
                <a:latin typeface="+mn-ea"/>
              </a:rPr>
              <a:t>		</a:t>
            </a:r>
            <a:r>
              <a:rPr lang="en-US" altLang="ko-KR" sz="1800" dirty="0" err="1" smtClean="0">
                <a:latin typeface="+mn-ea"/>
              </a:rPr>
              <a:t>gotoxy</a:t>
            </a:r>
            <a:r>
              <a:rPr lang="en-US" altLang="ko-KR" sz="1800" dirty="0" smtClean="0">
                <a:latin typeface="+mn-ea"/>
              </a:rPr>
              <a:t>(4,9);  </a:t>
            </a:r>
            <a:r>
              <a:rPr lang="en-US" altLang="ko-KR" sz="1800" dirty="0" err="1" smtClean="0">
                <a:latin typeface="+mn-ea"/>
              </a:rPr>
              <a:t>printf</a:t>
            </a:r>
            <a:r>
              <a:rPr lang="en-US" altLang="ko-KR" sz="1800" dirty="0" smtClean="0">
                <a:latin typeface="+mn-ea"/>
              </a:rPr>
              <a:t>("%2d</a:t>
            </a:r>
            <a:r>
              <a:rPr lang="ko-KR" altLang="en-US" sz="1800" dirty="0" smtClean="0">
                <a:latin typeface="+mn-ea"/>
              </a:rPr>
              <a:t>번 문자</a:t>
            </a:r>
            <a:r>
              <a:rPr lang="en-US" altLang="ko-KR" sz="1800" dirty="0" smtClean="0">
                <a:latin typeface="+mn-ea"/>
              </a:rPr>
              <a:t>: %c", i+1, output[</a:t>
            </a:r>
            <a:r>
              <a:rPr lang="en-US" altLang="ko-KR" sz="1800" dirty="0" err="1" smtClean="0">
                <a:latin typeface="+mn-ea"/>
              </a:rPr>
              <a:t>i</a:t>
            </a:r>
            <a:r>
              <a:rPr lang="en-US" altLang="ko-KR" sz="1800" dirty="0" smtClean="0">
                <a:latin typeface="+mn-ea"/>
              </a:rPr>
              <a:t>]);</a:t>
            </a:r>
          </a:p>
          <a:p>
            <a:pPr>
              <a:buNone/>
            </a:pPr>
            <a:r>
              <a:rPr lang="en-US" altLang="ko-KR" sz="1800" dirty="0" smtClean="0">
                <a:latin typeface="+mn-ea"/>
              </a:rPr>
              <a:t>		input[</a:t>
            </a:r>
            <a:r>
              <a:rPr lang="en-US" altLang="ko-KR" sz="1800" dirty="0" err="1" smtClean="0">
                <a:latin typeface="+mn-ea"/>
              </a:rPr>
              <a:t>i</a:t>
            </a:r>
            <a:r>
              <a:rPr lang="en-US" altLang="ko-KR" sz="1800" dirty="0" smtClean="0">
                <a:latin typeface="+mn-ea"/>
              </a:rPr>
              <a:t>]=_</a:t>
            </a:r>
            <a:r>
              <a:rPr lang="en-US" altLang="ko-KR" sz="1800" dirty="0" err="1" smtClean="0">
                <a:latin typeface="+mn-ea"/>
              </a:rPr>
              <a:t>getch</a:t>
            </a:r>
            <a:r>
              <a:rPr lang="en-US" altLang="ko-KR" sz="1800" dirty="0" smtClean="0">
                <a:latin typeface="+mn-ea"/>
              </a:rPr>
              <a:t>();  </a:t>
            </a:r>
            <a:r>
              <a:rPr lang="en-US" altLang="ko-KR" sz="1800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800" dirty="0" smtClean="0">
                <a:solidFill>
                  <a:srgbClr val="00B050"/>
                </a:solidFill>
                <a:latin typeface="+mn-ea"/>
              </a:rPr>
              <a:t>문자 입력</a:t>
            </a:r>
            <a:endParaRPr lang="en-US" altLang="ko-KR" sz="1800" dirty="0" smtClean="0">
              <a:solidFill>
                <a:srgbClr val="00B050"/>
              </a:solidFill>
              <a:latin typeface="+mn-ea"/>
            </a:endParaRPr>
          </a:p>
          <a:p>
            <a:pPr>
              <a:buNone/>
            </a:pPr>
            <a:r>
              <a:rPr lang="en-US" altLang="ko-KR" sz="1800" dirty="0" smtClean="0">
                <a:latin typeface="+mn-ea"/>
              </a:rPr>
              <a:t>		if (output[</a:t>
            </a:r>
            <a:r>
              <a:rPr lang="en-US" altLang="ko-KR" sz="1800" dirty="0" err="1" smtClean="0">
                <a:latin typeface="+mn-ea"/>
              </a:rPr>
              <a:t>i</a:t>
            </a:r>
            <a:r>
              <a:rPr lang="en-US" altLang="ko-KR" sz="1800" dirty="0" smtClean="0">
                <a:latin typeface="+mn-ea"/>
              </a:rPr>
              <a:t>]==input[</a:t>
            </a:r>
            <a:r>
              <a:rPr lang="en-US" altLang="ko-KR" sz="1800" dirty="0" err="1" smtClean="0">
                <a:latin typeface="+mn-ea"/>
              </a:rPr>
              <a:t>i</a:t>
            </a:r>
            <a:r>
              <a:rPr lang="en-US" altLang="ko-KR" sz="1800" dirty="0" smtClean="0">
                <a:latin typeface="+mn-ea"/>
              </a:rPr>
              <a:t>]){  </a:t>
            </a:r>
            <a:r>
              <a:rPr lang="en-US" altLang="ko-KR" sz="1800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800" dirty="0" smtClean="0">
                <a:solidFill>
                  <a:srgbClr val="00B050"/>
                </a:solidFill>
                <a:latin typeface="+mn-ea"/>
              </a:rPr>
              <a:t>생성된 문자와 입력된 문자가 같으면 </a:t>
            </a:r>
            <a:r>
              <a:rPr lang="en-US" altLang="ko-KR" sz="1800" dirty="0" smtClean="0">
                <a:solidFill>
                  <a:srgbClr val="00B050"/>
                </a:solidFill>
                <a:latin typeface="+mn-ea"/>
              </a:rPr>
              <a:t>1</a:t>
            </a:r>
          </a:p>
          <a:p>
            <a:pPr>
              <a:buNone/>
            </a:pPr>
            <a:r>
              <a:rPr lang="en-US" altLang="ko-KR" sz="1800" dirty="0" smtClean="0">
                <a:latin typeface="+mn-ea"/>
              </a:rPr>
              <a:t>			total++;	check[</a:t>
            </a:r>
            <a:r>
              <a:rPr lang="en-US" altLang="ko-KR" sz="1800" dirty="0" err="1" smtClean="0">
                <a:latin typeface="+mn-ea"/>
              </a:rPr>
              <a:t>i</a:t>
            </a:r>
            <a:r>
              <a:rPr lang="en-US" altLang="ko-KR" sz="1800" dirty="0" smtClean="0">
                <a:latin typeface="+mn-ea"/>
              </a:rPr>
              <a:t>]=1;}</a:t>
            </a:r>
          </a:p>
          <a:p>
            <a:pPr>
              <a:buNone/>
            </a:pPr>
            <a:r>
              <a:rPr lang="en-US" altLang="ko-KR" sz="1800" dirty="0" smtClean="0">
                <a:latin typeface="+mn-ea"/>
              </a:rPr>
              <a:t>		else    </a:t>
            </a:r>
            <a:r>
              <a:rPr lang="en-US" altLang="ko-KR" sz="1800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800" dirty="0" smtClean="0">
                <a:solidFill>
                  <a:srgbClr val="00B050"/>
                </a:solidFill>
                <a:latin typeface="+mn-ea"/>
              </a:rPr>
              <a:t>다르면 </a:t>
            </a:r>
            <a:r>
              <a:rPr lang="en-US" altLang="ko-KR" sz="1800" dirty="0" smtClean="0">
                <a:solidFill>
                  <a:srgbClr val="00B050"/>
                </a:solidFill>
                <a:latin typeface="+mn-ea"/>
              </a:rPr>
              <a:t>0</a:t>
            </a:r>
            <a:endParaRPr lang="en-US" altLang="ko-KR" sz="1800" dirty="0" smtClean="0">
              <a:latin typeface="+mn-ea"/>
            </a:endParaRPr>
          </a:p>
          <a:p>
            <a:pPr>
              <a:buNone/>
            </a:pPr>
            <a:r>
              <a:rPr lang="en-US" altLang="ko-KR" sz="1800" dirty="0" smtClean="0">
                <a:latin typeface="+mn-ea"/>
              </a:rPr>
              <a:t>			check[</a:t>
            </a:r>
            <a:r>
              <a:rPr lang="en-US" altLang="ko-KR" sz="1800" dirty="0" err="1" smtClean="0">
                <a:latin typeface="+mn-ea"/>
              </a:rPr>
              <a:t>i</a:t>
            </a:r>
            <a:r>
              <a:rPr lang="en-US" altLang="ko-KR" sz="1800" dirty="0" smtClean="0">
                <a:latin typeface="+mn-ea"/>
              </a:rPr>
              <a:t>]=0;  }</a:t>
            </a:r>
          </a:p>
          <a:p>
            <a:pPr>
              <a:buNone/>
            </a:pPr>
            <a:r>
              <a:rPr lang="en-US" altLang="ko-KR" sz="1800" dirty="0" smtClean="0">
                <a:latin typeface="+mn-ea"/>
              </a:rPr>
              <a:t>	</a:t>
            </a:r>
            <a:r>
              <a:rPr lang="en-US" altLang="ko-KR" sz="1800" dirty="0" err="1" smtClean="0">
                <a:latin typeface="+mn-ea"/>
              </a:rPr>
              <a:t>gotoxy</a:t>
            </a:r>
            <a:r>
              <a:rPr lang="en-US" altLang="ko-KR" sz="1800" dirty="0" smtClean="0">
                <a:latin typeface="+mn-ea"/>
              </a:rPr>
              <a:t>(4,10); </a:t>
            </a:r>
            <a:r>
              <a:rPr lang="en-US" altLang="ko-KR" sz="1800" dirty="0" err="1" smtClean="0">
                <a:latin typeface="+mn-ea"/>
              </a:rPr>
              <a:t>printf</a:t>
            </a:r>
            <a:r>
              <a:rPr lang="en-US" altLang="ko-KR" sz="1800" dirty="0" smtClean="0">
                <a:latin typeface="+mn-ea"/>
              </a:rPr>
              <a:t>("</a:t>
            </a:r>
            <a:r>
              <a:rPr lang="ko-KR" altLang="en-US" sz="1800" dirty="0" smtClean="0">
                <a:latin typeface="+mn-ea"/>
              </a:rPr>
              <a:t>자판 연습이 끝났습니다</a:t>
            </a:r>
            <a:r>
              <a:rPr lang="en-US" altLang="ko-KR" sz="1800" dirty="0" smtClean="0">
                <a:latin typeface="+mn-ea"/>
              </a:rPr>
              <a:t>. \n");</a:t>
            </a:r>
          </a:p>
          <a:p>
            <a:pPr>
              <a:buNone/>
            </a:pPr>
            <a:r>
              <a:rPr lang="en-US" altLang="ko-KR" sz="1800" dirty="0" smtClean="0">
                <a:latin typeface="+mn-ea"/>
              </a:rPr>
              <a:t>	</a:t>
            </a:r>
            <a:r>
              <a:rPr lang="en-US" altLang="ko-KR" sz="1800" dirty="0" err="1" smtClean="0">
                <a:latin typeface="+mn-ea"/>
              </a:rPr>
              <a:t>gotoxy</a:t>
            </a:r>
            <a:r>
              <a:rPr lang="en-US" altLang="ko-KR" sz="1800" dirty="0" smtClean="0">
                <a:latin typeface="+mn-ea"/>
              </a:rPr>
              <a:t>(4,11); </a:t>
            </a:r>
            <a:r>
              <a:rPr lang="en-US" altLang="ko-KR" sz="1800" dirty="0" err="1" smtClean="0">
                <a:latin typeface="+mn-ea"/>
              </a:rPr>
              <a:t>printf</a:t>
            </a:r>
            <a:r>
              <a:rPr lang="en-US" altLang="ko-KR" sz="1800" dirty="0" smtClean="0">
                <a:latin typeface="+mn-ea"/>
              </a:rPr>
              <a:t>("</a:t>
            </a:r>
            <a:r>
              <a:rPr lang="ko-KR" altLang="en-US" sz="1800" dirty="0" smtClean="0">
                <a:latin typeface="+mn-ea"/>
              </a:rPr>
              <a:t>결과를 보려면 </a:t>
            </a:r>
            <a:r>
              <a:rPr lang="ko-KR" altLang="en-US" sz="1800" dirty="0" err="1" smtClean="0">
                <a:latin typeface="+mn-ea"/>
              </a:rPr>
              <a:t>아무키나</a:t>
            </a:r>
            <a:r>
              <a:rPr lang="ko-KR" altLang="en-US" sz="1800" dirty="0" smtClean="0">
                <a:latin typeface="+mn-ea"/>
              </a:rPr>
              <a:t> 누르시오</a:t>
            </a:r>
            <a:r>
              <a:rPr lang="en-US" altLang="ko-KR" sz="1800" dirty="0" smtClean="0">
                <a:latin typeface="+mn-ea"/>
              </a:rPr>
              <a:t>. ");</a:t>
            </a:r>
          </a:p>
          <a:p>
            <a:pPr>
              <a:buNone/>
            </a:pPr>
            <a:r>
              <a:rPr lang="en-US" altLang="ko-KR" sz="1800" dirty="0" smtClean="0">
                <a:latin typeface="+mn-ea"/>
              </a:rPr>
              <a:t>    _</a:t>
            </a:r>
            <a:r>
              <a:rPr lang="en-US" altLang="ko-KR" sz="1800" dirty="0" err="1" smtClean="0">
                <a:latin typeface="+mn-ea"/>
              </a:rPr>
              <a:t>getch</a:t>
            </a:r>
            <a:r>
              <a:rPr lang="en-US" altLang="ko-KR" sz="1800" dirty="0" smtClean="0">
                <a:latin typeface="+mn-ea"/>
              </a:rPr>
              <a:t>();  </a:t>
            </a:r>
            <a:r>
              <a:rPr lang="en-US" altLang="ko-KR" sz="1800" dirty="0" err="1" smtClean="0">
                <a:latin typeface="+mn-ea"/>
              </a:rPr>
              <a:t>practice_result</a:t>
            </a:r>
            <a:r>
              <a:rPr lang="en-US" altLang="ko-KR" sz="1800" dirty="0" smtClean="0">
                <a:latin typeface="+mn-ea"/>
              </a:rPr>
              <a:t>(output, input, check, total);} </a:t>
            </a:r>
            <a:r>
              <a:rPr lang="en-US" altLang="ko-KR" sz="1800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800" dirty="0" smtClean="0">
                <a:solidFill>
                  <a:srgbClr val="00B050"/>
                </a:solidFill>
                <a:latin typeface="+mn-ea"/>
              </a:rPr>
              <a:t>결과 출력</a:t>
            </a:r>
            <a:endParaRPr lang="en-US" altLang="ko-KR" sz="1800" dirty="0" smtClean="0">
              <a:solidFill>
                <a:srgbClr val="00B050"/>
              </a:solidFill>
              <a:latin typeface="+mn-ea"/>
            </a:endParaRPr>
          </a:p>
          <a:p>
            <a:pPr>
              <a:buNone/>
            </a:pPr>
            <a:endParaRPr lang="ko-KR" altLang="en-US" sz="1800" dirty="0">
              <a:latin typeface="+mn-ea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337A83-509F-4CE4-9E31-C44FC0FAA8CE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유효범위와문자열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758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영문 자판의 표시와 자판 연습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285720" y="1000108"/>
            <a:ext cx="8572560" cy="5214974"/>
          </a:xfrm>
          <a:ln w="952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altLang="ko-KR" sz="1800" dirty="0" smtClean="0"/>
              <a:t>void </a:t>
            </a:r>
            <a:r>
              <a:rPr lang="en-US" altLang="ko-KR" sz="1800" dirty="0" err="1" smtClean="0"/>
              <a:t>display_keyboard</a:t>
            </a:r>
            <a:r>
              <a:rPr lang="en-US" altLang="ko-KR" sz="1800" dirty="0" smtClean="0"/>
              <a:t>(void){</a:t>
            </a:r>
          </a:p>
          <a:p>
            <a:pPr>
              <a:buNone/>
            </a:pPr>
            <a:r>
              <a:rPr lang="en-US" altLang="ko-KR" sz="1800" dirty="0" smtClean="0"/>
              <a:t> </a:t>
            </a:r>
            <a:r>
              <a:rPr lang="en-US" altLang="ko-KR" sz="1200" dirty="0" err="1" smtClean="0"/>
              <a:t>printf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영문 소문자 자판위치</a:t>
            </a:r>
            <a:r>
              <a:rPr lang="en-US" altLang="ko-KR" sz="1200" dirty="0" smtClean="0"/>
              <a:t>\n");   </a:t>
            </a:r>
            <a:r>
              <a:rPr lang="en-US" altLang="ko-KR" sz="1200" dirty="0" err="1" smtClean="0"/>
              <a:t>printf</a:t>
            </a:r>
            <a:r>
              <a:rPr lang="en-US" altLang="ko-KR" sz="1200" dirty="0" smtClean="0"/>
              <a:t>("---------------------\n"); </a:t>
            </a:r>
            <a:r>
              <a:rPr lang="pt-BR" altLang="ko-KR" sz="1200" dirty="0" smtClean="0"/>
              <a:t> printf("q w e r t y u i o p\n");</a:t>
            </a:r>
          </a:p>
          <a:p>
            <a:pPr>
              <a:buNone/>
            </a:pPr>
            <a:r>
              <a:rPr lang="pt-BR" altLang="ko-KR" sz="1200" dirty="0" smtClean="0"/>
              <a:t> printf(" a s d f g h j k l\n");  printf("  z x c v b n m\n"); 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printf</a:t>
            </a:r>
            <a:r>
              <a:rPr lang="en-US" altLang="ko-KR" sz="1200" dirty="0" smtClean="0"/>
              <a:t>("---------------------\n"); </a:t>
            </a:r>
            <a:r>
              <a:rPr lang="en-US" altLang="ko-KR" sz="1800" dirty="0" smtClean="0"/>
              <a:t>}</a:t>
            </a:r>
          </a:p>
          <a:p>
            <a:pPr>
              <a:buNone/>
            </a:pPr>
            <a:endParaRPr lang="ko-KR" altLang="en-US" sz="1800" dirty="0" smtClean="0"/>
          </a:p>
          <a:p>
            <a:pPr>
              <a:buNone/>
            </a:pPr>
            <a:r>
              <a:rPr lang="en-US" altLang="ko-KR" sz="1800" dirty="0" smtClean="0"/>
              <a:t>void </a:t>
            </a:r>
            <a:r>
              <a:rPr lang="en-US" altLang="ko-KR" sz="1800" dirty="0" err="1" smtClean="0"/>
              <a:t>practice_result</a:t>
            </a:r>
            <a:r>
              <a:rPr lang="en-US" altLang="ko-KR" sz="1800" dirty="0" smtClean="0"/>
              <a:t>(char output[], char input[],char check[], 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total){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;</a:t>
            </a:r>
          </a:p>
          <a:p>
            <a:pPr>
              <a:buNone/>
            </a:pPr>
            <a:r>
              <a:rPr lang="en-US" altLang="ko-KR" sz="1800" dirty="0" smtClean="0"/>
              <a:t>	system("</a:t>
            </a:r>
            <a:r>
              <a:rPr lang="en-US" altLang="ko-KR" sz="1800" dirty="0" err="1" smtClean="0"/>
              <a:t>cls</a:t>
            </a:r>
            <a:r>
              <a:rPr lang="en-US" altLang="ko-KR" sz="1800" dirty="0" smtClean="0"/>
              <a:t>");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printf</a:t>
            </a:r>
            <a:r>
              <a:rPr lang="en-US" altLang="ko-KR" sz="1800" dirty="0" smtClean="0"/>
              <a:t>("</a:t>
            </a:r>
            <a:r>
              <a:rPr lang="ko-KR" altLang="en-US" sz="1800" dirty="0" smtClean="0"/>
              <a:t>영문 소문자 자판 연습결과</a:t>
            </a:r>
            <a:r>
              <a:rPr lang="en-US" altLang="ko-KR" sz="1800" dirty="0" smtClean="0"/>
              <a:t>\n\n");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printf</a:t>
            </a:r>
            <a:r>
              <a:rPr lang="en-US" altLang="ko-KR" sz="1800" dirty="0" smtClean="0"/>
              <a:t>("   </a:t>
            </a:r>
            <a:r>
              <a:rPr lang="ko-KR" altLang="en-US" sz="1800" dirty="0" smtClean="0"/>
              <a:t>출력 문자 입력문자</a:t>
            </a:r>
            <a:r>
              <a:rPr lang="en-US" altLang="ko-KR" sz="1800" dirty="0" smtClean="0"/>
              <a:t> OX\n");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printf</a:t>
            </a:r>
            <a:r>
              <a:rPr lang="en-US" altLang="ko-KR" sz="1800" dirty="0" smtClean="0"/>
              <a:t>("--------------------------\n");</a:t>
            </a:r>
          </a:p>
          <a:p>
            <a:pPr>
              <a:buNone/>
            </a:pPr>
            <a:r>
              <a:rPr lang="en-US" altLang="ko-KR" sz="1800" dirty="0" smtClean="0"/>
              <a:t>	for(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=0;i&lt;15;i++){</a:t>
            </a:r>
          </a:p>
          <a:p>
            <a:pPr>
              <a:buNone/>
            </a:pPr>
            <a:r>
              <a:rPr lang="en-US" altLang="ko-KR" sz="1800" dirty="0" smtClean="0"/>
              <a:t>	    </a:t>
            </a:r>
            <a:r>
              <a:rPr lang="en-US" altLang="ko-KR" sz="1800" dirty="0" err="1" smtClean="0"/>
              <a:t>printf</a:t>
            </a:r>
            <a:r>
              <a:rPr lang="en-US" altLang="ko-KR" sz="1800" dirty="0" smtClean="0"/>
              <a:t>("%2d:   %c        %c ", i+1, output[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], input[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]);</a:t>
            </a:r>
          </a:p>
          <a:p>
            <a:pPr>
              <a:buNone/>
            </a:pPr>
            <a:r>
              <a:rPr lang="en-US" altLang="ko-KR" sz="1800" dirty="0" smtClean="0"/>
              <a:t>	    if (check[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]==0)	</a:t>
            </a:r>
            <a:r>
              <a:rPr lang="en-US" altLang="ko-KR" sz="1800" dirty="0" err="1" smtClean="0"/>
              <a:t>printf</a:t>
            </a:r>
            <a:r>
              <a:rPr lang="en-US" altLang="ko-KR" sz="1800" dirty="0" smtClean="0"/>
              <a:t>("    X\n");</a:t>
            </a:r>
          </a:p>
          <a:p>
            <a:pPr>
              <a:buNone/>
            </a:pPr>
            <a:r>
              <a:rPr lang="en-US" altLang="ko-KR" sz="1800" dirty="0" smtClean="0"/>
              <a:t>	    else	</a:t>
            </a:r>
            <a:r>
              <a:rPr lang="en-US" altLang="ko-KR" sz="1800" dirty="0" err="1" smtClean="0"/>
              <a:t>printf</a:t>
            </a:r>
            <a:r>
              <a:rPr lang="en-US" altLang="ko-KR" sz="1800" dirty="0" smtClean="0"/>
              <a:t>("    O\n");}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printf</a:t>
            </a:r>
            <a:r>
              <a:rPr lang="en-US" altLang="ko-KR" sz="1800" dirty="0" smtClean="0"/>
              <a:t>("\n");	</a:t>
            </a:r>
            <a:r>
              <a:rPr lang="en-US" altLang="ko-KR" sz="1800" dirty="0" err="1" smtClean="0"/>
              <a:t>printf</a:t>
            </a:r>
            <a:r>
              <a:rPr lang="en-US" altLang="ko-KR" sz="1800" dirty="0" smtClean="0"/>
              <a:t>("</a:t>
            </a:r>
            <a:r>
              <a:rPr lang="ko-KR" altLang="en-US" sz="1800" dirty="0" err="1" smtClean="0"/>
              <a:t>맞은개수</a:t>
            </a:r>
            <a:r>
              <a:rPr lang="en-US" altLang="ko-KR" sz="1800" dirty="0" smtClean="0"/>
              <a:t>:%d(</a:t>
            </a:r>
            <a:r>
              <a:rPr lang="ko-KR" altLang="en-US" sz="1800" dirty="0" smtClean="0"/>
              <a:t>총</a:t>
            </a:r>
            <a:r>
              <a:rPr lang="en-US" altLang="ko-KR" sz="1800" dirty="0" smtClean="0"/>
              <a:t>15)\n", total);</a:t>
            </a:r>
          </a:p>
          <a:p>
            <a:pPr>
              <a:buNone/>
            </a:pPr>
            <a:r>
              <a:rPr lang="en-US" altLang="ko-KR" sz="1800" dirty="0" smtClean="0"/>
              <a:t>}</a:t>
            </a:r>
            <a:endParaRPr lang="ko-KR" altLang="en-US" sz="1800" dirty="0">
              <a:latin typeface="+mn-ea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337A83-509F-4CE4-9E31-C44FC0FAA8CE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유효범위와문자열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030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전역변수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외부에서 선언되는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전역변수는 외부 변수라고도 부름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전역변수는 프로젝트의 모든 함수나 블록에서 참조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전역변수는 선언되면 자동으로 초기값이 자료형에 맞는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정수형은 </a:t>
            </a:r>
            <a:r>
              <a:rPr lang="en-US" altLang="ko-KR" dirty="0" smtClean="0"/>
              <a:t>0, </a:t>
            </a:r>
            <a:r>
              <a:rPr lang="ko-KR" altLang="en-US" dirty="0" smtClean="0"/>
              <a:t>문자형은 널 문자인‘</a:t>
            </a:r>
            <a:r>
              <a:rPr lang="en-US" altLang="ko-KR" dirty="0" smtClean="0"/>
              <a:t>\0</a:t>
            </a:r>
            <a:r>
              <a:rPr lang="ko-KR" altLang="en-US" dirty="0" smtClean="0"/>
              <a:t>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실수형은 </a:t>
            </a:r>
            <a:r>
              <a:rPr lang="en-US" altLang="ko-KR" dirty="0" smtClean="0"/>
              <a:t>0.0, </a:t>
            </a:r>
            <a:r>
              <a:rPr lang="ko-KR" altLang="en-US" dirty="0" smtClean="0"/>
              <a:t>포인터 형은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값이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함수나 블록에서 전역변수와 같은 이름으로 지역변수를 선언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 내부나 블록에서 그 이름을 참조하면 지역변수로 인식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지역변수와 동일한 이름의 전역변수는 참조 불가능</a:t>
            </a:r>
            <a:endParaRPr lang="en-US" altLang="ko-KR" dirty="0" smtClean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유효범위와문자열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</a:t>
            </a:fld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전역변수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프로젝트의 다른 파일에서도 참조가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다만 다른 파일에서 선언된 전역변수를 참조하려면 키워드 </a:t>
            </a:r>
            <a:r>
              <a:rPr lang="en-US" altLang="ko-KR" dirty="0" smtClean="0"/>
              <a:t>extern</a:t>
            </a:r>
            <a:r>
              <a:rPr lang="ko-KR" altLang="en-US" dirty="0" smtClean="0"/>
              <a:t>을 사용하여 이미 다른 파일에서 선언된 전역변수임을 선언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071546"/>
            <a:ext cx="6824680" cy="5429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유효범위와문자열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</a:t>
            </a:fld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전역변수 장단점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동일한 파일에서도 </a:t>
            </a:r>
            <a:r>
              <a:rPr lang="en-US" altLang="ko-KR" dirty="0" smtClean="0"/>
              <a:t>extern</a:t>
            </a:r>
            <a:r>
              <a:rPr lang="ko-KR" altLang="en-US" dirty="0" smtClean="0"/>
              <a:t>을 사용해야 하는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전역변수의 선언 위치가 변수를 참조하려는 위치보다 뒤에 있는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그러나 소스 파일 중간이나 하단에 전역변수를 배치하는 방법은 바람직하지 않음</a:t>
            </a:r>
            <a:endParaRPr lang="en-US" altLang="ko-KR" dirty="0" smtClean="0"/>
          </a:p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전역변수는 어디에서든지 수정가능 하므로 사용이 편함</a:t>
            </a:r>
            <a:endParaRPr lang="en-US" altLang="ko-KR" dirty="0" smtClean="0"/>
          </a:p>
          <a:p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전역변수에 예상하지 못한 값이 저장된다면 프로그램 어느 부분에서 수정되었는지 알기 어려움</a:t>
            </a:r>
            <a:endParaRPr lang="en-US" altLang="ko-KR" dirty="0" smtClean="0"/>
          </a:p>
          <a:p>
            <a:r>
              <a:rPr lang="ko-KR" altLang="en-US" dirty="0" smtClean="0"/>
              <a:t>전역변수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가능한 제한적으로 사용하는 것이 </a:t>
            </a:r>
            <a:r>
              <a:rPr lang="ko-KR" altLang="en-US" dirty="0" err="1" smtClean="0"/>
              <a:t>바람직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142984"/>
            <a:ext cx="6500858" cy="5176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유효범위와문자열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5</a:t>
            </a:fld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기억 부류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 기억 부류</a:t>
            </a:r>
            <a:r>
              <a:rPr lang="en-US" altLang="ko-KR" dirty="0" smtClean="0"/>
              <a:t>(storage class)</a:t>
            </a:r>
          </a:p>
          <a:p>
            <a:pPr lvl="1"/>
            <a:r>
              <a:rPr lang="en-US" altLang="ko-KR" dirty="0" smtClean="0"/>
              <a:t>auto, register, static, extern</a:t>
            </a:r>
          </a:p>
          <a:p>
            <a:pPr lvl="1"/>
            <a:r>
              <a:rPr lang="ko-KR" altLang="en-US" dirty="0" smtClean="0"/>
              <a:t>키워드 </a:t>
            </a:r>
            <a:r>
              <a:rPr lang="en-US" altLang="ko-KR" dirty="0" smtClean="0"/>
              <a:t>extern</a:t>
            </a:r>
            <a:r>
              <a:rPr lang="ko-KR" altLang="en-US" dirty="0" smtClean="0"/>
              <a:t>을 제외하고 나머지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기억 부류의 변수 선언에서 초기값을 저장 가능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66" y="2859100"/>
            <a:ext cx="4857750" cy="172402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5957" y="4664493"/>
            <a:ext cx="5212085" cy="1977919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유효범위와문자열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6</a:t>
            </a:fld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정적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071546"/>
            <a:ext cx="8572560" cy="532859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키워드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정적 변수는 프로그램이 시작되면 메모리에 할당되고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프로그램이 종료되면 메모리에서 제거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정적 변수는 초기값을 지정하지 않으면 자동으로 자료형에 따라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이나‘</a:t>
            </a:r>
            <a:r>
              <a:rPr lang="en-US" altLang="ko-KR" dirty="0" smtClean="0"/>
              <a:t>\0</a:t>
            </a:r>
            <a:r>
              <a:rPr lang="ko-KR" altLang="en-US" dirty="0" smtClean="0"/>
              <a:t>’또는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값이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정적 변수의 초기화는 단 한번만 수행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한번 초기화된 정적 변수는 프로그램 실행 중간에 더 이상 초기화되지 않음</a:t>
            </a:r>
          </a:p>
          <a:p>
            <a:r>
              <a:rPr lang="ko-KR" altLang="en-US" dirty="0" smtClean="0"/>
              <a:t>정적 변수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정적 지역변수</a:t>
            </a:r>
            <a:r>
              <a:rPr lang="en-US" altLang="ko-KR" dirty="0" smtClean="0"/>
              <a:t>(static global variable)</a:t>
            </a:r>
            <a:r>
              <a:rPr lang="ko-KR" altLang="en-US" dirty="0" smtClean="0"/>
              <a:t>와 정적 전역변수</a:t>
            </a:r>
            <a:r>
              <a:rPr lang="en-US" altLang="ko-KR" dirty="0" smtClean="0"/>
              <a:t>(static local variable)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유효범위와문자열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7</a:t>
            </a:fld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정적 지역변수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정적 지역변수 선언과 유효범위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함수나 블록에서 정적으로 선언되는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선언된 블록 내부에서만 참조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변수 유효범위</a:t>
            </a:r>
            <a:r>
              <a:rPr lang="en-US" altLang="ko-KR" dirty="0" smtClean="0"/>
              <a:t>(scope)</a:t>
            </a:r>
            <a:r>
              <a:rPr lang="ko-KR" altLang="en-US" dirty="0" smtClean="0"/>
              <a:t>는 지역변수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정적 지역변수는 함수나 블록을 종료해도 메모리에서 제거되지 않고 계속 메모리에 유지 관리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할당된 저장공간은 프로그램이 종료되어야 메모리에서 제거되는 전역변수의 특징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r>
              <a:rPr lang="en-US" altLang="ko-KR" smtClean="0"/>
              <a:t>2_</a:t>
            </a:r>
            <a:r>
              <a:rPr lang="ko-KR" altLang="en-US" smtClean="0"/>
              <a:t>유효범위와문자열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8</a:t>
            </a:fld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4112</TotalTime>
  <Words>1924</Words>
  <Application>Microsoft Office PowerPoint</Application>
  <PresentationFormat>화면 슬라이드 쇼(4:3)</PresentationFormat>
  <Paragraphs>475</Paragraphs>
  <Slides>33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굴림</vt:lpstr>
      <vt:lpstr>맑은 고딕</vt:lpstr>
      <vt:lpstr>Arial</vt:lpstr>
      <vt:lpstr>Wingdings</vt:lpstr>
      <vt:lpstr>Office 테마</vt:lpstr>
      <vt:lpstr>변수 유효범위와 문자열</vt:lpstr>
      <vt:lpstr>변수 유효범위</vt:lpstr>
      <vt:lpstr>지역변수</vt:lpstr>
      <vt:lpstr>전역변수</vt:lpstr>
      <vt:lpstr>전역변수</vt:lpstr>
      <vt:lpstr>전역변수 장단점</vt:lpstr>
      <vt:lpstr>기억 부류</vt:lpstr>
      <vt:lpstr>정적 변수</vt:lpstr>
      <vt:lpstr>정적 지역변수</vt:lpstr>
      <vt:lpstr>정적 지역변수 이용</vt:lpstr>
      <vt:lpstr>정적 전역변수</vt:lpstr>
      <vt:lpstr>정적 전역변수의 이용</vt:lpstr>
      <vt:lpstr>레지스터 변수</vt:lpstr>
      <vt:lpstr>변수의 이용</vt:lpstr>
      <vt:lpstr>전역변수와 지역변수의 선언과 참조</vt:lpstr>
      <vt:lpstr>전역변수와 지역변수의 선언과 참조</vt:lpstr>
      <vt:lpstr>순차 자료구조를 이용한 스택 프로그램 1 </vt:lpstr>
      <vt:lpstr>순차 자료구조를 이용한 스택 프로그램 2 </vt:lpstr>
      <vt:lpstr>순차 자료구조를 이용한 스택 프로그램 3 </vt:lpstr>
      <vt:lpstr>자료형 char와 char[]</vt:lpstr>
      <vt:lpstr>문자와 문자열 출력의 이용</vt:lpstr>
      <vt:lpstr>문자열을 문자 포인터로 처리</vt:lpstr>
      <vt:lpstr>문자열 처리</vt:lpstr>
      <vt:lpstr>여러 문자열 처리</vt:lpstr>
      <vt:lpstr>여러 문자열 처리</vt:lpstr>
      <vt:lpstr>여러 문자열 처리</vt:lpstr>
      <vt:lpstr>2차원 문자배열을 초기화하고 출력하는 프로그램</vt:lpstr>
      <vt:lpstr>포인터 배열을 이용한 문자열 처리</vt:lpstr>
      <vt:lpstr>이차원 배열을 사용한 문자열 처리</vt:lpstr>
      <vt:lpstr>명령행 인자</vt:lpstr>
      <vt:lpstr>영문 자판의 표시와 자판 연습</vt:lpstr>
      <vt:lpstr>영문 자판의 표시와 자판 연습</vt:lpstr>
      <vt:lpstr>영문 자판의 표시와 자판 연습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강환수</dc:creator>
  <cp:lastModifiedBy>ana</cp:lastModifiedBy>
  <cp:revision>107</cp:revision>
  <dcterms:created xsi:type="dcterms:W3CDTF">2011-07-02T09:05:44Z</dcterms:created>
  <dcterms:modified xsi:type="dcterms:W3CDTF">2016-09-20T11:53:40Z</dcterms:modified>
</cp:coreProperties>
</file>