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1" r:id="rId1"/>
  </p:sldMasterIdLst>
  <p:notesMasterIdLst>
    <p:notesMasterId r:id="rId49"/>
  </p:notesMasterIdLst>
  <p:handoutMasterIdLst>
    <p:handoutMasterId r:id="rId50"/>
  </p:handoutMasterIdLst>
  <p:sldIdLst>
    <p:sldId id="288" r:id="rId2"/>
    <p:sldId id="301" r:id="rId3"/>
    <p:sldId id="335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36" r:id="rId14"/>
    <p:sldId id="312" r:id="rId15"/>
    <p:sldId id="337" r:id="rId16"/>
    <p:sldId id="313" r:id="rId17"/>
    <p:sldId id="316" r:id="rId18"/>
    <p:sldId id="317" r:id="rId19"/>
    <p:sldId id="318" r:id="rId20"/>
    <p:sldId id="338" r:id="rId21"/>
    <p:sldId id="339" r:id="rId22"/>
    <p:sldId id="340" r:id="rId23"/>
    <p:sldId id="314" r:id="rId24"/>
    <p:sldId id="315" r:id="rId25"/>
    <p:sldId id="319" r:id="rId26"/>
    <p:sldId id="320" r:id="rId27"/>
    <p:sldId id="321" r:id="rId28"/>
    <p:sldId id="322" r:id="rId29"/>
    <p:sldId id="323" r:id="rId30"/>
    <p:sldId id="342" r:id="rId31"/>
    <p:sldId id="343" r:id="rId32"/>
    <p:sldId id="344" r:id="rId33"/>
    <p:sldId id="345" r:id="rId34"/>
    <p:sldId id="324" r:id="rId35"/>
    <p:sldId id="325" r:id="rId36"/>
    <p:sldId id="326" r:id="rId37"/>
    <p:sldId id="327" r:id="rId38"/>
    <p:sldId id="341" r:id="rId39"/>
    <p:sldId id="346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47" r:id="rId48"/>
  </p:sldIdLst>
  <p:sldSz cx="9144000" cy="6858000" type="screen4x3"/>
  <p:notesSz cx="6786563" cy="99218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휴먼모음T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휴먼모음T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휴먼모음T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휴먼모음T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휴먼모음T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휴먼모음T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휴먼모음T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휴먼모음T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휴먼모음T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10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DE1"/>
    <a:srgbClr val="2974B0"/>
    <a:srgbClr val="0000FF"/>
    <a:srgbClr val="647252"/>
    <a:srgbClr val="C0C0C0"/>
    <a:srgbClr val="F7F6EB"/>
    <a:srgbClr val="C8D28C"/>
    <a:srgbClr val="FFF799"/>
    <a:srgbClr val="CE8C40"/>
    <a:srgbClr val="F4F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1" autoAdjust="0"/>
    <p:restoredTop sz="94614" autoAdjust="0"/>
  </p:normalViewPr>
  <p:slideViewPr>
    <p:cSldViewPr>
      <p:cViewPr varScale="1">
        <p:scale>
          <a:sx n="103" d="100"/>
          <a:sy n="103" d="100"/>
        </p:scale>
        <p:origin x="432" y="102"/>
      </p:cViewPr>
      <p:guideLst>
        <p:guide orient="horz" pos="1616"/>
        <p:guide pos="10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4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4988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fld id="{FE14013B-8838-4951-A961-7E4816383D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968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651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3288"/>
            <a:ext cx="4976813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6513" y="9424988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fld id="{A67C255C-8925-4E7F-9379-08A7C3D97A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8627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C255C-8925-4E7F-9379-08A7C3D97A75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6470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C255C-8925-4E7F-9379-08A7C3D97A75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11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C255C-8925-4E7F-9379-08A7C3D97A75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089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C255C-8925-4E7F-9379-08A7C3D97A75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00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C255C-8925-4E7F-9379-08A7C3D97A75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7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C255C-8925-4E7F-9379-08A7C3D97A75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622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C255C-8925-4E7F-9379-08A7C3D97A75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276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C255C-8925-4E7F-9379-08A7C3D97A75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3950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C255C-8925-4E7F-9379-08A7C3D97A75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195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374" y="2293259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4D5F-2308-4AD1-A88E-F8D791EB3C6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A87D1A2-5D1B-4156-BD86-39FB78D1678A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gray">
          <a:xfrm>
            <a:off x="0" y="980728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96178" y="97022"/>
            <a:ext cx="823024" cy="80037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9606" y="6597352"/>
            <a:ext cx="2133600" cy="157736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BC206CE2-02AC-40A4-B225-9C3770FF852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81408"/>
            <a:ext cx="8971384" cy="544234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7294-D1F6-48DB-BA9A-807F68D5CB3A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844-B1AE-44AB-9928-E2138503166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6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D85B-3976-40B1-A4DA-C65D03CF055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7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1626-6198-4B23-A948-1A61169A8C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68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5D2F-4B46-4C9E-9E25-D9CAAB4FD8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391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F8F0-5FA3-4E05-A37A-DABD79F332E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809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D531-8BE8-4452-B8BA-BF01F90EC85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892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5004-4723-44B0-823C-15B7DDDA9AFA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129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832" y="3429000"/>
            <a:ext cx="4680520" cy="272547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구조체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b="1" dirty="0" err="1"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재정의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구조체 포인터와 배열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b="1" dirty="0" err="1">
                <a:latin typeface="맑은 고딕" pitchFamily="50" charset="-127"/>
                <a:ea typeface="맑은 고딕" pitchFamily="50" charset="-127"/>
              </a:rPr>
              <a:t>공용체와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b="1" dirty="0" err="1">
                <a:latin typeface="맑은 고딕" pitchFamily="50" charset="-127"/>
                <a:ea typeface="맑은 고딕" pitchFamily="50" charset="-127"/>
              </a:rPr>
              <a:t>열거형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060849"/>
            <a:ext cx="7772400" cy="1224136"/>
          </a:xfr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en-US" altLang="ko-KR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구조체와 </a:t>
            </a:r>
            <a:r>
              <a:rPr lang="ko-KR" altLang="en-US" sz="4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공용체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구조체 변수 간에는 비교 연산을 할 수 없다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두 구조체 변수의 비교는 멤버 대 멤버로 비교해야 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구조체 간의 초기화 및 대입 </a:t>
            </a:r>
            <a:r>
              <a:rPr lang="en-US" altLang="ko-KR" dirty="0" smtClean="0">
                <a:latin typeface="+mn-ea"/>
                <a:ea typeface="+mn-ea"/>
              </a:rPr>
              <a:t>(2/2)</a:t>
            </a:r>
          </a:p>
        </p:txBody>
      </p:sp>
      <p:pic>
        <p:nvPicPr>
          <p:cNvPr id="37171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5" y="1643051"/>
            <a:ext cx="5388953" cy="229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1718" name="Picture 5"/>
          <p:cNvPicPr>
            <a:picLocks noChangeAspect="1" noChangeArrowheads="1"/>
          </p:cNvPicPr>
          <p:nvPr/>
        </p:nvPicPr>
        <p:blipFill>
          <a:blip r:embed="rId3"/>
          <a:srcRect l="2939" r="1967"/>
          <a:stretch>
            <a:fillRect/>
          </a:stretch>
        </p:blipFill>
        <p:spPr bwMode="auto">
          <a:xfrm>
            <a:off x="611560" y="4797152"/>
            <a:ext cx="7403138" cy="145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 멤버로 다른 구조체 사용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구조체 멤버로 이미 정의된 다른 구조체 형 변수와 구조체 포인터 변수를 사용 가능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 멤버로 사용되는 구조체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 b="8696"/>
          <a:stretch>
            <a:fillRect/>
          </a:stretch>
        </p:blipFill>
        <p:spPr bwMode="auto">
          <a:xfrm>
            <a:off x="251520" y="3449670"/>
            <a:ext cx="7487647" cy="328614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b="20999"/>
          <a:stretch>
            <a:fillRect/>
          </a:stretch>
        </p:blipFill>
        <p:spPr bwMode="auto">
          <a:xfrm>
            <a:off x="2411760" y="2348880"/>
            <a:ext cx="5179287" cy="1218656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801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81408"/>
            <a:ext cx="8784976" cy="5442348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  <a:buNone/>
            </a:pPr>
            <a:r>
              <a:rPr lang="en-US" altLang="ko-KR" sz="1800" dirty="0" smtClean="0">
                <a:latin typeface="+mn-ea"/>
              </a:rPr>
              <a:t>#include &lt;</a:t>
            </a:r>
            <a:r>
              <a:rPr lang="en-US" altLang="ko-KR" sz="1800" dirty="0" err="1" smtClean="0">
                <a:latin typeface="+mn-ea"/>
              </a:rPr>
              <a:t>string.h</a:t>
            </a:r>
            <a:r>
              <a:rPr lang="en-US" altLang="ko-KR" sz="1800" dirty="0" smtClean="0">
                <a:latin typeface="+mn-ea"/>
              </a:rPr>
              <a:t>&gt;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800" dirty="0" err="1" smtClean="0">
                <a:latin typeface="+mn-ea"/>
              </a:rPr>
              <a:t>struct</a:t>
            </a:r>
            <a:r>
              <a:rPr lang="en-US" altLang="ko-KR" sz="1800" dirty="0" smtClean="0">
                <a:latin typeface="+mn-ea"/>
              </a:rPr>
              <a:t> date{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int</a:t>
            </a:r>
            <a:r>
              <a:rPr lang="en-US" altLang="ko-KR" sz="1800" dirty="0" smtClean="0">
                <a:latin typeface="+mn-ea"/>
              </a:rPr>
              <a:t> year;	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sz="1800" dirty="0" smtClean="0">
                <a:solidFill>
                  <a:srgbClr val="00B050"/>
                </a:solidFill>
                <a:latin typeface="+mn-ea"/>
              </a:rPr>
              <a:t>년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int</a:t>
            </a:r>
            <a:r>
              <a:rPr lang="en-US" altLang="ko-KR" sz="1800" dirty="0" smtClean="0">
                <a:latin typeface="+mn-ea"/>
              </a:rPr>
              <a:t> month;    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//월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int</a:t>
            </a:r>
            <a:r>
              <a:rPr lang="en-US" altLang="ko-KR" sz="1800" dirty="0" smtClean="0">
                <a:latin typeface="+mn-ea"/>
              </a:rPr>
              <a:t> day;	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//일</a:t>
            </a:r>
            <a:r>
              <a:rPr lang="en-US" altLang="ko-KR" sz="1800" dirty="0" smtClean="0">
                <a:latin typeface="+mn-ea"/>
              </a:rPr>
              <a:t>};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800" dirty="0" err="1" smtClean="0">
                <a:latin typeface="+mn-ea"/>
              </a:rPr>
              <a:t>struct</a:t>
            </a:r>
            <a:r>
              <a:rPr lang="en-US" altLang="ko-KR" sz="1800" dirty="0" smtClean="0">
                <a:latin typeface="+mn-ea"/>
              </a:rPr>
              <a:t> account{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err="1" smtClean="0">
                <a:solidFill>
                  <a:srgbClr val="FF0000"/>
                </a:solidFill>
                <a:latin typeface="+mn-ea"/>
              </a:rPr>
              <a:t>struct</a:t>
            </a:r>
            <a:r>
              <a:rPr lang="en-US" altLang="ko-KR" sz="1800" dirty="0" smtClean="0">
                <a:solidFill>
                  <a:srgbClr val="FF0000"/>
                </a:solidFill>
                <a:latin typeface="+mn-ea"/>
              </a:rPr>
              <a:t>  date  </a:t>
            </a:r>
            <a:r>
              <a:rPr lang="en-US" altLang="ko-KR" sz="1800" dirty="0" err="1" smtClean="0">
                <a:solidFill>
                  <a:srgbClr val="FF0000"/>
                </a:solidFill>
                <a:latin typeface="+mn-ea"/>
              </a:rPr>
              <a:t>opendate</a:t>
            </a:r>
            <a:r>
              <a:rPr lang="en-US" altLang="ko-KR" sz="1800" dirty="0" smtClean="0">
                <a:solidFill>
                  <a:srgbClr val="FF0000"/>
                </a:solidFill>
                <a:latin typeface="+mn-ea"/>
              </a:rPr>
              <a:t>;</a:t>
            </a:r>
            <a:r>
              <a:rPr lang="en-US" altLang="ko-KR" sz="1800" dirty="0" smtClean="0">
                <a:latin typeface="+mn-ea"/>
              </a:rPr>
              <a:t>	    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계좌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개설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일자</a:t>
            </a:r>
            <a:endParaRPr lang="en-US" altLang="ko-KR" sz="1800" dirty="0" smtClean="0">
              <a:solidFill>
                <a:srgbClr val="00B050"/>
              </a:solidFill>
              <a:latin typeface="+mn-ea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800" dirty="0" smtClean="0">
                <a:latin typeface="+mn-ea"/>
              </a:rPr>
              <a:t>	char name[12];	    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계좌주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이름</a:t>
            </a:r>
            <a:endParaRPr lang="en-US" altLang="ko-KR" sz="1800" dirty="0" smtClean="0">
              <a:solidFill>
                <a:srgbClr val="00B050"/>
              </a:solidFill>
              <a:latin typeface="+mn-ea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int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 err="1" smtClean="0">
                <a:latin typeface="+mn-ea"/>
              </a:rPr>
              <a:t>actnum</a:t>
            </a:r>
            <a:r>
              <a:rPr lang="en-US" altLang="ko-KR" sz="1800" dirty="0" smtClean="0">
                <a:latin typeface="+mn-ea"/>
              </a:rPr>
              <a:t>;		   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계좌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번호</a:t>
            </a:r>
            <a:endParaRPr lang="en-US" altLang="ko-KR" sz="1800" dirty="0" smtClean="0">
              <a:solidFill>
                <a:srgbClr val="00B050"/>
              </a:solidFill>
              <a:latin typeface="+mn-ea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800" dirty="0" smtClean="0">
                <a:latin typeface="+mn-ea"/>
              </a:rPr>
              <a:t>	double balance;	   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잔고</a:t>
            </a:r>
            <a:r>
              <a:rPr lang="en-US" altLang="ko-KR" sz="1800" dirty="0" smtClean="0">
                <a:latin typeface="+mn-ea"/>
              </a:rPr>
              <a:t>};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800" dirty="0" err="1" smtClean="0">
                <a:latin typeface="+mn-ea"/>
              </a:rPr>
              <a:t>int</a:t>
            </a:r>
            <a:r>
              <a:rPr lang="en-US" altLang="ko-KR" sz="1800" dirty="0" smtClean="0">
                <a:latin typeface="+mn-ea"/>
              </a:rPr>
              <a:t> main(){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struct</a:t>
            </a:r>
            <a:r>
              <a:rPr lang="en-US" altLang="ko-KR" sz="1800" dirty="0" smtClean="0">
                <a:latin typeface="+mn-ea"/>
              </a:rPr>
              <a:t> account me = {{2012, 3, 9}, "</a:t>
            </a:r>
            <a:r>
              <a:rPr sz="1800" dirty="0" err="1" smtClean="0">
                <a:latin typeface="+mn-ea"/>
              </a:rPr>
              <a:t>홍길동</a:t>
            </a:r>
            <a:r>
              <a:rPr lang="en-US" altLang="ko-KR" sz="1800" dirty="0" smtClean="0">
                <a:latin typeface="+mn-ea"/>
              </a:rPr>
              <a:t>", 1001, 300000 };	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printf</a:t>
            </a:r>
            <a:r>
              <a:rPr lang="en-US" altLang="ko-KR" sz="1800" dirty="0" smtClean="0">
                <a:latin typeface="+mn-ea"/>
              </a:rPr>
              <a:t>("</a:t>
            </a:r>
            <a:r>
              <a:rPr sz="1800" dirty="0" err="1" smtClean="0">
                <a:latin typeface="+mn-ea"/>
              </a:rPr>
              <a:t>구조체크기</a:t>
            </a:r>
            <a:r>
              <a:rPr lang="en-US" altLang="ko-KR" sz="1800" dirty="0" smtClean="0">
                <a:latin typeface="+mn-ea"/>
              </a:rPr>
              <a:t>: %d\n", </a:t>
            </a:r>
            <a:r>
              <a:rPr lang="en-US" altLang="ko-KR" sz="1800" dirty="0" err="1" smtClean="0">
                <a:latin typeface="+mn-ea"/>
              </a:rPr>
              <a:t>sizeof</a:t>
            </a:r>
            <a:r>
              <a:rPr lang="en-US" altLang="ko-KR" sz="1800" dirty="0" smtClean="0">
                <a:latin typeface="+mn-ea"/>
              </a:rPr>
              <a:t>(me));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printf</a:t>
            </a:r>
            <a:r>
              <a:rPr lang="en-US" altLang="ko-KR" sz="1800" dirty="0" smtClean="0">
                <a:latin typeface="+mn-ea"/>
              </a:rPr>
              <a:t>("[%d, %d, %d]\n", 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me.opendate.year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, 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me.opendate.month</a:t>
            </a:r>
            <a:r>
              <a:rPr lang="en-US" altLang="ko-KR" sz="1800" dirty="0" smtClean="0">
                <a:latin typeface="+mn-ea"/>
              </a:rPr>
              <a:t>,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                                    </a:t>
            </a:r>
            <a:r>
              <a:rPr lang="en-US" altLang="ko-KR" sz="1800" dirty="0" err="1">
                <a:solidFill>
                  <a:srgbClr val="00B050"/>
                </a:solidFill>
                <a:latin typeface="+mn-ea"/>
              </a:rPr>
              <a:t>me.opendate.day</a:t>
            </a:r>
            <a:r>
              <a:rPr lang="en-US" altLang="ko-KR" sz="1800" dirty="0" smtClean="0">
                <a:latin typeface="+mn-ea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pt-BR" altLang="ko-KR" sz="1800" dirty="0" smtClean="0">
                <a:latin typeface="+mn-ea"/>
              </a:rPr>
              <a:t>	printf("%s %d %.2f\n", me.name, me.actnum, me.balance);</a:t>
            </a:r>
          </a:p>
          <a:p>
            <a:pPr>
              <a:lnSpc>
                <a:spcPts val="1900"/>
              </a:lnSpc>
              <a:buNone/>
            </a:pPr>
            <a:r>
              <a:rPr lang="pt-BR" altLang="ko-KR" sz="1800" dirty="0">
                <a:latin typeface="+mn-ea"/>
              </a:rPr>
              <a:t> </a:t>
            </a:r>
            <a:r>
              <a:rPr lang="pt-BR" altLang="ko-KR" sz="1800" dirty="0" smtClean="0">
                <a:latin typeface="+mn-ea"/>
              </a:rPr>
              <a:t>   return 0; </a:t>
            </a:r>
            <a:r>
              <a:rPr lang="en-US" altLang="ko-KR" sz="1800" dirty="0" smtClean="0">
                <a:latin typeface="+mn-ea"/>
              </a:rPr>
              <a:t>}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 멤버로 사용되는 구조체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4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err="1" smtClean="0"/>
              <a:t>typedef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사용되는 자료형을 다른 새로운 자료형 이름으로 재정의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자료형 재정의 구문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7666355" cy="244827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5979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>
                <a:latin typeface="+mn-ea"/>
              </a:rPr>
              <a:t>프로그램의 시스템 간 호환성과 편의성 </a:t>
            </a:r>
            <a:endParaRPr lang="en-US" altLang="ko-KR" sz="2200" dirty="0" smtClean="0">
              <a:latin typeface="+mn-ea"/>
            </a:endParaRPr>
          </a:p>
          <a:p>
            <a:pPr lvl="1"/>
            <a:r>
              <a:rPr lang="ko-KR" altLang="en-US" sz="2200" dirty="0" smtClean="0">
                <a:latin typeface="+mn-ea"/>
              </a:rPr>
              <a:t>시스템마다 자료형의 크기가 달라 문제 발생</a:t>
            </a:r>
            <a:endParaRPr lang="en-US" altLang="ko-KR" sz="2200" dirty="0" smtClean="0">
              <a:latin typeface="+mn-ea"/>
            </a:endParaRPr>
          </a:p>
          <a:p>
            <a:pPr lvl="2"/>
            <a:r>
              <a:rPr lang="ko-KR" altLang="en-US" sz="2200" dirty="0" err="1" smtClean="0">
                <a:latin typeface="+mn-ea"/>
              </a:rPr>
              <a:t>터보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C++ </a:t>
            </a:r>
            <a:r>
              <a:rPr lang="ko-KR" altLang="en-US" sz="2200" dirty="0" smtClean="0">
                <a:latin typeface="+mn-ea"/>
              </a:rPr>
              <a:t>컴파일러에서 자료형 </a:t>
            </a:r>
            <a:r>
              <a:rPr lang="en-US" altLang="ko-KR" sz="2200" dirty="0" smtClean="0">
                <a:latin typeface="+mn-ea"/>
              </a:rPr>
              <a:t>int</a:t>
            </a:r>
            <a:r>
              <a:rPr lang="ko-KR" altLang="en-US" sz="2200" dirty="0" smtClean="0">
                <a:latin typeface="+mn-ea"/>
              </a:rPr>
              <a:t>는 저장공간의 크기가 </a:t>
            </a:r>
            <a:r>
              <a:rPr lang="en-US" altLang="ko-KR" sz="2200" dirty="0" smtClean="0">
                <a:latin typeface="+mn-ea"/>
              </a:rPr>
              <a:t>2</a:t>
            </a:r>
            <a:r>
              <a:rPr lang="ko-KR" altLang="en-US" sz="2200" dirty="0" smtClean="0">
                <a:latin typeface="+mn-ea"/>
              </a:rPr>
              <a:t>바이트</a:t>
            </a:r>
            <a:endParaRPr lang="en-US" altLang="ko-KR" sz="2200" dirty="0" smtClean="0">
              <a:latin typeface="+mn-ea"/>
            </a:endParaRPr>
          </a:p>
          <a:p>
            <a:pPr lvl="2"/>
            <a:r>
              <a:rPr lang="en-US" altLang="ko-KR" sz="2200" dirty="0" smtClean="0">
                <a:latin typeface="+mn-ea"/>
              </a:rPr>
              <a:t>Visual C++</a:t>
            </a:r>
            <a:r>
              <a:rPr lang="ko-KR" altLang="en-US" sz="2200" dirty="0" smtClean="0">
                <a:latin typeface="+mn-ea"/>
              </a:rPr>
              <a:t>에서는 </a:t>
            </a:r>
            <a:r>
              <a:rPr lang="en-US" altLang="ko-KR" sz="2200" dirty="0" smtClean="0">
                <a:latin typeface="+mn-ea"/>
              </a:rPr>
              <a:t>4</a:t>
            </a:r>
            <a:r>
              <a:rPr lang="ko-KR" altLang="en-US" sz="2200" dirty="0" smtClean="0">
                <a:latin typeface="+mn-ea"/>
              </a:rPr>
              <a:t>바이트</a:t>
            </a:r>
            <a:endParaRPr lang="en-US" altLang="ko-KR" sz="2200" dirty="0" smtClean="0">
              <a:latin typeface="+mn-ea"/>
            </a:endParaRPr>
          </a:p>
          <a:p>
            <a:pPr lvl="1"/>
            <a:endParaRPr lang="en-US" altLang="ko-KR" sz="2200" dirty="0" smtClean="0">
              <a:latin typeface="+mn-ea"/>
            </a:endParaRPr>
          </a:p>
          <a:p>
            <a:pPr lvl="1"/>
            <a:endParaRPr lang="en-US" altLang="ko-KR" sz="2200" dirty="0" smtClean="0">
              <a:latin typeface="+mn-ea"/>
            </a:endParaRPr>
          </a:p>
          <a:p>
            <a:pPr lvl="1"/>
            <a:endParaRPr lang="en-US" altLang="ko-KR" sz="2200" dirty="0" smtClean="0">
              <a:latin typeface="+mn-ea"/>
            </a:endParaRPr>
          </a:p>
          <a:p>
            <a:pPr lvl="1"/>
            <a:r>
              <a:rPr lang="en-US" altLang="ko-KR" sz="2200" dirty="0" err="1" smtClean="0">
                <a:latin typeface="+mn-ea"/>
              </a:rPr>
              <a:t>typedef</a:t>
            </a:r>
            <a:r>
              <a:rPr lang="ko-KR" altLang="en-US" sz="2200" dirty="0" smtClean="0">
                <a:latin typeface="+mn-ea"/>
              </a:rPr>
              <a:t>를 사용하여 새로운</a:t>
            </a:r>
            <a:r>
              <a:rPr lang="en-US" altLang="ko-KR" sz="2200" dirty="0" smtClean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자료형 </a:t>
            </a:r>
            <a:r>
              <a:rPr lang="en-US" altLang="ko-KR" sz="2200" dirty="0" err="1" smtClean="0">
                <a:latin typeface="+mn-ea"/>
              </a:rPr>
              <a:t>myint</a:t>
            </a:r>
            <a:r>
              <a:rPr lang="ko-KR" altLang="en-US" sz="2200" dirty="0" smtClean="0">
                <a:latin typeface="+mn-ea"/>
              </a:rPr>
              <a:t>를 정의하여 사용</a:t>
            </a:r>
            <a:endParaRPr lang="ko-KR" altLang="en-US" sz="22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자료형 재정의 목적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b="21175"/>
          <a:stretch>
            <a:fillRect/>
          </a:stretch>
        </p:blipFill>
        <p:spPr bwMode="auto">
          <a:xfrm>
            <a:off x="1836871" y="4941168"/>
            <a:ext cx="5873223" cy="140175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 b="25305"/>
          <a:stretch>
            <a:fillRect/>
          </a:stretch>
        </p:blipFill>
        <p:spPr bwMode="auto">
          <a:xfrm>
            <a:off x="1822672" y="3140968"/>
            <a:ext cx="5541047" cy="1014921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73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473D238-DD87-44D5-950F-1780A39DE334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155004"/>
            <a:ext cx="4392488" cy="5442348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+mn-ea"/>
              </a:rPr>
              <a:t>struct</a:t>
            </a:r>
            <a:r>
              <a:rPr lang="ko-KR" altLang="en-US" sz="2000" dirty="0" smtClean="0">
                <a:latin typeface="+mn-ea"/>
              </a:rPr>
              <a:t>를 제거한 새로운 자료형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2000" dirty="0" err="1" smtClean="0">
                <a:latin typeface="+mn-ea"/>
              </a:rPr>
              <a:t>typedef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사용하여 구조체를 한 단어의 새로운 자료형으로 정의하면 사용하기에 편리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2000" dirty="0" err="1" smtClean="0">
                <a:latin typeface="+mn-ea"/>
              </a:rPr>
              <a:t>typedef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사용하여 구조체 </a:t>
            </a:r>
            <a:r>
              <a:rPr lang="en-US" altLang="ko-KR" sz="2000" dirty="0" err="1" smtClean="0">
                <a:latin typeface="+mn-ea"/>
              </a:rPr>
              <a:t>struct</a:t>
            </a:r>
            <a:r>
              <a:rPr lang="en-US" altLang="ko-KR" sz="2000" dirty="0" smtClean="0">
                <a:latin typeface="+mn-ea"/>
              </a:rPr>
              <a:t> date</a:t>
            </a:r>
            <a:r>
              <a:rPr lang="ko-KR" altLang="en-US" sz="2000" dirty="0" smtClean="0">
                <a:latin typeface="+mn-ea"/>
              </a:rPr>
              <a:t>를 </a:t>
            </a:r>
            <a:r>
              <a:rPr lang="en-US" altLang="ko-KR" sz="2000" dirty="0" smtClean="0">
                <a:latin typeface="+mn-ea"/>
              </a:rPr>
              <a:t>date</a:t>
            </a:r>
            <a:r>
              <a:rPr lang="ko-KR" altLang="en-US" sz="2000" dirty="0" smtClean="0">
                <a:latin typeface="+mn-ea"/>
              </a:rPr>
              <a:t>로 재정의 가능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date</a:t>
            </a:r>
            <a:r>
              <a:rPr lang="ko-KR" altLang="en-US" sz="2000" dirty="0" smtClean="0">
                <a:latin typeface="+mn-ea"/>
              </a:rPr>
              <a:t>가 아닌 </a:t>
            </a:r>
            <a:r>
              <a:rPr lang="en-US" altLang="ko-KR" sz="2000" dirty="0" err="1" smtClean="0">
                <a:latin typeface="+mn-ea"/>
              </a:rPr>
              <a:t>datetype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등 다른 이름으로도 재정의 가능</a:t>
            </a:r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구조체 정의와 </a:t>
            </a:r>
            <a:r>
              <a:rPr lang="en-US" altLang="ko-KR" sz="2000" dirty="0" err="1" smtClean="0">
                <a:latin typeface="+mn-ea"/>
              </a:rPr>
              <a:t>typedef</a:t>
            </a:r>
            <a:r>
              <a:rPr lang="ko-KR" altLang="en-US" sz="2000" dirty="0" smtClean="0">
                <a:latin typeface="+mn-ea"/>
              </a:rPr>
              <a:t>를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함께 사용 가능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구조체 자료형</a:t>
            </a:r>
            <a:r>
              <a:rPr lang="en-US" altLang="ko-KR" sz="2000" dirty="0" smtClean="0">
                <a:latin typeface="+mn-ea"/>
              </a:rPr>
              <a:t> software</a:t>
            </a:r>
            <a:r>
              <a:rPr lang="ko-KR" altLang="en-US" sz="2000" dirty="0" smtClean="0">
                <a:latin typeface="+mn-ea"/>
              </a:rPr>
              <a:t> 정의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자료형 재정의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6535" y="1196752"/>
            <a:ext cx="4716671" cy="244827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556874"/>
            <a:ext cx="4565222" cy="195126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2129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770" y="1031862"/>
            <a:ext cx="8971384" cy="55654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 date{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year;	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//</a:t>
            </a:r>
            <a:r>
              <a:rPr sz="1600" dirty="0">
                <a:solidFill>
                  <a:srgbClr val="00B050"/>
                </a:solidFill>
                <a:latin typeface="+mn-ea"/>
              </a:rPr>
              <a:t>년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month;	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//</a:t>
            </a:r>
            <a:r>
              <a:rPr sz="1600" dirty="0">
                <a:solidFill>
                  <a:srgbClr val="00B050"/>
                </a:solidFill>
                <a:latin typeface="+mn-ea"/>
              </a:rPr>
              <a:t>월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day;	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//</a:t>
            </a:r>
            <a:r>
              <a:rPr sz="1600" dirty="0">
                <a:solidFill>
                  <a:srgbClr val="00B050"/>
                </a:solidFill>
                <a:latin typeface="+mn-ea"/>
              </a:rPr>
              <a:t>일</a:t>
            </a:r>
            <a:r>
              <a:rPr lang="en-US" altLang="ko-KR" sz="1600" dirty="0" smtClean="0">
                <a:latin typeface="+mn-ea"/>
              </a:rPr>
              <a:t>};</a:t>
            </a:r>
          </a:p>
          <a:p>
            <a:pPr>
              <a:buNone/>
            </a:pPr>
            <a:r>
              <a:rPr lang="en-US" altLang="ko-KR" sz="1600" dirty="0" err="1" smtClean="0">
                <a:solidFill>
                  <a:srgbClr val="FF0000"/>
                </a:solidFill>
                <a:latin typeface="+mn-ea"/>
              </a:rPr>
              <a:t>typedef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+mn-ea"/>
              </a:rPr>
              <a:t>struct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date </a:t>
            </a:r>
            <a:r>
              <a:rPr lang="en-US" altLang="ko-KR" sz="1600" dirty="0" err="1" smtClean="0">
                <a:solidFill>
                  <a:srgbClr val="FF0000"/>
                </a:solidFill>
                <a:latin typeface="+mn-ea"/>
              </a:rPr>
              <a:t>date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; 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sz="1600" dirty="0" err="1" smtClean="0">
                <a:solidFill>
                  <a:srgbClr val="00B050"/>
                </a:solidFill>
                <a:latin typeface="+mn-ea"/>
              </a:rPr>
              <a:t>구조체</a:t>
            </a:r>
            <a:r>
              <a:rPr sz="16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sz="1600" dirty="0" err="1" smtClean="0">
                <a:solidFill>
                  <a:srgbClr val="00B050"/>
                </a:solidFill>
                <a:latin typeface="+mn-ea"/>
              </a:rPr>
              <a:t>자료형</a:t>
            </a:r>
            <a:r>
              <a:rPr sz="16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sz="1600" dirty="0" err="1" smtClean="0">
                <a:solidFill>
                  <a:srgbClr val="00B050"/>
                </a:solidFill>
                <a:latin typeface="+mn-ea"/>
              </a:rPr>
              <a:t>재정의</a:t>
            </a:r>
            <a:endParaRPr lang="en-US" altLang="ko-KR" sz="1600" dirty="0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typedef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 {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char title[30];		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//</a:t>
            </a:r>
            <a:r>
              <a:rPr sz="1600" dirty="0" err="1">
                <a:solidFill>
                  <a:srgbClr val="00B050"/>
                </a:solidFill>
                <a:latin typeface="+mn-ea"/>
              </a:rPr>
              <a:t>제목</a:t>
            </a:r>
            <a:endParaRPr sz="16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char company[30];	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//</a:t>
            </a:r>
            <a:r>
              <a:rPr sz="1600" dirty="0" err="1">
                <a:solidFill>
                  <a:srgbClr val="00B050"/>
                </a:solidFill>
                <a:latin typeface="+mn-ea"/>
              </a:rPr>
              <a:t>제작회사</a:t>
            </a:r>
            <a:endParaRPr sz="16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char kinds[30];		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//</a:t>
            </a:r>
            <a:r>
              <a:rPr sz="1600" dirty="0" err="1">
                <a:solidFill>
                  <a:srgbClr val="00B050"/>
                </a:solidFill>
                <a:latin typeface="+mn-ea"/>
              </a:rPr>
              <a:t>종류</a:t>
            </a:r>
            <a:endParaRPr sz="16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date release</a:t>
            </a:r>
            <a:r>
              <a:rPr lang="en-US" altLang="ko-KR" sz="1600" dirty="0" smtClean="0">
                <a:latin typeface="+mn-ea"/>
              </a:rPr>
              <a:t>;		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//</a:t>
            </a:r>
            <a:r>
              <a:rPr sz="1600" dirty="0" err="1">
                <a:solidFill>
                  <a:srgbClr val="00B050"/>
                </a:solidFill>
                <a:latin typeface="+mn-ea"/>
              </a:rPr>
              <a:t>출시일</a:t>
            </a:r>
            <a:endParaRPr sz="16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}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software;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  //</a:t>
            </a:r>
            <a:r>
              <a:rPr sz="1600" dirty="0" err="1" smtClean="0">
                <a:solidFill>
                  <a:srgbClr val="00B050"/>
                </a:solidFill>
                <a:latin typeface="+mn-ea"/>
              </a:rPr>
              <a:t>구조체</a:t>
            </a:r>
            <a:r>
              <a:rPr sz="16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sz="1600" dirty="0" err="1" smtClean="0">
                <a:solidFill>
                  <a:srgbClr val="00B050"/>
                </a:solidFill>
                <a:latin typeface="+mn-ea"/>
              </a:rPr>
              <a:t>자료형</a:t>
            </a:r>
            <a:r>
              <a:rPr sz="16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sz="1600" dirty="0" err="1" smtClean="0">
                <a:solidFill>
                  <a:srgbClr val="00B050"/>
                </a:solidFill>
                <a:latin typeface="+mn-ea"/>
              </a:rPr>
              <a:t>재정의</a:t>
            </a:r>
            <a:endParaRPr lang="en-US" altLang="ko-KR" sz="1600" dirty="0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main(void) {	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    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software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VisualStudio</a:t>
            </a:r>
            <a:r>
              <a:rPr lang="en-US" altLang="ko-KR" sz="1600" dirty="0" smtClean="0">
                <a:latin typeface="+mn-ea"/>
              </a:rPr>
              <a:t> = {"</a:t>
            </a:r>
            <a:r>
              <a:rPr sz="1600" dirty="0" err="1" smtClean="0">
                <a:latin typeface="+mn-ea"/>
              </a:rPr>
              <a:t>비쥬얼스튜디오익스프레스</a:t>
            </a:r>
            <a:r>
              <a:rPr lang="en-US" altLang="ko-KR" sz="1600" dirty="0" smtClean="0">
                <a:latin typeface="+mn-ea"/>
              </a:rPr>
              <a:t>", "MS", "</a:t>
            </a:r>
            <a:r>
              <a:rPr sz="1600" dirty="0" err="1" smtClean="0">
                <a:latin typeface="+mn-ea"/>
              </a:rPr>
              <a:t>통합개발환경</a:t>
            </a:r>
            <a:r>
              <a:rPr lang="en-US" altLang="ko-KR" sz="1600" dirty="0" smtClean="0">
                <a:latin typeface="+mn-ea"/>
              </a:rPr>
              <a:t>", {2005, 4, 25}};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printf</a:t>
            </a:r>
            <a:r>
              <a:rPr lang="en-US" altLang="ko-KR" sz="1600" dirty="0" smtClean="0">
                <a:latin typeface="+mn-ea"/>
              </a:rPr>
              <a:t>("</a:t>
            </a:r>
            <a:r>
              <a:rPr sz="1600" dirty="0" err="1" smtClean="0">
                <a:latin typeface="+mn-ea"/>
              </a:rPr>
              <a:t>제품명</a:t>
            </a:r>
            <a:r>
              <a:rPr lang="en-US" altLang="ko-KR" sz="1600" dirty="0" smtClean="0">
                <a:latin typeface="+mn-ea"/>
              </a:rPr>
              <a:t>: %s\n", </a:t>
            </a:r>
            <a:r>
              <a:rPr lang="en-US" altLang="ko-KR" sz="1600" dirty="0" err="1" smtClean="0">
                <a:latin typeface="+mn-ea"/>
              </a:rPr>
              <a:t>VisualStudio.title</a:t>
            </a:r>
            <a:r>
              <a:rPr lang="en-US" altLang="ko-KR" sz="1600" dirty="0" smtClean="0">
                <a:latin typeface="+mn-ea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printf</a:t>
            </a:r>
            <a:r>
              <a:rPr lang="en-US" altLang="ko-KR" sz="1600" dirty="0" smtClean="0">
                <a:latin typeface="+mn-ea"/>
              </a:rPr>
              <a:t>("</a:t>
            </a:r>
            <a:r>
              <a:rPr sz="1600" dirty="0" err="1" smtClean="0">
                <a:latin typeface="+mn-ea"/>
              </a:rPr>
              <a:t>회사</a:t>
            </a:r>
            <a:r>
              <a:rPr lang="en-US" altLang="ko-KR" sz="1600" dirty="0" smtClean="0">
                <a:latin typeface="+mn-ea"/>
              </a:rPr>
              <a:t> : %s\n", </a:t>
            </a:r>
            <a:r>
              <a:rPr lang="en-US" altLang="ko-KR" sz="1600" dirty="0" err="1" smtClean="0">
                <a:latin typeface="+mn-ea"/>
              </a:rPr>
              <a:t>VisualStudio.company</a:t>
            </a:r>
            <a:r>
              <a:rPr lang="en-US" altLang="ko-KR" sz="1600" dirty="0" smtClean="0">
                <a:latin typeface="+mn-ea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printf</a:t>
            </a:r>
            <a:r>
              <a:rPr lang="en-US" altLang="ko-KR" sz="1600" dirty="0" smtClean="0">
                <a:latin typeface="+mn-ea"/>
              </a:rPr>
              <a:t>("</a:t>
            </a:r>
            <a:r>
              <a:rPr sz="1600" dirty="0" err="1" smtClean="0">
                <a:latin typeface="+mn-ea"/>
              </a:rPr>
              <a:t>종류</a:t>
            </a:r>
            <a:r>
              <a:rPr lang="en-US" altLang="ko-KR" sz="1600" dirty="0" smtClean="0">
                <a:latin typeface="+mn-ea"/>
              </a:rPr>
              <a:t> : %s\n", </a:t>
            </a:r>
            <a:r>
              <a:rPr lang="en-US" altLang="ko-KR" sz="1600" dirty="0" err="1" smtClean="0">
                <a:latin typeface="+mn-ea"/>
              </a:rPr>
              <a:t>VisualStudio.kinds</a:t>
            </a:r>
            <a:r>
              <a:rPr lang="en-US" altLang="ko-KR" sz="1600" dirty="0" smtClean="0">
                <a:latin typeface="+mn-ea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printf</a:t>
            </a:r>
            <a:r>
              <a:rPr lang="en-US" altLang="ko-KR" sz="1600" dirty="0" smtClean="0">
                <a:latin typeface="+mn-ea"/>
              </a:rPr>
              <a:t>("</a:t>
            </a:r>
            <a:r>
              <a:rPr sz="1600" dirty="0" err="1" smtClean="0">
                <a:latin typeface="+mn-ea"/>
              </a:rPr>
              <a:t>출시일</a:t>
            </a:r>
            <a:r>
              <a:rPr lang="en-US" altLang="ko-KR" sz="1600" dirty="0" smtClean="0">
                <a:latin typeface="+mn-ea"/>
              </a:rPr>
              <a:t>: %d. %d. %d\n", </a:t>
            </a:r>
            <a:r>
              <a:rPr lang="en-US" altLang="ko-KR" sz="1600" dirty="0" err="1" smtClean="0">
                <a:latin typeface="+mn-ea"/>
              </a:rPr>
              <a:t>VisualStudio.release.year</a:t>
            </a:r>
            <a:r>
              <a:rPr lang="en-US" altLang="ko-KR" sz="1600" dirty="0" smtClean="0"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				</a:t>
            </a:r>
            <a:r>
              <a:rPr lang="en-US" altLang="ko-KR" sz="1600" dirty="0" err="1" smtClean="0">
                <a:latin typeface="+mn-ea"/>
              </a:rPr>
              <a:t>VisualStudio.release.month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VisualStudio.release.day</a:t>
            </a:r>
            <a:r>
              <a:rPr lang="en-US" altLang="ko-KR" sz="1600" dirty="0" smtClean="0">
                <a:latin typeface="+mn-ea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return 0;}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자료형 재정의 이용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22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 </a:t>
            </a:r>
            <a:r>
              <a:rPr lang="en-US" altLang="ko-KR" dirty="0" smtClean="0"/>
              <a:t>lecture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배열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8688"/>
            <a:ext cx="7850417" cy="4786346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392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07504" y="1081408"/>
            <a:ext cx="8971384" cy="5515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struct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 smtClean="0">
                <a:solidFill>
                  <a:srgbClr val="2B91AF"/>
                </a:solidFill>
                <a:highlight>
                  <a:srgbClr val="FFFFFF"/>
                </a:highlight>
                <a:latin typeface="+mn-ea"/>
              </a:rPr>
              <a:t>lecture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{</a:t>
            </a:r>
            <a:endParaRPr lang="en-US" altLang="ko-KR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5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char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name[20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];  </a:t>
            </a:r>
            <a:r>
              <a:rPr lang="en-US" altLang="ko-KR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강좌명</a:t>
            </a:r>
            <a:r>
              <a:rPr lang="ko-KR" altLang="en-US" sz="15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</a:t>
            </a:r>
            <a:endParaRPr lang="ko-KR" altLang="en-US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5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type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         </a:t>
            </a:r>
            <a:r>
              <a:rPr lang="en-US" altLang="ko-KR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5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강좌구분</a:t>
            </a:r>
            <a:endParaRPr lang="ko-KR" altLang="en-US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5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credit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       </a:t>
            </a:r>
            <a:r>
              <a:rPr lang="en-US" altLang="ko-KR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5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학점</a:t>
            </a:r>
            <a:endParaRPr lang="ko-KR" altLang="en-US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5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hours;     </a:t>
            </a:r>
            <a:r>
              <a:rPr lang="en-US" altLang="ko-KR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5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시수</a:t>
            </a:r>
            <a:r>
              <a:rPr lang="ko-KR" alt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</a:t>
            </a:r>
            <a:endParaRPr lang="ko-KR" altLang="en-US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};</a:t>
            </a:r>
          </a:p>
          <a:p>
            <a:pPr marL="0" indent="0">
              <a:buNone/>
            </a:pPr>
            <a:r>
              <a:rPr lang="en-US" altLang="ko-KR" sz="15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typedef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struct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>
                <a:solidFill>
                  <a:srgbClr val="2B91AF"/>
                </a:solidFill>
                <a:highlight>
                  <a:srgbClr val="FFFFFF"/>
                </a:highlight>
                <a:latin typeface="+mn-ea"/>
              </a:rPr>
              <a:t>lecture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 err="1">
                <a:solidFill>
                  <a:srgbClr val="2B91AF"/>
                </a:solidFill>
                <a:highlight>
                  <a:srgbClr val="FFFFFF"/>
                </a:highlight>
                <a:latin typeface="+mn-ea"/>
              </a:rPr>
              <a:t>lecture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 </a:t>
            </a:r>
            <a:r>
              <a:rPr lang="en-US" altLang="ko-KR" sz="15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5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구조체 재정의</a:t>
            </a:r>
            <a:endParaRPr lang="en-US" altLang="ko-KR" sz="1500" dirty="0">
              <a:solidFill>
                <a:srgbClr val="008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char</a:t>
            </a:r>
            <a:r>
              <a:rPr lang="ko-KR" alt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ko-KR" altLang="en-US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*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lectype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[] = {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교양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일반선택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전공필수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전공선택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};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char</a:t>
            </a:r>
            <a:r>
              <a:rPr lang="ko-KR" altLang="en-US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*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head[] = {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강좌명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강좌구분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학점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시수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};</a:t>
            </a:r>
          </a:p>
          <a:p>
            <a:pPr marL="0" indent="0">
              <a:buNone/>
            </a:pPr>
            <a:r>
              <a:rPr lang="en-US" altLang="ko-KR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main(</a:t>
            </a:r>
            <a:r>
              <a:rPr lang="en-US" altLang="ko-KR" sz="15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){</a:t>
            </a:r>
            <a:endParaRPr lang="en-US" altLang="ko-KR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500" dirty="0">
                <a:solidFill>
                  <a:srgbClr val="2B91AF"/>
                </a:solidFill>
                <a:highlight>
                  <a:srgbClr val="FFFFFF"/>
                </a:highlight>
                <a:latin typeface="+mn-ea"/>
              </a:rPr>
              <a:t>lecture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course[] = { {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인간과 사회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0, 2, 2 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},{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경제학개론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1, 3, 3 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},{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자료구조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2, 3, 3 },</a:t>
            </a:r>
          </a:p>
          <a:p>
            <a:pPr marL="400050" lvl="1" indent="0">
              <a:buNone/>
            </a:pP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		{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모바일프로그래밍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2, 3, 4 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}, {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고급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C</a:t>
            </a:r>
            <a:r>
              <a:rPr lang="ko-KR" altLang="en-US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프로그래밍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3, 3, 4 } };</a:t>
            </a:r>
          </a:p>
          <a:p>
            <a:pPr marL="400050" lvl="1" indent="0">
              <a:buNone/>
            </a:pPr>
            <a:r>
              <a:rPr lang="en-US" altLang="ko-KR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arysize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= </a:t>
            </a:r>
            <a:r>
              <a:rPr lang="en-US" altLang="ko-KR" sz="15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sizeof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(course) / </a:t>
            </a:r>
            <a:r>
              <a:rPr lang="en-US" altLang="ko-KR" sz="15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sizeof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(course[0]);</a:t>
            </a:r>
          </a:p>
          <a:p>
            <a:pPr marL="400050" lvl="1" indent="0">
              <a:buNone/>
            </a:pP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배열크기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: %d\n\n"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5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sizeof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(course) / </a:t>
            </a:r>
            <a:r>
              <a:rPr lang="en-US" altLang="ko-KR" sz="15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sizeof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(course[0]));</a:t>
            </a:r>
          </a:p>
          <a:p>
            <a:pPr marL="400050" lvl="1" indent="0">
              <a:buNone/>
            </a:pP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"%12s   %12s %6s %6s\n"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head[0], head[1], head[2], head[3]);</a:t>
            </a:r>
          </a:p>
          <a:p>
            <a:pPr marL="400050" lvl="1" indent="0">
              <a:buNone/>
            </a:pPr>
            <a:r>
              <a:rPr lang="nn-NO" altLang="ko-KR" sz="15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nn-NO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(i = 0; i &lt; arysize; i++)</a:t>
            </a:r>
          </a:p>
          <a:p>
            <a:pPr marL="800100" lvl="2" indent="0">
              <a:buNone/>
            </a:pP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"%16s %10s %5d %5d\n"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course[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].name, 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lectype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[course[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].type],</a:t>
            </a:r>
          </a:p>
          <a:p>
            <a:pPr marL="800100" lvl="2" indent="0">
              <a:buNone/>
            </a:pP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course[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].credit, course[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].hours);</a:t>
            </a:r>
          </a:p>
          <a:p>
            <a:pPr marL="400050" lvl="1" indent="0">
              <a:buNone/>
            </a:pPr>
            <a:r>
              <a:rPr lang="en-US" altLang="ko-KR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return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0;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  <a:endParaRPr lang="ko-KR" altLang="en-US" sz="15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배열 </a:t>
            </a:r>
            <a:endParaRPr lang="ko-KR" altLang="en-US" dirty="0"/>
          </a:p>
        </p:txBody>
      </p:sp>
      <p:grpSp>
        <p:nvGrpSpPr>
          <p:cNvPr id="3" name="그룹 11"/>
          <p:cNvGrpSpPr/>
          <p:nvPr/>
        </p:nvGrpSpPr>
        <p:grpSpPr>
          <a:xfrm>
            <a:off x="6041972" y="1093781"/>
            <a:ext cx="2643206" cy="1674078"/>
            <a:chOff x="2786050" y="4714884"/>
            <a:chExt cx="2643206" cy="1674078"/>
          </a:xfrm>
          <a:effectLst/>
        </p:grpSpPr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r="48895" b="11764"/>
            <a:stretch>
              <a:fillRect/>
            </a:stretch>
          </p:blipFill>
          <p:spPr bwMode="auto">
            <a:xfrm>
              <a:off x="2786050" y="4714884"/>
              <a:ext cx="2643206" cy="42862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48989"/>
            <a:stretch>
              <a:fillRect/>
            </a:stretch>
          </p:blipFill>
          <p:spPr bwMode="auto">
            <a:xfrm>
              <a:off x="2786050" y="5141187"/>
              <a:ext cx="2643206" cy="1247775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648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ko-KR" altLang="en-US" sz="3000" dirty="0" smtClean="0">
                <a:latin typeface="+mn-ea"/>
                <a:ea typeface="+mn-ea"/>
              </a:rPr>
              <a:t>구조체 배열 </a:t>
            </a:r>
            <a:r>
              <a:rPr lang="en-US" altLang="ko-KR" sz="3000" dirty="0" smtClean="0">
                <a:latin typeface="+mn-ea"/>
                <a:ea typeface="+mn-ea"/>
              </a:rPr>
              <a:t>– </a:t>
            </a:r>
            <a:r>
              <a:rPr lang="ko-KR" altLang="en-US" sz="3000" dirty="0" err="1" smtClean="0">
                <a:latin typeface="+mn-ea"/>
                <a:ea typeface="+mn-ea"/>
              </a:rPr>
              <a:t>메뉴판</a:t>
            </a:r>
            <a:r>
              <a:rPr lang="ko-KR" altLang="en-US" sz="3000" dirty="0" smtClean="0">
                <a:latin typeface="+mn-ea"/>
                <a:ea typeface="+mn-ea"/>
              </a:rPr>
              <a:t> 가격 순으로 정리하기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66802" y="1167020"/>
            <a:ext cx="8497888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 N  7 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print(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menu_list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[]); </a:t>
            </a:r>
          </a:p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menu_list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food[20];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cost; };</a:t>
            </a:r>
          </a:p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main(){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menu_list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menu[N]={{"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2000},{"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떡볶이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1500},{"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1000},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{"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돈까스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5000},{"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비빔밥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4000},{"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육개장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4500}, {"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순두부정식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3500}};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i,j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리스트 － 정렬 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:\n");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("Foods === Cost(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)\n");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for(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=0;i&lt;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N;i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("%-12s   %5d\n", menu[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].food, menu[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].cost);  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for(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0;i&lt;N-1;i++){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for(j=i+1;j&lt;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N;j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++){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if(menu[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].cost &gt; menu[j].cost)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temp=menu[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];   menu[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]=menu[j];  menu[j]=temp; }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("\n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리스트 －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가격순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정렬 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:\n");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("Foods === Cost(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)\n");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for(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=0;i&lt;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N;i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("%-12s   %5d\n", menu[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].food, menu[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].cost); 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return 0;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9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112" y="1081408"/>
            <a:ext cx="8971384" cy="5442348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구조체</a:t>
            </a:r>
            <a:r>
              <a:rPr lang="en-US" altLang="ko-KR" dirty="0" smtClean="0"/>
              <a:t>(structure)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연관성이 있는 서로 다른 개별적인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변수들을 하나의 단위로 묶은 새로운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연관된 멤버로 구성되는 통합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대표적인 유도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1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017308"/>
            <a:ext cx="4419892" cy="350644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69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81408"/>
            <a:ext cx="3312368" cy="4723856"/>
          </a:xfr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#define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>
                <a:solidFill>
                  <a:srgbClr val="6F008A"/>
                </a:solidFill>
                <a:highlight>
                  <a:srgbClr val="FFFFFF"/>
                </a:highlight>
                <a:latin typeface="+mn-ea"/>
              </a:rPr>
              <a:t>size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2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#include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&lt;</a:t>
            </a:r>
            <a:r>
              <a:rPr lang="en-US" altLang="ko-KR" sz="1500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stdio.h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&gt;</a:t>
            </a:r>
            <a:endParaRPr lang="en-US" altLang="ko-KR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#include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&lt;</a:t>
            </a:r>
            <a:r>
              <a:rPr lang="en-US" altLang="ko-KR" sz="1500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conio.h</a:t>
            </a:r>
            <a:r>
              <a:rPr lang="en-US" altLang="ko-KR" sz="15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&gt;</a:t>
            </a:r>
            <a:endParaRPr lang="en-US" altLang="ko-KR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구조체 정의와 </a:t>
            </a:r>
            <a:r>
              <a:rPr lang="en-US" altLang="ko-KR" sz="15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typedef</a:t>
            </a:r>
            <a:r>
              <a:rPr lang="en-US" altLang="ko-KR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ko-KR" alt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함께 사용</a:t>
            </a:r>
            <a:endParaRPr lang="ko-KR" altLang="en-US" sz="1500" dirty="0" smtClean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typedef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struct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{</a:t>
            </a:r>
          </a:p>
          <a:p>
            <a:pPr marL="400050" lvl="1" indent="0">
              <a:buNone/>
            </a:pPr>
            <a:r>
              <a:rPr lang="en-US" altLang="ko-KR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char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name[10];  </a:t>
            </a:r>
            <a:r>
              <a:rPr lang="en-US" altLang="ko-KR" sz="15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5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이름</a:t>
            </a:r>
            <a:endParaRPr lang="ko-KR" altLang="en-US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5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age;           </a:t>
            </a:r>
            <a:r>
              <a:rPr lang="en-US" altLang="ko-KR" sz="15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5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나이</a:t>
            </a:r>
            <a:endParaRPr lang="ko-KR" altLang="en-US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5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char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sex;           </a:t>
            </a:r>
            <a:r>
              <a:rPr lang="en-US" altLang="ko-KR" sz="15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5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성별</a:t>
            </a:r>
            <a:endParaRPr lang="ko-KR" altLang="en-US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5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char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addr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[20];   </a:t>
            </a:r>
            <a:r>
              <a:rPr lang="en-US" altLang="ko-KR" sz="15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5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주소</a:t>
            </a:r>
            <a:endParaRPr lang="ko-KR" altLang="en-US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 </a:t>
            </a:r>
            <a:r>
              <a:rPr lang="en-US" altLang="ko-KR" sz="1500" dirty="0">
                <a:solidFill>
                  <a:srgbClr val="2B91AF"/>
                </a:solidFill>
                <a:highlight>
                  <a:srgbClr val="FFFFFF"/>
                </a:highlight>
                <a:latin typeface="+mn-ea"/>
              </a:rPr>
              <a:t>address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  </a:t>
            </a:r>
            <a:endParaRPr lang="ko-KR" altLang="en-US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endParaRPr lang="ko-KR" altLang="en-US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main(</a:t>
            </a:r>
            <a:r>
              <a:rPr lang="en-US" altLang="ko-KR" sz="15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){</a:t>
            </a:r>
            <a:endParaRPr lang="en-US" altLang="ko-KR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500" dirty="0">
                <a:solidFill>
                  <a:srgbClr val="2B91AF"/>
                </a:solidFill>
                <a:highlight>
                  <a:srgbClr val="FFFFFF"/>
                </a:highlight>
                <a:latin typeface="+mn-ea"/>
              </a:rPr>
              <a:t>address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str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</a:t>
            </a:r>
            <a:r>
              <a:rPr lang="en-US" altLang="ko-KR" sz="1500" dirty="0">
                <a:solidFill>
                  <a:srgbClr val="6F008A"/>
                </a:solidFill>
                <a:highlight>
                  <a:srgbClr val="FFFFFF"/>
                </a:highlight>
                <a:latin typeface="+mn-ea"/>
              </a:rPr>
              <a:t>size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];</a:t>
            </a:r>
          </a:p>
          <a:p>
            <a:pPr marL="400050" lvl="1" indent="0">
              <a:buNone/>
            </a:pPr>
            <a:r>
              <a:rPr lang="en-US" altLang="ko-KR" sz="15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marL="0" indent="0">
              <a:buNone/>
            </a:pPr>
            <a:endParaRPr lang="ko-KR" altLang="en-US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endParaRPr lang="ko-KR" altLang="en-US" sz="1500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배열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gray">
          <a:xfrm>
            <a:off x="3629118" y="1081408"/>
            <a:ext cx="5119346" cy="4723856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kumimoji="0" lang="nn-NO" altLang="ko-KR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kumimoji="0" lang="nn-NO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(i = 0; i&lt;</a:t>
            </a:r>
            <a:r>
              <a:rPr kumimoji="0" lang="nn-NO" altLang="ko-KR" sz="1500" dirty="0" smtClean="0">
                <a:solidFill>
                  <a:srgbClr val="6F008A"/>
                </a:solidFill>
                <a:highlight>
                  <a:srgbClr val="FFFFFF"/>
                </a:highlight>
                <a:latin typeface="+mn-ea"/>
              </a:rPr>
              <a:t>size</a:t>
            </a:r>
            <a:r>
              <a:rPr kumimoji="0" lang="nn-NO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i++) {</a:t>
            </a:r>
          </a:p>
          <a:p>
            <a:pPr marL="0" lvl="1" indent="0" fontAlgn="auto">
              <a:spcAft>
                <a:spcPts val="0"/>
              </a:spcAft>
              <a:buClr>
                <a:schemeClr val="accent2"/>
              </a:buClr>
              <a:buSzPct val="75000"/>
              <a:buNone/>
            </a:pPr>
            <a:r>
              <a:rPr kumimoji="0" lang="en-US" altLang="ko-KR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    //</a:t>
            </a:r>
            <a:r>
              <a:rPr kumimoji="0" lang="ko-KR" altLang="en-US" sz="15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공백이 포함되지 않은 문자열 입력</a:t>
            </a:r>
            <a:endParaRPr kumimoji="0" lang="ko-KR" altLang="en-US" sz="15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 fontAlgn="auto">
              <a:spcAft>
                <a:spcPts val="0"/>
              </a:spcAft>
              <a:buFont typeface="Wingdings" pitchFamily="2" charset="2"/>
              <a:buNone/>
            </a:pP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kumimoji="0" lang="en-US" altLang="ko-KR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kumimoji="0" lang="ko-KR" altLang="en-US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이름 </a:t>
            </a:r>
            <a:r>
              <a:rPr kumimoji="0" lang="en-US" altLang="ko-KR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: "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 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scanf_s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kumimoji="0" lang="en-US" altLang="ko-KR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"%s"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str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].name, 10); </a:t>
            </a:r>
          </a:p>
          <a:p>
            <a:pPr marL="400050" lvl="1" indent="0" fontAlgn="auto">
              <a:spcAft>
                <a:spcPts val="0"/>
              </a:spcAft>
              <a:buFont typeface="Wingdings" pitchFamily="2" charset="2"/>
              <a:buNone/>
            </a:pP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kumimoji="0" lang="en-US" altLang="ko-KR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kumimoji="0" lang="ko-KR" altLang="en-US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나이 </a:t>
            </a:r>
            <a:r>
              <a:rPr kumimoji="0" lang="en-US" altLang="ko-KR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: "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  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scanf_s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kumimoji="0" lang="en-US" altLang="ko-KR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"%d"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&amp;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str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].age);</a:t>
            </a:r>
          </a:p>
          <a:p>
            <a:pPr marL="400050" lvl="1" indent="0" fontAlgn="auto">
              <a:spcAft>
                <a:spcPts val="0"/>
              </a:spcAft>
              <a:buFont typeface="Wingdings" pitchFamily="2" charset="2"/>
              <a:buNone/>
            </a:pP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kumimoji="0" lang="en-US" altLang="ko-KR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kumimoji="0" lang="ko-KR" altLang="en-US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성별 </a:t>
            </a:r>
            <a:r>
              <a:rPr kumimoji="0" lang="en-US" altLang="ko-KR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: "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  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scanf_s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kumimoji="0" lang="en-US" altLang="ko-KR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 %c"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&amp;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str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].sex,1);  </a:t>
            </a:r>
          </a:p>
          <a:p>
            <a:pPr marL="400050" lvl="1" indent="0" fontAlgn="auto">
              <a:spcAft>
                <a:spcPts val="0"/>
              </a:spcAft>
              <a:buFont typeface="Wingdings" pitchFamily="2" charset="2"/>
              <a:buNone/>
            </a:pP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kumimoji="0" lang="en-US" altLang="ko-KR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kumimoji="0" lang="ko-KR" altLang="en-US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주소 </a:t>
            </a:r>
            <a:r>
              <a:rPr kumimoji="0" lang="en-US" altLang="ko-KR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: "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400050" lvl="1" indent="0" fontAlgn="auto">
              <a:spcAft>
                <a:spcPts val="0"/>
              </a:spcAft>
              <a:buFont typeface="Wingdings" pitchFamily="2" charset="2"/>
              <a:buNone/>
            </a:pP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getchar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 </a:t>
            </a:r>
            <a:r>
              <a:rPr kumimoji="0" lang="en-US" altLang="ko-KR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 </a:t>
            </a:r>
            <a:r>
              <a:rPr kumimoji="0" lang="ko-KR" alt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또는 </a:t>
            </a:r>
            <a:r>
              <a:rPr kumimoji="0" lang="en-US" altLang="ko-KR" sz="15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fflush</a:t>
            </a:r>
            <a:r>
              <a:rPr kumimoji="0" lang="en-US" altLang="ko-KR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kumimoji="0" lang="en-US" altLang="ko-KR" sz="15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stdin</a:t>
            </a:r>
            <a:r>
              <a:rPr kumimoji="0" lang="en-US" altLang="ko-KR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), </a:t>
            </a:r>
            <a:r>
              <a:rPr kumimoji="0" lang="ko-KR" altLang="en-US" sz="15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입력시</a:t>
            </a:r>
            <a:r>
              <a:rPr kumimoji="0" lang="ko-KR" alt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‘</a:t>
            </a:r>
            <a:r>
              <a:rPr kumimoji="0" lang="en-US" altLang="ko-KR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\n’ </a:t>
            </a:r>
            <a:r>
              <a:rPr kumimoji="0" lang="ko-KR" alt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처리</a:t>
            </a:r>
            <a:endParaRPr kumimoji="0" lang="ko-KR" altLang="en-US" sz="1500" dirty="0" smtClean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 fontAlgn="auto">
              <a:spcAft>
                <a:spcPts val="0"/>
              </a:spcAft>
              <a:buFont typeface="Wingdings" pitchFamily="2" charset="2"/>
              <a:buNone/>
            </a:pP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gets_s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str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].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addr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20);  </a:t>
            </a:r>
            <a:r>
              <a:rPr kumimoji="0" lang="en-US" altLang="ko-KR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kumimoji="0" lang="ko-KR" alt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공백을 포함한 문자열 입력</a:t>
            </a:r>
            <a:endParaRPr kumimoji="0" lang="ko-KR" altLang="en-US" sz="1500" dirty="0" smtClean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endParaRPr kumimoji="0" lang="ko-KR" altLang="en-US" sz="1500" dirty="0" smtClean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kumimoji="0" lang="en-US" altLang="ko-KR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 </a:t>
            </a:r>
            <a:r>
              <a:rPr kumimoji="0" lang="ko-KR" altLang="en-US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이름  나이  성별  주소</a:t>
            </a:r>
            <a:r>
              <a:rPr kumimoji="0" lang="en-US" altLang="ko-KR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\n"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kumimoji="0" lang="nn-NO" altLang="ko-KR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kumimoji="0" lang="nn-NO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(i = 0; i&lt;</a:t>
            </a:r>
            <a:r>
              <a:rPr kumimoji="0" lang="nn-NO" altLang="ko-KR" sz="1500" dirty="0" smtClean="0">
                <a:solidFill>
                  <a:srgbClr val="6F008A"/>
                </a:solidFill>
                <a:highlight>
                  <a:srgbClr val="FFFFFF"/>
                </a:highlight>
                <a:latin typeface="+mn-ea"/>
              </a:rPr>
              <a:t>size</a:t>
            </a:r>
            <a:r>
              <a:rPr kumimoji="0" lang="nn-NO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i++) {</a:t>
            </a:r>
          </a:p>
          <a:p>
            <a:pPr marL="400050" lvl="1" indent="0" fontAlgn="auto">
              <a:spcAft>
                <a:spcPts val="0"/>
              </a:spcAft>
              <a:buFont typeface="Wingdings" pitchFamily="2" charset="2"/>
              <a:buNone/>
            </a:pP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kumimoji="0" lang="en-US" altLang="ko-KR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"%s   %d   %c   %s\n"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str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].name, 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str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].age, 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str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].sex, 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str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].</a:t>
            </a: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addr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kumimoji="0" lang="en-US" altLang="ko-KR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kumimoji="0" lang="en-US" altLang="ko-KR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"========================\n"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kumimoji="0" lang="en-US" altLang="ko-KR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return</a:t>
            </a:r>
            <a:r>
              <a:rPr kumimoji="0" lang="en-US" altLang="ko-KR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0;}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endParaRPr kumimoji="0"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46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구조체 포인터 </a:t>
            </a:r>
          </a:p>
          <a:p>
            <a:pPr lvl="1"/>
            <a:r>
              <a:rPr lang="ko-KR" altLang="en-US" dirty="0">
                <a:solidFill>
                  <a:schemeClr val="folHlink"/>
                </a:solidFill>
              </a:rPr>
              <a:t>구조체에 대한 포인터를 선언한 </a:t>
            </a:r>
            <a:r>
              <a:rPr lang="ko-KR" altLang="en-US" dirty="0" smtClean="0">
                <a:solidFill>
                  <a:schemeClr val="folHlink"/>
                </a:solidFill>
              </a:rPr>
              <a:t>것</a:t>
            </a:r>
            <a:endParaRPr lang="en-US" altLang="ko-KR" dirty="0" smtClean="0">
              <a:solidFill>
                <a:schemeClr val="folHlink"/>
              </a:solidFill>
            </a:endParaRPr>
          </a:p>
          <a:p>
            <a:r>
              <a:rPr lang="ko-KR" altLang="en-US" dirty="0" smtClean="0"/>
              <a:t>구조체 포인터 변수</a:t>
            </a:r>
            <a:endParaRPr lang="ko-KR" altLang="en-US" dirty="0"/>
          </a:p>
          <a:p>
            <a:pPr lvl="1"/>
            <a:r>
              <a:rPr lang="ko-KR" altLang="en-US" dirty="0" smtClean="0"/>
              <a:t>구조체의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저장할 수 있는 변수</a:t>
            </a:r>
            <a:endParaRPr lang="ko-KR" altLang="en-US" dirty="0"/>
          </a:p>
          <a:p>
            <a:r>
              <a:rPr lang="ko-KR" altLang="en-US" dirty="0"/>
              <a:t>배열과 포인터 변수를 동일하게 사용할 수 있듯이 </a:t>
            </a:r>
          </a:p>
          <a:p>
            <a:r>
              <a:rPr lang="ko-KR" altLang="en-US" dirty="0"/>
              <a:t>구조체의 포인터 변수도 구조체 배열과 동일하게 사용할 수 있다. </a:t>
            </a:r>
          </a:p>
          <a:p>
            <a:endParaRPr lang="ko-KR" altLang="en-US" dirty="0"/>
          </a:p>
          <a:p>
            <a:r>
              <a:rPr lang="ko-KR" altLang="en-US" dirty="0"/>
              <a:t>형식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dirty="0" err="1" smtClean="0"/>
              <a:t>struct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구조체명칭 {		      </a:t>
            </a:r>
            <a:r>
              <a:rPr lang="en-US" altLang="ko-KR" sz="1800" dirty="0" err="1"/>
              <a:t>struct</a:t>
            </a:r>
            <a:r>
              <a:rPr lang="en-US" altLang="ko-KR" sz="1800" dirty="0"/>
              <a:t> </a:t>
            </a:r>
            <a:r>
              <a:rPr lang="ko-KR" altLang="en-US" sz="1800" dirty="0"/>
              <a:t>구조체명칭 { 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800" dirty="0"/>
              <a:t>	멤버변수1;			</a:t>
            </a:r>
            <a:r>
              <a:rPr lang="ko-KR" altLang="en-US" sz="1800" dirty="0" smtClean="0"/>
              <a:t>                   멤버변수</a:t>
            </a:r>
            <a:r>
              <a:rPr lang="ko-KR" altLang="en-US" sz="1800" dirty="0"/>
              <a:t>1;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800" dirty="0"/>
              <a:t>	멤버변수2;			... ; 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800" dirty="0"/>
              <a:t>	...  ;				멤버변수</a:t>
            </a:r>
            <a:r>
              <a:rPr lang="en-US" altLang="ko-KR" sz="1800" dirty="0"/>
              <a:t>n;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멤버변수</a:t>
            </a:r>
            <a:r>
              <a:rPr lang="en-US" altLang="ko-KR" sz="1800" dirty="0"/>
              <a:t>n; 		      };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dirty="0"/>
              <a:t>} *</a:t>
            </a:r>
            <a:r>
              <a:rPr lang="ko-KR" altLang="en-US" sz="1800" dirty="0" err="1"/>
              <a:t>포인터변수명</a:t>
            </a:r>
            <a:r>
              <a:rPr lang="ko-KR" altLang="en-US" sz="1800" dirty="0"/>
              <a:t>; 		      </a:t>
            </a:r>
            <a:r>
              <a:rPr lang="en-US" altLang="ko-KR" sz="1800" dirty="0" err="1"/>
              <a:t>struct</a:t>
            </a:r>
            <a:r>
              <a:rPr lang="en-US" altLang="ko-KR" sz="1800" dirty="0"/>
              <a:t> </a:t>
            </a:r>
            <a:r>
              <a:rPr lang="ko-KR" altLang="en-US" sz="1800" dirty="0"/>
              <a:t>구조체명칭 </a:t>
            </a:r>
            <a:r>
              <a:rPr lang="en-US" altLang="ko-KR" sz="1800" dirty="0"/>
              <a:t>*</a:t>
            </a:r>
            <a:r>
              <a:rPr lang="ko-KR" altLang="en-US" sz="1800" dirty="0" err="1"/>
              <a:t>포인터변수명</a:t>
            </a:r>
            <a:r>
              <a:rPr lang="ko-KR" altLang="en-US" sz="1800" dirty="0"/>
              <a:t>;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 선언</a:t>
            </a:r>
            <a:endParaRPr lang="en-US" altLang="ko-KR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ts val="2200"/>
              </a:lnSpc>
            </a:pPr>
            <a:r>
              <a:rPr lang="ko-KR" altLang="en-US" sz="2200" dirty="0">
                <a:latin typeface="+mn-ea"/>
              </a:rPr>
              <a:t>구조체 </a:t>
            </a:r>
            <a:r>
              <a:rPr lang="en-US" altLang="ko-KR" sz="2200" dirty="0">
                <a:latin typeface="+mn-ea"/>
              </a:rPr>
              <a:t>book </a:t>
            </a:r>
            <a:r>
              <a:rPr lang="ko-KR" altLang="en-US" sz="2200" dirty="0">
                <a:latin typeface="+mn-ea"/>
              </a:rPr>
              <a:t>형태의 포인터 변수 </a:t>
            </a:r>
            <a:r>
              <a:rPr lang="en-US" altLang="ko-KR" sz="2200" dirty="0">
                <a:latin typeface="+mn-ea"/>
              </a:rPr>
              <a:t>room</a:t>
            </a:r>
            <a:r>
              <a:rPr lang="ko-KR" altLang="en-US" sz="2200" dirty="0">
                <a:latin typeface="+mn-ea"/>
              </a:rPr>
              <a:t>을 선언</a:t>
            </a:r>
          </a:p>
          <a:p>
            <a:pPr lvl="1">
              <a:lnSpc>
                <a:spcPts val="2200"/>
              </a:lnSpc>
              <a:buFont typeface="Wingdings" pitchFamily="2" charset="2"/>
              <a:buNone/>
            </a:pPr>
            <a:endParaRPr lang="en-US" altLang="ko-KR" sz="2200" dirty="0" smtClean="0">
              <a:latin typeface="+mn-ea"/>
            </a:endParaRPr>
          </a:p>
          <a:p>
            <a:pPr lvl="1">
              <a:lnSpc>
                <a:spcPts val="2200"/>
              </a:lnSpc>
              <a:buFont typeface="Wingdings" pitchFamily="2" charset="2"/>
              <a:buNone/>
            </a:pPr>
            <a:r>
              <a:rPr lang="ko-KR" altLang="en-US" sz="2200" dirty="0" smtClean="0">
                <a:latin typeface="+mn-ea"/>
              </a:rPr>
              <a:t>①   </a:t>
            </a:r>
            <a:r>
              <a:rPr lang="en-US" altLang="ko-KR" sz="2200" dirty="0" err="1" smtClean="0">
                <a:latin typeface="+mn-ea"/>
              </a:rPr>
              <a:t>struct</a:t>
            </a:r>
            <a:r>
              <a:rPr lang="en-US" altLang="ko-KR" sz="2200" dirty="0" smtClean="0">
                <a:latin typeface="+mn-ea"/>
              </a:rPr>
              <a:t> book {</a:t>
            </a:r>
          </a:p>
          <a:p>
            <a:pPr lvl="1">
              <a:lnSpc>
                <a:spcPts val="2200"/>
              </a:lnSpc>
              <a:buFont typeface="Wingdings" pitchFamily="2" charset="2"/>
              <a:buNone/>
            </a:pPr>
            <a:r>
              <a:rPr lang="en-US" altLang="ko-KR" sz="2200" dirty="0" smtClean="0">
                <a:latin typeface="+mn-ea"/>
              </a:rPr>
              <a:t>  	      char title[10];</a:t>
            </a:r>
          </a:p>
          <a:p>
            <a:pPr lvl="1">
              <a:lnSpc>
                <a:spcPts val="2200"/>
              </a:lnSpc>
              <a:buFont typeface="Wingdings" pitchFamily="2" charset="2"/>
              <a:buNone/>
            </a:pPr>
            <a:r>
              <a:rPr lang="en-US" altLang="ko-KR" sz="2200" dirty="0" smtClean="0">
                <a:latin typeface="+mn-ea"/>
              </a:rPr>
              <a:t>	      char *author[7];</a:t>
            </a:r>
          </a:p>
          <a:p>
            <a:pPr lvl="1">
              <a:lnSpc>
                <a:spcPts val="2200"/>
              </a:lnSpc>
              <a:buFont typeface="Wingdings" pitchFamily="2" charset="2"/>
              <a:buNone/>
            </a:pPr>
            <a:r>
              <a:rPr lang="en-US" altLang="ko-KR" sz="2200" dirty="0" smtClean="0">
                <a:latin typeface="+mn-ea"/>
              </a:rPr>
              <a:t>         unsigned </a:t>
            </a:r>
            <a:r>
              <a:rPr lang="en-US" altLang="ko-KR" sz="2200" dirty="0" err="1" smtClean="0">
                <a:latin typeface="+mn-ea"/>
              </a:rPr>
              <a:t>int</a:t>
            </a:r>
            <a:r>
              <a:rPr lang="en-US" altLang="ko-KR" sz="2200" dirty="0" smtClean="0">
                <a:latin typeface="+mn-ea"/>
              </a:rPr>
              <a:t> price;</a:t>
            </a:r>
          </a:p>
          <a:p>
            <a:pPr lvl="1">
              <a:lnSpc>
                <a:spcPts val="2200"/>
              </a:lnSpc>
              <a:buFont typeface="Wingdings" pitchFamily="2" charset="2"/>
              <a:buNone/>
            </a:pPr>
            <a:r>
              <a:rPr lang="en-US" altLang="ko-KR" sz="2200" dirty="0" smtClean="0">
                <a:latin typeface="+mn-ea"/>
              </a:rPr>
              <a:t>         } *</a:t>
            </a:r>
            <a:r>
              <a:rPr lang="en-US" altLang="ko-KR" sz="2200" dirty="0" err="1" smtClean="0">
                <a:latin typeface="+mn-ea"/>
              </a:rPr>
              <a:t>ptrstu</a:t>
            </a:r>
            <a:r>
              <a:rPr lang="en-US" altLang="ko-KR" sz="2200" dirty="0" smtClean="0">
                <a:latin typeface="+mn-ea"/>
              </a:rPr>
              <a:t>;</a:t>
            </a:r>
          </a:p>
          <a:p>
            <a:pPr lvl="1">
              <a:lnSpc>
                <a:spcPts val="2200"/>
              </a:lnSpc>
              <a:buFont typeface="Wingdings" pitchFamily="2" charset="2"/>
              <a:buNone/>
            </a:pPr>
            <a:endParaRPr lang="en-US" altLang="ko-KR" sz="2200" dirty="0" smtClean="0">
              <a:latin typeface="+mn-ea"/>
            </a:endParaRPr>
          </a:p>
          <a:p>
            <a:pPr lvl="1">
              <a:lnSpc>
                <a:spcPts val="2200"/>
              </a:lnSpc>
              <a:buFont typeface="Wingdings" pitchFamily="2" charset="2"/>
              <a:buNone/>
            </a:pPr>
            <a:r>
              <a:rPr lang="en-US" altLang="ko-KR" sz="2200" dirty="0" smtClean="0">
                <a:latin typeface="+mn-ea"/>
              </a:rPr>
              <a:t>②    </a:t>
            </a:r>
            <a:r>
              <a:rPr lang="en-US" altLang="ko-KR" sz="2200" dirty="0" err="1">
                <a:latin typeface="+mn-ea"/>
              </a:rPr>
              <a:t>struct</a:t>
            </a:r>
            <a:r>
              <a:rPr lang="en-US" altLang="ko-KR" sz="2200" dirty="0">
                <a:latin typeface="+mn-ea"/>
              </a:rPr>
              <a:t> book *room2;</a:t>
            </a:r>
          </a:p>
          <a:p>
            <a:pPr>
              <a:lnSpc>
                <a:spcPts val="2200"/>
              </a:lnSpc>
            </a:pPr>
            <a:endParaRPr lang="ko-KR" altLang="en-US" sz="2200" dirty="0"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ko-KR" altLang="en-US" sz="2200" dirty="0">
                <a:latin typeface="+mn-ea"/>
              </a:rPr>
              <a:t>구조체 포인터 변수의 초기화</a:t>
            </a:r>
          </a:p>
          <a:p>
            <a:pPr lvl="1">
              <a:lnSpc>
                <a:spcPts val="2200"/>
              </a:lnSpc>
              <a:buFont typeface="Wingdings" pitchFamily="2" charset="2"/>
              <a:buNone/>
            </a:pPr>
            <a:r>
              <a:rPr lang="ko-KR" altLang="en-US" sz="2200" dirty="0">
                <a:latin typeface="+mn-ea"/>
              </a:rPr>
              <a:t>     </a:t>
            </a:r>
            <a:r>
              <a:rPr lang="en-US" altLang="ko-KR" sz="2200" dirty="0" err="1">
                <a:latin typeface="+mn-ea"/>
              </a:rPr>
              <a:t>struct</a:t>
            </a:r>
            <a:r>
              <a:rPr lang="en-US" altLang="ko-KR" sz="2200" dirty="0">
                <a:latin typeface="+mn-ea"/>
              </a:rPr>
              <a:t> book </a:t>
            </a:r>
            <a:r>
              <a:rPr lang="en-US" altLang="ko-KR" sz="2200" dirty="0" smtClean="0">
                <a:latin typeface="+mn-ea"/>
              </a:rPr>
              <a:t>*</a:t>
            </a:r>
            <a:r>
              <a:rPr lang="en-US" altLang="ko-KR" sz="2200" dirty="0" err="1" smtClean="0">
                <a:latin typeface="+mn-ea"/>
              </a:rPr>
              <a:t>ptrstu</a:t>
            </a:r>
            <a:r>
              <a:rPr lang="en-US" altLang="ko-KR" sz="2200" dirty="0" smtClean="0">
                <a:latin typeface="+mn-ea"/>
              </a:rPr>
              <a:t>;</a:t>
            </a:r>
            <a:endParaRPr lang="en-US" altLang="ko-KR" sz="2200" dirty="0">
              <a:latin typeface="+mn-ea"/>
            </a:endParaRPr>
          </a:p>
          <a:p>
            <a:pPr lvl="1">
              <a:lnSpc>
                <a:spcPts val="2200"/>
              </a:lnSpc>
              <a:buFont typeface="Wingdings" pitchFamily="2" charset="2"/>
              <a:buNone/>
            </a:pPr>
            <a:r>
              <a:rPr lang="en-US" altLang="ko-KR" sz="2200" dirty="0">
                <a:latin typeface="+mn-ea"/>
              </a:rPr>
              <a:t>     </a:t>
            </a:r>
            <a:r>
              <a:rPr lang="en-US" altLang="ko-KR" sz="2200" dirty="0" err="1">
                <a:latin typeface="+mn-ea"/>
              </a:rPr>
              <a:t>struct</a:t>
            </a:r>
            <a:r>
              <a:rPr lang="en-US" altLang="ko-KR" sz="2200" dirty="0">
                <a:latin typeface="+mn-ea"/>
              </a:rPr>
              <a:t> book class</a:t>
            </a:r>
            <a:r>
              <a:rPr lang="en-US" altLang="ko-KR" sz="2200" dirty="0" smtClean="0">
                <a:latin typeface="+mn-ea"/>
              </a:rPr>
              <a:t>;</a:t>
            </a:r>
          </a:p>
          <a:p>
            <a:pPr lvl="1">
              <a:lnSpc>
                <a:spcPts val="2200"/>
              </a:lnSpc>
              <a:buNone/>
            </a:pPr>
            <a:r>
              <a:rPr lang="en-US" altLang="ko-KR" sz="2200" dirty="0">
                <a:solidFill>
                  <a:srgbClr val="00B050"/>
                </a:solidFill>
                <a:latin typeface="+mn-ea"/>
              </a:rPr>
              <a:t>/* </a:t>
            </a:r>
            <a:r>
              <a:rPr lang="ko-KR" altLang="en-US" sz="2200" dirty="0">
                <a:solidFill>
                  <a:srgbClr val="00B050"/>
                </a:solidFill>
                <a:latin typeface="+mn-ea"/>
              </a:rPr>
              <a:t>포인터 변수 </a:t>
            </a:r>
            <a:r>
              <a:rPr lang="en-US" altLang="ko-KR" sz="2200" dirty="0" err="1">
                <a:solidFill>
                  <a:srgbClr val="00B050"/>
                </a:solidFill>
                <a:latin typeface="+mn-ea"/>
              </a:rPr>
              <a:t>ptrstu</a:t>
            </a:r>
            <a:r>
              <a:rPr lang="ko-KR" altLang="en-US" sz="2200" dirty="0">
                <a:solidFill>
                  <a:srgbClr val="00B050"/>
                </a:solidFill>
                <a:latin typeface="+mn-ea"/>
              </a:rPr>
              <a:t>의 초기화 , </a:t>
            </a:r>
            <a:r>
              <a:rPr lang="en-US" altLang="ko-KR" sz="2200" dirty="0">
                <a:solidFill>
                  <a:srgbClr val="00B050"/>
                </a:solidFill>
                <a:latin typeface="+mn-ea"/>
              </a:rPr>
              <a:t>class</a:t>
            </a:r>
            <a:r>
              <a:rPr lang="ko-KR" altLang="en-US" sz="2200" dirty="0">
                <a:solidFill>
                  <a:srgbClr val="00B050"/>
                </a:solidFill>
                <a:latin typeface="+mn-ea"/>
              </a:rPr>
              <a:t>의 주소를 </a:t>
            </a:r>
            <a:r>
              <a:rPr lang="en-US" altLang="ko-KR" sz="2200" dirty="0" err="1">
                <a:solidFill>
                  <a:srgbClr val="00B050"/>
                </a:solidFill>
                <a:latin typeface="+mn-ea"/>
              </a:rPr>
              <a:t>prtstu</a:t>
            </a:r>
            <a:r>
              <a:rPr lang="en-US" altLang="ko-KR" sz="2200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2200" dirty="0">
                <a:solidFill>
                  <a:srgbClr val="00B050"/>
                </a:solidFill>
                <a:latin typeface="+mn-ea"/>
              </a:rPr>
              <a:t>에 치환 */</a:t>
            </a:r>
          </a:p>
          <a:p>
            <a:pPr lvl="1">
              <a:lnSpc>
                <a:spcPts val="2200"/>
              </a:lnSpc>
              <a:buFont typeface="Wingdings" pitchFamily="2" charset="2"/>
              <a:buNone/>
            </a:pPr>
            <a:r>
              <a:rPr lang="en-US" altLang="ko-KR" sz="2200" dirty="0" smtClean="0">
                <a:latin typeface="+mn-ea"/>
              </a:rPr>
              <a:t>     </a:t>
            </a:r>
            <a:r>
              <a:rPr lang="en-US" altLang="ko-KR" sz="2200" dirty="0" err="1" smtClean="0">
                <a:latin typeface="+mn-ea"/>
              </a:rPr>
              <a:t>prtstu</a:t>
            </a:r>
            <a:r>
              <a:rPr lang="en-US" altLang="ko-KR" sz="2200" dirty="0" smtClean="0">
                <a:latin typeface="+mn-ea"/>
              </a:rPr>
              <a:t> </a:t>
            </a:r>
            <a:r>
              <a:rPr lang="en-US" altLang="ko-KR" sz="2200" dirty="0">
                <a:latin typeface="+mn-ea"/>
              </a:rPr>
              <a:t>= &amp;class</a:t>
            </a:r>
            <a:r>
              <a:rPr lang="en-US" altLang="ko-KR" sz="2200" dirty="0" smtClean="0">
                <a:latin typeface="+mn-ea"/>
              </a:rPr>
              <a:t>; </a:t>
            </a:r>
            <a:endParaRPr lang="ko-KR" altLang="en-US" sz="22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5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</a:rPr>
              <a:t>구조체 포인터를 사용한 멤버 참조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간접 멤버 참조 연산자(-&gt;,화살표 연산자)를 사용</a:t>
            </a:r>
          </a:p>
          <a:p>
            <a:pPr lvl="2">
              <a:lnSpc>
                <a:spcPct val="120000"/>
              </a:lnSpc>
            </a:pPr>
            <a:r>
              <a:rPr lang="ko-KR" altLang="en-US" sz="2000" dirty="0" err="1" smtClean="0">
                <a:solidFill>
                  <a:schemeClr val="folHlink"/>
                </a:solidFill>
                <a:latin typeface="+mn-ea"/>
              </a:rPr>
              <a:t>구조체포인터변수명</a:t>
            </a:r>
            <a:r>
              <a:rPr lang="ko-KR" altLang="en-US" sz="2000" dirty="0">
                <a:solidFill>
                  <a:schemeClr val="folHlink"/>
                </a:solidFill>
                <a:latin typeface="+mn-ea"/>
              </a:rPr>
              <a:t>-&gt;멤버변수</a:t>
            </a:r>
            <a:r>
              <a:rPr lang="ko-KR" altLang="en-US" sz="2000" dirty="0">
                <a:latin typeface="+mn-ea"/>
              </a:rPr>
              <a:t>;</a:t>
            </a:r>
          </a:p>
          <a:p>
            <a:pPr lvl="1"/>
            <a:r>
              <a:rPr lang="ko-KR" altLang="en-US" sz="2000" dirty="0" smtClean="0">
                <a:latin typeface="+mn-ea"/>
              </a:rPr>
              <a:t>멤버 </a:t>
            </a:r>
            <a:r>
              <a:rPr lang="ko-KR" altLang="en-US" sz="2000" dirty="0">
                <a:latin typeface="+mn-ea"/>
              </a:rPr>
              <a:t>연산자(.) 이용</a:t>
            </a:r>
          </a:p>
          <a:p>
            <a:pPr lvl="2"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folHlink"/>
                </a:solidFill>
                <a:latin typeface="+mn-ea"/>
              </a:rPr>
              <a:t>(*</a:t>
            </a:r>
            <a:r>
              <a:rPr lang="ko-KR" altLang="en-US" sz="2000" dirty="0" err="1">
                <a:solidFill>
                  <a:schemeClr val="folHlink"/>
                </a:solidFill>
                <a:latin typeface="+mn-ea"/>
              </a:rPr>
              <a:t>구조체포인터변수명</a:t>
            </a:r>
            <a:r>
              <a:rPr lang="ko-KR" altLang="en-US" sz="2000" dirty="0">
                <a:solidFill>
                  <a:schemeClr val="folHlink"/>
                </a:solidFill>
                <a:latin typeface="+mn-ea"/>
              </a:rPr>
              <a:t>).멤버변수</a:t>
            </a:r>
          </a:p>
          <a:p>
            <a:pPr lvl="1"/>
            <a:endParaRPr lang="en-US" altLang="ko-KR" sz="2000" dirty="0" smtClean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포인터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864" y="3140967"/>
            <a:ext cx="8424936" cy="3481739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620" r="21185" b="23618"/>
          <a:stretch/>
        </p:blipFill>
        <p:spPr bwMode="auto">
          <a:xfrm>
            <a:off x="5621801" y="2276872"/>
            <a:ext cx="3219359" cy="208823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5861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포인터 사용 예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950164"/>
            <a:ext cx="8255978" cy="5907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lecture{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char name[20];	</a:t>
            </a:r>
            <a:r>
              <a:rPr lang="en-US" altLang="ko-KR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600" dirty="0" err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강좌명</a:t>
            </a:r>
            <a:endParaRPr lang="ko-KR" altLang="en-US" sz="16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type;		</a:t>
            </a:r>
            <a:r>
              <a:rPr lang="en-US" altLang="ko-KR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강좌구분 </a:t>
            </a:r>
            <a:r>
              <a:rPr lang="en-US" altLang="ko-KR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0:</a:t>
            </a:r>
            <a:r>
              <a:rPr lang="ko-KR" altLang="en-US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교양</a:t>
            </a:r>
            <a:r>
              <a:rPr lang="en-US" altLang="ko-KR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1:</a:t>
            </a:r>
            <a:r>
              <a:rPr lang="ko-KR" altLang="en-US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일반선택</a:t>
            </a:r>
            <a:r>
              <a:rPr lang="en-US" altLang="ko-KR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2:</a:t>
            </a:r>
            <a:r>
              <a:rPr lang="ko-KR" altLang="en-US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전공필수</a:t>
            </a:r>
            <a:r>
              <a:rPr lang="en-US" altLang="ko-KR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3:</a:t>
            </a:r>
            <a:r>
              <a:rPr lang="ko-KR" altLang="en-US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전공선택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credit;	</a:t>
            </a:r>
            <a:r>
              <a:rPr lang="en-US" altLang="ko-KR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학점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hours;	</a:t>
            </a:r>
            <a:r>
              <a:rPr lang="en-US" altLang="ko-KR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600" dirty="0" err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시수</a:t>
            </a:r>
            <a:r>
              <a:rPr lang="ko-KR" altLang="en-US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  <a:p>
            <a:pPr>
              <a:lnSpc>
                <a:spcPts val="2400"/>
              </a:lnSpc>
            </a:pP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typedef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lecture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lecture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재정의</a:t>
            </a:r>
            <a:endParaRPr lang="en-US" altLang="ko-KR" sz="16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char *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lectype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[] = {"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교양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일반선택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전공필수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전공선택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"};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char *head[] = {"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강좌명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강좌구분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학점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"};</a:t>
            </a:r>
          </a:p>
          <a:p>
            <a:pPr>
              <a:lnSpc>
                <a:spcPts val="2400"/>
              </a:lnSpc>
            </a:pP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main(){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lecture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{"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", 2, 3, 3};	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lecture c = {"C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", 3, 3, 4};	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lecture *p = &amp;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 </a:t>
            </a:r>
            <a:r>
              <a:rPr lang="en-US" altLang="ko-KR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포인터 초기화</a:t>
            </a:r>
            <a:endParaRPr lang="en-US" altLang="ko-KR" sz="16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구조체크기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%d,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포인터크기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%d\n\n",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(p));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("%10s %12s %6s %6s\n", head[0], head[1], head[2], head[3]);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("%12s %10s %5d %5d\n", </a:t>
            </a:r>
            <a:r>
              <a: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p-&gt;name, </a:t>
            </a:r>
            <a:r>
              <a:rPr lang="en-US" altLang="ko-KR" sz="160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lectype</a:t>
            </a:r>
            <a:r>
              <a: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[p-&gt;type], p-&gt;credit, p-&gt;hours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p = &amp;c;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("%12s %10s %5d %5d\n", </a:t>
            </a:r>
            <a:r>
              <a: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(*p).name, </a:t>
            </a:r>
            <a:r>
              <a:rPr lang="en-US" altLang="ko-KR" sz="160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lectype</a:t>
            </a:r>
            <a:r>
              <a: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[(*p).type], (*p).credit, (*p).hours);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("%12c %10s %5d %5d\n", </a:t>
            </a:r>
            <a:r>
              <a: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60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c.name</a:t>
            </a:r>
            <a:r>
              <a: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lectype</a:t>
            </a:r>
            <a:r>
              <a: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60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c.type</a:t>
            </a:r>
            <a:r>
              <a: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], </a:t>
            </a:r>
            <a:r>
              <a:rPr lang="en-US" altLang="ko-KR" sz="160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c.credit</a:t>
            </a:r>
            <a:r>
              <a: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c.hours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return 0;}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067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+mn-ea"/>
              </a:rPr>
              <a:t>구조체를 값에 의한 전달 방법으로 전달하면 함수를 호출할 때마다 구조체가 복사된다</a:t>
            </a:r>
            <a:r>
              <a:rPr lang="en-US" altLang="ko-KR" sz="2400" dirty="0" smtClean="0">
                <a:latin typeface="+mn-ea"/>
              </a:rPr>
              <a:t>.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구조체의 전달 </a:t>
            </a:r>
            <a:r>
              <a:rPr lang="en-US" altLang="ko-KR" dirty="0" smtClean="0">
                <a:latin typeface="+mn-ea"/>
                <a:ea typeface="+mn-ea"/>
              </a:rPr>
              <a:t>(1/2)</a:t>
            </a:r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2071678"/>
            <a:ext cx="824972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2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kumimoji="1" lang="en-US" altLang="ko-KR" sz="1800" dirty="0" err="1" smtClean="0">
                <a:solidFill>
                  <a:schemeClr val="tx1"/>
                </a:solidFill>
                <a:latin typeface="+mn-ea"/>
              </a:rPr>
              <a:t>struct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vision{</a:t>
            </a:r>
          </a:p>
          <a:p>
            <a:pPr>
              <a:buFont typeface="Wingdings" pitchFamily="2" charset="2"/>
              <a:buNone/>
            </a:pP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   double left;</a:t>
            </a:r>
          </a:p>
          <a:p>
            <a:pPr>
              <a:buFont typeface="Wingdings" pitchFamily="2" charset="2"/>
              <a:buNone/>
            </a:pP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   double right; }</a:t>
            </a:r>
          </a:p>
          <a:p>
            <a:pPr>
              <a:buFont typeface="Wingdings" pitchFamily="2" charset="2"/>
              <a:buNone/>
            </a:pPr>
            <a:r>
              <a:rPr kumimoji="1" lang="en-US" altLang="ko-KR" sz="1800" dirty="0" err="1" smtClean="0">
                <a:latin typeface="+mn-ea"/>
              </a:rPr>
              <a:t>struct</a:t>
            </a:r>
            <a:r>
              <a:rPr kumimoji="1" lang="en-US" altLang="ko-KR" sz="1800" dirty="0" smtClean="0">
                <a:latin typeface="+mn-ea"/>
              </a:rPr>
              <a:t> vision exchange(</a:t>
            </a:r>
            <a:r>
              <a:rPr kumimoji="1" lang="en-US" altLang="ko-KR" sz="1800" dirty="0" err="1" smtClean="0">
                <a:latin typeface="+mn-ea"/>
              </a:rPr>
              <a:t>struct</a:t>
            </a:r>
            <a:r>
              <a:rPr kumimoji="1" lang="en-US" altLang="ko-KR" sz="1800" dirty="0" smtClean="0">
                <a:latin typeface="+mn-ea"/>
              </a:rPr>
              <a:t> vision);</a:t>
            </a:r>
          </a:p>
          <a:p>
            <a:pPr>
              <a:buFont typeface="Wingdings" pitchFamily="2" charset="2"/>
              <a:buNone/>
            </a:pPr>
            <a:r>
              <a:rPr kumimoji="1" lang="en-US" altLang="ko-KR" sz="1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main(){</a:t>
            </a:r>
          </a:p>
          <a:p>
            <a:pPr>
              <a:buFont typeface="Wingdings" pitchFamily="2" charset="2"/>
              <a:buNone/>
            </a:pP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kumimoji="1" lang="en-US" altLang="ko-KR" sz="1800" dirty="0" err="1" smtClean="0">
                <a:solidFill>
                  <a:schemeClr val="tx1"/>
                </a:solidFill>
                <a:latin typeface="+mn-ea"/>
              </a:rPr>
              <a:t>struct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vision robot;</a:t>
            </a:r>
          </a:p>
          <a:p>
            <a:pPr>
              <a:buFont typeface="Wingdings" pitchFamily="2" charset="2"/>
              <a:buNone/>
            </a:pP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kumimoji="1" lang="en-US" altLang="ko-KR" sz="1800" dirty="0" err="1" smtClean="0">
                <a:solidFill>
                  <a:schemeClr val="tx1"/>
                </a:solidFill>
                <a:latin typeface="+mn-ea"/>
              </a:rPr>
              <a:t>printf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kumimoji="1" lang="ko-KR" altLang="en-US" sz="1800" dirty="0" err="1" smtClean="0">
                <a:solidFill>
                  <a:schemeClr val="tx1"/>
                </a:solidFill>
                <a:latin typeface="+mn-ea"/>
              </a:rPr>
              <a:t>로보트의</a:t>
            </a:r>
            <a:r>
              <a:rPr kumimoji="1" lang="ko-KR" altLang="en-US" sz="1800" dirty="0" smtClean="0">
                <a:solidFill>
                  <a:schemeClr val="tx1"/>
                </a:solidFill>
                <a:latin typeface="+mn-ea"/>
              </a:rPr>
              <a:t> 시력을 입력하세요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1800" dirty="0" smtClean="0">
                <a:solidFill>
                  <a:schemeClr val="tx1"/>
                </a:solidFill>
                <a:latin typeface="+mn-ea"/>
              </a:rPr>
              <a:t>좌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kumimoji="1" lang="ko-KR" altLang="en-US" sz="1800" dirty="0" smtClean="0">
                <a:solidFill>
                  <a:schemeClr val="tx1"/>
                </a:solidFill>
                <a:latin typeface="+mn-ea"/>
              </a:rPr>
              <a:t>우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) : ");</a:t>
            </a:r>
          </a:p>
          <a:p>
            <a:pPr>
              <a:buFont typeface="Wingdings" pitchFamily="2" charset="2"/>
              <a:buNone/>
            </a:pP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kumimoji="1" lang="en-US" altLang="ko-KR" sz="1800" dirty="0" err="1" smtClean="0">
                <a:latin typeface="+mn-ea"/>
              </a:rPr>
              <a:t>scanf</a:t>
            </a:r>
            <a:r>
              <a:rPr kumimoji="1" lang="en-US" altLang="ko-KR" sz="1800" dirty="0" smtClean="0">
                <a:latin typeface="+mn-ea"/>
              </a:rPr>
              <a:t>("%</a:t>
            </a:r>
            <a:r>
              <a:rPr kumimoji="1" lang="en-US" altLang="ko-KR" sz="1800" dirty="0" err="1" smtClean="0">
                <a:latin typeface="+mn-ea"/>
              </a:rPr>
              <a:t>lf%lf</a:t>
            </a:r>
            <a:r>
              <a:rPr kumimoji="1" lang="en-US" altLang="ko-KR" sz="1800" dirty="0" smtClean="0">
                <a:latin typeface="+mn-ea"/>
              </a:rPr>
              <a:t>", &amp;</a:t>
            </a:r>
            <a:r>
              <a:rPr kumimoji="1" lang="en-US" altLang="ko-KR" sz="1800" dirty="0" err="1" smtClean="0">
                <a:latin typeface="+mn-ea"/>
              </a:rPr>
              <a:t>robot.left</a:t>
            </a:r>
            <a:r>
              <a:rPr kumimoji="1" lang="en-US" altLang="ko-KR" sz="1800" dirty="0" smtClean="0">
                <a:latin typeface="+mn-ea"/>
              </a:rPr>
              <a:t>, &amp;</a:t>
            </a:r>
            <a:r>
              <a:rPr kumimoji="1" lang="en-US" altLang="ko-KR" sz="1800" dirty="0" err="1" smtClean="0">
                <a:latin typeface="+mn-ea"/>
              </a:rPr>
              <a:t>robot.right</a:t>
            </a:r>
            <a:r>
              <a:rPr kumimoji="1" lang="en-US" altLang="ko-KR" sz="1800" dirty="0" smtClean="0">
                <a:latin typeface="+mn-ea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   robot=exchange(robot);</a:t>
            </a:r>
          </a:p>
          <a:p>
            <a:pPr>
              <a:buFont typeface="Wingdings" pitchFamily="2" charset="2"/>
              <a:buNone/>
            </a:pP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kumimoji="1" lang="en-US" altLang="ko-KR" sz="1800" dirty="0" err="1" smtClean="0">
                <a:solidFill>
                  <a:schemeClr val="tx1"/>
                </a:solidFill>
                <a:latin typeface="+mn-ea"/>
              </a:rPr>
              <a:t>printf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kumimoji="1" lang="ko-KR" altLang="en-US" sz="1800" dirty="0" smtClean="0">
                <a:solidFill>
                  <a:schemeClr val="tx1"/>
                </a:solidFill>
                <a:latin typeface="+mn-ea"/>
              </a:rPr>
              <a:t>바뀐 </a:t>
            </a:r>
            <a:r>
              <a:rPr kumimoji="1" lang="ko-KR" altLang="en-US" sz="1800" dirty="0" err="1" smtClean="0">
                <a:solidFill>
                  <a:schemeClr val="tx1"/>
                </a:solidFill>
                <a:latin typeface="+mn-ea"/>
              </a:rPr>
              <a:t>로보트의</a:t>
            </a:r>
            <a:r>
              <a:rPr kumimoji="1" lang="ko-KR" altLang="en-US" sz="1800" dirty="0" smtClean="0">
                <a:solidFill>
                  <a:schemeClr val="tx1"/>
                </a:solidFill>
                <a:latin typeface="+mn-ea"/>
              </a:rPr>
              <a:t> 시력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1800" dirty="0" smtClean="0">
                <a:solidFill>
                  <a:schemeClr val="tx1"/>
                </a:solidFill>
                <a:latin typeface="+mn-ea"/>
              </a:rPr>
              <a:t>좌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kumimoji="1" lang="ko-KR" altLang="en-US" sz="1800" dirty="0" smtClean="0">
                <a:solidFill>
                  <a:schemeClr val="tx1"/>
                </a:solidFill>
                <a:latin typeface="+mn-ea"/>
              </a:rPr>
              <a:t>우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) : %.1lf, %.1lf\n", </a:t>
            </a:r>
            <a:r>
              <a:rPr kumimoji="1" lang="en-US" altLang="ko-KR" sz="1800" dirty="0" err="1" smtClean="0">
                <a:solidFill>
                  <a:schemeClr val="tx1"/>
                </a:solidFill>
                <a:latin typeface="+mn-ea"/>
              </a:rPr>
              <a:t>robot.left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kumimoji="1" lang="en-US" altLang="ko-KR" sz="1800" dirty="0" err="1" smtClean="0">
                <a:solidFill>
                  <a:schemeClr val="tx1"/>
                </a:solidFill>
                <a:latin typeface="+mn-ea"/>
              </a:rPr>
              <a:t>robot.right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   return 0;}</a:t>
            </a:r>
          </a:p>
          <a:p>
            <a:pPr>
              <a:buFont typeface="Wingdings" pitchFamily="2" charset="2"/>
              <a:buNone/>
            </a:pPr>
            <a:r>
              <a:rPr kumimoji="1" lang="en-US" altLang="ko-KR" sz="1800" dirty="0" err="1" smtClean="0">
                <a:solidFill>
                  <a:srgbClr val="3333CC"/>
                </a:solidFill>
                <a:latin typeface="+mn-ea"/>
              </a:rPr>
              <a:t>struct</a:t>
            </a:r>
            <a:r>
              <a:rPr kumimoji="1" lang="en-US" altLang="ko-KR" sz="1800" dirty="0" smtClean="0">
                <a:solidFill>
                  <a:srgbClr val="3333CC"/>
                </a:solidFill>
                <a:latin typeface="+mn-ea"/>
              </a:rPr>
              <a:t> vision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exchange(</a:t>
            </a:r>
            <a:r>
              <a:rPr kumimoji="1" lang="en-US" altLang="ko-KR" sz="1800" dirty="0" err="1" smtClean="0">
                <a:solidFill>
                  <a:srgbClr val="3333CC"/>
                </a:solidFill>
                <a:latin typeface="+mn-ea"/>
              </a:rPr>
              <a:t>struct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en-US" altLang="ko-KR" sz="1800" dirty="0" smtClean="0">
                <a:solidFill>
                  <a:srgbClr val="3333CC"/>
                </a:solidFill>
                <a:latin typeface="+mn-ea"/>
              </a:rPr>
              <a:t>vision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robot){  </a:t>
            </a:r>
            <a:r>
              <a:rPr kumimoji="1" lang="en-US" altLang="ko-KR" sz="18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kumimoji="1" lang="ko-KR" altLang="en-US" sz="1800" dirty="0" smtClean="0">
                <a:solidFill>
                  <a:srgbClr val="00B050"/>
                </a:solidFill>
                <a:latin typeface="+mn-ea"/>
              </a:rPr>
              <a:t>포인터 없이도 두 변수의 값 변경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kumimoji="1" lang="en-US" altLang="ko-KR" sz="1800" dirty="0">
                <a:latin typeface="+mn-ea"/>
              </a:rPr>
              <a:t> </a:t>
            </a:r>
            <a:r>
              <a:rPr kumimoji="1" lang="en-US" altLang="ko-KR" sz="1800" dirty="0" smtClean="0">
                <a:latin typeface="+mn-ea"/>
              </a:rPr>
              <a:t> 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 double temp;</a:t>
            </a:r>
          </a:p>
          <a:p>
            <a:pPr>
              <a:buFont typeface="Wingdings" pitchFamily="2" charset="2"/>
              <a:buNone/>
            </a:pP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   temp=</a:t>
            </a:r>
            <a:r>
              <a:rPr kumimoji="1" lang="en-US" altLang="ko-KR" sz="1800" dirty="0" err="1" smtClean="0">
                <a:solidFill>
                  <a:schemeClr val="tx1"/>
                </a:solidFill>
                <a:latin typeface="+mn-ea"/>
              </a:rPr>
              <a:t>robot.left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;     </a:t>
            </a:r>
            <a:r>
              <a:rPr kumimoji="1" lang="en-US" altLang="ko-KR" sz="1800" dirty="0" err="1" smtClean="0">
                <a:solidFill>
                  <a:schemeClr val="tx1"/>
                </a:solidFill>
                <a:latin typeface="+mn-ea"/>
              </a:rPr>
              <a:t>robot.left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kumimoji="1" lang="en-US" altLang="ko-KR" sz="1800" dirty="0" err="1" smtClean="0">
                <a:solidFill>
                  <a:schemeClr val="tx1"/>
                </a:solidFill>
                <a:latin typeface="+mn-ea"/>
              </a:rPr>
              <a:t>robot.right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;      </a:t>
            </a:r>
            <a:r>
              <a:rPr kumimoji="1" lang="en-US" altLang="ko-KR" sz="1800" dirty="0" err="1" smtClean="0">
                <a:solidFill>
                  <a:schemeClr val="tx1"/>
                </a:solidFill>
                <a:latin typeface="+mn-ea"/>
              </a:rPr>
              <a:t>robot.right</a:t>
            </a: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=temp;</a:t>
            </a:r>
          </a:p>
          <a:p>
            <a:pPr>
              <a:buFont typeface="Wingdings" pitchFamily="2" charset="2"/>
              <a:buNone/>
            </a:pPr>
            <a:r>
              <a:rPr kumimoji="1" lang="en-US" altLang="ko-KR" sz="1800" dirty="0" smtClean="0">
                <a:solidFill>
                  <a:schemeClr val="tx1"/>
                </a:solidFill>
                <a:latin typeface="+mn-ea"/>
              </a:rPr>
              <a:t>    return robot;}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전달 예 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96645" y="997934"/>
            <a:ext cx="4214842" cy="1904512"/>
            <a:chOff x="3198" y="709"/>
            <a:chExt cx="2132" cy="1043"/>
          </a:xfrm>
          <a:effectLst/>
        </p:grpSpPr>
        <p:sp>
          <p:nvSpPr>
            <p:cNvPr id="24583" name="AutoShape 10"/>
            <p:cNvSpPr>
              <a:spLocks noChangeArrowheads="1"/>
            </p:cNvSpPr>
            <p:nvPr/>
          </p:nvSpPr>
          <p:spPr bwMode="auto">
            <a:xfrm>
              <a:off x="3198" y="709"/>
              <a:ext cx="2132" cy="1043"/>
            </a:xfrm>
            <a:prstGeom prst="cloudCallout">
              <a:avLst>
                <a:gd name="adj1" fmla="val -3565"/>
                <a:gd name="adj2" fmla="val -11074"/>
              </a:avLst>
            </a:prstGeom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ko-KR" altLang="en-US" sz="16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24584" name="Text Box 11"/>
            <p:cNvSpPr txBox="1">
              <a:spLocks noChangeArrowheads="1"/>
            </p:cNvSpPr>
            <p:nvPr/>
          </p:nvSpPr>
          <p:spPr bwMode="auto">
            <a:xfrm>
              <a:off x="3470" y="845"/>
              <a:ext cx="1769" cy="72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구조체를 함수의 </a:t>
              </a:r>
              <a:r>
                <a:rPr lang="ko-KR" altLang="en-US" sz="1600" b="1" dirty="0" err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리턴값으로</a:t>
              </a: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사용할 수 있다</a:t>
              </a:r>
              <a:r>
                <a:rPr lang="en-US" altLang="ko-KR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이때 구조체 안에 포함된 모든 멤버의 값이 리턴 되므로 하나의 값만 </a:t>
              </a:r>
              <a:r>
                <a:rPr lang="ko-KR" altLang="en-US" sz="1600" b="1" dirty="0" err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리턴하는</a:t>
              </a:r>
              <a:r>
                <a:rPr lang="ko-KR" altLang="en-US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함수의 한계를 극복할 수 있다</a:t>
              </a:r>
              <a:r>
                <a:rPr lang="en-US" altLang="ko-KR" sz="16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6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+mn-ea"/>
              </a:rPr>
              <a:t>구조체를 포인터로 전달하면 구조체의 주소를 전달하므로 불필요한 구조체의 복사를 막을 수 있다</a:t>
            </a:r>
            <a:r>
              <a:rPr lang="en-US" altLang="ko-KR" sz="2400" dirty="0" smtClean="0">
                <a:latin typeface="+mn-ea"/>
              </a:rPr>
              <a:t>.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구조체의 전달 </a:t>
            </a:r>
            <a:r>
              <a:rPr lang="en-US" altLang="ko-KR" dirty="0" smtClean="0">
                <a:latin typeface="+mn-ea"/>
                <a:ea typeface="+mn-ea"/>
              </a:rPr>
              <a:t>(2/2)</a:t>
            </a:r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2060848"/>
            <a:ext cx="7098582" cy="416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7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86308" y="1062287"/>
            <a:ext cx="8971384" cy="544234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void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list_prn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struct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address *);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struct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address {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char name[20];    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age;      char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tel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[20];     char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addr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[80];  }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main(){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struct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address list[5]={{"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홍길동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", 23, "012-345-6789", "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울릉도 독도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"},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                               {"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이순신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", 35, "111-222-3333", "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서울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건천동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"},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                               {"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장보고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", 19, "222-333-4444", "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완도 청해진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"},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                               {"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유관순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", 15, "333-444-5555", "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충남 천안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"},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                               {"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안중근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", 45, "444-555-6666", "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황해도 해주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"}};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 smtClean="0">
                <a:solidFill>
                  <a:srgbClr val="FF0000"/>
                </a:solidFill>
                <a:latin typeface="+mn-ea"/>
              </a:rPr>
              <a:t>list_prn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(list); 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  <a:latin typeface="+mn-ea"/>
              </a:rPr>
              <a:t>구조체 배열을 함수 매개변수로 전달</a:t>
            </a:r>
            <a:endParaRPr lang="en-US" altLang="ko-KR" sz="1600" dirty="0" smtClean="0">
              <a:solidFill>
                <a:srgbClr val="00B050"/>
              </a:solidFill>
              <a:latin typeface="+mn-ea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return 0;}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void </a:t>
            </a:r>
            <a:r>
              <a:rPr lang="en-US" altLang="ko-KR" sz="1600" dirty="0" err="1" smtClean="0">
                <a:solidFill>
                  <a:srgbClr val="FF0000"/>
                </a:solidFill>
                <a:latin typeface="+mn-ea"/>
              </a:rPr>
              <a:t>list_prn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  <a:latin typeface="+mn-ea"/>
              </a:rPr>
              <a:t>struct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address *</a:t>
            </a:r>
            <a:r>
              <a:rPr lang="en-US" altLang="ko-KR" sz="1600" dirty="0" err="1" smtClean="0">
                <a:solidFill>
                  <a:srgbClr val="FF0000"/>
                </a:solidFill>
                <a:latin typeface="+mn-ea"/>
              </a:rPr>
              <a:t>lp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){ 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for(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=0;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&lt;5;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++){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printf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("%10s%5d%15s%20s\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n",lp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].name,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lp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].age,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lp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].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tel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lp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].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addr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);   }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for(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=0;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&lt;5;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++){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printf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("%10s%5d%15s%20s\n",(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lp+i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)-&gt;name, 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lp+i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)-&gt;age,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latin typeface="+mn-ea"/>
              </a:rPr>
              <a:t>                                                             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lp+i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)-&gt;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tel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lp+i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)-&gt;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addr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);}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1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  포인터 전달 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5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구조체가 함수 안에서 이용만 될 뿐 변경되지 않을 때는 매개변수의 포인터 형에 </a:t>
            </a:r>
            <a:r>
              <a:rPr lang="en-US" altLang="ko-KR" sz="2400" dirty="0" smtClean="0"/>
              <a:t>const</a:t>
            </a:r>
            <a:r>
              <a:rPr lang="ko-KR" altLang="en-US" sz="2400" dirty="0" smtClean="0"/>
              <a:t>를 지정한다</a:t>
            </a:r>
            <a:r>
              <a:rPr lang="en-US" altLang="ko-KR" sz="2400" dirty="0" smtClean="0"/>
              <a:t>. 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구조체를 입력 인자로 전달하는 경우</a:t>
            </a:r>
          </a:p>
        </p:txBody>
      </p:sp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2132856"/>
            <a:ext cx="5532642" cy="426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5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112" y="1081408"/>
            <a:ext cx="8971384" cy="5442348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+mn-ea"/>
              </a:rPr>
              <a:t>키워드 </a:t>
            </a:r>
            <a:r>
              <a:rPr lang="en-US" altLang="ko-KR" dirty="0" err="1" smtClean="0">
                <a:latin typeface="+mn-ea"/>
              </a:rPr>
              <a:t>struct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사용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키워드 </a:t>
            </a:r>
            <a:r>
              <a:rPr lang="en-US" altLang="ko-KR" dirty="0" err="1" smtClean="0">
                <a:latin typeface="+mn-ea"/>
              </a:rPr>
              <a:t>struct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다음에 구조체 태그 이름을 기술</a:t>
            </a:r>
          </a:p>
          <a:p>
            <a:pPr lvl="1"/>
            <a:r>
              <a:rPr lang="ko-KR" altLang="en-US" dirty="0" smtClean="0">
                <a:latin typeface="+mn-ea"/>
              </a:rPr>
              <a:t>중괄호 사이에 원하는 멤버를 여러 개의 변수로 선언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변수 선언에서 이용될 새로운 구조체 </a:t>
            </a:r>
            <a:r>
              <a:rPr lang="ko-KR" altLang="en-US" dirty="0" err="1" smtClean="0">
                <a:latin typeface="+mn-ea"/>
              </a:rPr>
              <a:t>자료형을</a:t>
            </a:r>
            <a:r>
              <a:rPr lang="ko-KR" altLang="en-US" dirty="0" smtClean="0">
                <a:latin typeface="+mn-ea"/>
              </a:rPr>
              <a:t> 정의하는 구문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구조체 멤버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구조체를 구성하는 하나 하나의 항목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>
                <a:solidFill>
                  <a:schemeClr val="folHlink"/>
                </a:solidFill>
                <a:latin typeface="+mn-ea"/>
              </a:rPr>
              <a:t>멤버 변수는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 </a:t>
            </a:r>
            <a:r>
              <a:rPr lang="ko-KR" altLang="en-US" dirty="0">
                <a:latin typeface="+mn-ea"/>
              </a:rPr>
              <a:t>언어에서 사용되는 </a:t>
            </a:r>
            <a:r>
              <a:rPr lang="ko-KR" altLang="en-US" dirty="0">
                <a:solidFill>
                  <a:schemeClr val="folHlink"/>
                </a:solidFill>
                <a:latin typeface="+mn-ea"/>
              </a:rPr>
              <a:t>모든 </a:t>
            </a:r>
            <a:r>
              <a:rPr lang="ko-KR" altLang="en-US" dirty="0" err="1" smtClean="0">
                <a:solidFill>
                  <a:schemeClr val="folHlink"/>
                </a:solidFill>
                <a:latin typeface="+mn-ea"/>
              </a:rPr>
              <a:t>데이터형</a:t>
            </a:r>
            <a:r>
              <a:rPr lang="ko-KR" altLang="en-US" dirty="0" smtClean="0">
                <a:latin typeface="+mn-ea"/>
              </a:rPr>
              <a:t> 포함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초기값 대입 불가능</a:t>
            </a:r>
          </a:p>
          <a:p>
            <a:endParaRPr lang="en-US" altLang="ko-KR" dirty="0" smtClean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정의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54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200" dirty="0" smtClean="0">
                <a:latin typeface="+mn-ea"/>
              </a:rPr>
              <a:t>비트필드는 </a:t>
            </a:r>
            <a:r>
              <a:rPr lang="en-US" altLang="ko-KR" sz="2200" dirty="0" smtClean="0">
                <a:latin typeface="+mn-ea"/>
              </a:rPr>
              <a:t>2</a:t>
            </a:r>
            <a:r>
              <a:rPr lang="ko-KR" altLang="en-US" sz="2200" dirty="0" smtClean="0">
                <a:latin typeface="+mn-ea"/>
              </a:rPr>
              <a:t>바이트나 </a:t>
            </a:r>
            <a:r>
              <a:rPr lang="en-US" altLang="ko-KR" sz="2200" dirty="0" smtClean="0">
                <a:latin typeface="+mn-ea"/>
              </a:rPr>
              <a:t>4</a:t>
            </a:r>
            <a:r>
              <a:rPr lang="ko-KR" altLang="en-US" sz="2200" dirty="0" smtClean="0">
                <a:latin typeface="+mn-ea"/>
              </a:rPr>
              <a:t>바이트 크기의 데이터 형을 비트 단위로 나누어 사용할 수 있게 한다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기억공간을 절약하는 프로그램이나 하드웨어 등의 제어에 많이 이용된다.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>
                <a:solidFill>
                  <a:schemeClr val="folHlink"/>
                </a:solidFill>
              </a:rPr>
              <a:t>구조체의 원소들을 비트들로 지정한다</a:t>
            </a:r>
            <a:r>
              <a:rPr lang="ko-KR" altLang="en-US" sz="2200" dirty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/>
              <a:t>따라서, </a:t>
            </a:r>
            <a:r>
              <a:rPr lang="en-US" altLang="ko-KR" sz="2200" dirty="0"/>
              <a:t>on/off </a:t>
            </a:r>
            <a:r>
              <a:rPr lang="ko-KR" altLang="en-US" sz="2200" dirty="0"/>
              <a:t>정보를 유지하는 플래그(</a:t>
            </a:r>
            <a:r>
              <a:rPr lang="en-US" altLang="ko-KR" sz="2200" dirty="0"/>
              <a:t>flag)</a:t>
            </a:r>
            <a:r>
              <a:rPr lang="ko-KR" altLang="en-US" sz="2200" dirty="0"/>
              <a:t>로 많이 사용된다. </a:t>
            </a:r>
          </a:p>
          <a:p>
            <a:pPr eaLnBrk="1" hangingPunct="1"/>
            <a:endParaRPr lang="en-US" altLang="ko-KR" sz="2200" dirty="0" smtClean="0">
              <a:latin typeface="+mn-ea"/>
            </a:endParaRPr>
          </a:p>
          <a:p>
            <a:pPr eaLnBrk="1" hangingPunct="1"/>
            <a:r>
              <a:rPr lang="ko-KR" altLang="en-US" sz="2200" dirty="0" smtClean="0">
                <a:latin typeface="+mn-ea"/>
              </a:rPr>
              <a:t>비트 필드를 정의할 때는 멤버 이름 다음에 </a:t>
            </a:r>
            <a:r>
              <a:rPr lang="en-US" altLang="ko-KR" sz="2200" dirty="0" smtClean="0">
                <a:latin typeface="+mn-ea"/>
              </a:rPr>
              <a:t>:</a:t>
            </a:r>
            <a:r>
              <a:rPr lang="ko-KR" altLang="en-US" sz="2200" dirty="0" smtClean="0">
                <a:latin typeface="+mn-ea"/>
              </a:rPr>
              <a:t>를 쓰고 비트 수를 적어주면 된다</a:t>
            </a:r>
            <a:r>
              <a:rPr lang="en-US" altLang="ko-KR" sz="2200" dirty="0" smtClean="0">
                <a:latin typeface="+mn-ea"/>
              </a:rPr>
              <a:t>. </a:t>
            </a:r>
          </a:p>
          <a:p>
            <a:pPr eaLnBrk="1" hangingPunct="1"/>
            <a:endParaRPr lang="en-US" altLang="ko-KR" sz="2200" dirty="0" smtClean="0">
              <a:latin typeface="+mn-ea"/>
            </a:endParaRPr>
          </a:p>
          <a:p>
            <a:pPr eaLnBrk="1" hangingPunct="1"/>
            <a:endParaRPr lang="en-US" altLang="ko-KR" sz="2200" dirty="0" smtClean="0">
              <a:latin typeface="+mn-ea"/>
            </a:endParaRPr>
          </a:p>
          <a:p>
            <a:pPr lvl="1" eaLnBrk="1" hangingPunct="1"/>
            <a:endParaRPr lang="en-US" altLang="ko-KR" sz="2200" dirty="0" smtClean="0">
              <a:latin typeface="+mn-ea"/>
            </a:endParaRPr>
          </a:p>
          <a:p>
            <a:pPr lvl="1" eaLnBrk="1" hangingPunct="1"/>
            <a:endParaRPr lang="en-US" altLang="ko-KR" sz="2200" dirty="0" smtClean="0">
              <a:latin typeface="+mn-ea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비트필드 </a:t>
            </a:r>
            <a:r>
              <a:rPr lang="en-US" altLang="ko-KR" dirty="0" smtClean="0">
                <a:latin typeface="+mn-ea"/>
                <a:ea typeface="+mn-ea"/>
              </a:rPr>
              <a:t>(1/3)</a:t>
            </a:r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93096"/>
            <a:ext cx="5256436" cy="211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 smtClean="0">
                <a:latin typeface="+mn-ea"/>
              </a:rPr>
              <a:t>비트필드는 첫 번째 멤버를 최하위 비트에서부터 할당한다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eaLnBrk="1" hangingPunct="1"/>
            <a:endParaRPr lang="ko-KR" altLang="en-US" sz="2400" dirty="0" smtClean="0">
              <a:latin typeface="+mn-ea"/>
            </a:endParaRPr>
          </a:p>
          <a:p>
            <a:pPr eaLnBrk="1" hangingPunct="1"/>
            <a:endParaRPr lang="ko-KR" altLang="en-US" sz="2400" dirty="0" smtClean="0">
              <a:latin typeface="+mn-ea"/>
            </a:endParaRPr>
          </a:p>
          <a:p>
            <a:pPr eaLnBrk="1" hangingPunct="1"/>
            <a:endParaRPr lang="ko-KR" altLang="en-US" sz="2400" dirty="0" smtClean="0">
              <a:latin typeface="+mn-ea"/>
            </a:endParaRPr>
          </a:p>
          <a:p>
            <a:pPr eaLnBrk="1" hangingPunct="1"/>
            <a:endParaRPr lang="ko-KR" altLang="en-US" sz="2400" dirty="0" smtClean="0">
              <a:latin typeface="+mn-ea"/>
            </a:endParaRPr>
          </a:p>
          <a:p>
            <a:pPr eaLnBrk="1" hangingPunct="1"/>
            <a:r>
              <a:rPr lang="ko-KR" altLang="en-US" sz="2400" dirty="0" smtClean="0">
                <a:latin typeface="+mn-ea"/>
              </a:rPr>
              <a:t>비트필드의 멤버는 정해진 비트로 값을 표현하므로 표현 가능한 범위를 넘어서는 값을 저장하면 </a:t>
            </a:r>
            <a:r>
              <a:rPr lang="ko-KR" altLang="en-US" sz="2400" dirty="0" err="1" smtClean="0">
                <a:latin typeface="+mn-ea"/>
              </a:rPr>
              <a:t>오버플로우가</a:t>
            </a:r>
            <a:r>
              <a:rPr lang="ko-KR" altLang="en-US" sz="2400" dirty="0" smtClean="0">
                <a:latin typeface="+mn-ea"/>
              </a:rPr>
              <a:t> 발생</a:t>
            </a:r>
            <a:r>
              <a:rPr lang="en-US" altLang="ko-KR" sz="2400" dirty="0" smtClean="0">
                <a:latin typeface="+mn-ea"/>
              </a:rPr>
              <a:t>.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비트필드 </a:t>
            </a:r>
            <a:r>
              <a:rPr lang="en-US" altLang="ko-KR" dirty="0" smtClean="0">
                <a:latin typeface="+mn-ea"/>
                <a:ea typeface="+mn-ea"/>
              </a:rPr>
              <a:t>(2/3)</a:t>
            </a:r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69" y="4293096"/>
            <a:ext cx="6192019" cy="218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6985000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 smtClean="0">
                <a:latin typeface="+mn-ea"/>
              </a:rPr>
              <a:t>비트필드를 정의할 때는 중간에 일부 </a:t>
            </a:r>
            <a:r>
              <a:rPr lang="ko-KR" altLang="en-US" sz="2400" dirty="0" err="1" smtClean="0">
                <a:latin typeface="+mn-ea"/>
              </a:rPr>
              <a:t>비트를</a:t>
            </a:r>
            <a:r>
              <a:rPr lang="ko-KR" altLang="en-US" sz="2400" dirty="0" smtClean="0">
                <a:latin typeface="+mn-ea"/>
              </a:rPr>
              <a:t> 비워두고 멤버를 특정 비트에 할당할 수 있다</a:t>
            </a:r>
            <a:r>
              <a:rPr lang="en-US" altLang="ko-KR" sz="2400" dirty="0" smtClean="0">
                <a:latin typeface="+mn-ea"/>
              </a:rPr>
              <a:t>.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비트필드 </a:t>
            </a:r>
            <a:r>
              <a:rPr lang="en-US" altLang="ko-KR" dirty="0" smtClean="0">
                <a:latin typeface="+mn-ea"/>
                <a:ea typeface="+mn-ea"/>
              </a:rPr>
              <a:t>(3/3)</a:t>
            </a:r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688484" cy="321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96486"/>
            <a:ext cx="7056438" cy="17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1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필드의 사용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ko-KR" altLang="en-US" sz="2200" dirty="0">
                <a:latin typeface="+mn-ea"/>
              </a:rPr>
              <a:t>비트 필드를 포함하는 구조체 내에 일반적인 변수를 포함할 수도 있다.</a:t>
            </a:r>
          </a:p>
          <a:p>
            <a:endParaRPr lang="ko-KR" altLang="en-US" sz="22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예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200" dirty="0" err="1" smtClean="0">
                <a:latin typeface="+mn-ea"/>
              </a:rPr>
              <a:t>struct</a:t>
            </a:r>
            <a:r>
              <a:rPr lang="en-US" altLang="ko-KR" sz="2200" dirty="0" smtClean="0">
                <a:latin typeface="+mn-ea"/>
              </a:rPr>
              <a:t> </a:t>
            </a:r>
            <a:r>
              <a:rPr lang="en-US" altLang="ko-KR" sz="2200" dirty="0" err="1">
                <a:latin typeface="+mn-ea"/>
              </a:rPr>
              <a:t>b_type</a:t>
            </a:r>
            <a:r>
              <a:rPr lang="en-US" altLang="ko-KR" sz="2200" dirty="0">
                <a:latin typeface="+mn-ea"/>
              </a:rPr>
              <a:t> { 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200" dirty="0">
                <a:latin typeface="+mn-ea"/>
              </a:rPr>
              <a:t>	char          name[40];         /* </a:t>
            </a:r>
            <a:r>
              <a:rPr lang="ko-KR" altLang="en-US" sz="2200" dirty="0">
                <a:latin typeface="+mn-ea"/>
              </a:rPr>
              <a:t>일반 변수 */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2200" dirty="0">
                <a:latin typeface="+mn-ea"/>
              </a:rPr>
              <a:t>	</a:t>
            </a:r>
            <a:r>
              <a:rPr lang="en-US" altLang="ko-KR" sz="2200" dirty="0">
                <a:latin typeface="+mn-ea"/>
              </a:rPr>
              <a:t>unsigned   department: 3;    /* 3 </a:t>
            </a:r>
            <a:r>
              <a:rPr lang="ko-KR" altLang="en-US" sz="2200" dirty="0">
                <a:latin typeface="+mn-ea"/>
              </a:rPr>
              <a:t>비트 */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2200" dirty="0">
                <a:latin typeface="+mn-ea"/>
              </a:rPr>
              <a:t>	</a:t>
            </a:r>
            <a:r>
              <a:rPr lang="en-US" altLang="ko-KR" sz="2200" dirty="0">
                <a:latin typeface="+mn-ea"/>
              </a:rPr>
              <a:t>unsigned   </a:t>
            </a:r>
            <a:r>
              <a:rPr lang="en-US" altLang="ko-KR" sz="2200" dirty="0" err="1">
                <a:latin typeface="+mn-ea"/>
              </a:rPr>
              <a:t>instock</a:t>
            </a:r>
            <a:r>
              <a:rPr lang="en-US" altLang="ko-KR" sz="2200" dirty="0">
                <a:latin typeface="+mn-ea"/>
              </a:rPr>
              <a:t>: 1;          /* 1 </a:t>
            </a:r>
            <a:r>
              <a:rPr lang="ko-KR" altLang="en-US" sz="2200" dirty="0">
                <a:latin typeface="+mn-ea"/>
              </a:rPr>
              <a:t>비트 */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2200" dirty="0">
                <a:latin typeface="+mn-ea"/>
              </a:rPr>
              <a:t>	</a:t>
            </a:r>
            <a:r>
              <a:rPr lang="en-US" altLang="ko-KR" sz="2200" dirty="0">
                <a:latin typeface="+mn-ea"/>
              </a:rPr>
              <a:t>unsigned   backordered: 1;   /* 1 </a:t>
            </a:r>
            <a:r>
              <a:rPr lang="ko-KR" altLang="en-US" sz="2200" dirty="0">
                <a:latin typeface="+mn-ea"/>
              </a:rPr>
              <a:t>비트 */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2200" dirty="0">
                <a:latin typeface="+mn-ea"/>
              </a:rPr>
              <a:t>} </a:t>
            </a:r>
            <a:r>
              <a:rPr lang="en-US" altLang="ko-KR" sz="2200" dirty="0" err="1">
                <a:latin typeface="+mn-ea"/>
              </a:rPr>
              <a:t>inv</a:t>
            </a:r>
            <a:r>
              <a:rPr lang="en-US" altLang="ko-KR" sz="2200" dirty="0">
                <a:latin typeface="+mn-ea"/>
              </a:rPr>
              <a:t>[MAX_ITEM];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ko-KR" sz="22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623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union</a:t>
            </a:r>
            <a:r>
              <a:rPr lang="ko-KR" altLang="en-US" dirty="0" smtClean="0"/>
              <a:t>을 사용한 공용체 정의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서로 다른 자료형의 값을 동일한 저장공간에 저장하는 자료형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공용체 변수의 크기는 멤버 중 가장 큰 자료형의 크기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union</a:t>
            </a:r>
            <a:r>
              <a:rPr lang="ko-KR" altLang="en-US" sz="2000" dirty="0" smtClean="0"/>
              <a:t>을 </a:t>
            </a:r>
            <a:r>
              <a:rPr lang="en-US" altLang="ko-KR" sz="2000" dirty="0" err="1" smtClean="0"/>
              <a:t>struct</a:t>
            </a:r>
            <a:r>
              <a:rPr lang="ko-KR" altLang="en-US" sz="2000" dirty="0" smtClean="0"/>
              <a:t>로 사용하는 것을 제외하면 구조체 선언 방법과 동일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공용체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28469"/>
            <a:ext cx="5888311" cy="39290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061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</a:rPr>
              <a:t>공용체의 멤버는 모든 멤버가 동일한 저장공간을 사용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동시에 여러 멤버의 값을 동시에 저장하여 이용 불가능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마지막에 저장된 하나의 멤버의 </a:t>
            </a:r>
            <a:r>
              <a:rPr lang="ko-KR" altLang="en-US" sz="2000" dirty="0" err="1" smtClean="0">
                <a:latin typeface="+mn-ea"/>
              </a:rPr>
              <a:t>자료값만을</a:t>
            </a:r>
            <a:r>
              <a:rPr lang="ko-KR" altLang="en-US" sz="2000" dirty="0" smtClean="0">
                <a:latin typeface="+mn-ea"/>
              </a:rPr>
              <a:t> 저장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공용체도 구조체와 같이 </a:t>
            </a:r>
            <a:r>
              <a:rPr lang="en-US" altLang="ko-KR" sz="2000" dirty="0" err="1" smtClean="0">
                <a:latin typeface="+mn-ea"/>
              </a:rPr>
              <a:t>typedef</a:t>
            </a:r>
            <a:r>
              <a:rPr lang="ko-KR" altLang="en-US" sz="2000" dirty="0" smtClean="0">
                <a:latin typeface="+mn-ea"/>
              </a:rPr>
              <a:t>를 이용하여 새로운 자료형으로 정의 가능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초기값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공용체 정의 시 처음 선언한 멤버의 초기값으로만 저장 가능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만일 다른 멤버로 초기값을 지정하면 컴파일 시 경고가 발생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초기값으로 동일한 유형의 다른 변수의 대입도 가능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공용체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303" y="4469567"/>
            <a:ext cx="8221786" cy="2086644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711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접근연산자 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공용체 변수로 멤버를 접근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공용체 멤버 접근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40941"/>
            <a:ext cx="6343581" cy="4786346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90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공용체</a:t>
            </a:r>
            <a:r>
              <a:rPr lang="ko-KR" altLang="en-US" dirty="0" smtClean="0"/>
              <a:t> 사용 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122381"/>
            <a:ext cx="787587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union data {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char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	</a:t>
            </a:r>
            <a:r>
              <a:rPr lang="en-US" altLang="ko-KR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문자형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cnt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	</a:t>
            </a:r>
            <a:r>
              <a:rPr lang="en-US" altLang="ko-KR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정수형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double real</a:t>
            </a:r>
            <a:r>
              <a:rPr lang="en-US" altLang="ko-KR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//</a:t>
            </a:r>
            <a:r>
              <a:rPr lang="ko-KR" altLang="en-US" sz="1800" dirty="0" err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실수형</a:t>
            </a:r>
            <a:endParaRPr lang="ko-KR" altLang="en-US" sz="18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 data1;</a:t>
            </a:r>
          </a:p>
          <a:p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typedef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union data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uniondata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main(void){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uniondata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data2 = {'A'};	</a:t>
            </a:r>
            <a:r>
              <a:rPr lang="en-US" altLang="ko-KR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멤버인 </a:t>
            </a:r>
            <a:r>
              <a:rPr lang="en-US" altLang="ko-KR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형으로만 초기화 가능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en-US" altLang="ko-KR" sz="1800" dirty="0" err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uniondata</a:t>
            </a:r>
            <a:r>
              <a:rPr lang="en-US" altLang="ko-KR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data2 = {10.3};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800" dirty="0" err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컴파일시</a:t>
            </a:r>
            <a:r>
              <a:rPr lang="ko-KR" altLang="en-US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경고 발생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uniondata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data3 = data2;	</a:t>
            </a:r>
            <a:r>
              <a:rPr lang="en-US" altLang="ko-KR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변수로 초기화 가능</a:t>
            </a:r>
          </a:p>
          <a:p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("%d %d\n",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uniondata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(data3));</a:t>
            </a:r>
          </a:p>
          <a:p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data1.ch = 'a';</a:t>
            </a:r>
          </a:p>
          <a:p>
            <a:r>
              <a:rPr lang="pt-B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printf("%c %d %f\n", data1.ch, data1.cnt, data1.real);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data1.cnt = 100;</a:t>
            </a:r>
          </a:p>
          <a:p>
            <a:r>
              <a:rPr lang="pt-B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printf("%c %d %f\n", data1.ch, data1.cnt, data1.real);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data1.real = 3.156759;		</a:t>
            </a:r>
          </a:p>
          <a:p>
            <a:r>
              <a:rPr lang="pt-B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printf("%c %d %f\n", data1.ch, data1.cnt, data1.real);</a:t>
            </a: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0;}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t="85349" r="59213"/>
          <a:stretch>
            <a:fillRect/>
          </a:stretch>
        </p:blipFill>
        <p:spPr bwMode="auto">
          <a:xfrm>
            <a:off x="5004048" y="1340768"/>
            <a:ext cx="2524270" cy="1436051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939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55004"/>
            <a:ext cx="4074840" cy="5442348"/>
          </a:xfr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93675" indent="-193675"/>
            <a:r>
              <a:rPr lang="ko-KR" altLang="en-US" sz="1800" dirty="0">
                <a:solidFill>
                  <a:schemeClr val="folHlink"/>
                </a:solidFill>
                <a:latin typeface="+mn-ea"/>
              </a:rPr>
              <a:t>예제</a:t>
            </a:r>
            <a:endParaRPr lang="ko-KR" altLang="en-US" sz="1800" dirty="0">
              <a:latin typeface="+mn-ea"/>
            </a:endParaRPr>
          </a:p>
          <a:p>
            <a:pPr marL="566738" lvl="1" indent="-180975"/>
            <a:r>
              <a:rPr lang="ko-KR" altLang="en-US" sz="1800" dirty="0" smtClean="0">
                <a:latin typeface="+mn-ea"/>
              </a:rPr>
              <a:t>두 </a:t>
            </a:r>
            <a:r>
              <a:rPr lang="ko-KR" altLang="en-US" sz="1800" dirty="0">
                <a:latin typeface="+mn-ea"/>
              </a:rPr>
              <a:t>가지 이상의 다른 방법으로 데이터를 처리할 필요가 있을 때, </a:t>
            </a:r>
            <a:r>
              <a:rPr lang="ko-KR" altLang="en-US" sz="1800" dirty="0" err="1">
                <a:latin typeface="+mn-ea"/>
              </a:rPr>
              <a:t>공용체는</a:t>
            </a:r>
            <a:r>
              <a:rPr lang="ko-KR" altLang="en-US" sz="1800" dirty="0">
                <a:latin typeface="+mn-ea"/>
              </a:rPr>
              <a:t> 매우 유용하다. </a:t>
            </a:r>
          </a:p>
          <a:p>
            <a:pPr marL="566738" lvl="1" indent="-180975"/>
            <a:endParaRPr lang="ko-KR" altLang="en-US" sz="1800" dirty="0">
              <a:latin typeface="+mn-ea"/>
            </a:endParaRPr>
          </a:p>
          <a:p>
            <a:pPr marL="566738" lvl="1" indent="-180975"/>
            <a:r>
              <a:rPr lang="ko-KR" altLang="en-US" sz="1800" dirty="0">
                <a:latin typeface="+mn-ea"/>
              </a:rPr>
              <a:t>예를 들면, 다음에 예시한 </a:t>
            </a:r>
            <a:r>
              <a:rPr lang="en-US" altLang="ko-KR" sz="1800" dirty="0">
                <a:solidFill>
                  <a:srgbClr val="3333FF"/>
                </a:solidFill>
                <a:latin typeface="+mn-ea"/>
              </a:rPr>
              <a:t>encode( )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함수는 </a:t>
            </a:r>
            <a:r>
              <a:rPr lang="ko-KR" altLang="en-US" sz="1800" dirty="0">
                <a:solidFill>
                  <a:srgbClr val="3333FF"/>
                </a:solidFill>
                <a:latin typeface="+mn-ea"/>
              </a:rPr>
              <a:t>두 바이트를 상호 교환함으로써 하나의 정수를 암호화하는데</a:t>
            </a:r>
            <a:r>
              <a:rPr lang="ko-KR" altLang="en-US" sz="1800" dirty="0">
                <a:latin typeface="+mn-ea"/>
              </a:rPr>
              <a:t>, 이때 </a:t>
            </a:r>
            <a:r>
              <a:rPr lang="ko-KR" altLang="en-US" sz="1800" dirty="0" err="1">
                <a:latin typeface="+mn-ea"/>
              </a:rPr>
              <a:t>공용체를</a:t>
            </a:r>
            <a:r>
              <a:rPr lang="ko-KR" altLang="en-US" sz="1800" dirty="0">
                <a:latin typeface="+mn-ea"/>
              </a:rPr>
              <a:t> 사용한다(함수에서 정수형을 2바이트 길이로 가정한다). </a:t>
            </a:r>
          </a:p>
          <a:p>
            <a:pPr marL="566738" lvl="1" indent="-180975"/>
            <a:endParaRPr lang="ko-KR" altLang="en-US" sz="1800" dirty="0">
              <a:latin typeface="+mn-ea"/>
            </a:endParaRPr>
          </a:p>
          <a:p>
            <a:pPr marL="566738" lvl="1" indent="-180975"/>
            <a:r>
              <a:rPr lang="ko-KR" altLang="en-US" sz="1800" dirty="0">
                <a:latin typeface="+mn-ea"/>
              </a:rPr>
              <a:t>같은 함수를 사용하여 이미 상호 교환된 바이트를 원래의 위치로 되돌리기 위해 다시 서로 교환함으로써 암호화된 정수를 해독할 수 있다.</a:t>
            </a: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공용체</a:t>
            </a:r>
            <a:r>
              <a:rPr lang="ko-KR" altLang="en-US" dirty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38195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83968" y="1155004"/>
            <a:ext cx="4788024" cy="5442348"/>
          </a:xfr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encode(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main(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){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marL="400050" lvl="1" indent="0">
              <a:buNone/>
            </a:pP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= encode(10);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/*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암호화한다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. */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"10 encoded is %d\n"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= encode(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/*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해독한다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. */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 decoded is %d\n"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return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0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;}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/*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정수를 암호화하고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다시 암호화된 정수를 해독한다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. */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encode(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){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union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+mn-ea"/>
              </a:rPr>
              <a:t>crypt_type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{ </a:t>
            </a:r>
            <a:r>
              <a:rPr lang="en-US" altLang="ko-K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num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   </a:t>
            </a: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char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c[4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];    }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crypt;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marL="400050" lvl="1" indent="0">
              <a:buNone/>
            </a:pP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crypt.num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=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marL="400050" lvl="1" indent="0">
              <a:buNone/>
            </a:pPr>
            <a:r>
              <a:rPr lang="en-US" altLang="ko-K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/*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바이트를 서로 교환한다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. */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crypt.c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[0];</a:t>
            </a:r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crypt.c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[0]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crypt.c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[1];</a:t>
            </a:r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crypt.c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[1]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marL="400050" lvl="1" indent="0">
              <a:buNone/>
            </a:pPr>
            <a:r>
              <a:rPr lang="en-US" altLang="ko-K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/*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암호화된 정수를 반환한다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. */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crypt.num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37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6500" t="33923" r="34601" b="60171"/>
          <a:stretch/>
        </p:blipFill>
        <p:spPr>
          <a:xfrm>
            <a:off x="5479966" y="6073178"/>
            <a:ext cx="2759280" cy="6898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5474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21822" y="1052736"/>
            <a:ext cx="8971384" cy="619400"/>
          </a:xfrm>
          <a:ln>
            <a:noFill/>
          </a:ln>
        </p:spPr>
        <p:txBody>
          <a:bodyPr>
            <a:normAutofit/>
          </a:bodyPr>
          <a:lstStyle/>
          <a:p>
            <a:pPr marL="166688" indent="-180975"/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비트-필드 구조체와 키보드에서 입력된 문자의 2진 표현을 출력하기 위한 하나의 문자로 구성된 </a:t>
            </a:r>
            <a:r>
              <a:rPr lang="ko-KR" altLang="en-US" sz="1600" dirty="0" err="1">
                <a:latin typeface="+mn-ea"/>
              </a:rPr>
              <a:t>공용체를</a:t>
            </a:r>
            <a:r>
              <a:rPr lang="ko-KR" altLang="en-US" sz="1600" dirty="0">
                <a:latin typeface="+mn-ea"/>
              </a:rPr>
              <a:t> 사용한다.</a:t>
            </a:r>
          </a:p>
          <a:p>
            <a:pPr marL="566738" lvl="1" indent="-180975"/>
            <a:endParaRPr lang="ko-KR" altLang="en-US" sz="1600" dirty="0">
              <a:latin typeface="+mn-ea"/>
            </a:endParaRPr>
          </a:p>
          <a:p>
            <a:pPr marL="566738" lvl="1" indent="-180975"/>
            <a:endParaRPr lang="ko-KR" altLang="en-US" sz="1600" dirty="0">
              <a:latin typeface="+mn-ea"/>
            </a:endParaRPr>
          </a:p>
          <a:p>
            <a:pPr marL="193675" indent="-193675">
              <a:buFont typeface="Wingdings" pitchFamily="2" charset="2"/>
              <a:buNone/>
            </a:pPr>
            <a:endParaRPr lang="ko-KR" altLang="ko-KR" sz="1600" dirty="0">
              <a:latin typeface="+mn-ea"/>
            </a:endParaRP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공용체</a:t>
            </a:r>
            <a:r>
              <a:rPr lang="ko-KR" altLang="en-US" dirty="0" smtClean="0"/>
              <a:t> 사용 예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38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707552"/>
            <a:ext cx="4248471" cy="5047536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altLang="ko-K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/*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한 바이트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(8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비트</a:t>
            </a:r>
            <a:r>
              <a:rPr lang="en-US" altLang="ko-K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  <a:r>
              <a:rPr lang="ko-KR" alt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각각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비트를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표현 *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ts val="1700"/>
              </a:lnSpc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a : 1;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/* </a:t>
            </a:r>
            <a:r>
              <a:rPr lang="ko-KR" alt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첫번째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비트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표현 *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ts val="1700"/>
              </a:lnSpc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unsigned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b : 1;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/* </a:t>
            </a:r>
            <a:r>
              <a:rPr lang="ko-KR" alt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두번째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비트 표현*</a:t>
            </a:r>
            <a:r>
              <a:rPr lang="en-US" altLang="ko-K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lvl="1">
              <a:lnSpc>
                <a:spcPts val="1700"/>
              </a:lnSpc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unsigned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c : 1;</a:t>
            </a:r>
          </a:p>
          <a:p>
            <a:pPr lvl="1">
              <a:lnSpc>
                <a:spcPts val="1700"/>
              </a:lnSpc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d : 1;</a:t>
            </a:r>
          </a:p>
          <a:p>
            <a:pPr lvl="1">
              <a:lnSpc>
                <a:spcPts val="1700"/>
              </a:lnSpc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e : 1;</a:t>
            </a:r>
          </a:p>
          <a:p>
            <a:pPr lvl="1">
              <a:lnSpc>
                <a:spcPts val="1700"/>
              </a:lnSpc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f : 1;</a:t>
            </a:r>
          </a:p>
          <a:p>
            <a:pPr lvl="1">
              <a:lnSpc>
                <a:spcPts val="1700"/>
              </a:lnSpc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g: 1;</a:t>
            </a:r>
          </a:p>
          <a:p>
            <a:pPr lvl="1">
              <a:lnSpc>
                <a:spcPts val="1700"/>
              </a:lnSpc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h: 1;</a:t>
            </a:r>
          </a:p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  <a:p>
            <a:pPr>
              <a:lnSpc>
                <a:spcPts val="1700"/>
              </a:lnSpc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union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key_type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lvl="1">
              <a:lnSpc>
                <a:spcPts val="1700"/>
              </a:lnSpc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1">
              <a:lnSpc>
                <a:spcPts val="1700"/>
              </a:lnSpc>
            </a:pP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bits;</a:t>
            </a:r>
          </a:p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} key;</a:t>
            </a:r>
          </a:p>
          <a:p>
            <a:pPr>
              <a:lnSpc>
                <a:spcPts val="1700"/>
              </a:lnSpc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ts val="17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1">
              <a:lnSpc>
                <a:spcPts val="1700"/>
              </a:lnSpc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"Strike a key: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>
              <a:lnSpc>
                <a:spcPts val="1700"/>
              </a:lnSpc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ts val="17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key.ch = _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getche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();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key.ch=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getche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ts val="1700"/>
              </a:lnSpc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nBinary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code is: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5634" y="1492109"/>
            <a:ext cx="4061166" cy="5262979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key.bits.h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"1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"0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key.bits.g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"1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"0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key.bits.f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"1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"0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key.bits.e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"1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"0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key.bits.d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"1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"0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key.bits.c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"1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"0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key.bits.b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"1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"0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key.bits.a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"1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"0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;}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588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정의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39552" y="1196752"/>
            <a:ext cx="7904796" cy="1938992"/>
            <a:chOff x="457200" y="1268760"/>
            <a:chExt cx="7904796" cy="1938992"/>
          </a:xfrm>
        </p:grpSpPr>
        <p:sp>
          <p:nvSpPr>
            <p:cNvPr id="9" name="TextBox 8"/>
            <p:cNvSpPr txBox="1"/>
            <p:nvPr/>
          </p:nvSpPr>
          <p:spPr>
            <a:xfrm>
              <a:off x="457200" y="1268760"/>
              <a:ext cx="362471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rgbClr val="0070C0"/>
                  </a:solidFill>
                  <a:latin typeface="+mn-ea"/>
                  <a:ea typeface="+mn-ea"/>
                </a:rPr>
                <a:t>struct</a:t>
              </a:r>
              <a:r>
                <a:rPr lang="en-US" altLang="ko-KR" sz="2000" dirty="0" smtClean="0">
                  <a:latin typeface="+mn-ea"/>
                  <a:ea typeface="+mn-ea"/>
                </a:rPr>
                <a:t> </a:t>
              </a:r>
              <a:r>
                <a:rPr lang="ko-KR" altLang="en-US" sz="2000" dirty="0" smtClean="0">
                  <a:latin typeface="+mn-ea"/>
                  <a:ea typeface="+mn-ea"/>
                </a:rPr>
                <a:t>구조체 태그 이름</a:t>
              </a:r>
              <a:endParaRPr lang="en-US" altLang="ko-KR" sz="2000" dirty="0" smtClean="0">
                <a:latin typeface="+mn-ea"/>
                <a:ea typeface="+mn-ea"/>
              </a:endParaRPr>
            </a:p>
            <a:p>
              <a:r>
                <a:rPr lang="en-US" altLang="ko-KR" sz="2000" dirty="0" smtClean="0">
                  <a:latin typeface="+mn-ea"/>
                  <a:ea typeface="+mn-ea"/>
                </a:rPr>
                <a:t>{</a:t>
              </a:r>
            </a:p>
            <a:p>
              <a:r>
                <a:rPr lang="en-US" altLang="ko-KR" sz="2000" dirty="0">
                  <a:latin typeface="+mn-ea"/>
                  <a:ea typeface="+mn-ea"/>
                </a:rPr>
                <a:t> </a:t>
              </a:r>
              <a:r>
                <a:rPr lang="en-US" altLang="ko-KR" sz="2000" dirty="0" smtClean="0">
                  <a:latin typeface="+mn-ea"/>
                  <a:ea typeface="+mn-ea"/>
                </a:rPr>
                <a:t>   </a:t>
              </a:r>
              <a:r>
                <a:rPr lang="ko-KR" altLang="en-US" sz="2000" dirty="0" err="1">
                  <a:solidFill>
                    <a:srgbClr val="0070C0"/>
                  </a:solidFill>
                  <a:latin typeface="+mn-ea"/>
                  <a:ea typeface="+mn-ea"/>
                </a:rPr>
                <a:t>자료형</a:t>
              </a:r>
              <a:r>
                <a:rPr lang="ko-KR" altLang="en-US" sz="2000" dirty="0" smtClean="0">
                  <a:latin typeface="+mn-ea"/>
                  <a:ea typeface="+mn-ea"/>
                </a:rPr>
                <a:t> </a:t>
              </a:r>
              <a:r>
                <a:rPr lang="ko-KR" altLang="en-US" sz="2000" dirty="0" err="1" smtClean="0">
                  <a:latin typeface="+mn-ea"/>
                  <a:ea typeface="+mn-ea"/>
                </a:rPr>
                <a:t>변수명</a:t>
              </a:r>
              <a:r>
                <a:rPr lang="en-US" altLang="ko-KR" sz="2000" dirty="0" smtClean="0">
                  <a:latin typeface="+mn-ea"/>
                  <a:ea typeface="+mn-ea"/>
                </a:rPr>
                <a:t>1;</a:t>
              </a:r>
            </a:p>
            <a:p>
              <a:r>
                <a:rPr lang="en-US" altLang="ko-KR" sz="2000" dirty="0">
                  <a:latin typeface="+mn-ea"/>
                  <a:ea typeface="+mn-ea"/>
                </a:rPr>
                <a:t> </a:t>
              </a:r>
              <a:r>
                <a:rPr lang="en-US" altLang="ko-KR" sz="2000" dirty="0" smtClean="0">
                  <a:latin typeface="+mn-ea"/>
                  <a:ea typeface="+mn-ea"/>
                </a:rPr>
                <a:t>   </a:t>
              </a:r>
              <a:r>
                <a:rPr lang="ko-KR" altLang="en-US" sz="2000" dirty="0" err="1">
                  <a:solidFill>
                    <a:srgbClr val="0070C0"/>
                  </a:solidFill>
                  <a:latin typeface="+mn-ea"/>
                  <a:ea typeface="+mn-ea"/>
                </a:rPr>
                <a:t>자료형</a:t>
              </a:r>
              <a:r>
                <a:rPr lang="ko-KR" altLang="en-US" sz="2000" dirty="0" smtClean="0">
                  <a:latin typeface="+mn-ea"/>
                  <a:ea typeface="+mn-ea"/>
                </a:rPr>
                <a:t> </a:t>
              </a:r>
              <a:r>
                <a:rPr lang="ko-KR" altLang="en-US" sz="2000" dirty="0" err="1" smtClean="0">
                  <a:latin typeface="+mn-ea"/>
                  <a:ea typeface="+mn-ea"/>
                </a:rPr>
                <a:t>변수명</a:t>
              </a:r>
              <a:r>
                <a:rPr lang="en-US" altLang="ko-KR" sz="2000" dirty="0" smtClean="0">
                  <a:latin typeface="+mn-ea"/>
                  <a:ea typeface="+mn-ea"/>
                </a:rPr>
                <a:t>2:</a:t>
              </a:r>
            </a:p>
            <a:p>
              <a:r>
                <a:rPr lang="en-US" altLang="ko-KR" sz="2000" dirty="0">
                  <a:latin typeface="+mn-ea"/>
                  <a:ea typeface="+mn-ea"/>
                </a:rPr>
                <a:t> </a:t>
              </a:r>
              <a:r>
                <a:rPr lang="en-US" altLang="ko-KR" sz="2000" dirty="0" smtClean="0">
                  <a:latin typeface="+mn-ea"/>
                  <a:ea typeface="+mn-ea"/>
                </a:rPr>
                <a:t>    ….</a:t>
              </a:r>
            </a:p>
            <a:p>
              <a:r>
                <a:rPr lang="en-US" altLang="ko-KR" sz="2000" dirty="0">
                  <a:latin typeface="+mn-ea"/>
                  <a:ea typeface="+mn-ea"/>
                </a:rPr>
                <a:t> </a:t>
              </a:r>
              <a:r>
                <a:rPr lang="en-US" altLang="ko-KR" sz="2000" dirty="0" smtClean="0">
                  <a:latin typeface="+mn-ea"/>
                  <a:ea typeface="+mn-ea"/>
                </a:rPr>
                <a:t> };  //</a:t>
              </a:r>
              <a:r>
                <a:rPr lang="ko-KR" altLang="en-US" sz="2000" dirty="0" smtClean="0">
                  <a:latin typeface="+mn-ea"/>
                  <a:ea typeface="+mn-ea"/>
                </a:rPr>
                <a:t>세미콜론은 반드시 필요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27584" y="1916832"/>
              <a:ext cx="2016224" cy="936104"/>
            </a:xfrm>
            <a:prstGeom prst="roundRect">
              <a:avLst>
                <a:gd name="adj" fmla="val 11268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10" idx="3"/>
              <a:endCxn id="15" idx="1"/>
            </p:cNvCxnSpPr>
            <p:nvPr/>
          </p:nvCxnSpPr>
          <p:spPr>
            <a:xfrm>
              <a:off x="2843808" y="2384884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63888" y="2030941"/>
              <a:ext cx="47981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+mn-ea"/>
                  <a:ea typeface="+mn-ea"/>
                </a:rPr>
                <a:t>구조체 구성요소</a:t>
              </a:r>
              <a:r>
                <a:rPr lang="en-US" altLang="ko-KR" sz="2000" dirty="0" smtClean="0">
                  <a:latin typeface="+mn-ea"/>
                  <a:ea typeface="+mn-ea"/>
                </a:rPr>
                <a:t>(</a:t>
              </a:r>
              <a:r>
                <a:rPr lang="en-US" altLang="ko-KR" sz="2000" dirty="0" err="1" smtClean="0">
                  <a:latin typeface="+mn-ea"/>
                  <a:ea typeface="+mn-ea"/>
                </a:rPr>
                <a:t>struct</a:t>
              </a:r>
              <a:r>
                <a:rPr lang="en-US" altLang="ko-KR" sz="2000" dirty="0" smtClean="0">
                  <a:latin typeface="+mn-ea"/>
                  <a:ea typeface="+mn-ea"/>
                </a:rPr>
                <a:t> member)</a:t>
              </a:r>
              <a:r>
                <a:rPr lang="ko-KR" altLang="en-US" sz="2000" dirty="0" smtClean="0">
                  <a:latin typeface="+mn-ea"/>
                  <a:ea typeface="+mn-ea"/>
                </a:rPr>
                <a:t>라 한다</a:t>
              </a:r>
              <a:endParaRPr lang="en-US" altLang="ko-KR" sz="2000" dirty="0" smtClean="0">
                <a:latin typeface="+mn-ea"/>
                <a:ea typeface="+mn-ea"/>
              </a:endParaRPr>
            </a:p>
            <a:p>
              <a:r>
                <a:rPr lang="ko-KR" altLang="en-US" sz="2000" dirty="0" smtClean="0">
                  <a:latin typeface="+mn-ea"/>
                  <a:ea typeface="+mn-ea"/>
                </a:rPr>
                <a:t>초기값 설정 불가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62725" y="3622810"/>
            <a:ext cx="5288627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+mn-ea"/>
                <a:ea typeface="+mn-ea"/>
              </a:rPr>
              <a:t>구조체 정의 예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struct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account{              </a:t>
            </a:r>
            <a:r>
              <a:rPr lang="en-US" altLang="ko-KR" sz="2000" dirty="0" smtClean="0">
                <a:latin typeface="+mn-ea"/>
                <a:ea typeface="+mn-ea"/>
              </a:rPr>
              <a:t>      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  <a:ea typeface="+mn-ea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+mn-ea"/>
                <a:ea typeface="+mn-ea"/>
              </a:rPr>
              <a:t>구조체 정의</a:t>
            </a:r>
            <a:endParaRPr lang="en-US" altLang="ko-KR" sz="2000" dirty="0">
              <a:solidFill>
                <a:srgbClr val="00B050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2000" dirty="0">
                <a:latin typeface="+mn-ea"/>
                <a:ea typeface="+mn-ea"/>
              </a:rPr>
              <a:t>	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char 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name[12];	        </a:t>
            </a:r>
            <a:r>
              <a:rPr lang="en-US" altLang="ko-KR" sz="2000" dirty="0">
                <a:solidFill>
                  <a:srgbClr val="00B050"/>
                </a:solidFill>
                <a:latin typeface="+mn-ea"/>
                <a:ea typeface="+mn-ea"/>
              </a:rPr>
              <a:t>//</a:t>
            </a:r>
            <a:r>
              <a:rPr lang="ko-KR" altLang="en-US" sz="2000" dirty="0" err="1">
                <a:solidFill>
                  <a:srgbClr val="00B050"/>
                </a:solidFill>
                <a:latin typeface="+mn-ea"/>
                <a:ea typeface="+mn-ea"/>
              </a:rPr>
              <a:t>계좌주</a:t>
            </a:r>
            <a:r>
              <a:rPr lang="ko-KR" altLang="en-US" sz="2000" dirty="0">
                <a:solidFill>
                  <a:srgbClr val="00B050"/>
                </a:solidFill>
                <a:latin typeface="+mn-ea"/>
                <a:ea typeface="+mn-ea"/>
              </a:rPr>
              <a:t> 이름</a:t>
            </a:r>
          </a:p>
          <a:p>
            <a:pPr>
              <a:buNone/>
            </a:pPr>
            <a:r>
              <a:rPr lang="en-US" altLang="ko-KR" sz="2000" dirty="0">
                <a:latin typeface="+mn-ea"/>
                <a:ea typeface="+mn-ea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   </a:t>
            </a:r>
            <a:r>
              <a:rPr lang="en-US" altLang="ko-KR" sz="2000" dirty="0" err="1" smtClean="0">
                <a:latin typeface="+mn-ea"/>
                <a:ea typeface="+mn-ea"/>
              </a:rPr>
              <a:t>actnum</a:t>
            </a:r>
            <a:r>
              <a:rPr lang="en-US" altLang="ko-KR" sz="2000" dirty="0">
                <a:latin typeface="+mn-ea"/>
                <a:ea typeface="+mn-ea"/>
              </a:rPr>
              <a:t>;	        </a:t>
            </a:r>
            <a:r>
              <a:rPr lang="en-US" altLang="ko-KR" sz="2000" dirty="0">
                <a:solidFill>
                  <a:srgbClr val="00B050"/>
                </a:solidFill>
                <a:latin typeface="+mn-ea"/>
                <a:ea typeface="+mn-ea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+mn-ea"/>
                <a:ea typeface="+mn-ea"/>
              </a:rPr>
              <a:t>계좌 번호</a:t>
            </a:r>
          </a:p>
          <a:p>
            <a:pPr>
              <a:buNone/>
            </a:pPr>
            <a:r>
              <a:rPr lang="en-US" altLang="ko-KR" sz="2000" dirty="0">
                <a:latin typeface="+mn-ea"/>
                <a:ea typeface="+mn-ea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double</a:t>
            </a:r>
            <a:r>
              <a:rPr lang="en-US" altLang="ko-KR" sz="2000" dirty="0">
                <a:latin typeface="+mn-ea"/>
                <a:ea typeface="+mn-ea"/>
              </a:rPr>
              <a:t> balance;       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  <a:ea typeface="+mn-ea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+mn-ea"/>
                <a:ea typeface="+mn-ea"/>
              </a:rPr>
              <a:t>잔고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  <a:ea typeface="+mn-ea"/>
              </a:rPr>
              <a:t>};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42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공용체 포인터 변수로 멤버를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접근연산자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를 이용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공용체 포인터</a:t>
            </a:r>
            <a:endParaRPr lang="ko-KR" altLang="en-US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79" y="2132856"/>
            <a:ext cx="4807917" cy="2520280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717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공용체</a:t>
            </a:r>
            <a:r>
              <a:rPr lang="ko-KR" altLang="en-US" dirty="0" smtClean="0"/>
              <a:t> 포인터 사용 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090768"/>
            <a:ext cx="77153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main(void){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union data {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char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cnt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double real;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 value, *p ;  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//main()</a:t>
            </a:r>
            <a:r>
              <a:rPr lang="ko-KR" altLang="en-US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내에서만 쓸 수 있는 지역 변수</a:t>
            </a:r>
            <a:endParaRPr lang="en-US" altLang="ko-KR" sz="20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p = &amp;value;	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주소값을 저장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p-&gt;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'a';	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//value.ch = 'a';</a:t>
            </a:r>
            <a:r>
              <a:rPr lang="ko-KR" altLang="en-US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동일한 문장</a:t>
            </a:r>
          </a:p>
          <a:p>
            <a:r>
              <a:rPr lang="pt-B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printf("%c %c\n", p-&gt;ch, (*p).ch);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p-&gt;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cnt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100;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("%d ", p-&gt;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cnt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p-&gt;real = 3.14;</a:t>
            </a:r>
          </a:p>
          <a:p>
            <a:r>
              <a:rPr lang="pt-B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printf("%.2f \n", p-&gt;real);</a:t>
            </a: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0;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t="61234" r="79511"/>
          <a:stretch>
            <a:fillRect/>
          </a:stretch>
        </p:blipFill>
        <p:spPr bwMode="auto">
          <a:xfrm>
            <a:off x="5940152" y="4581128"/>
            <a:ext cx="1374465" cy="1047899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8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08" y="1031862"/>
            <a:ext cx="8971384" cy="5442348"/>
          </a:xfrm>
        </p:spPr>
        <p:txBody>
          <a:bodyPr/>
          <a:lstStyle/>
          <a:p>
            <a:r>
              <a:rPr lang="en-US" altLang="ko-KR" dirty="0" err="1" smtClean="0"/>
              <a:t>enum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정수형 상수 목록 집합을 정의하는 자료형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다음에 열거형 </a:t>
            </a:r>
            <a:r>
              <a:rPr lang="ko-KR" altLang="en-US" dirty="0" err="1" smtClean="0"/>
              <a:t>태그명을</a:t>
            </a:r>
            <a:r>
              <a:rPr lang="ko-KR" altLang="en-US" dirty="0" smtClean="0"/>
              <a:t> 기술하고 중괄호를 사용하여 정수형 상수 목록을 쉼표로 분리하여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정의된 열거형은 새로운 자료형으로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열거형은 내부적으로 </a:t>
            </a:r>
            <a:r>
              <a:rPr lang="en-US" altLang="ko-KR" dirty="0" smtClean="0"/>
              <a:t>int</a:t>
            </a:r>
            <a:r>
              <a:rPr lang="ko-KR" altLang="en-US" dirty="0" smtClean="0"/>
              <a:t>형에 해당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열거형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b="11111"/>
          <a:stretch>
            <a:fillRect/>
          </a:stretch>
        </p:blipFill>
        <p:spPr bwMode="auto">
          <a:xfrm>
            <a:off x="1691680" y="3660739"/>
            <a:ext cx="5888523" cy="3071834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839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열거형태그 이름이 생략된 경우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열거형을 정의하면서 변수를 선언한다면 열거형 태그 이름을 생략 가능</a:t>
            </a:r>
          </a:p>
          <a:p>
            <a:pPr lvl="2"/>
            <a:r>
              <a:rPr lang="ko-KR" altLang="en-US" sz="2400" dirty="0" smtClean="0"/>
              <a:t>그러나 동일한 자료형의 변수를 더 이상 선언 불가능 </a:t>
            </a:r>
            <a:endParaRPr lang="en-US" altLang="ko-KR" sz="2400" dirty="0" smtClean="0"/>
          </a:p>
          <a:p>
            <a:pPr lvl="2"/>
            <a:endParaRPr lang="en-US" altLang="ko-KR" sz="2400" dirty="0" smtClean="0"/>
          </a:p>
          <a:p>
            <a:pPr lvl="2"/>
            <a:endParaRPr lang="en-US" altLang="ko-KR" sz="2400" dirty="0" smtClean="0"/>
          </a:p>
          <a:p>
            <a:pPr lvl="2"/>
            <a:endParaRPr lang="en-US" altLang="ko-KR" sz="2400" dirty="0" smtClean="0"/>
          </a:p>
          <a:p>
            <a:pPr lvl="2"/>
            <a:endParaRPr lang="en-US" altLang="ko-KR" sz="2400" dirty="0" smtClean="0"/>
          </a:p>
          <a:p>
            <a:pPr lvl="2"/>
            <a:endParaRPr lang="en-US" altLang="ko-KR" sz="2400" dirty="0" smtClean="0"/>
          </a:p>
          <a:p>
            <a:pPr lvl="2"/>
            <a:endParaRPr lang="en-US" altLang="ko-KR" sz="2400" dirty="0" smtClean="0"/>
          </a:p>
          <a:p>
            <a:r>
              <a:rPr lang="en-US" altLang="ko-KR" sz="2400" dirty="0" err="1" smtClean="0"/>
              <a:t>typedef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자료형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재정의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열거형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780928"/>
            <a:ext cx="5293601" cy="247093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5910160"/>
            <a:ext cx="5753551" cy="806771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635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열거형 사용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l="5375" t="11311" b="25347"/>
          <a:stretch>
            <a:fillRect/>
          </a:stretch>
        </p:blipFill>
        <p:spPr bwMode="auto">
          <a:xfrm>
            <a:off x="2500298" y="1000108"/>
            <a:ext cx="5572164" cy="57150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76247" r="65956"/>
          <a:stretch>
            <a:fillRect/>
          </a:stretch>
        </p:blipFill>
        <p:spPr bwMode="auto">
          <a:xfrm>
            <a:off x="357157" y="2857496"/>
            <a:ext cx="1874427" cy="207170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347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열거형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상수값의</a:t>
            </a:r>
            <a:r>
              <a:rPr lang="ko-KR" altLang="en-US" dirty="0" smtClean="0"/>
              <a:t> 지정과 출력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열거형 상수 이용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 l="5083" t="21538" b="16923"/>
          <a:stretch>
            <a:fillRect/>
          </a:stretch>
        </p:blipFill>
        <p:spPr bwMode="auto">
          <a:xfrm>
            <a:off x="642909" y="1785926"/>
            <a:ext cx="8137989" cy="4357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87692" r="77128"/>
          <a:stretch>
            <a:fillRect/>
          </a:stretch>
        </p:blipFill>
        <p:spPr bwMode="auto">
          <a:xfrm>
            <a:off x="6000760" y="4643446"/>
            <a:ext cx="2411033" cy="10715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538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상수목록에서 정수를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 목록에 </a:t>
            </a:r>
            <a:r>
              <a:rPr lang="ko-KR" altLang="en-US" dirty="0" err="1" smtClean="0"/>
              <a:t>정수값을</a:t>
            </a:r>
            <a:r>
              <a:rPr lang="ko-KR" altLang="en-US" dirty="0" smtClean="0"/>
              <a:t> 부분적으로 직접 지정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상수값을</a:t>
            </a:r>
            <a:r>
              <a:rPr lang="ko-KR" altLang="en-US" dirty="0" smtClean="0"/>
              <a:t> 지정한 상수는 그 값으로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지정되지 않은 상수는 그 이후로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증가한 상수 값으로 정의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열거형 상수 지정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r="22642" b="9091"/>
          <a:stretch>
            <a:fillRect/>
          </a:stretch>
        </p:blipFill>
        <p:spPr bwMode="auto">
          <a:xfrm>
            <a:off x="857224" y="3214686"/>
            <a:ext cx="70295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5684" r="20863" b="1016"/>
          <a:stretch/>
        </p:blipFill>
        <p:spPr bwMode="auto">
          <a:xfrm>
            <a:off x="841669" y="4199912"/>
            <a:ext cx="706060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 r="47213" b="2302"/>
          <a:stretch>
            <a:fillRect/>
          </a:stretch>
        </p:blipFill>
        <p:spPr bwMode="auto">
          <a:xfrm>
            <a:off x="857224" y="5214950"/>
            <a:ext cx="523004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563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46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4824536" cy="48678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enum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{ham=1, coffee=2, milk=3} co;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){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menu;</a:t>
            </a:r>
          </a:p>
          <a:p>
            <a:pPr marL="400050" lvl="1" indent="0">
              <a:buNone/>
            </a:pP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메뉴입력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: </a:t>
            </a:r>
            <a:r>
              <a:rPr lang="en-US" altLang="ko-KR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  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scanf_s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&amp;menu);</a:t>
            </a:r>
          </a:p>
          <a:p>
            <a:pPr marL="400050" lvl="1" indent="0">
              <a:buNone/>
            </a:pP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switch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(menu){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ham: </a:t>
            </a:r>
          </a:p>
          <a:p>
            <a:pPr marL="400050" lvl="1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"ham\n"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coffee: </a:t>
            </a:r>
          </a:p>
          <a:p>
            <a:pPr marL="400050" lvl="1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"coffee\n"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milk: </a:t>
            </a:r>
          </a:p>
          <a:p>
            <a:pPr marL="400050" lvl="1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"milk\n"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     return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0;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열거형</a:t>
            </a:r>
            <a:r>
              <a:rPr lang="ko-KR" altLang="en-US" dirty="0" smtClean="0"/>
              <a:t> 사용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73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 정의 후 구조체 변수 선언 및 초기화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구조체 정의와 변수 선언을 함께하는 방법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변수 선언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973" t="5128" r="1753" b="17949"/>
          <a:stretch>
            <a:fillRect/>
          </a:stretch>
        </p:blipFill>
        <p:spPr bwMode="auto">
          <a:xfrm>
            <a:off x="763279" y="4664540"/>
            <a:ext cx="6521690" cy="2049552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8750" b="12674"/>
          <a:stretch/>
        </p:blipFill>
        <p:spPr bwMode="auto">
          <a:xfrm>
            <a:off x="699998" y="1556792"/>
            <a:ext cx="6648253" cy="243473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958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 변수 크기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실제 구조체의 크기는 멤버의 크기의 합보다 크거나 같음</a:t>
            </a:r>
            <a:endParaRPr lang="en-US" altLang="ko-KR" dirty="0" smtClean="0"/>
          </a:p>
          <a:p>
            <a:r>
              <a:rPr lang="ko-KR" altLang="en-US" dirty="0" smtClean="0"/>
              <a:t>구조체 멤버 접근 방법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참조연산자 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 변수의 크기와 접근 연산자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356" y="2924944"/>
            <a:ext cx="7973679" cy="35283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7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>
                <a:latin typeface="+mn-ea"/>
              </a:rPr>
              <a:t>#include &lt;</a:t>
            </a:r>
            <a:r>
              <a:rPr lang="en-US" altLang="ko-KR" sz="1600" dirty="0" err="1" smtClean="0">
                <a:latin typeface="+mn-ea"/>
              </a:rPr>
              <a:t>stdio.h</a:t>
            </a:r>
            <a:r>
              <a:rPr lang="en-US" altLang="ko-KR" sz="1600" dirty="0" smtClean="0">
                <a:latin typeface="+mn-ea"/>
              </a:rPr>
              <a:t>&gt;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#include &lt;</a:t>
            </a:r>
            <a:r>
              <a:rPr lang="en-US" altLang="ko-KR" sz="1600" dirty="0" err="1" smtClean="0">
                <a:latin typeface="+mn-ea"/>
              </a:rPr>
              <a:t>string.h</a:t>
            </a:r>
            <a:r>
              <a:rPr lang="en-US" altLang="ko-KR" sz="1600" dirty="0" smtClean="0">
                <a:latin typeface="+mn-ea"/>
              </a:rPr>
              <a:t>&gt;</a:t>
            </a:r>
          </a:p>
          <a:p>
            <a:pPr>
              <a:buNone/>
            </a:pP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 account{             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  <a:latin typeface="+mn-ea"/>
              </a:rPr>
              <a:t>구조체 정의</a:t>
            </a:r>
            <a:endParaRPr lang="en-US" altLang="ko-KR" sz="1600" dirty="0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char name[12];       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600" dirty="0" err="1" smtClean="0">
                <a:solidFill>
                  <a:srgbClr val="00B050"/>
                </a:solidFill>
                <a:latin typeface="+mn-ea"/>
              </a:rPr>
              <a:t>계좌주</a:t>
            </a:r>
            <a:r>
              <a:rPr lang="ko-KR" altLang="en-US" sz="1600" dirty="0" smtClean="0">
                <a:solidFill>
                  <a:srgbClr val="00B050"/>
                </a:solidFill>
                <a:latin typeface="+mn-ea"/>
              </a:rPr>
              <a:t> 이름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actnum</a:t>
            </a:r>
            <a:r>
              <a:rPr lang="en-US" altLang="ko-KR" sz="1600" dirty="0" smtClean="0">
                <a:latin typeface="+mn-ea"/>
              </a:rPr>
              <a:t>;	       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  <a:latin typeface="+mn-ea"/>
              </a:rPr>
              <a:t>계좌 번호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double balance;      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  <a:latin typeface="+mn-ea"/>
              </a:rPr>
              <a:t>잔고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};</a:t>
            </a:r>
          </a:p>
          <a:p>
            <a:pPr>
              <a:buNone/>
            </a:pP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main(void){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    //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구조체 변수 선언 및 초기화</a:t>
            </a:r>
            <a:endParaRPr lang="en-US" altLang="ko-KR" sz="16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 account mine = {"</a:t>
            </a:r>
            <a:r>
              <a:rPr lang="ko-KR" altLang="en-US" sz="1600" dirty="0" smtClean="0">
                <a:latin typeface="+mn-ea"/>
              </a:rPr>
              <a:t>홍길동</a:t>
            </a:r>
            <a:r>
              <a:rPr lang="en-US" altLang="ko-KR" sz="1600" dirty="0" smtClean="0">
                <a:latin typeface="+mn-ea"/>
              </a:rPr>
              <a:t>", 1001, 300000 }; 	</a:t>
            </a:r>
          </a:p>
          <a:p>
            <a:pPr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 account yours;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  <a:latin typeface="+mn-ea"/>
              </a:rPr>
              <a:t>구조체 변수 선언</a:t>
            </a:r>
            <a:endParaRPr lang="en-US" altLang="ko-KR" sz="1600" dirty="0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strcpy_s</a:t>
            </a:r>
            <a:r>
              <a:rPr lang="en-US" altLang="ko-KR" sz="1600" dirty="0" smtClean="0">
                <a:latin typeface="+mn-ea"/>
              </a:rPr>
              <a:t>(yours.name, 12, "</a:t>
            </a:r>
            <a:r>
              <a:rPr lang="ko-KR" altLang="en-US" sz="1600" dirty="0" smtClean="0">
                <a:latin typeface="+mn-ea"/>
              </a:rPr>
              <a:t>이동원</a:t>
            </a:r>
            <a:r>
              <a:rPr lang="en-US" altLang="ko-KR" sz="1600" dirty="0" smtClean="0">
                <a:latin typeface="+mn-ea"/>
              </a:rPr>
              <a:t>");   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sz="1600" dirty="0" err="1">
                <a:solidFill>
                  <a:srgbClr val="00B050"/>
                </a:solidFill>
                <a:latin typeface="+mn-ea"/>
              </a:rPr>
              <a:t>strcpy_s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()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함수를 이용 구조체 멤버 변수 초기화</a:t>
            </a:r>
            <a:endParaRPr lang="en-US" altLang="ko-KR" sz="16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yours.actnum</a:t>
            </a:r>
            <a:r>
              <a:rPr lang="en-US" altLang="ko-KR" sz="1600" dirty="0" smtClean="0">
                <a:latin typeface="+mn-ea"/>
              </a:rPr>
              <a:t> = 1002;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 //.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연산자를 이용한 구조체 멤버 접근</a:t>
            </a:r>
            <a:endParaRPr lang="en-US" altLang="ko-KR" sz="1600" dirty="0" smtClean="0">
              <a:latin typeface="+mn-ea"/>
            </a:endParaRP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yours.balance</a:t>
            </a:r>
            <a:r>
              <a:rPr lang="en-US" altLang="ko-KR" sz="1600" dirty="0" smtClean="0">
                <a:latin typeface="+mn-ea"/>
              </a:rPr>
              <a:t> = 500000;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printf</a:t>
            </a:r>
            <a:r>
              <a:rPr lang="en-US" altLang="ko-KR" sz="1600" dirty="0" smtClean="0">
                <a:latin typeface="+mn-ea"/>
              </a:rPr>
              <a:t>("</a:t>
            </a:r>
            <a:r>
              <a:rPr lang="ko-KR" altLang="en-US" sz="1600" dirty="0" smtClean="0">
                <a:latin typeface="+mn-ea"/>
              </a:rPr>
              <a:t>구조체크기</a:t>
            </a:r>
            <a:r>
              <a:rPr lang="en-US" altLang="ko-KR" sz="1600" dirty="0" smtClean="0">
                <a:latin typeface="+mn-ea"/>
              </a:rPr>
              <a:t>: %d\n", </a:t>
            </a:r>
            <a:r>
              <a:rPr lang="en-US" altLang="ko-KR" sz="1600" dirty="0" err="1" smtClean="0">
                <a:latin typeface="+mn-ea"/>
              </a:rPr>
              <a:t>sizeof</a:t>
            </a:r>
            <a:r>
              <a:rPr lang="en-US" altLang="ko-KR" sz="1600" dirty="0" smtClean="0">
                <a:latin typeface="+mn-ea"/>
              </a:rPr>
              <a:t>(mine));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  <a:latin typeface="+mn-ea"/>
              </a:rPr>
              <a:t>구조체 크기 출력</a:t>
            </a:r>
            <a:endParaRPr lang="en-US" altLang="ko-KR" sz="1600" dirty="0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pt-BR" altLang="ko-KR" sz="1600" dirty="0" smtClean="0">
                <a:latin typeface="+mn-ea"/>
              </a:rPr>
              <a:t>	printf("%s %d %.2f\n", mine.name, mine.actnum, mine.balance);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printf</a:t>
            </a:r>
            <a:r>
              <a:rPr lang="en-US" altLang="ko-KR" sz="1600" dirty="0" smtClean="0">
                <a:latin typeface="+mn-ea"/>
              </a:rPr>
              <a:t>("%s %d %.2f\n", yours.name, </a:t>
            </a:r>
            <a:r>
              <a:rPr lang="en-US" altLang="ko-KR" sz="1600" dirty="0" err="1" smtClean="0">
                <a:latin typeface="+mn-ea"/>
              </a:rPr>
              <a:t>yours.actnum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yours.balance</a:t>
            </a:r>
            <a:r>
              <a:rPr lang="en-US" altLang="ko-KR" sz="1600" dirty="0" smtClean="0">
                <a:latin typeface="+mn-ea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	return 0;}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이용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88090" r="61109"/>
          <a:stretch>
            <a:fillRect/>
          </a:stretch>
        </p:blipFill>
        <p:spPr bwMode="auto">
          <a:xfrm>
            <a:off x="6143636" y="1857364"/>
            <a:ext cx="2533815" cy="1143008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구조체의 사용 </a:t>
            </a:r>
            <a:endParaRPr lang="en-US" altLang="ko-KR" dirty="0" smtClean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179512" y="1083123"/>
            <a:ext cx="8813694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ts val="2300"/>
              </a:lnSpc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500394" y="1038233"/>
            <a:ext cx="4104053" cy="2279461"/>
            <a:chOff x="3112" y="678"/>
            <a:chExt cx="2171" cy="983"/>
          </a:xfrm>
          <a:effectLst/>
        </p:grpSpPr>
        <p:sp>
          <p:nvSpPr>
            <p:cNvPr id="369684" name="AutoShape 10"/>
            <p:cNvSpPr>
              <a:spLocks noChangeArrowheads="1"/>
            </p:cNvSpPr>
            <p:nvPr/>
          </p:nvSpPr>
          <p:spPr bwMode="auto">
            <a:xfrm>
              <a:off x="3112" y="678"/>
              <a:ext cx="2171" cy="983"/>
            </a:xfrm>
            <a:prstGeom prst="cloudCallout">
              <a:avLst>
                <a:gd name="adj1" fmla="val -23301"/>
                <a:gd name="adj2" fmla="val -2148"/>
              </a:avLst>
            </a:prstGeom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ko-KR" altLang="en-US" sz="1800">
                <a:latin typeface="+mn-ea"/>
              </a:endParaRPr>
            </a:p>
          </p:txBody>
        </p:sp>
        <p:sp>
          <p:nvSpPr>
            <p:cNvPr id="369685" name="Text Box 11"/>
            <p:cNvSpPr txBox="1">
              <a:spLocks noChangeArrowheads="1"/>
            </p:cNvSpPr>
            <p:nvPr/>
          </p:nvSpPr>
          <p:spPr bwMode="auto">
            <a:xfrm>
              <a:off x="3378" y="824"/>
              <a:ext cx="1630" cy="637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함수 위에서 구조체 형을 선언하면 프로그램 전체에서 사용가능</a:t>
              </a:r>
              <a:r>
                <a:rPr lang="en-US" altLang="ko-KR" sz="1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내에서 선언하면 다른 함수에서는 사용불가</a:t>
              </a: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9512" y="1052736"/>
            <a:ext cx="8064896" cy="572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math.h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lvl="1">
              <a:lnSpc>
                <a:spcPts val="2100"/>
              </a:lnSpc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p_name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[10];</a:t>
            </a:r>
          </a:p>
          <a:p>
            <a:pPr lvl="1">
              <a:lnSpc>
                <a:spcPts val="2100"/>
              </a:lnSpc>
            </a:pP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x, y;</a:t>
            </a:r>
          </a:p>
          <a:p>
            <a:pPr>
              <a:lnSpc>
                <a:spcPts val="21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};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구조체 정의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main(){</a:t>
            </a:r>
          </a:p>
          <a:p>
            <a:pPr lvl="1">
              <a:lnSpc>
                <a:spcPts val="2100"/>
              </a:lnSpc>
            </a:pP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p1, p2;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구조체 변수 선언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ts val="2100"/>
              </a:lnSpc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dist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1">
              <a:lnSpc>
                <a:spcPts val="2100"/>
              </a:lnSpc>
            </a:pP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ts val="2100"/>
              </a:lnSpc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"p1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의 이름을 입력하세요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>
              <a:lnSpc>
                <a:spcPts val="2100"/>
              </a:lnSpc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scanf_s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"%s"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p1.p_name, 10);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문자열을 멤버변수 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p_name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로 초기화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ts val="2100"/>
              </a:lnSpc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"p1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x, y 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좌표를 입력하세요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>
              <a:lnSpc>
                <a:spcPts val="2100"/>
              </a:lnSpc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scanf_s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"%d %d"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&amp;p1.x, &amp;p1.y);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데이터를 구조체 멤버 변수로 초기화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ts val="2100"/>
              </a:lnSpc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"p2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의 이름을 입력하세요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>
              <a:lnSpc>
                <a:spcPts val="2100"/>
              </a:lnSpc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scanf_s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"%s"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p2.p_name, 10);</a:t>
            </a:r>
          </a:p>
          <a:p>
            <a:pPr lvl="1">
              <a:lnSpc>
                <a:spcPts val="2100"/>
              </a:lnSpc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"p2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x, y 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좌표를 입력하세요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>
              <a:lnSpc>
                <a:spcPts val="2100"/>
              </a:lnSpc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scanf_s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"%d %d"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&amp;p2.x, &amp;p2.y);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데이터를 구조체 멤버 변수로 초기화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ts val="2100"/>
              </a:lnSpc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dist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sqrt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(pow(p2.x - p1.x, 2) + pow(p2.y - p1.y, 2));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구조체 변수 사용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ts val="2100"/>
              </a:lnSpc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두 점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%s 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%s 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사이의 거리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%f\n"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p1.p_name, p2.p_name,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dist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1">
              <a:lnSpc>
                <a:spcPts val="2100"/>
              </a:lnSpc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0;</a:t>
            </a:r>
          </a:p>
          <a:p>
            <a:pPr>
              <a:lnSpc>
                <a:spcPts val="21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39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구조체 형의 변수들끼리는 서로 초기화나 대입이 가능</a:t>
            </a:r>
            <a:r>
              <a:rPr lang="en-US" altLang="ko-KR" dirty="0" smtClean="0"/>
              <a:t>.</a:t>
            </a: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구조체 간의 초기화 및 대입 </a:t>
            </a:r>
            <a:r>
              <a:rPr lang="en-US" altLang="ko-KR" dirty="0" smtClean="0">
                <a:latin typeface="+mn-ea"/>
                <a:ea typeface="+mn-ea"/>
              </a:rPr>
              <a:t>(1/2)</a:t>
            </a:r>
          </a:p>
        </p:txBody>
      </p:sp>
      <p:pic>
        <p:nvPicPr>
          <p:cNvPr id="3706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556792"/>
            <a:ext cx="5848917" cy="379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860032" y="4624093"/>
            <a:ext cx="3528392" cy="1973259"/>
            <a:chOff x="930" y="3022"/>
            <a:chExt cx="2131" cy="680"/>
          </a:xfrm>
        </p:grpSpPr>
        <p:sp>
          <p:nvSpPr>
            <p:cNvPr id="370696" name="AutoShape 12"/>
            <p:cNvSpPr>
              <a:spLocks noChangeArrowheads="1"/>
            </p:cNvSpPr>
            <p:nvPr/>
          </p:nvSpPr>
          <p:spPr bwMode="auto">
            <a:xfrm>
              <a:off x="930" y="3022"/>
              <a:ext cx="2131" cy="680"/>
            </a:xfrm>
            <a:prstGeom prst="cloudCallout">
              <a:avLst>
                <a:gd name="adj1" fmla="val -20343"/>
                <a:gd name="adj2" fmla="val -11028"/>
              </a:avLst>
            </a:pr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sz="1600">
                <a:latin typeface="굴림" charset="-127"/>
                <a:ea typeface="굴림" charset="-127"/>
              </a:endParaRPr>
            </a:p>
          </p:txBody>
        </p:sp>
        <p:sp>
          <p:nvSpPr>
            <p:cNvPr id="370697" name="Text Box 13"/>
            <p:cNvSpPr txBox="1">
              <a:spLocks noChangeArrowheads="1"/>
            </p:cNvSpPr>
            <p:nvPr/>
          </p:nvSpPr>
          <p:spPr bwMode="auto">
            <a:xfrm>
              <a:off x="1176" y="3171"/>
              <a:ext cx="1769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동일한 구조체 태그 이름으로 선언된  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구조체 변수들만 가능함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구조체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 이름이  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다르면 대입연산 불가능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!!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5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20351</TotalTime>
  <Words>2385</Words>
  <Application>Microsoft Office PowerPoint</Application>
  <PresentationFormat>화면 슬라이드 쇼(4:3)</PresentationFormat>
  <Paragraphs>604</Paragraphs>
  <Slides>47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굴림</vt:lpstr>
      <vt:lpstr>맑은 고딕</vt:lpstr>
      <vt:lpstr>휴먼모음T</vt:lpstr>
      <vt:lpstr>Arial</vt:lpstr>
      <vt:lpstr>Corbel</vt:lpstr>
      <vt:lpstr>Tahoma</vt:lpstr>
      <vt:lpstr>Wingdings</vt:lpstr>
      <vt:lpstr>Wingdings 2</vt:lpstr>
      <vt:lpstr>New_Education03</vt:lpstr>
      <vt:lpstr> 구조체와 공용체</vt:lpstr>
      <vt:lpstr>구조체</vt:lpstr>
      <vt:lpstr>구조체 정의</vt:lpstr>
      <vt:lpstr>구조체 정의</vt:lpstr>
      <vt:lpstr>구조체 변수 선언</vt:lpstr>
      <vt:lpstr>구조체 변수의 크기와 접근 연산자</vt:lpstr>
      <vt:lpstr>구조체 이용</vt:lpstr>
      <vt:lpstr>구조체의 사용 </vt:lpstr>
      <vt:lpstr>구조체 간의 초기화 및 대입 (1/2)</vt:lpstr>
      <vt:lpstr>구조체 간의 초기화 및 대입 (2/2)</vt:lpstr>
      <vt:lpstr>구조체 멤버로 사용되는 구조체</vt:lpstr>
      <vt:lpstr>구조체 멤버로 사용되는 구조체 </vt:lpstr>
      <vt:lpstr>자료형 재정의 구문</vt:lpstr>
      <vt:lpstr>자료형 재정의 목적</vt:lpstr>
      <vt:lpstr>구조체 자료형 재정의</vt:lpstr>
      <vt:lpstr>자료형 재정의 이용</vt:lpstr>
      <vt:lpstr>구조체 배열</vt:lpstr>
      <vt:lpstr>구조체 배열 </vt:lpstr>
      <vt:lpstr>구조체 배열 – 메뉴판 가격 순으로 정리하기</vt:lpstr>
      <vt:lpstr>구조체 배열</vt:lpstr>
      <vt:lpstr>구조체 포인터</vt:lpstr>
      <vt:lpstr>구조체 포인터 선언</vt:lpstr>
      <vt:lpstr>구조체 포인터</vt:lpstr>
      <vt:lpstr>구조체 포인터 사용 예</vt:lpstr>
      <vt:lpstr>구조체의 전달 (1/2)</vt:lpstr>
      <vt:lpstr>구조체 전달 예  </vt:lpstr>
      <vt:lpstr>구조체의 전달 (2/2)</vt:lpstr>
      <vt:lpstr>구조체  포인터 전달 예</vt:lpstr>
      <vt:lpstr>구조체를 입력 인자로 전달하는 경우</vt:lpstr>
      <vt:lpstr>비트필드 (1/3)</vt:lpstr>
      <vt:lpstr>비트필드 (2/3)</vt:lpstr>
      <vt:lpstr>비트필드 (3/3)</vt:lpstr>
      <vt:lpstr>비트 필드의 사용</vt:lpstr>
      <vt:lpstr>공용체</vt:lpstr>
      <vt:lpstr>공용체</vt:lpstr>
      <vt:lpstr>공용체 멤버 접근</vt:lpstr>
      <vt:lpstr>공용체 사용 예</vt:lpstr>
      <vt:lpstr>공용체 사용 예</vt:lpstr>
      <vt:lpstr>공용체 사용 예</vt:lpstr>
      <vt:lpstr>공용체 포인터</vt:lpstr>
      <vt:lpstr>공용체 포인터 사용 예</vt:lpstr>
      <vt:lpstr>열거형</vt:lpstr>
      <vt:lpstr>열거형 </vt:lpstr>
      <vt:lpstr>열거형 사용</vt:lpstr>
      <vt:lpstr>열거형 상수 이용</vt:lpstr>
      <vt:lpstr>열거형 상수 지정</vt:lpstr>
      <vt:lpstr>열거형 사용 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C++ &amp; OOP Fundamentals ( 2005/1/31~2005/2/4)</dc:title>
  <dc:creator>신미영</dc:creator>
  <cp:lastModifiedBy>ana</cp:lastModifiedBy>
  <cp:revision>1003</cp:revision>
  <dcterms:created xsi:type="dcterms:W3CDTF">2001-12-02T14:11:34Z</dcterms:created>
  <dcterms:modified xsi:type="dcterms:W3CDTF">2016-09-29T06:29:55Z</dcterms:modified>
</cp:coreProperties>
</file>