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4" r:id="rId2"/>
    <p:sldId id="310" r:id="rId3"/>
    <p:sldId id="338" r:id="rId4"/>
    <p:sldId id="311" r:id="rId5"/>
    <p:sldId id="312" r:id="rId6"/>
    <p:sldId id="313" r:id="rId7"/>
    <p:sldId id="314" r:id="rId8"/>
    <p:sldId id="316" r:id="rId9"/>
    <p:sldId id="317" r:id="rId10"/>
    <p:sldId id="340" r:id="rId11"/>
    <p:sldId id="341" r:id="rId12"/>
    <p:sldId id="342" r:id="rId13"/>
    <p:sldId id="339" r:id="rId14"/>
    <p:sldId id="336" r:id="rId15"/>
    <p:sldId id="337" r:id="rId16"/>
    <p:sldId id="328" r:id="rId17"/>
    <p:sldId id="327" r:id="rId18"/>
    <p:sldId id="334" r:id="rId19"/>
    <p:sldId id="335" r:id="rId20"/>
  </p:sldIdLst>
  <p:sldSz cx="8640763" cy="6483350"/>
  <p:notesSz cx="6858000" cy="9144000"/>
  <p:defaultTextStyle>
    <a:defPPr>
      <a:defRPr lang="en-US"/>
    </a:defPPr>
    <a:lvl1pPr marL="0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100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199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299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399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499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598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698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798" algn="l" defTabSz="4321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2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384" y="44"/>
      </p:cViewPr>
      <p:guideLst>
        <p:guide orient="horz" pos="2042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7089C-C1DA-4D41-A43E-5DF1334401CF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0B820-7298-48A7-B45C-3657C5A3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09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71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ox_small_cmyk_pos_rect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07" y="178883"/>
            <a:ext cx="1521068" cy="4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4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4321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75" indent="-324075" algn="l" defTabSz="4321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2162" indent="-270062" algn="l" defTabSz="4321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249" indent="-216050" algn="l" defTabSz="432100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349" indent="-216050" algn="l" defTabSz="432100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449" indent="-216050" algn="l" defTabSz="432100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5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7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100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1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2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3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4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6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7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urbmodels.larc.nasa.gov/naca0012_val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7504" y="1374939"/>
            <a:ext cx="773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 CWM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01" y="2990088"/>
            <a:ext cx="8060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Luca di Mare</a:t>
            </a:r>
          </a:p>
          <a:p>
            <a:pPr algn="ctr"/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John’s College</a:t>
            </a:r>
          </a:p>
          <a:p>
            <a:pPr algn="ctr"/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Oxford </a:t>
            </a:r>
            <a:r>
              <a:rPr lang="en-GB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Thermofluids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Institute</a:t>
            </a:r>
          </a:p>
          <a:p>
            <a:pPr algn="ctr"/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Science Department</a:t>
            </a:r>
          </a:p>
          <a:p>
            <a:pPr algn="ctr"/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Oxford</a:t>
            </a:r>
          </a:p>
        </p:txBody>
      </p:sp>
    </p:spTree>
    <p:extLst>
      <p:ext uri="{BB962C8B-B14F-4D97-AF65-F5344CB8AC3E}">
        <p14:creationId xmlns:p14="http://schemas.microsoft.com/office/powerpoint/2010/main" val="395864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0EF98-4114-4417-9E94-E771DF115C8A}"/>
              </a:ext>
            </a:extLst>
          </p:cNvPr>
          <p:cNvSpPr txBox="1"/>
          <p:nvPr/>
        </p:nvSpPr>
        <p:spPr>
          <a:xfrm>
            <a:off x="112370" y="116233"/>
            <a:ext cx="65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Discretising the flow domain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04F2-E4D9-481F-AC14-91EE012E3BCA}"/>
              </a:ext>
            </a:extLst>
          </p:cNvPr>
          <p:cNvSpPr txBox="1"/>
          <p:nvPr/>
        </p:nvSpPr>
        <p:spPr>
          <a:xfrm>
            <a:off x="188585" y="639453"/>
            <a:ext cx="82933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CFD techniques are based on local solutions of the flow equations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applied directly to an arbitrary flow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can be applied to small subdomains of simple shape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tetrahedra, prisms, pyramids, hexahedra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such small subdomains tessellating the flow domain is known as the mesh (or grid)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of techniques used to subdivide a given flow domain into a set of small elements with “good” properties is known as mesh (or grid)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a graph showing a curved object&#10;&#10;Description automatically generated with medium confidence">
            <a:extLst>
              <a:ext uri="{FF2B5EF4-FFF2-40B4-BE49-F238E27FC236}">
                <a16:creationId xmlns:a16="http://schemas.microsoft.com/office/drawing/2014/main" id="{F5B26F5C-6268-4053-B6D9-9F6A19D272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346" t="3131" r="12956"/>
          <a:stretch/>
        </p:blipFill>
        <p:spPr>
          <a:xfrm rot="5400000">
            <a:off x="3076778" y="2735088"/>
            <a:ext cx="2517010" cy="47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6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0EF98-4114-4417-9E94-E771DF115C8A}"/>
              </a:ext>
            </a:extLst>
          </p:cNvPr>
          <p:cNvSpPr txBox="1"/>
          <p:nvPr/>
        </p:nvSpPr>
        <p:spPr>
          <a:xfrm>
            <a:off x="112370" y="116233"/>
            <a:ext cx="65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Obtaining a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04F2-E4D9-481F-AC14-91EE012E3BCA}"/>
              </a:ext>
            </a:extLst>
          </p:cNvPr>
          <p:cNvSpPr txBox="1"/>
          <p:nvPr/>
        </p:nvSpPr>
        <p:spPr>
          <a:xfrm>
            <a:off x="188585" y="665922"/>
            <a:ext cx="82933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a flow domain is discretised a numerical solution can be obtained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required is a computer program, the “solver”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solver has as input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the mesh (position of the nodes, how they are connected by the cells of the mesh, where are the boundaries)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the flow (fluid properties, boundary conditions, models, control parameters)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the numerical solution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flow variables for each node (or cell)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urple and orange background&#10;&#10;Description automatically generated">
            <a:extLst>
              <a:ext uri="{FF2B5EF4-FFF2-40B4-BE49-F238E27FC236}">
                <a16:creationId xmlns:a16="http://schemas.microsoft.com/office/drawing/2014/main" id="{39286D5D-5EDE-3988-E310-1A93B105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63" y="4346649"/>
            <a:ext cx="7733437" cy="193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0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0EF98-4114-4417-9E94-E771DF115C8A}"/>
              </a:ext>
            </a:extLst>
          </p:cNvPr>
          <p:cNvSpPr txBox="1"/>
          <p:nvPr/>
        </p:nvSpPr>
        <p:spPr>
          <a:xfrm>
            <a:off x="112370" y="116233"/>
            <a:ext cx="65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Interrogating a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04F2-E4D9-481F-AC14-91EE012E3BCA}"/>
              </a:ext>
            </a:extLst>
          </p:cNvPr>
          <p:cNvSpPr txBox="1"/>
          <p:nvPr/>
        </p:nvSpPr>
        <p:spPr>
          <a:xfrm>
            <a:off x="188585" y="665922"/>
            <a:ext cx="82933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solutions contain a fair amount of information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information can be obtained by evaluating derived quantities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wall shear stress or heat fluxes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Typcally</a:t>
            </a: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one can look at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Integrals of fluxes on selected boundaries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flux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Integrals of shear stress and normal stress at walls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1D profiles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of pressure along lifting surfaces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contours (or similar)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Surface/space distributions of flow quantities</a:t>
            </a:r>
          </a:p>
        </p:txBody>
      </p:sp>
    </p:spTree>
    <p:extLst>
      <p:ext uri="{BB962C8B-B14F-4D97-AF65-F5344CB8AC3E}">
        <p14:creationId xmlns:p14="http://schemas.microsoft.com/office/powerpoint/2010/main" val="10649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0EF98-4114-4417-9E94-E771DF115C8A}"/>
              </a:ext>
            </a:extLst>
          </p:cNvPr>
          <p:cNvSpPr txBox="1"/>
          <p:nvPr/>
        </p:nvSpPr>
        <p:spPr>
          <a:xfrm>
            <a:off x="112370" y="116233"/>
            <a:ext cx="65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– Monday practical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04F2-E4D9-481F-AC14-91EE012E3BCA}"/>
              </a:ext>
            </a:extLst>
          </p:cNvPr>
          <p:cNvSpPr txBox="1"/>
          <p:nvPr/>
        </p:nvSpPr>
        <p:spPr>
          <a:xfrm>
            <a:off x="173683" y="1143000"/>
            <a:ext cx="82933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sure you are familiar with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scripts to generate grid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to convert Plot3D files into CGNS files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Journal file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sure you know which file goes where and that you keep separate runs (journal file, mesh and results) in different folders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for today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panels in the interactive setup to set the CFL number, </a:t>
            </a:r>
            <a:r>
              <a:rPr lang="en-GB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upwinding</a:t>
            </a: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numerical fluxes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inviscid setup, study the effect of on the lift/incidence characteristic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resolution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size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what happens at high incidence (30</a:t>
            </a:r>
            <a:r>
              <a:rPr lang="en-GB" sz="18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Is it what </a:t>
            </a:r>
            <a:r>
              <a:rPr lang="en-GB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expect in an inviscid flow? Discuss why this </a:t>
            </a:r>
            <a:r>
              <a:rPr lang="en-GB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happening</a:t>
            </a: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0EF98-4114-4417-9E94-E771DF115C8A}"/>
              </a:ext>
            </a:extLst>
          </p:cNvPr>
          <p:cNvSpPr txBox="1"/>
          <p:nvPr/>
        </p:nvSpPr>
        <p:spPr>
          <a:xfrm>
            <a:off x="112370" y="116233"/>
            <a:ext cx="65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– Tuesday practical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04F2-E4D9-481F-AC14-91EE012E3BCA}"/>
              </a:ext>
            </a:extLst>
          </p:cNvPr>
          <p:cNvSpPr txBox="1"/>
          <p:nvPr/>
        </p:nvSpPr>
        <p:spPr>
          <a:xfrm>
            <a:off x="173683" y="1143000"/>
            <a:ext cx="82933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Familiarise yourself with the controls for viscous setups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 the </a:t>
            </a:r>
            <a:r>
              <a:rPr lang="en-GB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scripts with the correct arguments to generate grids stretched towards the aerofoil 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for today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viscous setup with a turbulence model of your choice, study the effect of on the lift/incidence characteristic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resolution with particular attention to the wall resolution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8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0EF98-4114-4417-9E94-E771DF115C8A}"/>
              </a:ext>
            </a:extLst>
          </p:cNvPr>
          <p:cNvSpPr txBox="1"/>
          <p:nvPr/>
        </p:nvSpPr>
        <p:spPr>
          <a:xfrm>
            <a:off x="112370" y="116233"/>
            <a:ext cx="65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– Wednesday practical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04F2-E4D9-481F-AC14-91EE012E3BCA}"/>
              </a:ext>
            </a:extLst>
          </p:cNvPr>
          <p:cNvSpPr txBox="1"/>
          <p:nvPr/>
        </p:nvSpPr>
        <p:spPr>
          <a:xfrm>
            <a:off x="173683" y="1143000"/>
            <a:ext cx="8293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Familiarise yourself with the script to generate an aerofoil with flap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a systematic study of the effect of flap geometric parameters 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lift-drag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73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370" y="116233"/>
            <a:ext cx="65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your design brief!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933" y="930774"/>
            <a:ext cx="50894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Gurney flap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triangular appendix near trailing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see it  sometimes on car spoilers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Operates by modifying the effective camber of an aerofoil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lift (in most cases for down-force)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also drag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1AEA-C5DD-473C-A899-0B85D07411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65517" y="1413764"/>
            <a:ext cx="3315970" cy="221107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3EF7086-BA97-4F95-A64B-E2B9FF632154}"/>
              </a:ext>
            </a:extLst>
          </p:cNvPr>
          <p:cNvGrpSpPr/>
          <p:nvPr/>
        </p:nvGrpSpPr>
        <p:grpSpPr>
          <a:xfrm>
            <a:off x="1062924" y="3941578"/>
            <a:ext cx="6900140" cy="2256015"/>
            <a:chOff x="0" y="0"/>
            <a:chExt cx="6900267" cy="2256015"/>
          </a:xfrm>
        </p:grpSpPr>
        <p:sp>
          <p:nvSpPr>
            <p:cNvPr id="6" name="Shape 43">
              <a:extLst>
                <a:ext uri="{FF2B5EF4-FFF2-40B4-BE49-F238E27FC236}">
                  <a16:creationId xmlns:a16="http://schemas.microsoft.com/office/drawing/2014/main" id="{E0E3D16B-9CF6-4798-8939-1D981DAD8131}"/>
                </a:ext>
              </a:extLst>
            </p:cNvPr>
            <p:cNvSpPr/>
            <p:nvPr/>
          </p:nvSpPr>
          <p:spPr>
            <a:xfrm>
              <a:off x="0" y="1163574"/>
              <a:ext cx="6820154" cy="0"/>
            </a:xfrm>
            <a:custGeom>
              <a:avLst/>
              <a:gdLst/>
              <a:ahLst/>
              <a:cxnLst/>
              <a:rect l="0" t="0" r="0" b="0"/>
              <a:pathLst>
                <a:path w="6820154">
                  <a:moveTo>
                    <a:pt x="0" y="0"/>
                  </a:moveTo>
                  <a:lnTo>
                    <a:pt x="6820154" y="0"/>
                  </a:lnTo>
                </a:path>
              </a:pathLst>
            </a:custGeom>
            <a:ln w="25908" cap="flat">
              <a:custDash>
                <a:ds d="816000" sp="612000"/>
                <a:ds d="204000" sp="612000"/>
              </a:custDash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7" name="Shape 44">
              <a:extLst>
                <a:ext uri="{FF2B5EF4-FFF2-40B4-BE49-F238E27FC236}">
                  <a16:creationId xmlns:a16="http://schemas.microsoft.com/office/drawing/2014/main" id="{B3440C89-3A58-4145-A704-56EF9119631E}"/>
                </a:ext>
              </a:extLst>
            </p:cNvPr>
            <p:cNvSpPr/>
            <p:nvPr/>
          </p:nvSpPr>
          <p:spPr>
            <a:xfrm>
              <a:off x="128016" y="48514"/>
              <a:ext cx="6103621" cy="1115060"/>
            </a:xfrm>
            <a:custGeom>
              <a:avLst/>
              <a:gdLst/>
              <a:ahLst/>
              <a:cxnLst/>
              <a:rect l="0" t="0" r="0" b="0"/>
              <a:pathLst>
                <a:path w="6103621" h="1115060">
                  <a:moveTo>
                    <a:pt x="0" y="1115060"/>
                  </a:moveTo>
                  <a:cubicBezTo>
                    <a:pt x="6718" y="0"/>
                    <a:pt x="4110228" y="649859"/>
                    <a:pt x="6103621" y="1094486"/>
                  </a:cubicBezTo>
                  <a:lnTo>
                    <a:pt x="6103621" y="1094486"/>
                  </a:lnTo>
                </a:path>
              </a:pathLst>
            </a:custGeom>
            <a:ln w="2590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8" name="Shape 45">
              <a:extLst>
                <a:ext uri="{FF2B5EF4-FFF2-40B4-BE49-F238E27FC236}">
                  <a16:creationId xmlns:a16="http://schemas.microsoft.com/office/drawing/2014/main" id="{1C9A6B6C-2B7A-4D9B-9020-4C3A4E6F2F64}"/>
                </a:ext>
              </a:extLst>
            </p:cNvPr>
            <p:cNvSpPr/>
            <p:nvPr/>
          </p:nvSpPr>
          <p:spPr>
            <a:xfrm>
              <a:off x="128016" y="1143762"/>
              <a:ext cx="6103621" cy="1112253"/>
            </a:xfrm>
            <a:custGeom>
              <a:avLst/>
              <a:gdLst/>
              <a:ahLst/>
              <a:cxnLst/>
              <a:rect l="0" t="0" r="0" b="0"/>
              <a:pathLst>
                <a:path w="6103621" h="1112253">
                  <a:moveTo>
                    <a:pt x="0" y="0"/>
                  </a:moveTo>
                  <a:cubicBezTo>
                    <a:pt x="6718" y="1112253"/>
                    <a:pt x="4110228" y="464007"/>
                    <a:pt x="6103621" y="20447"/>
                  </a:cubicBezTo>
                  <a:lnTo>
                    <a:pt x="6103621" y="20447"/>
                  </a:lnTo>
                </a:path>
              </a:pathLst>
            </a:custGeom>
            <a:ln w="2590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Shape 46">
              <a:extLst>
                <a:ext uri="{FF2B5EF4-FFF2-40B4-BE49-F238E27FC236}">
                  <a16:creationId xmlns:a16="http://schemas.microsoft.com/office/drawing/2014/main" id="{B539EE30-8144-4360-B9AE-5BEE9B1FB24B}"/>
                </a:ext>
              </a:extLst>
            </p:cNvPr>
            <p:cNvSpPr/>
            <p:nvPr/>
          </p:nvSpPr>
          <p:spPr>
            <a:xfrm>
              <a:off x="5792725" y="1047750"/>
              <a:ext cx="438912" cy="94107"/>
            </a:xfrm>
            <a:custGeom>
              <a:avLst/>
              <a:gdLst/>
              <a:ahLst/>
              <a:cxnLst/>
              <a:rect l="0" t="0" r="0" b="0"/>
              <a:pathLst>
                <a:path w="438912" h="94107">
                  <a:moveTo>
                    <a:pt x="0" y="0"/>
                  </a:moveTo>
                  <a:lnTo>
                    <a:pt x="438912" y="94107"/>
                  </a:lnTo>
                </a:path>
              </a:pathLst>
            </a:custGeom>
            <a:ln w="28956" cap="flat">
              <a:round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Shape 47">
              <a:extLst>
                <a:ext uri="{FF2B5EF4-FFF2-40B4-BE49-F238E27FC236}">
                  <a16:creationId xmlns:a16="http://schemas.microsoft.com/office/drawing/2014/main" id="{F0AEFD92-4C4D-4D72-A9A0-71CA2EFE423A}"/>
                </a:ext>
              </a:extLst>
            </p:cNvPr>
            <p:cNvSpPr/>
            <p:nvPr/>
          </p:nvSpPr>
          <p:spPr>
            <a:xfrm>
              <a:off x="6231637" y="729234"/>
              <a:ext cx="0" cy="434594"/>
            </a:xfrm>
            <a:custGeom>
              <a:avLst/>
              <a:gdLst/>
              <a:ahLst/>
              <a:cxnLst/>
              <a:rect l="0" t="0" r="0" b="0"/>
              <a:pathLst>
                <a:path h="434594">
                  <a:moveTo>
                    <a:pt x="0" y="434594"/>
                  </a:moveTo>
                  <a:lnTo>
                    <a:pt x="0" y="0"/>
                  </a:lnTo>
                </a:path>
              </a:pathLst>
            </a:custGeom>
            <a:ln w="2590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Shape 48">
              <a:extLst>
                <a:ext uri="{FF2B5EF4-FFF2-40B4-BE49-F238E27FC236}">
                  <a16:creationId xmlns:a16="http://schemas.microsoft.com/office/drawing/2014/main" id="{B60A7D46-D345-4805-8122-96788359F78F}"/>
                </a:ext>
              </a:extLst>
            </p:cNvPr>
            <p:cNvSpPr/>
            <p:nvPr/>
          </p:nvSpPr>
          <p:spPr>
            <a:xfrm>
              <a:off x="5792725" y="729234"/>
              <a:ext cx="438912" cy="320040"/>
            </a:xfrm>
            <a:custGeom>
              <a:avLst/>
              <a:gdLst/>
              <a:ahLst/>
              <a:cxnLst/>
              <a:rect l="0" t="0" r="0" b="0"/>
              <a:pathLst>
                <a:path w="438912" h="320040">
                  <a:moveTo>
                    <a:pt x="438912" y="0"/>
                  </a:moveTo>
                  <a:lnTo>
                    <a:pt x="0" y="320040"/>
                  </a:lnTo>
                </a:path>
              </a:pathLst>
            </a:custGeom>
            <a:ln w="25908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Shape 49">
              <a:extLst>
                <a:ext uri="{FF2B5EF4-FFF2-40B4-BE49-F238E27FC236}">
                  <a16:creationId xmlns:a16="http://schemas.microsoft.com/office/drawing/2014/main" id="{35386234-F988-4460-9A67-008DF823E7D1}"/>
                </a:ext>
              </a:extLst>
            </p:cNvPr>
            <p:cNvSpPr/>
            <p:nvPr/>
          </p:nvSpPr>
          <p:spPr>
            <a:xfrm>
              <a:off x="5791963" y="0"/>
              <a:ext cx="0" cy="1046353"/>
            </a:xfrm>
            <a:custGeom>
              <a:avLst/>
              <a:gdLst/>
              <a:ahLst/>
              <a:cxnLst/>
              <a:rect l="0" t="0" r="0" b="0"/>
              <a:pathLst>
                <a:path h="1046353">
                  <a:moveTo>
                    <a:pt x="0" y="1046353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Shape 50">
              <a:extLst>
                <a:ext uri="{FF2B5EF4-FFF2-40B4-BE49-F238E27FC236}">
                  <a16:creationId xmlns:a16="http://schemas.microsoft.com/office/drawing/2014/main" id="{4B2AA487-0EDA-4DB4-8DF6-3927DF7B6B33}"/>
                </a:ext>
              </a:extLst>
            </p:cNvPr>
            <p:cNvSpPr/>
            <p:nvPr/>
          </p:nvSpPr>
          <p:spPr>
            <a:xfrm>
              <a:off x="6230875" y="3048"/>
              <a:ext cx="0" cy="1046353"/>
            </a:xfrm>
            <a:custGeom>
              <a:avLst/>
              <a:gdLst/>
              <a:ahLst/>
              <a:cxnLst/>
              <a:rect l="0" t="0" r="0" b="0"/>
              <a:pathLst>
                <a:path h="1046353">
                  <a:moveTo>
                    <a:pt x="0" y="1046353"/>
                  </a:moveTo>
                  <a:lnTo>
                    <a:pt x="0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Shape 51">
              <a:extLst>
                <a:ext uri="{FF2B5EF4-FFF2-40B4-BE49-F238E27FC236}">
                  <a16:creationId xmlns:a16="http://schemas.microsoft.com/office/drawing/2014/main" id="{C74C5900-2A12-4D6A-BD3B-8F5D397C0D23}"/>
                </a:ext>
              </a:extLst>
            </p:cNvPr>
            <p:cNvSpPr/>
            <p:nvPr/>
          </p:nvSpPr>
          <p:spPr>
            <a:xfrm>
              <a:off x="5792725" y="501396"/>
              <a:ext cx="438912" cy="77724"/>
            </a:xfrm>
            <a:custGeom>
              <a:avLst/>
              <a:gdLst/>
              <a:ahLst/>
              <a:cxnLst/>
              <a:rect l="0" t="0" r="0" b="0"/>
              <a:pathLst>
                <a:path w="438912" h="77724">
                  <a:moveTo>
                    <a:pt x="129539" y="0"/>
                  </a:moveTo>
                  <a:lnTo>
                    <a:pt x="129539" y="25908"/>
                  </a:lnTo>
                  <a:lnTo>
                    <a:pt x="309372" y="25908"/>
                  </a:lnTo>
                  <a:lnTo>
                    <a:pt x="309372" y="0"/>
                  </a:lnTo>
                  <a:lnTo>
                    <a:pt x="438912" y="38862"/>
                  </a:lnTo>
                  <a:lnTo>
                    <a:pt x="309372" y="77724"/>
                  </a:lnTo>
                  <a:lnTo>
                    <a:pt x="309372" y="51816"/>
                  </a:lnTo>
                  <a:lnTo>
                    <a:pt x="129539" y="51816"/>
                  </a:lnTo>
                  <a:lnTo>
                    <a:pt x="129539" y="77724"/>
                  </a:lnTo>
                  <a:lnTo>
                    <a:pt x="0" y="38862"/>
                  </a:lnTo>
                  <a:lnTo>
                    <a:pt x="129539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Shape 52">
              <a:extLst>
                <a:ext uri="{FF2B5EF4-FFF2-40B4-BE49-F238E27FC236}">
                  <a16:creationId xmlns:a16="http://schemas.microsoft.com/office/drawing/2014/main" id="{B83CFD05-0253-4CF2-B9E7-CB45027B887C}"/>
                </a:ext>
              </a:extLst>
            </p:cNvPr>
            <p:cNvSpPr/>
            <p:nvPr/>
          </p:nvSpPr>
          <p:spPr>
            <a:xfrm>
              <a:off x="6182106" y="722376"/>
              <a:ext cx="695071" cy="0"/>
            </a:xfrm>
            <a:custGeom>
              <a:avLst/>
              <a:gdLst/>
              <a:ahLst/>
              <a:cxnLst/>
              <a:rect l="0" t="0" r="0" b="0"/>
              <a:pathLst>
                <a:path w="695071">
                  <a:moveTo>
                    <a:pt x="0" y="0"/>
                  </a:moveTo>
                  <a:lnTo>
                    <a:pt x="695071" y="0"/>
                  </a:lnTo>
                </a:path>
              </a:pathLst>
            </a:custGeom>
            <a:ln w="12192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Shape 54">
              <a:extLst>
                <a:ext uri="{FF2B5EF4-FFF2-40B4-BE49-F238E27FC236}">
                  <a16:creationId xmlns:a16="http://schemas.microsoft.com/office/drawing/2014/main" id="{AD0E65E7-3E6E-4F41-A4FD-E9C156E48E4C}"/>
                </a:ext>
              </a:extLst>
            </p:cNvPr>
            <p:cNvSpPr/>
            <p:nvPr/>
          </p:nvSpPr>
          <p:spPr>
            <a:xfrm>
              <a:off x="6515863" y="730758"/>
              <a:ext cx="77724" cy="438912"/>
            </a:xfrm>
            <a:custGeom>
              <a:avLst/>
              <a:gdLst/>
              <a:ahLst/>
              <a:cxnLst/>
              <a:rect l="0" t="0" r="0" b="0"/>
              <a:pathLst>
                <a:path w="77724" h="438912">
                  <a:moveTo>
                    <a:pt x="38862" y="0"/>
                  </a:moveTo>
                  <a:lnTo>
                    <a:pt x="77724" y="129540"/>
                  </a:lnTo>
                  <a:lnTo>
                    <a:pt x="51815" y="129540"/>
                  </a:lnTo>
                  <a:lnTo>
                    <a:pt x="51815" y="309372"/>
                  </a:lnTo>
                  <a:lnTo>
                    <a:pt x="77724" y="309372"/>
                  </a:lnTo>
                  <a:lnTo>
                    <a:pt x="38862" y="438912"/>
                  </a:lnTo>
                  <a:lnTo>
                    <a:pt x="0" y="309372"/>
                  </a:lnTo>
                  <a:lnTo>
                    <a:pt x="25908" y="309372"/>
                  </a:lnTo>
                  <a:lnTo>
                    <a:pt x="25908" y="129540"/>
                  </a:lnTo>
                  <a:lnTo>
                    <a:pt x="0" y="129540"/>
                  </a:lnTo>
                  <a:lnTo>
                    <a:pt x="3886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BAE6239-784D-44D1-B63F-CA25041B4681}"/>
                </a:ext>
              </a:extLst>
            </p:cNvPr>
            <p:cNvSpPr/>
            <p:nvPr/>
          </p:nvSpPr>
          <p:spPr>
            <a:xfrm>
              <a:off x="5564251" y="427809"/>
              <a:ext cx="149092" cy="28782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70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rPr>
                <a:t>ℓ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14881B-F480-4E45-87FD-D774DDC54BBE}"/>
                </a:ext>
              </a:extLst>
            </p:cNvPr>
            <p:cNvSpPr/>
            <p:nvPr/>
          </p:nvSpPr>
          <p:spPr>
            <a:xfrm>
              <a:off x="6740525" y="846401"/>
              <a:ext cx="159742" cy="2878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70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rPr>
                <a:t>ℎ</a:t>
              </a:r>
              <a:endParaRPr lang="en-GB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AE8D43-98AD-4613-BB01-903532DA6C1D}"/>
              </a:ext>
            </a:extLst>
          </p:cNvPr>
          <p:cNvSpPr txBox="1"/>
          <p:nvPr/>
        </p:nvSpPr>
        <p:spPr>
          <a:xfrm>
            <a:off x="112370" y="116233"/>
            <a:ext cx="65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brief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2E720B-088F-4A7C-9F5E-21CA30B47292}"/>
                  </a:ext>
                </a:extLst>
              </p:cNvPr>
              <p:cNvSpPr txBox="1"/>
              <p:nvPr/>
            </p:nvSpPr>
            <p:spPr>
              <a:xfrm>
                <a:off x="0" y="646683"/>
                <a:ext cx="8640763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Study inviscid flow on the un-modified NACA0012 aerofoil (Ma=0.1)</a:t>
                </a:r>
              </a:p>
              <a:p>
                <a:pPr marL="342900" indent="-342900">
                  <a:buAutoNum type="arabicParenR"/>
                </a:pPr>
                <a:endParaRPr lang="en-GB" sz="1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78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Sensitivity of pressure coefficient to domain size (distance of </a:t>
                </a:r>
                <a:r>
                  <a:rPr lang="en-GB" sz="16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airfoil</a:t>
                </a:r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surface to far-field boundary)</a:t>
                </a:r>
              </a:p>
              <a:p>
                <a:pPr marL="7178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Sensitivity of pressure coefficient to grid resolution</a:t>
                </a:r>
              </a:p>
              <a:p>
                <a:pPr marL="7178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Inviscid lift/incidence characteristic</a:t>
                </a:r>
              </a:p>
              <a:p>
                <a:pPr marL="7178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Discuss results at low incidence and high incidence</a:t>
                </a:r>
              </a:p>
              <a:p>
                <a:pPr marL="717850" lvl="1" indent="-285750">
                  <a:buFont typeface="Arial" panose="020B0604020202020204" pitchFamily="34" charset="0"/>
                  <a:buChar char="•"/>
                </a:pPr>
                <a:endParaRPr lang="en-GB" sz="1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Study turbulent viscous flow on un-modified NACA0012 aerofoil (Ma=0.1, sea level standard air)</a:t>
                </a:r>
              </a:p>
              <a:p>
                <a:pPr marL="7178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Sensitivity of pressure and friction coefficient to grid resolution</a:t>
                </a:r>
              </a:p>
              <a:p>
                <a:pPr marL="7178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Lift/drag polar</a:t>
                </a:r>
              </a:p>
              <a:p>
                <a:pPr marL="7178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to reference data (e.g. </a:t>
                </a:r>
                <a:r>
                  <a:rPr lang="en-GB" sz="1600" dirty="0">
                    <a:hlinkClick r:id="rId2"/>
                  </a:rPr>
                  <a:t>https://turbmodels.larc.nasa.gov/naca0012_val.html</a:t>
                </a:r>
                <a:r>
                  <a:rPr lang="en-GB" sz="1600" dirty="0"/>
                  <a:t>)</a:t>
                </a:r>
                <a:endParaRPr lang="en-GB" sz="1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7850" lvl="1" indent="-285750">
                  <a:buFont typeface="Arial" panose="020B0604020202020204" pitchFamily="34" charset="0"/>
                  <a:buChar char="•"/>
                </a:pPr>
                <a:endParaRPr lang="en-GB" sz="1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Parametric study of lift and drag characteristics of NACA0012 with Gurney flap with respect to flap chord and height at different incidence levels</a:t>
                </a:r>
              </a:p>
              <a:p>
                <a:pPr marL="7178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−20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incidence (flap on the pressure side),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GB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</m:t>
                    </m:r>
                    <m:r>
                      <a:rPr lang="en-GB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=3×</m:t>
                    </m:r>
                    <m:sSup>
                      <m:sSupPr>
                        <m:ctrlPr>
                          <a:rPr lang="en-GB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GB" sz="1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78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When is the flap preferable to the clean aerofoil set at higher incidence?</a:t>
                </a:r>
              </a:p>
              <a:p>
                <a:pPr marL="717850" lvl="1" indent="-285750">
                  <a:buFont typeface="Arial" panose="020B0604020202020204" pitchFamily="34" charset="0"/>
                  <a:buChar char="•"/>
                </a:pPr>
                <a:endParaRPr lang="en-GB" sz="1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7850" lvl="1" indent="-285750">
                  <a:buFont typeface="Arial" panose="020B0604020202020204" pitchFamily="34" charset="0"/>
                  <a:buChar char="•"/>
                </a:pPr>
                <a:endParaRPr lang="en-GB" sz="1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brief is not to rush you generate tons of numbers in two days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to give you a modicum of structure to organize your thoughts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let you work in a relaxed and enjoyable manner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Variations are welcome, arm-waving is not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2E720B-088F-4A7C-9F5E-21CA30B47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6683"/>
                <a:ext cx="8640763" cy="5755422"/>
              </a:xfrm>
              <a:prstGeom prst="rect">
                <a:avLst/>
              </a:prstGeom>
              <a:blipFill>
                <a:blip r:embed="rId3"/>
                <a:stretch>
                  <a:fillRect l="-353" t="-318" r="-282" b="-5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9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AE8D43-98AD-4613-BB01-903532DA6C1D}"/>
              </a:ext>
            </a:extLst>
          </p:cNvPr>
          <p:cNvSpPr txBox="1"/>
          <p:nvPr/>
        </p:nvSpPr>
        <p:spPr>
          <a:xfrm>
            <a:off x="112370" y="116233"/>
            <a:ext cx="676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Forces on a solid body immersed in a fluid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F54FE3-48B0-43F9-A4CF-E06A8657BA3E}"/>
              </a:ext>
            </a:extLst>
          </p:cNvPr>
          <p:cNvGrpSpPr>
            <a:grpSpLocks noChangeAspect="1"/>
          </p:cNvGrpSpPr>
          <p:nvPr/>
        </p:nvGrpSpPr>
        <p:grpSpPr>
          <a:xfrm>
            <a:off x="2851589" y="883490"/>
            <a:ext cx="2937583" cy="1354437"/>
            <a:chOff x="2362704" y="900604"/>
            <a:chExt cx="4519358" cy="208374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36F34AD-8B22-4F1A-8E72-F95CCB43A16A}"/>
                </a:ext>
              </a:extLst>
            </p:cNvPr>
            <p:cNvSpPr/>
            <p:nvPr/>
          </p:nvSpPr>
          <p:spPr>
            <a:xfrm>
              <a:off x="2362704" y="2024510"/>
              <a:ext cx="4519358" cy="959842"/>
            </a:xfrm>
            <a:custGeom>
              <a:avLst/>
              <a:gdLst>
                <a:gd name="connsiteX0" fmla="*/ 4365323 w 4380981"/>
                <a:gd name="connsiteY0" fmla="*/ 849073 h 1164884"/>
                <a:gd name="connsiteX1" fmla="*/ 1496994 w 4380981"/>
                <a:gd name="connsiteY1" fmla="*/ 2050 h 1164884"/>
                <a:gd name="connsiteX2" fmla="*/ 110956 w 4380981"/>
                <a:gd name="connsiteY2" fmla="*/ 1118580 h 1164884"/>
                <a:gd name="connsiteX3" fmla="*/ 4365323 w 4380981"/>
                <a:gd name="connsiteY3" fmla="*/ 849073 h 1164884"/>
                <a:gd name="connsiteX0" fmla="*/ 4365323 w 4464564"/>
                <a:gd name="connsiteY0" fmla="*/ 850562 h 1233895"/>
                <a:gd name="connsiteX1" fmla="*/ 1496994 w 4464564"/>
                <a:gd name="connsiteY1" fmla="*/ 3539 h 1233895"/>
                <a:gd name="connsiteX2" fmla="*/ 110956 w 4464564"/>
                <a:gd name="connsiteY2" fmla="*/ 1120069 h 1233895"/>
                <a:gd name="connsiteX3" fmla="*/ 4365323 w 4464564"/>
                <a:gd name="connsiteY3" fmla="*/ 850562 h 1233895"/>
                <a:gd name="connsiteX0" fmla="*/ 4365323 w 4464564"/>
                <a:gd name="connsiteY0" fmla="*/ 850562 h 1233895"/>
                <a:gd name="connsiteX1" fmla="*/ 1496994 w 4464564"/>
                <a:gd name="connsiteY1" fmla="*/ 3539 h 1233895"/>
                <a:gd name="connsiteX2" fmla="*/ 110956 w 4464564"/>
                <a:gd name="connsiteY2" fmla="*/ 1120069 h 1233895"/>
                <a:gd name="connsiteX3" fmla="*/ 4365323 w 4464564"/>
                <a:gd name="connsiteY3" fmla="*/ 850562 h 1233895"/>
                <a:gd name="connsiteX0" fmla="*/ 4365323 w 4365323"/>
                <a:gd name="connsiteY0" fmla="*/ 850562 h 1161344"/>
                <a:gd name="connsiteX1" fmla="*/ 1496994 w 4365323"/>
                <a:gd name="connsiteY1" fmla="*/ 3539 h 1161344"/>
                <a:gd name="connsiteX2" fmla="*/ 110956 w 4365323"/>
                <a:gd name="connsiteY2" fmla="*/ 1120069 h 1161344"/>
                <a:gd name="connsiteX3" fmla="*/ 4365323 w 4365323"/>
                <a:gd name="connsiteY3" fmla="*/ 850562 h 1161344"/>
                <a:gd name="connsiteX0" fmla="*/ 4365323 w 4365323"/>
                <a:gd name="connsiteY0" fmla="*/ 853329 h 1164111"/>
                <a:gd name="connsiteX1" fmla="*/ 1496994 w 4365323"/>
                <a:gd name="connsiteY1" fmla="*/ 6306 h 1164111"/>
                <a:gd name="connsiteX2" fmla="*/ 110956 w 4365323"/>
                <a:gd name="connsiteY2" fmla="*/ 1122836 h 1164111"/>
                <a:gd name="connsiteX3" fmla="*/ 4365323 w 4365323"/>
                <a:gd name="connsiteY3" fmla="*/ 853329 h 1164111"/>
                <a:gd name="connsiteX0" fmla="*/ 4254367 w 4254367"/>
                <a:gd name="connsiteY0" fmla="*/ 0 h 310782"/>
                <a:gd name="connsiteX1" fmla="*/ 0 w 4254367"/>
                <a:gd name="connsiteY1" fmla="*/ 269507 h 310782"/>
                <a:gd name="connsiteX2" fmla="*/ 4254367 w 4254367"/>
                <a:gd name="connsiteY2" fmla="*/ 0 h 310782"/>
                <a:gd name="connsiteX0" fmla="*/ 4254367 w 4254367"/>
                <a:gd name="connsiteY0" fmla="*/ 0 h 269507"/>
                <a:gd name="connsiteX1" fmla="*/ 0 w 4254367"/>
                <a:gd name="connsiteY1" fmla="*/ 269507 h 269507"/>
                <a:gd name="connsiteX2" fmla="*/ 4254367 w 4254367"/>
                <a:gd name="connsiteY2" fmla="*/ 0 h 269507"/>
                <a:gd name="connsiteX0" fmla="*/ 4394159 w 4394159"/>
                <a:gd name="connsiteY0" fmla="*/ 0 h 710960"/>
                <a:gd name="connsiteX1" fmla="*/ 139792 w 4394159"/>
                <a:gd name="connsiteY1" fmla="*/ 269507 h 710960"/>
                <a:gd name="connsiteX2" fmla="*/ 4394159 w 4394159"/>
                <a:gd name="connsiteY2" fmla="*/ 0 h 710960"/>
                <a:gd name="connsiteX0" fmla="*/ 4254367 w 4254367"/>
                <a:gd name="connsiteY0" fmla="*/ 0 h 269507"/>
                <a:gd name="connsiteX1" fmla="*/ 0 w 4254367"/>
                <a:gd name="connsiteY1" fmla="*/ 269507 h 269507"/>
                <a:gd name="connsiteX2" fmla="*/ 4254367 w 4254367"/>
                <a:gd name="connsiteY2" fmla="*/ 0 h 269507"/>
                <a:gd name="connsiteX0" fmla="*/ 4430082 w 4430082"/>
                <a:gd name="connsiteY0" fmla="*/ 175119 h 787195"/>
                <a:gd name="connsiteX1" fmla="*/ 175715 w 4430082"/>
                <a:gd name="connsiteY1" fmla="*/ 444626 h 787195"/>
                <a:gd name="connsiteX2" fmla="*/ 4430082 w 4430082"/>
                <a:gd name="connsiteY2" fmla="*/ 175119 h 787195"/>
                <a:gd name="connsiteX0" fmla="*/ 4513539 w 4513539"/>
                <a:gd name="connsiteY0" fmla="*/ 449600 h 783132"/>
                <a:gd name="connsiteX1" fmla="*/ 172545 w 4513539"/>
                <a:gd name="connsiteY1" fmla="*/ 343722 h 783132"/>
                <a:gd name="connsiteX2" fmla="*/ 4513539 w 4513539"/>
                <a:gd name="connsiteY2" fmla="*/ 449600 h 783132"/>
                <a:gd name="connsiteX0" fmla="*/ 4519358 w 4519358"/>
                <a:gd name="connsiteY0" fmla="*/ 449600 h 906442"/>
                <a:gd name="connsiteX1" fmla="*/ 178364 w 4519358"/>
                <a:gd name="connsiteY1" fmla="*/ 343722 h 906442"/>
                <a:gd name="connsiteX2" fmla="*/ 4519358 w 4519358"/>
                <a:gd name="connsiteY2" fmla="*/ 449600 h 906442"/>
                <a:gd name="connsiteX0" fmla="*/ 4519358 w 4519358"/>
                <a:gd name="connsiteY0" fmla="*/ 532689 h 989531"/>
                <a:gd name="connsiteX1" fmla="*/ 178364 w 4519358"/>
                <a:gd name="connsiteY1" fmla="*/ 426811 h 989531"/>
                <a:gd name="connsiteX2" fmla="*/ 4519358 w 4519358"/>
                <a:gd name="connsiteY2" fmla="*/ 532689 h 989531"/>
                <a:gd name="connsiteX0" fmla="*/ 4519358 w 4519358"/>
                <a:gd name="connsiteY0" fmla="*/ 532689 h 959842"/>
                <a:gd name="connsiteX1" fmla="*/ 178364 w 4519358"/>
                <a:gd name="connsiteY1" fmla="*/ 426811 h 959842"/>
                <a:gd name="connsiteX2" fmla="*/ 4519358 w 4519358"/>
                <a:gd name="connsiteY2" fmla="*/ 532689 h 95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9358" h="959842">
                  <a:moveTo>
                    <a:pt x="4519358" y="532689"/>
                  </a:moveTo>
                  <a:cubicBezTo>
                    <a:pt x="2995358" y="237514"/>
                    <a:pt x="1221101" y="-442671"/>
                    <a:pt x="178364" y="426811"/>
                  </a:cubicBezTo>
                  <a:cubicBezTo>
                    <a:pt x="-864373" y="1296293"/>
                    <a:pt x="2937606" y="930533"/>
                    <a:pt x="4519358" y="532689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3523416-86C3-41C3-96D1-F584B2645051}"/>
                </a:ext>
              </a:extLst>
            </p:cNvPr>
            <p:cNvCxnSpPr/>
            <p:nvPr/>
          </p:nvCxnSpPr>
          <p:spPr>
            <a:xfrm flipV="1">
              <a:off x="3428034" y="1916144"/>
              <a:ext cx="962527" cy="1475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59C1BC1-11BC-4AE7-AFCC-ACAA7CDFB92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881559" y="1508672"/>
              <a:ext cx="962527" cy="1475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FC16156-9E6F-4AA9-BC13-B3BCF1EE6B9C}"/>
                    </a:ext>
                  </a:extLst>
                </p:cNvPr>
                <p:cNvSpPr txBox="1"/>
                <p:nvPr/>
              </p:nvSpPr>
              <p:spPr>
                <a:xfrm>
                  <a:off x="3289030" y="900604"/>
                  <a:ext cx="375424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FC16156-9E6F-4AA9-BC13-B3BCF1EE6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030" y="900604"/>
                  <a:ext cx="375424" cy="353943"/>
                </a:xfrm>
                <a:prstGeom prst="rect">
                  <a:avLst/>
                </a:prstGeom>
                <a:blipFill>
                  <a:blip r:embed="rId2"/>
                  <a:stretch>
                    <a:fillRect r="-17500" b="-2894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7FE6B-26E6-4510-9B50-77AB87E4D4EA}"/>
                    </a:ext>
                  </a:extLst>
                </p:cNvPr>
                <p:cNvSpPr txBox="1"/>
                <p:nvPr/>
              </p:nvSpPr>
              <p:spPr>
                <a:xfrm>
                  <a:off x="4337592" y="1635993"/>
                  <a:ext cx="325730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7FE6B-26E6-4510-9B50-77AB87E4D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592" y="1635993"/>
                  <a:ext cx="325730" cy="353943"/>
                </a:xfrm>
                <a:prstGeom prst="rect">
                  <a:avLst/>
                </a:prstGeom>
                <a:blipFill>
                  <a:blip r:embed="rId3"/>
                  <a:stretch>
                    <a:fillRect r="-17143" b="-368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AB6865-7767-462F-81BA-63F21775E947}"/>
                  </a:ext>
                </a:extLst>
              </p:cNvPr>
              <p:cNvSpPr txBox="1"/>
              <p:nvPr/>
            </p:nvSpPr>
            <p:spPr>
              <a:xfrm>
                <a:off x="1475977" y="2308365"/>
                <a:ext cx="6365289" cy="3793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Force vector: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-component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-component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Where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dirty="0"/>
                  <a:t> is the perimeter of the aerofoil section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dirty="0"/>
                  <a:t> is the normal vector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GB" dirty="0"/>
                  <a:t> is the tangent vector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AB6865-7767-462F-81BA-63F21775E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977" y="2308365"/>
                <a:ext cx="6365289" cy="3793539"/>
              </a:xfrm>
              <a:prstGeom prst="rect">
                <a:avLst/>
              </a:prstGeom>
              <a:blipFill>
                <a:blip r:embed="rId4"/>
                <a:stretch>
                  <a:fillRect l="-575" t="-643" b="-1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344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AE8D43-98AD-4613-BB01-903532DA6C1D}"/>
              </a:ext>
            </a:extLst>
          </p:cNvPr>
          <p:cNvSpPr txBox="1"/>
          <p:nvPr/>
        </p:nvSpPr>
        <p:spPr>
          <a:xfrm>
            <a:off x="112370" y="116233"/>
            <a:ext cx="6702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Forces on a solid body immersed in a fluid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AB6865-7767-462F-81BA-63F21775E947}"/>
                  </a:ext>
                </a:extLst>
              </p:cNvPr>
              <p:cNvSpPr txBox="1"/>
              <p:nvPr/>
            </p:nvSpPr>
            <p:spPr>
              <a:xfrm>
                <a:off x="1475977" y="2308365"/>
                <a:ext cx="6365289" cy="32114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Force vector: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GB" b="1" dirty="0"/>
              </a:p>
              <a:p>
                <a:endParaRPr lang="en-GB" b="1" dirty="0"/>
              </a:p>
              <a:p>
                <a:r>
                  <a:rPr lang="en-GB" dirty="0"/>
                  <a:t>Let’s stick to the inviscid contribution (pressure only)</a:t>
                </a:r>
              </a:p>
              <a:p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limLow>
                            <m:limLow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  <m:limLow>
                            <m:limLow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lim>
                          </m:limLow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AB6865-7767-462F-81BA-63F21775E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977" y="2308365"/>
                <a:ext cx="6365289" cy="3211457"/>
              </a:xfrm>
              <a:prstGeom prst="rect">
                <a:avLst/>
              </a:prstGeom>
              <a:blipFill>
                <a:blip r:embed="rId2"/>
                <a:stretch>
                  <a:fillRect l="-575" t="-760" b="-190"/>
                </a:stretch>
              </a:blipFill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C73F23F-ABA7-4999-A2A7-39F8D138C0D4}"/>
              </a:ext>
            </a:extLst>
          </p:cNvPr>
          <p:cNvGrpSpPr/>
          <p:nvPr/>
        </p:nvGrpSpPr>
        <p:grpSpPr>
          <a:xfrm>
            <a:off x="1145815" y="561927"/>
            <a:ext cx="4053053" cy="1604520"/>
            <a:chOff x="1145815" y="561927"/>
            <a:chExt cx="4053053" cy="16045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FF82F0-CCA1-4861-83BB-015D5753B56F}"/>
                </a:ext>
              </a:extLst>
            </p:cNvPr>
            <p:cNvGrpSpPr/>
            <p:nvPr/>
          </p:nvGrpSpPr>
          <p:grpSpPr>
            <a:xfrm rot="120000">
              <a:off x="2238545" y="561927"/>
              <a:ext cx="2937583" cy="1354437"/>
              <a:chOff x="2851589" y="883490"/>
              <a:chExt cx="2937583" cy="135443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9F54FE3-48B0-43F9-A4CF-E06A8657BA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51589" y="883490"/>
                <a:ext cx="2937583" cy="1354437"/>
                <a:chOff x="2362704" y="900604"/>
                <a:chExt cx="4519358" cy="2083748"/>
              </a:xfrm>
            </p:grpSpPr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B36F34AD-8B22-4F1A-8E72-F95CCB43A16A}"/>
                    </a:ext>
                  </a:extLst>
                </p:cNvPr>
                <p:cNvSpPr/>
                <p:nvPr/>
              </p:nvSpPr>
              <p:spPr>
                <a:xfrm>
                  <a:off x="2362704" y="2024510"/>
                  <a:ext cx="4519358" cy="959842"/>
                </a:xfrm>
                <a:custGeom>
                  <a:avLst/>
                  <a:gdLst>
                    <a:gd name="connsiteX0" fmla="*/ 4365323 w 4380981"/>
                    <a:gd name="connsiteY0" fmla="*/ 849073 h 1164884"/>
                    <a:gd name="connsiteX1" fmla="*/ 1496994 w 4380981"/>
                    <a:gd name="connsiteY1" fmla="*/ 2050 h 1164884"/>
                    <a:gd name="connsiteX2" fmla="*/ 110956 w 4380981"/>
                    <a:gd name="connsiteY2" fmla="*/ 1118580 h 1164884"/>
                    <a:gd name="connsiteX3" fmla="*/ 4365323 w 4380981"/>
                    <a:gd name="connsiteY3" fmla="*/ 849073 h 1164884"/>
                    <a:gd name="connsiteX0" fmla="*/ 4365323 w 4464564"/>
                    <a:gd name="connsiteY0" fmla="*/ 850562 h 1233895"/>
                    <a:gd name="connsiteX1" fmla="*/ 1496994 w 4464564"/>
                    <a:gd name="connsiteY1" fmla="*/ 3539 h 1233895"/>
                    <a:gd name="connsiteX2" fmla="*/ 110956 w 4464564"/>
                    <a:gd name="connsiteY2" fmla="*/ 1120069 h 1233895"/>
                    <a:gd name="connsiteX3" fmla="*/ 4365323 w 4464564"/>
                    <a:gd name="connsiteY3" fmla="*/ 850562 h 1233895"/>
                    <a:gd name="connsiteX0" fmla="*/ 4365323 w 4464564"/>
                    <a:gd name="connsiteY0" fmla="*/ 850562 h 1233895"/>
                    <a:gd name="connsiteX1" fmla="*/ 1496994 w 4464564"/>
                    <a:gd name="connsiteY1" fmla="*/ 3539 h 1233895"/>
                    <a:gd name="connsiteX2" fmla="*/ 110956 w 4464564"/>
                    <a:gd name="connsiteY2" fmla="*/ 1120069 h 1233895"/>
                    <a:gd name="connsiteX3" fmla="*/ 4365323 w 4464564"/>
                    <a:gd name="connsiteY3" fmla="*/ 850562 h 1233895"/>
                    <a:gd name="connsiteX0" fmla="*/ 4365323 w 4365323"/>
                    <a:gd name="connsiteY0" fmla="*/ 850562 h 1161344"/>
                    <a:gd name="connsiteX1" fmla="*/ 1496994 w 4365323"/>
                    <a:gd name="connsiteY1" fmla="*/ 3539 h 1161344"/>
                    <a:gd name="connsiteX2" fmla="*/ 110956 w 4365323"/>
                    <a:gd name="connsiteY2" fmla="*/ 1120069 h 1161344"/>
                    <a:gd name="connsiteX3" fmla="*/ 4365323 w 4365323"/>
                    <a:gd name="connsiteY3" fmla="*/ 850562 h 1161344"/>
                    <a:gd name="connsiteX0" fmla="*/ 4365323 w 4365323"/>
                    <a:gd name="connsiteY0" fmla="*/ 853329 h 1164111"/>
                    <a:gd name="connsiteX1" fmla="*/ 1496994 w 4365323"/>
                    <a:gd name="connsiteY1" fmla="*/ 6306 h 1164111"/>
                    <a:gd name="connsiteX2" fmla="*/ 110956 w 4365323"/>
                    <a:gd name="connsiteY2" fmla="*/ 1122836 h 1164111"/>
                    <a:gd name="connsiteX3" fmla="*/ 4365323 w 4365323"/>
                    <a:gd name="connsiteY3" fmla="*/ 853329 h 1164111"/>
                    <a:gd name="connsiteX0" fmla="*/ 4254367 w 4254367"/>
                    <a:gd name="connsiteY0" fmla="*/ 0 h 310782"/>
                    <a:gd name="connsiteX1" fmla="*/ 0 w 4254367"/>
                    <a:gd name="connsiteY1" fmla="*/ 269507 h 310782"/>
                    <a:gd name="connsiteX2" fmla="*/ 4254367 w 4254367"/>
                    <a:gd name="connsiteY2" fmla="*/ 0 h 310782"/>
                    <a:gd name="connsiteX0" fmla="*/ 4254367 w 4254367"/>
                    <a:gd name="connsiteY0" fmla="*/ 0 h 269507"/>
                    <a:gd name="connsiteX1" fmla="*/ 0 w 4254367"/>
                    <a:gd name="connsiteY1" fmla="*/ 269507 h 269507"/>
                    <a:gd name="connsiteX2" fmla="*/ 4254367 w 4254367"/>
                    <a:gd name="connsiteY2" fmla="*/ 0 h 269507"/>
                    <a:gd name="connsiteX0" fmla="*/ 4394159 w 4394159"/>
                    <a:gd name="connsiteY0" fmla="*/ 0 h 710960"/>
                    <a:gd name="connsiteX1" fmla="*/ 139792 w 4394159"/>
                    <a:gd name="connsiteY1" fmla="*/ 269507 h 710960"/>
                    <a:gd name="connsiteX2" fmla="*/ 4394159 w 4394159"/>
                    <a:gd name="connsiteY2" fmla="*/ 0 h 710960"/>
                    <a:gd name="connsiteX0" fmla="*/ 4254367 w 4254367"/>
                    <a:gd name="connsiteY0" fmla="*/ 0 h 269507"/>
                    <a:gd name="connsiteX1" fmla="*/ 0 w 4254367"/>
                    <a:gd name="connsiteY1" fmla="*/ 269507 h 269507"/>
                    <a:gd name="connsiteX2" fmla="*/ 4254367 w 4254367"/>
                    <a:gd name="connsiteY2" fmla="*/ 0 h 269507"/>
                    <a:gd name="connsiteX0" fmla="*/ 4430082 w 4430082"/>
                    <a:gd name="connsiteY0" fmla="*/ 175119 h 787195"/>
                    <a:gd name="connsiteX1" fmla="*/ 175715 w 4430082"/>
                    <a:gd name="connsiteY1" fmla="*/ 444626 h 787195"/>
                    <a:gd name="connsiteX2" fmla="*/ 4430082 w 4430082"/>
                    <a:gd name="connsiteY2" fmla="*/ 175119 h 787195"/>
                    <a:gd name="connsiteX0" fmla="*/ 4513539 w 4513539"/>
                    <a:gd name="connsiteY0" fmla="*/ 449600 h 783132"/>
                    <a:gd name="connsiteX1" fmla="*/ 172545 w 4513539"/>
                    <a:gd name="connsiteY1" fmla="*/ 343722 h 783132"/>
                    <a:gd name="connsiteX2" fmla="*/ 4513539 w 4513539"/>
                    <a:gd name="connsiteY2" fmla="*/ 449600 h 783132"/>
                    <a:gd name="connsiteX0" fmla="*/ 4519358 w 4519358"/>
                    <a:gd name="connsiteY0" fmla="*/ 449600 h 906442"/>
                    <a:gd name="connsiteX1" fmla="*/ 178364 w 4519358"/>
                    <a:gd name="connsiteY1" fmla="*/ 343722 h 906442"/>
                    <a:gd name="connsiteX2" fmla="*/ 4519358 w 4519358"/>
                    <a:gd name="connsiteY2" fmla="*/ 449600 h 906442"/>
                    <a:gd name="connsiteX0" fmla="*/ 4519358 w 4519358"/>
                    <a:gd name="connsiteY0" fmla="*/ 532689 h 989531"/>
                    <a:gd name="connsiteX1" fmla="*/ 178364 w 4519358"/>
                    <a:gd name="connsiteY1" fmla="*/ 426811 h 989531"/>
                    <a:gd name="connsiteX2" fmla="*/ 4519358 w 4519358"/>
                    <a:gd name="connsiteY2" fmla="*/ 532689 h 989531"/>
                    <a:gd name="connsiteX0" fmla="*/ 4519358 w 4519358"/>
                    <a:gd name="connsiteY0" fmla="*/ 532689 h 959842"/>
                    <a:gd name="connsiteX1" fmla="*/ 178364 w 4519358"/>
                    <a:gd name="connsiteY1" fmla="*/ 426811 h 959842"/>
                    <a:gd name="connsiteX2" fmla="*/ 4519358 w 4519358"/>
                    <a:gd name="connsiteY2" fmla="*/ 532689 h 959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19358" h="959842">
                      <a:moveTo>
                        <a:pt x="4519358" y="532689"/>
                      </a:moveTo>
                      <a:cubicBezTo>
                        <a:pt x="2995358" y="237514"/>
                        <a:pt x="1221101" y="-442671"/>
                        <a:pt x="178364" y="426811"/>
                      </a:cubicBezTo>
                      <a:cubicBezTo>
                        <a:pt x="-864373" y="1296293"/>
                        <a:pt x="2937606" y="930533"/>
                        <a:pt x="4519358" y="532689"/>
                      </a:cubicBezTo>
                      <a:close/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43523416-86C3-41C3-96D1-F584B2645051}"/>
                    </a:ext>
                  </a:extLst>
                </p:cNvPr>
                <p:cNvCxnSpPr/>
                <p:nvPr/>
              </p:nvCxnSpPr>
              <p:spPr>
                <a:xfrm flipV="1">
                  <a:off x="3428034" y="1916144"/>
                  <a:ext cx="962527" cy="1475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F59C1BC1-11BC-4AE7-AFCC-ACAA7CDFB9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881559" y="1508672"/>
                  <a:ext cx="962527" cy="1475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9FC16156-9E6F-4AA9-BC13-B3BCF1EE6B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9030" y="900604"/>
                      <a:ext cx="375424" cy="3539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oMath>
                        </m:oMathPara>
                      </a14:m>
                      <a:endParaRPr lang="en-GB" b="1" dirty="0"/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9FC16156-9E6F-4AA9-BC13-B3BCF1EE6B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9030" y="900604"/>
                      <a:ext cx="375424" cy="35394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4286" b="-2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3D27FE6B-26E6-4510-9B50-77AB87E4D4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7592" y="1635993"/>
                      <a:ext cx="325730" cy="3539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oMath>
                        </m:oMathPara>
                      </a14:m>
                      <a:endParaRPr lang="en-GB" b="1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3D27FE6B-26E6-4510-9B50-77AB87E4D4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7592" y="1635993"/>
                      <a:ext cx="325730" cy="35394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3514" b="-3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FE06248-4457-4824-8825-76FC2965C5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0316" y="167762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1FEF22-D937-4F52-A3B8-F3FC7FB15C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5864" y="176303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F718869-5B79-499C-AE8A-885D6C8B4E01}"/>
                      </a:ext>
                    </a:extLst>
                  </p:cNvPr>
                  <p:cNvSpPr txBox="1"/>
                  <p:nvPr/>
                </p:nvSpPr>
                <p:spPr>
                  <a:xfrm>
                    <a:off x="4653209" y="1359737"/>
                    <a:ext cx="310213" cy="3539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F718869-5B79-499C-AE8A-885D6C8B4E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3209" y="1359737"/>
                    <a:ext cx="310213" cy="3539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26F4E28-71E7-4E84-8FD3-4633C82BA86E}"/>
                      </a:ext>
                    </a:extLst>
                  </p:cNvPr>
                  <p:cNvSpPr txBox="1"/>
                  <p:nvPr/>
                </p:nvSpPr>
                <p:spPr>
                  <a:xfrm>
                    <a:off x="4944757" y="1446655"/>
                    <a:ext cx="690895" cy="3539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26F4E28-71E7-4E84-8FD3-4633C82BA8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4757" y="1446655"/>
                    <a:ext cx="690895" cy="3539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55780C-C2C6-45B1-A171-F111364A9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146" y="1689638"/>
              <a:ext cx="3897722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AA1856-FE86-496A-B96A-AC37205EB06B}"/>
                </a:ext>
              </a:extLst>
            </p:cNvPr>
            <p:cNvCxnSpPr/>
            <p:nvPr/>
          </p:nvCxnSpPr>
          <p:spPr>
            <a:xfrm flipV="1">
              <a:off x="1145815" y="1698970"/>
              <a:ext cx="1069989" cy="4674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3A9D364-70D1-4F10-A50D-3B57A36A2BD9}"/>
                </a:ext>
              </a:extLst>
            </p:cNvPr>
            <p:cNvSpPr/>
            <p:nvPr/>
          </p:nvSpPr>
          <p:spPr>
            <a:xfrm>
              <a:off x="1735440" y="1216511"/>
              <a:ext cx="914400" cy="914400"/>
            </a:xfrm>
            <a:prstGeom prst="arc">
              <a:avLst>
                <a:gd name="adj1" fmla="val 9121233"/>
                <a:gd name="adj2" fmla="val 1069425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3EF692E-02A4-418F-9DA9-F21ED22EFB47}"/>
                    </a:ext>
                  </a:extLst>
                </p:cNvPr>
                <p:cNvSpPr txBox="1"/>
                <p:nvPr/>
              </p:nvSpPr>
              <p:spPr>
                <a:xfrm>
                  <a:off x="1309053" y="1645059"/>
                  <a:ext cx="372410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3EF692E-02A4-418F-9DA9-F21ED22EF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053" y="1645059"/>
                  <a:ext cx="372410" cy="3539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310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0EF98-4114-4417-9E94-E771DF115C8A}"/>
              </a:ext>
            </a:extLst>
          </p:cNvPr>
          <p:cNvSpPr txBox="1"/>
          <p:nvPr/>
        </p:nvSpPr>
        <p:spPr>
          <a:xfrm>
            <a:off x="112370" y="116233"/>
            <a:ext cx="65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04F2-E4D9-481F-AC14-91EE012E3BCA}"/>
              </a:ext>
            </a:extLst>
          </p:cNvPr>
          <p:cNvSpPr txBox="1"/>
          <p:nvPr/>
        </p:nvSpPr>
        <p:spPr>
          <a:xfrm>
            <a:off x="173683" y="1143000"/>
            <a:ext cx="82933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document contains information about the CWM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Logistics/housekeeping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for the week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Briefs for the final assessment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use a commercial software to study the flow past an aerofoil and then we will modify the aerofoil by adding a flap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information and step by-step-guides  are contained in the documents “Getting started step-by-step” and “CFD CWM Journal File”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theoretical background is on the </a:t>
            </a:r>
            <a:r>
              <a:rPr lang="en-GB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“CWM handout”</a:t>
            </a: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5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0EF98-4114-4417-9E94-E771DF115C8A}"/>
              </a:ext>
            </a:extLst>
          </p:cNvPr>
          <p:cNvSpPr txBox="1"/>
          <p:nvPr/>
        </p:nvSpPr>
        <p:spPr>
          <a:xfrm>
            <a:off x="112370" y="116233"/>
            <a:ext cx="65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04F2-E4D9-481F-AC14-91EE012E3BCA}"/>
              </a:ext>
            </a:extLst>
          </p:cNvPr>
          <p:cNvSpPr txBox="1"/>
          <p:nvPr/>
        </p:nvSpPr>
        <p:spPr>
          <a:xfrm>
            <a:off x="173683" y="1143000"/>
            <a:ext cx="82933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 &amp; housekeeping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for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of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CFD CWM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briefs and design brief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4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0EF98-4114-4417-9E94-E771DF115C8A}"/>
              </a:ext>
            </a:extLst>
          </p:cNvPr>
          <p:cNvSpPr txBox="1"/>
          <p:nvPr/>
        </p:nvSpPr>
        <p:spPr>
          <a:xfrm>
            <a:off x="112370" y="116233"/>
            <a:ext cx="65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and housekeeping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04F2-E4D9-481F-AC14-91EE012E3BCA}"/>
              </a:ext>
            </a:extLst>
          </p:cNvPr>
          <p:cNvSpPr txBox="1"/>
          <p:nvPr/>
        </p:nvSpPr>
        <p:spPr>
          <a:xfrm>
            <a:off x="221530" y="1555307"/>
            <a:ext cx="8197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signing up to the CFD CWM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speaking (except last 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Morning (9:00-12:00): short lecture/demonstration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Afternoon (13:00-17:00): independent work/practice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8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0EF98-4114-4417-9E94-E771DF115C8A}"/>
              </a:ext>
            </a:extLst>
          </p:cNvPr>
          <p:cNvSpPr txBox="1"/>
          <p:nvPr/>
        </p:nvSpPr>
        <p:spPr>
          <a:xfrm>
            <a:off x="112370" y="116233"/>
            <a:ext cx="65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for the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04F2-E4D9-481F-AC14-91EE012E3BCA}"/>
              </a:ext>
            </a:extLst>
          </p:cNvPr>
          <p:cNvSpPr txBox="1"/>
          <p:nvPr/>
        </p:nvSpPr>
        <p:spPr>
          <a:xfrm>
            <a:off x="0" y="1108740"/>
            <a:ext cx="86407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Morning: introduction to CFD methods, inviscid flows &amp; practical aspects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Afternoon: test drive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Morning: viscous setups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Afternoon: numerical experiments</a:t>
            </a:r>
          </a:p>
          <a:p>
            <a:pPr lvl="2"/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Morning: preparation for Friday assessment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Afternoon: more experiments, parametric studies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Thursday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day: independent work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34367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98470-B984-4488-B597-288BAD6B5993}"/>
              </a:ext>
            </a:extLst>
          </p:cNvPr>
          <p:cNvSpPr txBox="1"/>
          <p:nvPr/>
        </p:nvSpPr>
        <p:spPr>
          <a:xfrm>
            <a:off x="112370" y="116233"/>
            <a:ext cx="65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of assessment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5B91C-8831-4A09-B9B0-0C28FC19A424}"/>
              </a:ext>
            </a:extLst>
          </p:cNvPr>
          <p:cNvSpPr txBox="1"/>
          <p:nvPr/>
        </p:nvSpPr>
        <p:spPr>
          <a:xfrm>
            <a:off x="0" y="1533515"/>
            <a:ext cx="8640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 is by individual presentation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Presentations will take place on Friday starting 2PM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min. per student + 5 minutes questions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at the end of this presentation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1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98470-B984-4488-B597-288BAD6B5993}"/>
              </a:ext>
            </a:extLst>
          </p:cNvPr>
          <p:cNvSpPr txBox="1"/>
          <p:nvPr/>
        </p:nvSpPr>
        <p:spPr>
          <a:xfrm>
            <a:off x="112370" y="116233"/>
            <a:ext cx="65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5B91C-8831-4A09-B9B0-0C28FC19A424}"/>
              </a:ext>
            </a:extLst>
          </p:cNvPr>
          <p:cNvSpPr txBox="1"/>
          <p:nvPr/>
        </p:nvSpPr>
        <p:spPr>
          <a:xfrm>
            <a:off x="0" y="1533515"/>
            <a:ext cx="86407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about discretization schemes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the options the solver gives us actually mean?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CFD solutions professionally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documented and reproducible results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efficiently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useful information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Awareness that nonsense is always around the corner – and how to avoid it!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apply numerical techniques to design problems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5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98470-B984-4488-B597-288BAD6B5993}"/>
              </a:ext>
            </a:extLst>
          </p:cNvPr>
          <p:cNvSpPr txBox="1"/>
          <p:nvPr/>
        </p:nvSpPr>
        <p:spPr>
          <a:xfrm>
            <a:off x="112370" y="116233"/>
            <a:ext cx="65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5B91C-8831-4A09-B9B0-0C28FC19A424}"/>
              </a:ext>
            </a:extLst>
          </p:cNvPr>
          <p:cNvSpPr txBox="1"/>
          <p:nvPr/>
        </p:nvSpPr>
        <p:spPr>
          <a:xfrm>
            <a:off x="0" y="1533515"/>
            <a:ext cx="8640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mesh for a simple geometry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the mesh in a commercial CFD solver and setup a run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calculation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results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systematically grid independence and robustness of the model</a:t>
            </a:r>
          </a:p>
          <a:p>
            <a:pPr lvl="1"/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0EF98-4114-4417-9E94-E771DF115C8A}"/>
              </a:ext>
            </a:extLst>
          </p:cNvPr>
          <p:cNvSpPr txBox="1"/>
          <p:nvPr/>
        </p:nvSpPr>
        <p:spPr>
          <a:xfrm>
            <a:off x="112370" y="116233"/>
            <a:ext cx="650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CFD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04F2-E4D9-481F-AC14-91EE012E3BCA}"/>
              </a:ext>
            </a:extLst>
          </p:cNvPr>
          <p:cNvSpPr txBox="1"/>
          <p:nvPr/>
        </p:nvSpPr>
        <p:spPr>
          <a:xfrm>
            <a:off x="173683" y="1143000"/>
            <a:ext cx="82933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CFD is a collection of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 approximate solutions to flow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generally proceeds in the following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Discretize the flow domain	(meshing)</a:t>
            </a: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an approximate version of the Navier-Stokes on the discretised domain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Approximations are both numerical (e.g. approximate differential operators)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physical (e.g. approximate the behaviour of turbulent flow without resolving turbulent structure)</a:t>
            </a:r>
          </a:p>
          <a:p>
            <a:pPr marL="1149949" lvl="2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8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Interrogate the solution for quantities of interest/ assess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29954"/>
      </p:ext>
    </p:extLst>
  </p:cSld>
  <p:clrMapOvr>
    <a:masterClrMapping/>
  </p:clrMapOvr>
</p:sld>
</file>

<file path=ppt/theme/theme1.xml><?xml version="1.0" encoding="utf-8"?>
<a:theme xmlns:a="http://schemas.openxmlformats.org/drawingml/2006/main" name="Ope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23062</TotalTime>
  <Words>1232</Words>
  <Application>Microsoft Office PowerPoint</Application>
  <PresentationFormat>Custom</PresentationFormat>
  <Paragraphs>229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Opening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Chinn</dc:creator>
  <cp:lastModifiedBy>Luca Di Mare</cp:lastModifiedBy>
  <cp:revision>234</cp:revision>
  <dcterms:created xsi:type="dcterms:W3CDTF">2014-03-20T14:30:16Z</dcterms:created>
  <dcterms:modified xsi:type="dcterms:W3CDTF">2024-05-19T22:02:56Z</dcterms:modified>
</cp:coreProperties>
</file>