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64" r:id="rId2"/>
    <p:sldId id="266" r:id="rId3"/>
    <p:sldId id="265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83" r:id="rId14"/>
    <p:sldId id="276" r:id="rId15"/>
    <p:sldId id="284" r:id="rId16"/>
    <p:sldId id="285" r:id="rId17"/>
    <p:sldId id="277" r:id="rId18"/>
    <p:sldId id="278" r:id="rId19"/>
    <p:sldId id="279" r:id="rId20"/>
    <p:sldId id="286" r:id="rId21"/>
    <p:sldId id="287" r:id="rId22"/>
    <p:sldId id="288" r:id="rId23"/>
    <p:sldId id="289" r:id="rId24"/>
  </p:sldIdLst>
  <p:sldSz cx="8640763" cy="6483350"/>
  <p:notesSz cx="6858000" cy="9144000"/>
  <p:defaultTextStyle>
    <a:defPPr>
      <a:defRPr lang="en-US"/>
    </a:defPPr>
    <a:lvl1pPr marL="0" algn="l" defTabSz="4321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32100" algn="l" defTabSz="4321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64199" algn="l" defTabSz="4321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96299" algn="l" defTabSz="4321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28399" algn="l" defTabSz="4321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60499" algn="l" defTabSz="4321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92598" algn="l" defTabSz="4321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24698" algn="l" defTabSz="4321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56798" algn="l" defTabSz="4321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2">
          <p15:clr>
            <a:srgbClr val="A4A3A4"/>
          </p15:clr>
        </p15:guide>
        <p15:guide id="2" pos="27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0" d="100"/>
          <a:sy n="60" d="100"/>
        </p:scale>
        <p:origin x="1552" y="312"/>
      </p:cViewPr>
      <p:guideLst>
        <p:guide orient="horz" pos="2042"/>
        <p:guide pos="272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D7089C-C1DA-4D41-A43E-5DF1334401CF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0B820-7298-48A7-B45C-3657C5A34E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091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3710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ox_small_cmyk_pos_rect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107" y="178883"/>
            <a:ext cx="1521068" cy="46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942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ctr" defTabSz="432100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75" indent="-324075" algn="l" defTabSz="432100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02162" indent="-270062" algn="l" defTabSz="432100" rtl="0" eaLnBrk="1" latinLnBrk="0" hangingPunct="1">
        <a:spcBef>
          <a:spcPct val="20000"/>
        </a:spcBef>
        <a:buFont typeface="Arial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249" indent="-216050" algn="l" defTabSz="432100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12349" indent="-216050" algn="l" defTabSz="432100" rtl="0" eaLnBrk="1" latinLnBrk="0" hangingPunct="1">
        <a:spcBef>
          <a:spcPct val="20000"/>
        </a:spcBef>
        <a:buFont typeface="Arial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44449" indent="-216050" algn="l" defTabSz="432100" rtl="0" eaLnBrk="1" latinLnBrk="0" hangingPunct="1">
        <a:spcBef>
          <a:spcPct val="20000"/>
        </a:spcBef>
        <a:buFont typeface="Arial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76548" indent="-216050" algn="l" defTabSz="432100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08648" indent="-216050" algn="l" defTabSz="432100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40748" indent="-216050" algn="l" defTabSz="432100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72848" indent="-216050" algn="l" defTabSz="432100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1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2100" algn="l" defTabSz="4321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4199" algn="l" defTabSz="4321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299" algn="l" defTabSz="4321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8399" algn="l" defTabSz="4321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60499" algn="l" defTabSz="4321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2598" algn="l" defTabSz="4321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4698" algn="l" defTabSz="4321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6798" algn="l" defTabSz="4321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1036" y="1558926"/>
            <a:ext cx="77326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the entries in the Journal file and procedure to generate new runs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7101" y="2990088"/>
            <a:ext cx="80605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Luca di Mare</a:t>
            </a:r>
          </a:p>
          <a:p>
            <a:pPr algn="ctr"/>
            <a:r>
              <a:rPr lang="en-GB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 John’s College</a:t>
            </a:r>
          </a:p>
          <a:p>
            <a:pPr algn="ctr"/>
            <a:r>
              <a:rPr lang="en-GB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Oxford </a:t>
            </a:r>
            <a:r>
              <a:rPr lang="en-GB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Thermofluids</a:t>
            </a:r>
            <a:r>
              <a:rPr lang="en-GB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Institute</a:t>
            </a:r>
          </a:p>
          <a:p>
            <a:pPr algn="ctr"/>
            <a:r>
              <a:rPr lang="en-GB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Engineering Science Department</a:t>
            </a:r>
          </a:p>
          <a:p>
            <a:pPr algn="ctr"/>
            <a:r>
              <a:rPr lang="en-GB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Oxford</a:t>
            </a:r>
          </a:p>
        </p:txBody>
      </p:sp>
    </p:spTree>
    <p:extLst>
      <p:ext uri="{BB962C8B-B14F-4D97-AF65-F5344CB8AC3E}">
        <p14:creationId xmlns:p14="http://schemas.microsoft.com/office/powerpoint/2010/main" val="3958643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31A87A-31BE-4308-93F9-07D035FF8CA6}"/>
              </a:ext>
            </a:extLst>
          </p:cNvPr>
          <p:cNvSpPr txBox="1"/>
          <p:nvPr/>
        </p:nvSpPr>
        <p:spPr>
          <a:xfrm>
            <a:off x="529389" y="441350"/>
            <a:ext cx="7032694" cy="60939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/file/set-batch-options no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/file/import/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fidap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"naca0012.FDNEUT" 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/define/boundary-conditions/modify-zones/zone-type 1 fluid 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/define/models/solver/density-based-implicit yes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/define/models/energy? yes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/define/models/viscous/inviscid yes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/define/materials/change-create air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yes ideal-gas no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/mesh/modify-zones/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-face-zone-angle 2 30 yes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/define/boundary-conditions/zone-name  2 sym1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/define/boundary-conditions/zone-name  5 wing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/define/boundary-conditions/zone-name  6 far1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/define/boundary-conditions/zone-name  7 sym2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/define/boundary-conditions/zone-name  8 far2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/define/boundary-conditions/zone-type  6 pressure-far-field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/define/boundary-conditions/zone-type  8 pressure-far-field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/define/boundary-conditions/zone-type  2 symmetry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/define/boundary-conditions/zone-type  7 symmetry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/define/boundary-conditions/pressure-far-field far1 no 0 no 0.1 no 300 yes no 1 no 0 no 0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/define/boundary-conditions/pressure-far-field far2 no 0 no 0.1 no 300 yes no 1 no 0 no 0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/solve/initialize/compute-defaults/pressure-far-field far1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/solve/initialize/initialize-flow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/solve/monitors/residual/convergence-criteria 1.e-9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1.e-9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1.e-9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1.e-9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1.e-9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/solve/iterate 10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/file/write-case-data project1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/file/export/ascii "./surface.dat" wing () no pressure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-number quit no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/exit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CDA97C-9504-49D1-B39D-CB5983F9D986}"/>
              </a:ext>
            </a:extLst>
          </p:cNvPr>
          <p:cNvSpPr txBox="1"/>
          <p:nvPr/>
        </p:nvSpPr>
        <p:spPr>
          <a:xfrm>
            <a:off x="3774123" y="1401314"/>
            <a:ext cx="4866640" cy="3539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Treat air as ideal gas – will change for viscous runs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700EB2A-C0F2-4402-807D-7884660389F8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281681" y="1578286"/>
            <a:ext cx="492442" cy="4156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C9975F1-6E94-40E0-B8B8-98828E7D1F75}"/>
              </a:ext>
            </a:extLst>
          </p:cNvPr>
          <p:cNvSpPr txBox="1"/>
          <p:nvPr/>
        </p:nvSpPr>
        <p:spPr>
          <a:xfrm>
            <a:off x="101600" y="-10160"/>
            <a:ext cx="40126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Project1.jou </a:t>
            </a:r>
            <a:r>
              <a:rPr lang="en-GB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entries</a:t>
            </a:r>
          </a:p>
        </p:txBody>
      </p:sp>
    </p:spTree>
    <p:extLst>
      <p:ext uri="{BB962C8B-B14F-4D97-AF65-F5344CB8AC3E}">
        <p14:creationId xmlns:p14="http://schemas.microsoft.com/office/powerpoint/2010/main" val="1082724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31A87A-31BE-4308-93F9-07D035FF8CA6}"/>
              </a:ext>
            </a:extLst>
          </p:cNvPr>
          <p:cNvSpPr txBox="1"/>
          <p:nvPr/>
        </p:nvSpPr>
        <p:spPr>
          <a:xfrm>
            <a:off x="529389" y="441350"/>
            <a:ext cx="7032694" cy="60939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/file/set-batch-options no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/file/import/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fidap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"naca0012.FDNEUT" 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/define/boundary-conditions/modify-zones/zone-type 1 fluid 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/define/models/solver/density-based-implicit yes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/define/models/energy? yes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/define/models/viscous/inviscid yes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/define/materials/change-create air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yes ideal-gas no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/mesh/modify-zones/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-face-zone-angle 2 30 yes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/define/boundary-conditions/zone-name  2 sym1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/define/boundary-conditions/zone-name  5 wing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/define/boundary-conditions/zone-name  6 far1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/define/boundary-conditions/zone-name  7 sym2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/define/boundary-conditions/zone-name  8 far2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/define/boundary-conditions/zone-type  6 pressure-far-field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/define/boundary-conditions/zone-type  8 pressure-far-field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/define/boundary-conditions/zone-type  2 symmetry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/define/boundary-conditions/zone-type  7 symmetry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/define/boundary-conditions/pressure-far-field far1 no 0 no 0.1 no 300 yes no 1 no 0 no 0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/define/boundary-conditions/pressure-far-field far2 no 0 no 0.1 no 300 yes no 1 no 0 no 0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/solve/initialize/compute-defaults/pressure-far-field far1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/solve/initialize/initialize-flow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/solve/monitors/residual/convergence-criteria 1.e-9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1.e-9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1.e-9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1.e-9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1.e-9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/solve/iterate 10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/file/write-case-data project1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/file/export/ascii "./surface.dat" wing () no pressure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-number quit no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/exit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CDA97C-9504-49D1-B39D-CB5983F9D986}"/>
              </a:ext>
            </a:extLst>
          </p:cNvPr>
          <p:cNvSpPr txBox="1"/>
          <p:nvPr/>
        </p:nvSpPr>
        <p:spPr>
          <a:xfrm>
            <a:off x="6395403" y="2841922"/>
            <a:ext cx="2169477" cy="8867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Split boundary surfaces – don’t change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700EB2A-C0F2-4402-807D-7884660389F8}"/>
              </a:ext>
            </a:extLst>
          </p:cNvPr>
          <p:cNvCxnSpPr>
            <a:cxnSpLocks/>
            <a:stCxn id="3" idx="1"/>
            <a:endCxn id="6" idx="1"/>
          </p:cNvCxnSpPr>
          <p:nvPr/>
        </p:nvCxnSpPr>
        <p:spPr>
          <a:xfrm flipH="1" flipV="1">
            <a:off x="5242560" y="3205480"/>
            <a:ext cx="1152843" cy="798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ight Brace 5">
            <a:extLst>
              <a:ext uri="{FF2B5EF4-FFF2-40B4-BE49-F238E27FC236}">
                <a16:creationId xmlns:a16="http://schemas.microsoft.com/office/drawing/2014/main" id="{27C75B24-E50D-407B-9671-11D3DC8C2351}"/>
              </a:ext>
            </a:extLst>
          </p:cNvPr>
          <p:cNvSpPr/>
          <p:nvPr/>
        </p:nvSpPr>
        <p:spPr>
          <a:xfrm>
            <a:off x="5120640" y="2296160"/>
            <a:ext cx="121920" cy="1818640"/>
          </a:xfrm>
          <a:prstGeom prst="rightBrac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693F96-A3B8-453F-B134-7B7BD942FE8A}"/>
              </a:ext>
            </a:extLst>
          </p:cNvPr>
          <p:cNvSpPr txBox="1"/>
          <p:nvPr/>
        </p:nvSpPr>
        <p:spPr>
          <a:xfrm>
            <a:off x="101600" y="-10160"/>
            <a:ext cx="40126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Project1.jou </a:t>
            </a:r>
            <a:r>
              <a:rPr lang="en-GB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entries</a:t>
            </a:r>
          </a:p>
        </p:txBody>
      </p:sp>
    </p:spTree>
    <p:extLst>
      <p:ext uri="{BB962C8B-B14F-4D97-AF65-F5344CB8AC3E}">
        <p14:creationId xmlns:p14="http://schemas.microsoft.com/office/powerpoint/2010/main" val="3127936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31A87A-31BE-4308-93F9-07D035FF8CA6}"/>
              </a:ext>
            </a:extLst>
          </p:cNvPr>
          <p:cNvSpPr txBox="1"/>
          <p:nvPr/>
        </p:nvSpPr>
        <p:spPr>
          <a:xfrm>
            <a:off x="529389" y="441350"/>
            <a:ext cx="7032694" cy="60939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/file/set-batch-options no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/file/import/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fidap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"naca0012.FDNEUT" 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/define/boundary-conditions/modify-zones/zone-type 1 fluid 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/define/models/solver/density-based-implicit yes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/define/models/energy? yes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/define/models/viscous/inviscid yes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/define/materials/change-create air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yes ideal-gas no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/mesh/modify-zones/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-face-zone-angle 2 30 yes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/define/boundary-conditions/zone-name  2 sym1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/define/boundary-conditions/zone-name  5 wing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/define/boundary-conditions/zone-name  6 far1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/define/boundary-conditions/zone-name  7 sym2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/define/boundary-conditions/zone-name  8 far2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/define/boundary-conditions/zone-type  6 pressure-far-field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/define/boundary-conditions/zone-type  8 pressure-far-field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/define/boundary-conditions/zone-type  2 symmetry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/define/boundary-conditions/zone-type  7 symmetry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/define/boundary-conditions/pressure-far-field far1 no 0 no 0.1 no 300 yes no 1 no 0 no 0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/define/boundary-conditions/pressure-far-field far2 no 0 no 0.1 no 300 yes no 1 no 0 no 0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/solve/initialize/compute-defaults/pressure-far-field far1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/solve/initialize/initialize-flow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/solve/monitors/residual/convergence-criteria 1.e-9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1.e-9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1.e-9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1.e-9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1.e-9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/solve/iterate 10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/file/write-case-data project1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/file/export/ascii "./surface.dat" wing () no pressure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-number quit no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/exit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CDA97C-9504-49D1-B39D-CB5983F9D986}"/>
              </a:ext>
            </a:extLst>
          </p:cNvPr>
          <p:cNvSpPr txBox="1"/>
          <p:nvPr/>
        </p:nvSpPr>
        <p:spPr>
          <a:xfrm>
            <a:off x="4856479" y="2377691"/>
            <a:ext cx="3611563" cy="8771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Far field boundary conditions</a:t>
            </a:r>
          </a:p>
          <a:p>
            <a:r>
              <a:rPr lang="en-GB" dirty="0"/>
              <a:t>Change “0.1” to the desired flight Mach number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700EB2A-C0F2-4402-807D-7884660389F8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5283200" y="3254854"/>
            <a:ext cx="1379061" cy="9920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99B489E-0C61-44DC-8150-FD81336A56D5}"/>
              </a:ext>
            </a:extLst>
          </p:cNvPr>
          <p:cNvSpPr txBox="1"/>
          <p:nvPr/>
        </p:nvSpPr>
        <p:spPr>
          <a:xfrm>
            <a:off x="101600" y="0"/>
            <a:ext cx="40126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Project1.jou </a:t>
            </a:r>
            <a:r>
              <a:rPr lang="en-GB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entries</a:t>
            </a:r>
          </a:p>
        </p:txBody>
      </p:sp>
    </p:spTree>
    <p:extLst>
      <p:ext uri="{BB962C8B-B14F-4D97-AF65-F5344CB8AC3E}">
        <p14:creationId xmlns:p14="http://schemas.microsoft.com/office/powerpoint/2010/main" val="190603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31A87A-31BE-4308-93F9-07D035FF8CA6}"/>
              </a:ext>
            </a:extLst>
          </p:cNvPr>
          <p:cNvSpPr txBox="1"/>
          <p:nvPr/>
        </p:nvSpPr>
        <p:spPr>
          <a:xfrm>
            <a:off x="529389" y="441350"/>
            <a:ext cx="7032694" cy="60939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/file/set-batch-options no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/file/import/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fidap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"naca0012.FDNEUT" 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/define/boundary-conditions/modify-zones/zone-type 1 fluid 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/define/models/solver/density-based-implicit yes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/define/models/energy? yes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/define/models/viscous/inviscid yes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/define/materials/change-create air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yes ideal-gas no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/mesh/modify-zones/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-face-zone-angle 2 30 yes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/define/boundary-conditions/zone-name  2 sym1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/define/boundary-conditions/zone-name  5 wing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/define/boundary-conditions/zone-name  6 far1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/define/boundary-conditions/zone-name  7 sym2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/define/boundary-conditions/zone-name  8 far2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/define/boundary-conditions/zone-type  6 pressure-far-field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/define/boundary-conditions/zone-type  8 pressure-far-field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/define/boundary-conditions/zone-type  2 symmetry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/define/boundary-conditions/zone-type  7 symmetry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/define/boundary-conditions/pressure-far-field far1 no 0 no 0.1 no 300 yes no 1 no 0 no 0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/define/boundary-conditions/pressure-far-field far2 no 0 no 0.1 no 300 yes no 1 no 0 no 0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/solve/initialize/compute-defaults/pressure-far-field far1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/solve/initialize/initialize-flow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/solve/monitors/residual/convergence-criteria 1.e-9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1.e-9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1.e-9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1.e-9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1.e-9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/solve/iterate 10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/file/write-case-data project1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/file/export/ascii "./surface.dat" wing () no pressure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-number quit no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/exit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CCDA97C-9504-49D1-B39D-CB5983F9D986}"/>
                  </a:ext>
                </a:extLst>
              </p:cNvPr>
              <p:cNvSpPr txBox="1"/>
              <p:nvPr/>
            </p:nvSpPr>
            <p:spPr>
              <a:xfrm>
                <a:off x="4856479" y="2377691"/>
                <a:ext cx="3611563" cy="87716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Far field boundary conditions</a:t>
                </a:r>
              </a:p>
              <a:p>
                <a:r>
                  <a:rPr lang="en-GB" dirty="0"/>
                  <a:t>Change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(1,0,0)</m:t>
                    </m:r>
                  </m:oMath>
                </a14:m>
                <a:r>
                  <a:rPr lang="en-GB" dirty="0"/>
                  <a:t> to 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  <m:r>
                      <a:rPr lang="en-GB" b="0" i="0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  <m:r>
                      <a:rPr lang="en-GB" i="1" dirty="0" smtClean="0">
                        <a:latin typeface="Cambria Math" panose="02040503050406030204" pitchFamily="18" charset="0"/>
                      </a:rPr>
                      <m:t>,0)</m:t>
                    </m:r>
                  </m:oMath>
                </a14:m>
                <a:r>
                  <a:rPr lang="en-GB" dirty="0"/>
                  <a:t> for incidence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CCDA97C-9504-49D1-B39D-CB5983F9D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6479" y="2377691"/>
                <a:ext cx="3611563" cy="877163"/>
              </a:xfrm>
              <a:prstGeom prst="rect">
                <a:avLst/>
              </a:prstGeom>
              <a:blipFill>
                <a:blip r:embed="rId2"/>
                <a:stretch>
                  <a:fillRect l="-1010" t="-1370" r="-337" b="-7534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700EB2A-C0F2-4402-807D-7884660389F8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6583680" y="3254854"/>
            <a:ext cx="78581" cy="9920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79971E-4A40-4AC5-9CDF-A7BC705011EC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662261" y="3254854"/>
            <a:ext cx="327819" cy="9920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688E18D-B7C4-40DF-A99B-B1F0B2ABCF09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662261" y="3254854"/>
            <a:ext cx="683419" cy="9920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6C2E2AD-6C31-45AF-BBB5-D42586C53175}"/>
              </a:ext>
            </a:extLst>
          </p:cNvPr>
          <p:cNvSpPr txBox="1"/>
          <p:nvPr/>
        </p:nvSpPr>
        <p:spPr>
          <a:xfrm>
            <a:off x="101600" y="-10160"/>
            <a:ext cx="40126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Project1.jou </a:t>
            </a:r>
            <a:r>
              <a:rPr lang="en-GB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entries</a:t>
            </a:r>
          </a:p>
        </p:txBody>
      </p:sp>
    </p:spTree>
    <p:extLst>
      <p:ext uri="{BB962C8B-B14F-4D97-AF65-F5344CB8AC3E}">
        <p14:creationId xmlns:p14="http://schemas.microsoft.com/office/powerpoint/2010/main" val="2779705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31A87A-31BE-4308-93F9-07D035FF8CA6}"/>
              </a:ext>
            </a:extLst>
          </p:cNvPr>
          <p:cNvSpPr txBox="1"/>
          <p:nvPr/>
        </p:nvSpPr>
        <p:spPr>
          <a:xfrm>
            <a:off x="529389" y="441350"/>
            <a:ext cx="7032694" cy="60939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/file/set-batch-options no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/file/import/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fidap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"naca0012.FDNEUT" 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/define/boundary-conditions/modify-zones/zone-type 1 fluid 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/define/models/solver/density-based-implicit yes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/define/models/energy? yes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/define/models/viscous/inviscid yes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/define/materials/change-create air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yes ideal-gas no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/mesh/modify-zones/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-face-zone-angle 2 30 yes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/define/boundary-conditions/zone-name  2 sym1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/define/boundary-conditions/zone-name  5 wing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/define/boundary-conditions/zone-name  6 far1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/define/boundary-conditions/zone-name  7 sym2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/define/boundary-conditions/zone-name  8 far2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/define/boundary-conditions/zone-type  6 pressure-far-field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/define/boundary-conditions/zone-type  8 pressure-far-field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/define/boundary-conditions/zone-type  2 symmetry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/define/boundary-conditions/zone-type  7 symmetry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/define/boundary-conditions/pressure-far-field far1 no 0 no 0.1 no 300 yes no 1 no 0 no 0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/define/boundary-conditions/pressure-far-field far2 no 0 no 0.1 no 300 yes no 1 no 0 no 0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/solve/initialize/compute-defaults/pressure-far-field far1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/solve/initialize/initialize-flow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/solve/monitors/residual/convergence-criteria 1.e-9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1.e-9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1.e-9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1.e-9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1.e-9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/solve/iterate 10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/file/write-case-data project1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/file/export/ascii "./surface.dat" wing () no pressure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-number quit no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/exit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CDA97C-9504-49D1-B39D-CB5983F9D986}"/>
              </a:ext>
            </a:extLst>
          </p:cNvPr>
          <p:cNvSpPr txBox="1"/>
          <p:nvPr/>
        </p:nvSpPr>
        <p:spPr>
          <a:xfrm>
            <a:off x="5318443" y="4702422"/>
            <a:ext cx="3226117" cy="3539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Flow initialization – don’t change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700EB2A-C0F2-4402-807D-7884660389F8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5039360" y="4879393"/>
            <a:ext cx="279083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785098E-F19E-4BF8-8A7F-E9A559DBC7C9}"/>
              </a:ext>
            </a:extLst>
          </p:cNvPr>
          <p:cNvSpPr txBox="1"/>
          <p:nvPr/>
        </p:nvSpPr>
        <p:spPr>
          <a:xfrm>
            <a:off x="101600" y="-20320"/>
            <a:ext cx="40126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Project1.jou </a:t>
            </a:r>
            <a:r>
              <a:rPr lang="en-GB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entries</a:t>
            </a:r>
          </a:p>
        </p:txBody>
      </p:sp>
    </p:spTree>
    <p:extLst>
      <p:ext uri="{BB962C8B-B14F-4D97-AF65-F5344CB8AC3E}">
        <p14:creationId xmlns:p14="http://schemas.microsoft.com/office/powerpoint/2010/main" val="106896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31A87A-31BE-4308-93F9-07D035FF8CA6}"/>
              </a:ext>
            </a:extLst>
          </p:cNvPr>
          <p:cNvSpPr txBox="1"/>
          <p:nvPr/>
        </p:nvSpPr>
        <p:spPr>
          <a:xfrm>
            <a:off x="529389" y="441350"/>
            <a:ext cx="7032694" cy="60939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/file/set-batch-options no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/file/import/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fidap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"naca0012.FDNEUT" 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/define/boundary-conditions/modify-zones/zone-type 1 fluid 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/define/models/solver/density-based-implicit yes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/define/models/energy? yes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/define/models/viscous/inviscid yes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/define/materials/change-create air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yes ideal-gas no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/mesh/modify-zones/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-face-zone-angle 2 30 yes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/define/boundary-conditions/zone-name  2 sym1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/define/boundary-conditions/zone-name  5 wing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/define/boundary-conditions/zone-name  6 far1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/define/boundary-conditions/zone-name  7 sym2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/define/boundary-conditions/zone-name  8 far2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/define/boundary-conditions/zone-type  6 pressure-far-field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/define/boundary-conditions/zone-type  8 pressure-far-field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/define/boundary-conditions/zone-type  2 symmetry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/define/boundary-conditions/zone-type  7 symmetry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/define/boundary-conditions/pressure-far-field far1 no 0 no 0.1 no 300 yes no 1 no 0 no 0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/define/boundary-conditions/pressure-far-field far2 no 0 no 0.1 no 300 yes no 1 no 0 no 0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/solve/initialize/compute-defaults/pressure-far-field far1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/solve/initialize/initialize-flow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/solve/monitors/residual/convergence-criteria 1.e-9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1.e-9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1.e-9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1.e-9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1.e-9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/solve/iterate 10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/file/write-case-data project1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/file/export/ascii "./surface.dat" wing () no pressure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-number quit no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/exit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CDA97C-9504-49D1-B39D-CB5983F9D986}"/>
              </a:ext>
            </a:extLst>
          </p:cNvPr>
          <p:cNvSpPr txBox="1"/>
          <p:nvPr/>
        </p:nvSpPr>
        <p:spPr>
          <a:xfrm>
            <a:off x="5313049" y="2345302"/>
            <a:ext cx="3226117" cy="14003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Tolerance levels – note 5 values for five equations: you will need to add more entries when the number of equations increases because of turbulence models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700EB2A-C0F2-4402-807D-7884660389F8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5791200" y="3745685"/>
            <a:ext cx="1134908" cy="13851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080B7C9-A54C-47E3-B804-AB253900D548}"/>
              </a:ext>
            </a:extLst>
          </p:cNvPr>
          <p:cNvSpPr txBox="1"/>
          <p:nvPr/>
        </p:nvSpPr>
        <p:spPr>
          <a:xfrm>
            <a:off x="101600" y="-10160"/>
            <a:ext cx="40126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Project1.jou </a:t>
            </a:r>
            <a:r>
              <a:rPr lang="en-GB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entries</a:t>
            </a:r>
          </a:p>
        </p:txBody>
      </p:sp>
    </p:spTree>
    <p:extLst>
      <p:ext uri="{BB962C8B-B14F-4D97-AF65-F5344CB8AC3E}">
        <p14:creationId xmlns:p14="http://schemas.microsoft.com/office/powerpoint/2010/main" val="419631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31A87A-31BE-4308-93F9-07D035FF8CA6}"/>
              </a:ext>
            </a:extLst>
          </p:cNvPr>
          <p:cNvSpPr txBox="1"/>
          <p:nvPr/>
        </p:nvSpPr>
        <p:spPr>
          <a:xfrm>
            <a:off x="529389" y="441350"/>
            <a:ext cx="7032694" cy="60939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/file/set-batch-options no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/file/import/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fidap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"naca0012.FDNEUT" 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/define/boundary-conditions/modify-zones/zone-type 1 fluid 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/define/models/solver/density-based-implicit yes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/define/models/energy? yes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/define/models/viscous/inviscid yes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/define/materials/change-create air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yes ideal-gas no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/mesh/modify-zones/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-face-zone-angle 2 30 yes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/define/boundary-conditions/zone-name  2 sym1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/define/boundary-conditions/zone-name  5 wing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/define/boundary-conditions/zone-name  6 far1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/define/boundary-conditions/zone-name  7 sym2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/define/boundary-conditions/zone-name  8 far2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/define/boundary-conditions/zone-type  6 pressure-far-field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/define/boundary-conditions/zone-type  8 pressure-far-field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/define/boundary-conditions/zone-type  2 symmetry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/define/boundary-conditions/zone-type  7 symmetry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/define/boundary-conditions/pressure-far-field far1 no 0 no 0.1 no 300 yes no 1 no 0 no 0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/define/boundary-conditions/pressure-far-field far2 no 0 no 0.1 no 300 yes no 1 no 0 no 0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/solve/initialize/compute-defaults/pressure-far-field far1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/solve/initialize/initialize-flow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/solve/monitors/residual/convergence-criteria 1.e-9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1.e-9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1.e-9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1.e-9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1.e-9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/solve/iterate 10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/file/write-case-data project1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/file/export/ascii "./surface.dat" wing () no pressure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-number quit no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/exit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CDA97C-9504-49D1-B39D-CB5983F9D986}"/>
              </a:ext>
            </a:extLst>
          </p:cNvPr>
          <p:cNvSpPr txBox="1"/>
          <p:nvPr/>
        </p:nvSpPr>
        <p:spPr>
          <a:xfrm>
            <a:off x="5313049" y="3564502"/>
            <a:ext cx="3226117" cy="6155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Iteration count – reasonable value is ~2000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700EB2A-C0F2-4402-807D-7884660389F8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2001520" y="4180055"/>
            <a:ext cx="4924588" cy="12657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047D91F-56DF-4889-9D6B-22EE67A7F5EF}"/>
              </a:ext>
            </a:extLst>
          </p:cNvPr>
          <p:cNvSpPr txBox="1"/>
          <p:nvPr/>
        </p:nvSpPr>
        <p:spPr>
          <a:xfrm>
            <a:off x="101600" y="-10160"/>
            <a:ext cx="40126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Project1.jou </a:t>
            </a:r>
            <a:r>
              <a:rPr lang="en-GB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entries</a:t>
            </a:r>
          </a:p>
        </p:txBody>
      </p:sp>
    </p:spTree>
    <p:extLst>
      <p:ext uri="{BB962C8B-B14F-4D97-AF65-F5344CB8AC3E}">
        <p14:creationId xmlns:p14="http://schemas.microsoft.com/office/powerpoint/2010/main" val="767763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31A87A-31BE-4308-93F9-07D035FF8CA6}"/>
              </a:ext>
            </a:extLst>
          </p:cNvPr>
          <p:cNvSpPr txBox="1"/>
          <p:nvPr/>
        </p:nvSpPr>
        <p:spPr>
          <a:xfrm>
            <a:off x="529389" y="441350"/>
            <a:ext cx="7032694" cy="60939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/file/set-batch-options no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/file/import/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fidap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"naca0012.FDNEUT" 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/define/boundary-conditions/modify-zones/zone-type 1 fluid 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/define/models/solver/density-based-implicit yes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/define/models/energy? yes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/define/models/viscous/inviscid yes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/define/materials/change-create air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yes ideal-gas no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/mesh/modify-zones/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-face-zone-angle 2 30 yes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/define/boundary-conditions/zone-name  2 sym1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/define/boundary-conditions/zone-name  5 wing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/define/boundary-conditions/zone-name  6 far1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/define/boundary-conditions/zone-name  7 sym2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/define/boundary-conditions/zone-name  8 far2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/define/boundary-conditions/zone-type  6 pressure-far-field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/define/boundary-conditions/zone-type  8 pressure-far-field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/define/boundary-conditions/zone-type  2 symmetry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/define/boundary-conditions/zone-type  7 symmetry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/define/boundary-conditions/pressure-far-field far1 no 0 no 0.1 no 300 yes no 1 no 0 no 0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/define/boundary-conditions/pressure-far-field far2 no 0 no 0.1 no 300 yes no 1 no 0 no 0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/solve/initialize/compute-defaults/pressure-far-field far1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/solve/initialize/initialize-flow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/solve/monitors/residual/convergence-criteria 1.e-9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1.e-9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1.e-9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1.e-9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1.e-9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/solve/iterate 10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/file/write-case-data project1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/file/export/ascii "./surface.dat" wing () no pressure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-number quit no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/exit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CDA97C-9504-49D1-B39D-CB5983F9D986}"/>
              </a:ext>
            </a:extLst>
          </p:cNvPr>
          <p:cNvSpPr txBox="1"/>
          <p:nvPr/>
        </p:nvSpPr>
        <p:spPr>
          <a:xfrm>
            <a:off x="3352800" y="5384417"/>
            <a:ext cx="4866640" cy="3539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Save data at end of run – don’t change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700EB2A-C0F2-4402-807D-7884660389F8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2936240" y="5561389"/>
            <a:ext cx="416560" cy="1769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2A3CF65-1059-4E52-BDE5-BB037C2BFEA7}"/>
              </a:ext>
            </a:extLst>
          </p:cNvPr>
          <p:cNvSpPr txBox="1"/>
          <p:nvPr/>
        </p:nvSpPr>
        <p:spPr>
          <a:xfrm>
            <a:off x="101600" y="-20320"/>
            <a:ext cx="40126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Project1.jou </a:t>
            </a:r>
            <a:r>
              <a:rPr lang="en-GB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entries</a:t>
            </a:r>
          </a:p>
        </p:txBody>
      </p:sp>
    </p:spTree>
    <p:extLst>
      <p:ext uri="{BB962C8B-B14F-4D97-AF65-F5344CB8AC3E}">
        <p14:creationId xmlns:p14="http://schemas.microsoft.com/office/powerpoint/2010/main" val="1420326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31A87A-31BE-4308-93F9-07D035FF8CA6}"/>
              </a:ext>
            </a:extLst>
          </p:cNvPr>
          <p:cNvSpPr txBox="1"/>
          <p:nvPr/>
        </p:nvSpPr>
        <p:spPr>
          <a:xfrm>
            <a:off x="529389" y="441350"/>
            <a:ext cx="7032694" cy="60939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/file/set-batch-options no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/file/import/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fidap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"naca0012.FDNEUT" 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/define/boundary-conditions/modify-zones/zone-type 1 fluid 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/define/models/solver/density-based-implicit yes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/define/models/energy? yes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/define/models/viscous/inviscid yes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/define/materials/change-create air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yes ideal-gas no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/mesh/modify-zones/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-face-zone-angle 2 30 yes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/define/boundary-conditions/zone-name  2 sym1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/define/boundary-conditions/zone-name  5 wing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/define/boundary-conditions/zone-name  6 far1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/define/boundary-conditions/zone-name  7 sym2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/define/boundary-conditions/zone-name  8 far2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/define/boundary-conditions/zone-type  6 pressure-far-field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/define/boundary-conditions/zone-type  8 pressure-far-field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/define/boundary-conditions/zone-type  2 symmetry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/define/boundary-conditions/zone-type  7 symmetry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/define/boundary-conditions/pressure-far-field far1 no 0 no 0.1 no 300 yes no 1 no 0 no 0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/define/boundary-conditions/pressure-far-field far2 no 0 no 0.1 no 300 yes no 1 no 0 no 0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/solve/initialize/compute-defaults/pressure-far-field far1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/solve/initialize/initialize-flow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/solve/monitors/residual/convergence-criteria 1.e-9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1.e-9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1.e-9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1.e-9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1.e-9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/solve/iterate 10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/file/write-case-data project1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/file/export/ascii "./surface.dat" wing () no pressure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-number quit no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/exit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CDA97C-9504-49D1-B39D-CB5983F9D986}"/>
              </a:ext>
            </a:extLst>
          </p:cNvPr>
          <p:cNvSpPr txBox="1"/>
          <p:nvPr/>
        </p:nvSpPr>
        <p:spPr>
          <a:xfrm>
            <a:off x="4886960" y="2163697"/>
            <a:ext cx="3682683" cy="14003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Data for analysis – you could add “wall-shear” for a viscous run. The data will be in the “surface.dat” file for you to bring back to your computer and analyse with </a:t>
            </a:r>
            <a:r>
              <a:rPr lang="en-GB" dirty="0" err="1"/>
              <a:t>Matlab</a:t>
            </a:r>
            <a:endParaRPr lang="en-GB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700EB2A-C0F2-4402-807D-7884660389F8}"/>
              </a:ext>
            </a:extLst>
          </p:cNvPr>
          <p:cNvCxnSpPr>
            <a:cxnSpLocks/>
          </p:cNvCxnSpPr>
          <p:nvPr/>
        </p:nvCxnSpPr>
        <p:spPr>
          <a:xfrm flipH="1">
            <a:off x="3352800" y="1760274"/>
            <a:ext cx="42132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F72BCB8-C562-4A04-8078-2B385211054B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5425440" y="3564080"/>
            <a:ext cx="1302862" cy="2257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D19CF61-75ED-4258-87FA-02CF13D8CC44}"/>
              </a:ext>
            </a:extLst>
          </p:cNvPr>
          <p:cNvSpPr txBox="1"/>
          <p:nvPr/>
        </p:nvSpPr>
        <p:spPr>
          <a:xfrm>
            <a:off x="101600" y="-10160"/>
            <a:ext cx="40126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Project1.jou </a:t>
            </a:r>
            <a:r>
              <a:rPr lang="en-GB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entries</a:t>
            </a:r>
          </a:p>
        </p:txBody>
      </p:sp>
    </p:spTree>
    <p:extLst>
      <p:ext uri="{BB962C8B-B14F-4D97-AF65-F5344CB8AC3E}">
        <p14:creationId xmlns:p14="http://schemas.microsoft.com/office/powerpoint/2010/main" val="4024232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31A87A-31BE-4308-93F9-07D035FF8CA6}"/>
              </a:ext>
            </a:extLst>
          </p:cNvPr>
          <p:cNvSpPr txBox="1"/>
          <p:nvPr/>
        </p:nvSpPr>
        <p:spPr>
          <a:xfrm>
            <a:off x="529389" y="441350"/>
            <a:ext cx="7032694" cy="60939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/file/set-batch-options no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/file/import/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fidap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"naca0012.FDNEUT" 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/define/boundary-conditions/modify-zones/zone-type 1 fluid 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/define/models/solver/density-based-implicit yes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/define/models/energy? yes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/define/models/viscous/inviscid yes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/define/materials/change-create air </a:t>
            </a:r>
            <a:r>
              <a:rPr lang="en-GB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air</a:t>
            </a:r>
            <a:r>
              <a:rPr lang="en-GB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yes ideal-gas no </a:t>
            </a:r>
            <a:r>
              <a:rPr lang="en-GB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en-GB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en-GB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en-GB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/mesh/modify-zones/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-face-zone-angle 2 30 yes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/define/boundary-conditions/zone-name  2 sym1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/define/boundary-conditions/zone-name  5 wing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/define/boundary-conditions/zone-name  6 far1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/define/boundary-conditions/zone-name  7 sym2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/define/boundary-conditions/zone-name  8 far2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/define/boundary-conditions/zone-type  6 pressure-far-field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/define/boundary-conditions/zone-type  8 pressure-far-field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/define/boundary-conditions/zone-type  2 symmetry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/define/boundary-conditions/zone-type  7 symmetry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/define/boundary-conditions/pressure-far-field far1 no 0 no 0.1 no 300 yes no </a:t>
            </a:r>
            <a:r>
              <a:rPr lang="en-GB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no </a:t>
            </a:r>
            <a:r>
              <a:rPr lang="en-GB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no </a:t>
            </a:r>
            <a:r>
              <a:rPr lang="en-GB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/define/boundary-conditions/pressure-far-field far2 no 0 no 0.1 no 300 yes no </a:t>
            </a:r>
            <a:r>
              <a:rPr lang="en-GB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no </a:t>
            </a:r>
            <a:r>
              <a:rPr lang="en-GB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no </a:t>
            </a:r>
            <a:r>
              <a:rPr lang="en-GB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/solve/initialize/compute-defaults/pressure-far-field far1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/solve/initialize/initialize-flow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/solve/monitors/residual/convergence-criteria </a:t>
            </a:r>
            <a:r>
              <a:rPr lang="en-GB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1.e-9 </a:t>
            </a:r>
            <a:r>
              <a:rPr lang="en-GB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1.e-9</a:t>
            </a:r>
            <a:r>
              <a:rPr lang="en-GB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1.e-9</a:t>
            </a:r>
            <a:r>
              <a:rPr lang="en-GB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1.e-9</a:t>
            </a:r>
            <a:r>
              <a:rPr lang="en-GB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1.e-9</a:t>
            </a:r>
            <a:endParaRPr lang="en-GB" sz="1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/solve/iterate </a:t>
            </a:r>
            <a:r>
              <a:rPr lang="en-GB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/file/write-case-data project1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/file/export/ascii "./surface.dat" wing () no </a:t>
            </a:r>
            <a:r>
              <a:rPr lang="en-GB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pressure </a:t>
            </a:r>
            <a:r>
              <a:rPr lang="en-GB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mach</a:t>
            </a:r>
            <a:r>
              <a:rPr lang="en-GB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-number 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quit no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/exit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BB7CB1-5ABF-4373-A80D-E7D32F2C244A}"/>
              </a:ext>
            </a:extLst>
          </p:cNvPr>
          <p:cNvSpPr txBox="1"/>
          <p:nvPr/>
        </p:nvSpPr>
        <p:spPr>
          <a:xfrm>
            <a:off x="101600" y="-10160"/>
            <a:ext cx="58400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Project1.jou </a:t>
            </a:r>
            <a:r>
              <a:rPr lang="en-GB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entries to modify</a:t>
            </a:r>
          </a:p>
        </p:txBody>
      </p:sp>
    </p:spTree>
    <p:extLst>
      <p:ext uri="{BB962C8B-B14F-4D97-AF65-F5344CB8AC3E}">
        <p14:creationId xmlns:p14="http://schemas.microsoft.com/office/powerpoint/2010/main" val="1099736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6C9CA9-E4B4-4561-A39B-FE3B916F9826}"/>
              </a:ext>
            </a:extLst>
          </p:cNvPr>
          <p:cNvSpPr txBox="1"/>
          <p:nvPr/>
        </p:nvSpPr>
        <p:spPr>
          <a:xfrm>
            <a:off x="416560" y="294640"/>
            <a:ext cx="4087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 of this document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27F8EB-2F24-4DBD-A09E-09D1676CA5E2}"/>
              </a:ext>
            </a:extLst>
          </p:cNvPr>
          <p:cNvSpPr txBox="1"/>
          <p:nvPr/>
        </p:nvSpPr>
        <p:spPr>
          <a:xfrm>
            <a:off x="518160" y="1178560"/>
            <a:ext cx="3556551" cy="1400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Describe entries in the journal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Describe entries in the </a:t>
            </a:r>
            <a:r>
              <a:rPr lang="en-GB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driver.m</a:t>
            </a:r>
            <a:r>
              <a:rPr lang="en-GB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Procedure to start new runs</a:t>
            </a:r>
          </a:p>
        </p:txBody>
      </p:sp>
    </p:spTree>
    <p:extLst>
      <p:ext uri="{BB962C8B-B14F-4D97-AF65-F5344CB8AC3E}">
        <p14:creationId xmlns:p14="http://schemas.microsoft.com/office/powerpoint/2010/main" val="3452839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3DC3CD-DEE7-4316-8E37-249B273BA47A}"/>
              </a:ext>
            </a:extLst>
          </p:cNvPr>
          <p:cNvSpPr txBox="1"/>
          <p:nvPr/>
        </p:nvSpPr>
        <p:spPr>
          <a:xfrm>
            <a:off x="701040" y="4781"/>
            <a:ext cx="5570756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driver()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% rf          spacing on the surface of the aerofoil in units of local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%             curvature radius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smax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maxmum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spacing along the aerofoil surface - normalised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initial spacing in the wall-normal direction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%eta          expansion ratio in the wall-normal direction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dinf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max spacing away from the aerofoil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linf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maximum distance from aerofoil surface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winf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maximum length of wake section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rf= 0.2;</a:t>
            </a:r>
          </a:p>
          <a:p>
            <a:r>
              <a:rPr lang="en-GB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smax</a:t>
            </a:r>
            <a:r>
              <a:rPr lang="en-GB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=0.02;</a:t>
            </a:r>
          </a:p>
          <a:p>
            <a:r>
              <a:rPr lang="en-GB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</a:t>
            </a:r>
            <a:r>
              <a:rPr lang="en-GB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0.01;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 0.001;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dinf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=0.5;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eta= 1.2;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linf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=3;</a:t>
            </a:r>
          </a:p>
          <a:p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winf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=3;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[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s,x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]= naca0012();</a:t>
            </a:r>
          </a:p>
          <a:p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[v0]=cgrid( s,x, rf,smax,ste, dy,eta,dinf, linf );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[v1,v2]=wake(v0,eta,dinf,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winf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% plot3D output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f=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 "p3d.x","w" );</a:t>
            </a:r>
          </a:p>
          <a:p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fprintf( f,"%6d\n", 3 );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 f,"%6d %6d %6d\n", size(v0,2),size(v0,3), 4 );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 f,"%6d %6d %6d\n", size(v1,2),size(v1,3), 4 );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 f,"%6d %6d %6d\n", size(v2,2),size(v2,3), 4 );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plot3dout( f,v0,dinf,4 );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plot3dout( f,v1,dinf,4 );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plot3dout( f,v2,dinf,4 );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 f );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E9E29A-26AB-4C59-AA90-A52D602B5BC3}"/>
              </a:ext>
            </a:extLst>
          </p:cNvPr>
          <p:cNvSpPr txBox="1"/>
          <p:nvPr/>
        </p:nvSpPr>
        <p:spPr>
          <a:xfrm>
            <a:off x="4795520" y="1950337"/>
            <a:ext cx="3682683" cy="11387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Tangential spacing</a:t>
            </a:r>
          </a:p>
          <a:p>
            <a:r>
              <a:rPr lang="en-GB" dirty="0"/>
              <a:t>Scale by same factor to change tangential spacing (e.g. halve or double all three values)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1AA3BF1-D6A3-4367-9F1D-D1D32F62C619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1818640" y="2127311"/>
            <a:ext cx="2976880" cy="3924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122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90D8861-A3D8-434B-B58B-77A6E57A36AB}"/>
              </a:ext>
            </a:extLst>
          </p:cNvPr>
          <p:cNvSpPr txBox="1"/>
          <p:nvPr/>
        </p:nvSpPr>
        <p:spPr>
          <a:xfrm>
            <a:off x="4816785" y="2398558"/>
            <a:ext cx="3682683" cy="6155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Normal spacing – e.g. to control spacing in boundary layer and wake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BBB457C-298E-4F60-B03D-146A6DA40F10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1839905" y="2575533"/>
            <a:ext cx="2976880" cy="1308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2EC53C8-3224-4433-8031-7411883376F1}"/>
              </a:ext>
            </a:extLst>
          </p:cNvPr>
          <p:cNvSpPr txBox="1"/>
          <p:nvPr/>
        </p:nvSpPr>
        <p:spPr>
          <a:xfrm>
            <a:off x="701040" y="4781"/>
            <a:ext cx="5570756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driver()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% rf          spacing on the surface of the aerofoil in units of local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%             curvature radius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smax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maxmum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spacing along the aerofoil surface - normalised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initial spacing in the wall-normal direction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%eta          expansion ratio in the wall-normal direction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dinf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max spacing away from the aerofoil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linf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maximum distance from aerofoil surface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winf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maximum length of wake section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rf= 0.2;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smax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=0.02;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 0.01;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GB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0.001;</a:t>
            </a:r>
          </a:p>
          <a:p>
            <a:r>
              <a:rPr lang="en-GB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dinf</a:t>
            </a:r>
            <a:r>
              <a:rPr lang="en-GB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=0.5;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eta= 1.2;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linf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=3;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winf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=3;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[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s,x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]= naca0012();</a:t>
            </a:r>
          </a:p>
          <a:p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[v0]=cgrid( s,x, rf,smax,ste, dy,eta,dinf, linf );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[v1,v2]=wake(v0,eta,dinf,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winf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% plot3D output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f=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 "p3d.x","w" );</a:t>
            </a:r>
          </a:p>
          <a:p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fprintf( f,"%6d\n", 3 );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 f,"%6d %6d %6d\n", size(v0,2),size(v0,3), 4 );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 f,"%6d %6d %6d\n", size(v1,2),size(v1,3), 4 );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 f,"%6d %6d %6d\n", size(v2,2),size(v2,3), 4 );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plot3dout( f,v0,dinf,4 );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plot3dout( f,v1,dinf,4 );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plot3dout( f,v2,dinf,4 );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 f );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8621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90D8861-A3D8-434B-B58B-77A6E57A36AB}"/>
              </a:ext>
            </a:extLst>
          </p:cNvPr>
          <p:cNvSpPr txBox="1"/>
          <p:nvPr/>
        </p:nvSpPr>
        <p:spPr>
          <a:xfrm>
            <a:off x="4816785" y="2398558"/>
            <a:ext cx="3682683" cy="3539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Overall domain size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BBB457C-298E-4F60-B03D-146A6DA40F10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1587795" y="2575530"/>
            <a:ext cx="3228990" cy="5362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2EC53C8-3224-4433-8031-7411883376F1}"/>
              </a:ext>
            </a:extLst>
          </p:cNvPr>
          <p:cNvSpPr txBox="1"/>
          <p:nvPr/>
        </p:nvSpPr>
        <p:spPr>
          <a:xfrm>
            <a:off x="701040" y="4781"/>
            <a:ext cx="5570756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driver()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% rf          spacing on the surface of the aerofoil in units of local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%             curvature radius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smax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maxmum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spacing along the aerofoil surface - normalised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initial spacing in the wall-normal direction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%eta          expansion ratio in the wall-normal direction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dinf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max spacing away from the aerofoil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linf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maximum distance from aerofoil surface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winf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maximum length of wake section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rf= 0.2;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smax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=0.02;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 0.01;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 0.001;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dinf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=0.5;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eta= 1.2;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linf</a:t>
            </a:r>
            <a:r>
              <a:rPr lang="en-GB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=3;</a:t>
            </a:r>
          </a:p>
          <a:p>
            <a:r>
              <a:rPr lang="en-GB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winf</a:t>
            </a:r>
            <a:r>
              <a:rPr lang="en-GB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=3;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[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s,x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]= naca0012();</a:t>
            </a:r>
          </a:p>
          <a:p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[v0]=cgrid( s,x, rf,smax,ste, dy,eta,dinf, linf );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[v1,v2]=wake(v0,eta,dinf,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winf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% plot3D output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f=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 "p3d.x","w" );</a:t>
            </a:r>
          </a:p>
          <a:p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fprintf( f,"%6d\n", 3 );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 f,"%6d %6d %6d\n", size(v0,2),size(v0,3), 4 );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 f,"%6d %6d %6d\n", size(v1,2),size(v1,3), 4 );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 f,"%6d %6d %6d\n", size(v2,2),size(v2,3), 4 );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plot3dout( f,v0,dinf,4 );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plot3dout( f,v1,dinf,4 );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plot3dout( f,v2,dinf,4 );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 f );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6943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5B6366C-376F-4F1B-AA25-21CCEDCE62DB}"/>
              </a:ext>
            </a:extLst>
          </p:cNvPr>
          <p:cNvGrpSpPr/>
          <p:nvPr/>
        </p:nvGrpSpPr>
        <p:grpSpPr>
          <a:xfrm>
            <a:off x="595746" y="3241675"/>
            <a:ext cx="7653520" cy="3153887"/>
            <a:chOff x="595746" y="3241675"/>
            <a:chExt cx="7653520" cy="3153887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E42444B-C177-49B8-810C-49644B6240CA}"/>
                </a:ext>
              </a:extLst>
            </p:cNvPr>
            <p:cNvGrpSpPr/>
            <p:nvPr/>
          </p:nvGrpSpPr>
          <p:grpSpPr>
            <a:xfrm>
              <a:off x="595746" y="3241675"/>
              <a:ext cx="5472546" cy="3153887"/>
              <a:chOff x="1870363" y="3038512"/>
              <a:chExt cx="5472546" cy="3153887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849266F3-0D1B-4850-85B7-A0E5DE73867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920" t="10005" r="22579" b="5585"/>
              <a:stretch/>
            </p:blipFill>
            <p:spPr>
              <a:xfrm rot="5400000">
                <a:off x="3449783" y="2299273"/>
                <a:ext cx="2313706" cy="5472546"/>
              </a:xfrm>
              <a:prstGeom prst="rect">
                <a:avLst/>
              </a:prstGeom>
            </p:spPr>
          </p:pic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CB8B2A60-4285-4C79-9AAB-15C8AF8918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38058" y="3500177"/>
                <a:ext cx="87086" cy="114216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25A7078F-09E7-40CE-AF1A-04C676171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04076" y="3500176"/>
                <a:ext cx="80386" cy="114216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E1D8B8BB-B57C-486E-958C-6FD23D25EDA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4456443" y="3100086"/>
                <a:ext cx="80386" cy="1142162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none"/>
                <a:tailEnd type="triangle" w="med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E21EB59B-F463-41C6-8914-36EB448A427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742636" y="3190519"/>
                <a:ext cx="80386" cy="1142162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triangle" w="med" len="lg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F0D6FE5-5E86-4262-B514-1ECEF8AFA48E}"/>
                  </a:ext>
                </a:extLst>
              </p:cNvPr>
              <p:cNvSpPr/>
              <p:nvPr/>
            </p:nvSpPr>
            <p:spPr>
              <a:xfrm>
                <a:off x="6404951" y="3038512"/>
                <a:ext cx="817614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18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rf</a:t>
                </a:r>
              </a:p>
              <a:p>
                <a:r>
                  <a:rPr lang="en-GB" sz="1800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smax</a:t>
                </a:r>
                <a:endParaRPr lang="en-GB" sz="18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GB" sz="1800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ste</a:t>
                </a:r>
                <a:endParaRPr lang="en-GB" sz="18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F4F7190-1F7C-41C5-8895-127B471E089E}"/>
                </a:ext>
              </a:extLst>
            </p:cNvPr>
            <p:cNvCxnSpPr>
              <a:cxnSpLocks/>
            </p:cNvCxnSpPr>
            <p:nvPr/>
          </p:nvCxnSpPr>
          <p:spPr>
            <a:xfrm>
              <a:off x="5650707" y="4686300"/>
              <a:ext cx="1843087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E2E5440-CFE2-4754-BC63-D3EC535D0F71}"/>
                </a:ext>
              </a:extLst>
            </p:cNvPr>
            <p:cNvCxnSpPr>
              <a:cxnSpLocks/>
            </p:cNvCxnSpPr>
            <p:nvPr/>
          </p:nvCxnSpPr>
          <p:spPr>
            <a:xfrm>
              <a:off x="5650707" y="4738343"/>
              <a:ext cx="1843087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4C5E7C-CBFC-4198-B480-2EEDA2E738E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669583" y="5382409"/>
              <a:ext cx="1296000" cy="0"/>
            </a:xfrm>
            <a:prstGeom prst="line">
              <a:avLst/>
            </a:prstGeom>
            <a:ln>
              <a:solidFill>
                <a:srgbClr val="FF0000"/>
              </a:solidFill>
              <a:headEnd type="none"/>
              <a:tailEnd type="triangl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77B4BE0-33DF-4370-A77D-A42BBC12975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669582" y="4042235"/>
              <a:ext cx="1296000" cy="0"/>
            </a:xfrm>
            <a:prstGeom prst="line">
              <a:avLst/>
            </a:prstGeom>
            <a:ln>
              <a:solidFill>
                <a:srgbClr val="FF0000"/>
              </a:solidFill>
              <a:headEnd type="none"/>
              <a:tailEnd type="triangl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6CE5EEE-E288-4548-92E6-C4738ABDE40D}"/>
                </a:ext>
              </a:extLst>
            </p:cNvPr>
            <p:cNvSpPr/>
            <p:nvPr/>
          </p:nvSpPr>
          <p:spPr>
            <a:xfrm>
              <a:off x="7388782" y="3442009"/>
              <a:ext cx="86048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800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dy</a:t>
              </a:r>
              <a:endParaRPr lang="en-GB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sz="1800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dinf</a:t>
              </a:r>
              <a:endParaRPr lang="en-GB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7799993-203B-4D44-896C-E564F18AB2C8}"/>
              </a:ext>
            </a:extLst>
          </p:cNvPr>
          <p:cNvGrpSpPr/>
          <p:nvPr/>
        </p:nvGrpSpPr>
        <p:grpSpPr>
          <a:xfrm>
            <a:off x="-3625379" y="-776947"/>
            <a:ext cx="5472546" cy="3485677"/>
            <a:chOff x="595746" y="-22036"/>
            <a:chExt cx="5472546" cy="3485677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D068EA81-C3F4-4376-8E54-9ABC6D6955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7952" t="10005" r="12797" b="5585"/>
            <a:stretch/>
          </p:blipFill>
          <p:spPr>
            <a:xfrm rot="5400000">
              <a:off x="1745674" y="-858977"/>
              <a:ext cx="3172690" cy="5472546"/>
            </a:xfrm>
            <a:prstGeom prst="rect">
              <a:avLst/>
            </a:prstGeom>
          </p:spPr>
        </p:pic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A94E20E-8D73-4736-9A98-5ECE917288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1713" y="121963"/>
              <a:ext cx="0" cy="1522504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4BED239-1861-483E-8831-6402749EA01B}"/>
                </a:ext>
              </a:extLst>
            </p:cNvPr>
            <p:cNvCxnSpPr>
              <a:cxnSpLocks/>
            </p:cNvCxnSpPr>
            <p:nvPr/>
          </p:nvCxnSpPr>
          <p:spPr>
            <a:xfrm>
              <a:off x="5417263" y="121963"/>
              <a:ext cx="0" cy="1522504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0DDDEE3-4B24-48E8-A0C4-9E1ECB78BB6B}"/>
                </a:ext>
              </a:extLst>
            </p:cNvPr>
            <p:cNvCxnSpPr>
              <a:cxnSpLocks/>
            </p:cNvCxnSpPr>
            <p:nvPr/>
          </p:nvCxnSpPr>
          <p:spPr>
            <a:xfrm>
              <a:off x="3001713" y="379228"/>
              <a:ext cx="2415550" cy="0"/>
            </a:xfrm>
            <a:prstGeom prst="line">
              <a:avLst/>
            </a:prstGeom>
            <a:ln>
              <a:solidFill>
                <a:srgbClr val="FF0000"/>
              </a:solidFill>
              <a:headEnd type="triangle" w="med" len="lg"/>
              <a:tailEnd type="triangl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3480297-989D-43FE-948C-16CA1169D9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45850" y="121963"/>
              <a:ext cx="0" cy="1522504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0D36D36-F9B2-4FB6-B451-3061615AFC11}"/>
                </a:ext>
              </a:extLst>
            </p:cNvPr>
            <p:cNvCxnSpPr>
              <a:cxnSpLocks/>
            </p:cNvCxnSpPr>
            <p:nvPr/>
          </p:nvCxnSpPr>
          <p:spPr>
            <a:xfrm>
              <a:off x="2180084" y="121963"/>
              <a:ext cx="0" cy="1522504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8912445-435C-4E2A-B138-F0EC6BD9CB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45850" y="389274"/>
              <a:ext cx="734234" cy="1"/>
            </a:xfrm>
            <a:prstGeom prst="line">
              <a:avLst/>
            </a:prstGeom>
            <a:ln>
              <a:solidFill>
                <a:srgbClr val="FF0000"/>
              </a:solidFill>
              <a:headEnd type="triangle" w="med" len="lg"/>
              <a:tailEnd type="triangl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DA1969E-3BEE-4A40-8A94-E78B52DB939E}"/>
                </a:ext>
              </a:extLst>
            </p:cNvPr>
            <p:cNvSpPr/>
            <p:nvPr/>
          </p:nvSpPr>
          <p:spPr>
            <a:xfrm>
              <a:off x="1454455" y="34309"/>
              <a:ext cx="73609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800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linf</a:t>
              </a:r>
              <a:endParaRPr lang="en-GB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2A5FFC2-F4A5-4090-A144-BFB7B3A5811E}"/>
                </a:ext>
              </a:extLst>
            </p:cNvPr>
            <p:cNvSpPr/>
            <p:nvPr/>
          </p:nvSpPr>
          <p:spPr>
            <a:xfrm>
              <a:off x="3793100" y="-22036"/>
              <a:ext cx="73609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800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winf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932921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31A87A-31BE-4308-93F9-07D035FF8CA6}"/>
              </a:ext>
            </a:extLst>
          </p:cNvPr>
          <p:cNvSpPr txBox="1"/>
          <p:nvPr/>
        </p:nvSpPr>
        <p:spPr>
          <a:xfrm>
            <a:off x="529389" y="441350"/>
            <a:ext cx="7032694" cy="60939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/file/set-batch-options no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/file/import/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fidap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"naca0012.FDNEUT" 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/define/boundary-conditions/modify-zones/zone-type 1 fluid 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/define/models/solver/density-based-implicit yes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/define/models/energy? yes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/define/models/viscous/inviscid yes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/define/materials/change-create air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yes ideal-gas no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/mesh/modify-zones/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-face-zone-angle 2 30 yes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/define/boundary-conditions/zone-name  2 sym1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/define/boundary-conditions/zone-name  5 wing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/define/boundary-conditions/zone-name  6 far1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/define/boundary-conditions/zone-name  7 sym2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/define/boundary-conditions/zone-name  8 far2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/define/boundary-conditions/zone-type  6 pressure-far-field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/define/boundary-conditions/zone-type  8 pressure-far-field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/define/boundary-conditions/zone-type  2 symmetry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/define/boundary-conditions/zone-type  7 symmetry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/define/boundary-conditions/pressure-far-field far1 no 0 no 0.1 no 300 yes no 1 no 0 no 0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/define/boundary-conditions/pressure-far-field far2 no 0 no 0.1 no 300 yes no 1 no 0 no 0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/solve/initialize/compute-defaults/pressure-far-field far1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/solve/initialize/initialize-flow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/solve/monitors/residual/convergence-criteria 1.e-9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1.e-9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1.e-9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1.e-9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1.e-9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/solve/iterate 10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/file/write-case-data project1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/file/export/ascii "./surface.dat" wing () no pressure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-number quit no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/exit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9973F8-E9B6-4F38-9C5C-89628196AC3A}"/>
              </a:ext>
            </a:extLst>
          </p:cNvPr>
          <p:cNvSpPr txBox="1"/>
          <p:nvPr/>
        </p:nvSpPr>
        <p:spPr>
          <a:xfrm>
            <a:off x="101600" y="-10160"/>
            <a:ext cx="40126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Project1.jou </a:t>
            </a:r>
            <a:r>
              <a:rPr lang="en-GB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entries</a:t>
            </a:r>
          </a:p>
        </p:txBody>
      </p:sp>
    </p:spTree>
    <p:extLst>
      <p:ext uri="{BB962C8B-B14F-4D97-AF65-F5344CB8AC3E}">
        <p14:creationId xmlns:p14="http://schemas.microsoft.com/office/powerpoint/2010/main" val="2479705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31A87A-31BE-4308-93F9-07D035FF8CA6}"/>
              </a:ext>
            </a:extLst>
          </p:cNvPr>
          <p:cNvSpPr txBox="1"/>
          <p:nvPr/>
        </p:nvSpPr>
        <p:spPr>
          <a:xfrm>
            <a:off x="529389" y="441350"/>
            <a:ext cx="7032694" cy="60939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/file/set-batch-options no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/file/import/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fidap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"naca0012.FDNEUT" 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/define/boundary-conditions/modify-zones/zone-type 1 fluid 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/define/models/solver/density-based-implicit yes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/define/models/energy? yes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/define/models/viscous/inviscid yes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/define/materials/change-create air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yes ideal-gas no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/mesh/modify-zones/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-face-zone-angle 2 30 yes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/define/boundary-conditions/zone-name  2 sym1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/define/boundary-conditions/zone-name  5 wing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/define/boundary-conditions/zone-name  6 far1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/define/boundary-conditions/zone-name  7 sym2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/define/boundary-conditions/zone-name  8 far2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/define/boundary-conditions/zone-type  6 pressure-far-field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/define/boundary-conditions/zone-type  8 pressure-far-field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/define/boundary-conditions/zone-type  2 symmetry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/define/boundary-conditions/zone-type  7 symmetry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/define/boundary-conditions/pressure-far-field far1 no 0 no 0.1 no 300 yes no 1 no 0 no 0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/define/boundary-conditions/pressure-far-field far2 no 0 no 0.1 no 300 yes no 1 no 0 no 0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/solve/initialize/compute-defaults/pressure-far-field far1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/solve/initialize/initialize-flow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/solve/monitors/residual/convergence-criteria 1.e-9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1.e-9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1.e-9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1.e-9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1.e-9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/solve/iterate 10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/file/write-case-data project1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/file/export/ascii "./surface.dat" wing () no pressure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-number quit no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/exit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548859-1BD3-4404-809F-E361311A7E41}"/>
              </a:ext>
            </a:extLst>
          </p:cNvPr>
          <p:cNvSpPr txBox="1"/>
          <p:nvPr/>
        </p:nvSpPr>
        <p:spPr>
          <a:xfrm>
            <a:off x="3728720" y="390331"/>
            <a:ext cx="2854960" cy="3539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/>
              <a:t>Startup</a:t>
            </a:r>
            <a:r>
              <a:rPr lang="en-GB" dirty="0"/>
              <a:t> – no need to change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494F8BD-49A7-4D6A-AB16-7947F37959DA}"/>
              </a:ext>
            </a:extLst>
          </p:cNvPr>
          <p:cNvCxnSpPr>
            <a:cxnSpLocks/>
          </p:cNvCxnSpPr>
          <p:nvPr/>
        </p:nvCxnSpPr>
        <p:spPr>
          <a:xfrm flipH="1">
            <a:off x="3210560" y="558800"/>
            <a:ext cx="5181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6EA3EBE-6AA8-47E9-833A-C77AED67FEAA}"/>
              </a:ext>
            </a:extLst>
          </p:cNvPr>
          <p:cNvSpPr txBox="1"/>
          <p:nvPr/>
        </p:nvSpPr>
        <p:spPr>
          <a:xfrm>
            <a:off x="101600" y="-10160"/>
            <a:ext cx="40126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Project1.jou </a:t>
            </a:r>
            <a:r>
              <a:rPr lang="en-GB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entries</a:t>
            </a:r>
          </a:p>
        </p:txBody>
      </p:sp>
    </p:spTree>
    <p:extLst>
      <p:ext uri="{BB962C8B-B14F-4D97-AF65-F5344CB8AC3E}">
        <p14:creationId xmlns:p14="http://schemas.microsoft.com/office/powerpoint/2010/main" val="3972611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31A87A-31BE-4308-93F9-07D035FF8CA6}"/>
              </a:ext>
            </a:extLst>
          </p:cNvPr>
          <p:cNvSpPr txBox="1"/>
          <p:nvPr/>
        </p:nvSpPr>
        <p:spPr>
          <a:xfrm>
            <a:off x="529389" y="441350"/>
            <a:ext cx="7032694" cy="60939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/file/set-batch-options no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/file/import/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fidap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"naca0012.FDNEUT" 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/define/boundary-conditions/modify-zones/zone-type 1 fluid 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/define/models/solver/density-based-implicit yes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/define/models/energy? yes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/define/models/viscous/inviscid yes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/define/materials/change-create air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yes ideal-gas no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/mesh/modify-zones/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-face-zone-angle 2 30 yes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/define/boundary-conditions/zone-name  2 sym1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/define/boundary-conditions/zone-name  5 wing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/define/boundary-conditions/zone-name  6 far1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/define/boundary-conditions/zone-name  7 sym2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/define/boundary-conditions/zone-name  8 far2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/define/boundary-conditions/zone-type  6 pressure-far-field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/define/boundary-conditions/zone-type  8 pressure-far-field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/define/boundary-conditions/zone-type  2 symmetry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/define/boundary-conditions/zone-type  7 symmetry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/define/boundary-conditions/pressure-far-field far1 no 0 no 0.1 no 300 yes no 1 no 0 no 0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/define/boundary-conditions/pressure-far-field far2 no 0 no 0.1 no 300 yes no 1 no 0 no 0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/solve/initialize/compute-defaults/pressure-far-field far1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/solve/initialize/initialize-flow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/solve/monitors/residual/convergence-criteria 1.e-9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1.e-9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1.e-9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1.e-9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1.e-9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/solve/iterate 10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/file/write-case-data project1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/file/export/ascii "./surface.dat" wing () no pressure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-number quit no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/exit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40D477-07D3-424C-9B29-8F7B2B56DD87}"/>
              </a:ext>
            </a:extLst>
          </p:cNvPr>
          <p:cNvSpPr txBox="1"/>
          <p:nvPr/>
        </p:nvSpPr>
        <p:spPr>
          <a:xfrm>
            <a:off x="4064000" y="594468"/>
            <a:ext cx="4047374" cy="3539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Load file with the grid – no need to change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101BC86-D808-4E3D-A7A8-41979F834AD0}"/>
              </a:ext>
            </a:extLst>
          </p:cNvPr>
          <p:cNvCxnSpPr>
            <a:cxnSpLocks/>
          </p:cNvCxnSpPr>
          <p:nvPr/>
        </p:nvCxnSpPr>
        <p:spPr>
          <a:xfrm flipH="1">
            <a:off x="3332480" y="762937"/>
            <a:ext cx="731520" cy="1108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2664347-E1D5-4BB6-B3AF-21C7254044D4}"/>
              </a:ext>
            </a:extLst>
          </p:cNvPr>
          <p:cNvSpPr txBox="1"/>
          <p:nvPr/>
        </p:nvSpPr>
        <p:spPr>
          <a:xfrm>
            <a:off x="101600" y="-10160"/>
            <a:ext cx="40126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Project1.jou </a:t>
            </a:r>
            <a:r>
              <a:rPr lang="en-GB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entries</a:t>
            </a:r>
          </a:p>
        </p:txBody>
      </p:sp>
    </p:spTree>
    <p:extLst>
      <p:ext uri="{BB962C8B-B14F-4D97-AF65-F5344CB8AC3E}">
        <p14:creationId xmlns:p14="http://schemas.microsoft.com/office/powerpoint/2010/main" val="1146060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31A87A-31BE-4308-93F9-07D035FF8CA6}"/>
              </a:ext>
            </a:extLst>
          </p:cNvPr>
          <p:cNvSpPr txBox="1"/>
          <p:nvPr/>
        </p:nvSpPr>
        <p:spPr>
          <a:xfrm>
            <a:off x="529389" y="441350"/>
            <a:ext cx="7032694" cy="60939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/file/set-batch-options no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/file/import/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fidap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"naca0012.FDNEUT" 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/define/boundary-conditions/modify-zones/zone-type 1 fluid 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/define/models/solver/density-based-implicit yes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/define/models/energy? yes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/define/models/viscous/inviscid yes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/define/materials/change-create air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yes ideal-gas no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/mesh/modify-zones/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-face-zone-angle 2 30 yes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/define/boundary-conditions/zone-name  2 sym1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/define/boundary-conditions/zone-name  5 wing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/define/boundary-conditions/zone-name  6 far1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/define/boundary-conditions/zone-name  7 sym2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/define/boundary-conditions/zone-name  8 far2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/define/boundary-conditions/zone-type  6 pressure-far-field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/define/boundary-conditions/zone-type  8 pressure-far-field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/define/boundary-conditions/zone-type  2 symmetry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/define/boundary-conditions/zone-type  7 symmetry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/define/boundary-conditions/pressure-far-field far1 no 0 no 0.1 no 300 yes no 1 no 0 no 0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/define/boundary-conditions/pressure-far-field far2 no 0 no 0.1 no 300 yes no 1 no 0 no 0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/solve/initialize/compute-defaults/pressure-far-field far1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/solve/initialize/initialize-flow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/solve/monitors/residual/convergence-criteria 1.e-9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1.e-9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1.e-9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1.e-9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1.e-9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/solve/iterate 10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/file/write-case-data project1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/file/export/ascii "./surface.dat" wing () no pressure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-number quit no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/exit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F220B3-DC5E-4AF4-83D1-6D36D695621F}"/>
              </a:ext>
            </a:extLst>
          </p:cNvPr>
          <p:cNvSpPr txBox="1"/>
          <p:nvPr/>
        </p:nvSpPr>
        <p:spPr>
          <a:xfrm>
            <a:off x="5618480" y="837371"/>
            <a:ext cx="2854960" cy="8771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Tell Fluent the volume is occupied by a fluid – no need to change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55CD6EC-C1E7-4C70-A906-FBEABABF2897}"/>
              </a:ext>
            </a:extLst>
          </p:cNvPr>
          <p:cNvCxnSpPr>
            <a:cxnSpLocks/>
          </p:cNvCxnSpPr>
          <p:nvPr/>
        </p:nvCxnSpPr>
        <p:spPr>
          <a:xfrm flipH="1">
            <a:off x="5100320" y="1005840"/>
            <a:ext cx="5181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EC5DE6C-25B8-47D9-9D08-C420788745E2}"/>
              </a:ext>
            </a:extLst>
          </p:cNvPr>
          <p:cNvSpPr txBox="1"/>
          <p:nvPr/>
        </p:nvSpPr>
        <p:spPr>
          <a:xfrm>
            <a:off x="101600" y="-10160"/>
            <a:ext cx="40126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Project1.jou </a:t>
            </a:r>
            <a:r>
              <a:rPr lang="en-GB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entries</a:t>
            </a:r>
          </a:p>
        </p:txBody>
      </p:sp>
    </p:spTree>
    <p:extLst>
      <p:ext uri="{BB962C8B-B14F-4D97-AF65-F5344CB8AC3E}">
        <p14:creationId xmlns:p14="http://schemas.microsoft.com/office/powerpoint/2010/main" val="253129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31A87A-31BE-4308-93F9-07D035FF8CA6}"/>
              </a:ext>
            </a:extLst>
          </p:cNvPr>
          <p:cNvSpPr txBox="1"/>
          <p:nvPr/>
        </p:nvSpPr>
        <p:spPr>
          <a:xfrm>
            <a:off x="529389" y="441350"/>
            <a:ext cx="7032694" cy="60939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/file/set-batch-options no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/file/import/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fidap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"naca0012.FDNEUT" 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/define/boundary-conditions/modify-zones/zone-type 1 fluid 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/define/models/solver/density-based-implicit yes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/define/models/energy? yes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/define/models/viscous/inviscid yes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/define/materials/change-create air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yes ideal-gas no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/mesh/modify-zones/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-face-zone-angle 2 30 yes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/define/boundary-conditions/zone-name  2 sym1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/define/boundary-conditions/zone-name  5 wing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/define/boundary-conditions/zone-name  6 far1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/define/boundary-conditions/zone-name  7 sym2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/define/boundary-conditions/zone-name  8 far2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/define/boundary-conditions/zone-type  6 pressure-far-field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/define/boundary-conditions/zone-type  8 pressure-far-field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/define/boundary-conditions/zone-type  2 symmetry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/define/boundary-conditions/zone-type  7 symmetry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/define/boundary-conditions/pressure-far-field far1 no 0 no 0.1 no 300 yes no 1 no 0 no 0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/define/boundary-conditions/pressure-far-field far2 no 0 no 0.1 no 300 yes no 1 no 0 no 0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/solve/initialize/compute-defaults/pressure-far-field far1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/solve/initialize/initialize-flow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/solve/monitors/residual/convergence-criteria 1.e-9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1.e-9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1.e-9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1.e-9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1.e-9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/solve/iterate 10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/file/write-case-data project1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/file/export/ascii "./surface.dat" wing () no pressure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-number quit no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/exit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CED940-B3B7-42E4-8BC2-315120241D61}"/>
              </a:ext>
            </a:extLst>
          </p:cNvPr>
          <p:cNvSpPr txBox="1"/>
          <p:nvPr/>
        </p:nvSpPr>
        <p:spPr>
          <a:xfrm>
            <a:off x="4917440" y="1162491"/>
            <a:ext cx="3423920" cy="8771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Use density based, implicit solver, i.e. the type of solvers we spoke about yesterday – don’t change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DE8024D-8DBA-4201-890B-0D1B45E5ADE1}"/>
              </a:ext>
            </a:extLst>
          </p:cNvPr>
          <p:cNvCxnSpPr>
            <a:cxnSpLocks/>
          </p:cNvCxnSpPr>
          <p:nvPr/>
        </p:nvCxnSpPr>
        <p:spPr>
          <a:xfrm flipH="1">
            <a:off x="4399280" y="1330960"/>
            <a:ext cx="5181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16FA092-184C-4235-9359-904A46A2A257}"/>
              </a:ext>
            </a:extLst>
          </p:cNvPr>
          <p:cNvSpPr txBox="1"/>
          <p:nvPr/>
        </p:nvSpPr>
        <p:spPr>
          <a:xfrm>
            <a:off x="101600" y="-10160"/>
            <a:ext cx="40126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Project1.jou </a:t>
            </a:r>
            <a:r>
              <a:rPr lang="en-GB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entries</a:t>
            </a:r>
          </a:p>
        </p:txBody>
      </p:sp>
    </p:spTree>
    <p:extLst>
      <p:ext uri="{BB962C8B-B14F-4D97-AF65-F5344CB8AC3E}">
        <p14:creationId xmlns:p14="http://schemas.microsoft.com/office/powerpoint/2010/main" val="1082196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31A87A-31BE-4308-93F9-07D035FF8CA6}"/>
              </a:ext>
            </a:extLst>
          </p:cNvPr>
          <p:cNvSpPr txBox="1"/>
          <p:nvPr/>
        </p:nvSpPr>
        <p:spPr>
          <a:xfrm>
            <a:off x="529389" y="441350"/>
            <a:ext cx="7032694" cy="60939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/file/set-batch-options no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/file/import/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fidap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"naca0012.FDNEUT" 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/define/boundary-conditions/modify-zones/zone-type 1 fluid 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/define/models/solver/density-based-implicit yes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/define/models/energy? yes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/define/models/viscous/inviscid yes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/define/materials/change-create air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yes ideal-gas no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/mesh/modify-zones/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-face-zone-angle 2 30 yes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/define/boundary-conditions/zone-name  2 sym1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/define/boundary-conditions/zone-name  5 wing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/define/boundary-conditions/zone-name  6 far1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/define/boundary-conditions/zone-name  7 sym2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/define/boundary-conditions/zone-name  8 far2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/define/boundary-conditions/zone-type  6 pressure-far-field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/define/boundary-conditions/zone-type  8 pressure-far-field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/define/boundary-conditions/zone-type  2 symmetry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/define/boundary-conditions/zone-type  7 symmetry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/define/boundary-conditions/pressure-far-field far1 no 0 no 0.1 no 300 yes no 1 no 0 no 0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/define/boundary-conditions/pressure-far-field far2 no 0 no 0.1 no 300 yes no 1 no 0 no 0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/solve/initialize/compute-defaults/pressure-far-field far1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/solve/initialize/initialize-flow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/solve/monitors/residual/convergence-criteria 1.e-9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1.e-9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1.e-9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1.e-9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1.e-9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/solve/iterate 10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/file/write-case-data project1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/file/export/ascii "./surface.dat" wing () no pressure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-number quit no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/exit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21073F-1D9F-4688-ACF7-36A97336A073}"/>
              </a:ext>
            </a:extLst>
          </p:cNvPr>
          <p:cNvSpPr txBox="1"/>
          <p:nvPr/>
        </p:nvSpPr>
        <p:spPr>
          <a:xfrm>
            <a:off x="3799840" y="1467291"/>
            <a:ext cx="4311534" cy="3539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Solve for the energy equation – don’t change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453403A-AF82-4158-BC9A-72E25E4BDC46}"/>
              </a:ext>
            </a:extLst>
          </p:cNvPr>
          <p:cNvCxnSpPr>
            <a:cxnSpLocks/>
          </p:cNvCxnSpPr>
          <p:nvPr/>
        </p:nvCxnSpPr>
        <p:spPr>
          <a:xfrm flipH="1">
            <a:off x="3281680" y="1635760"/>
            <a:ext cx="5181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2F7D8CA-9CB2-4E99-BF1B-50F89208B341}"/>
              </a:ext>
            </a:extLst>
          </p:cNvPr>
          <p:cNvSpPr txBox="1"/>
          <p:nvPr/>
        </p:nvSpPr>
        <p:spPr>
          <a:xfrm>
            <a:off x="101600" y="-10160"/>
            <a:ext cx="40126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Project1.jou </a:t>
            </a:r>
            <a:r>
              <a:rPr lang="en-GB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entries</a:t>
            </a:r>
          </a:p>
        </p:txBody>
      </p:sp>
    </p:spTree>
    <p:extLst>
      <p:ext uri="{BB962C8B-B14F-4D97-AF65-F5344CB8AC3E}">
        <p14:creationId xmlns:p14="http://schemas.microsoft.com/office/powerpoint/2010/main" val="3680943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31A87A-31BE-4308-93F9-07D035FF8CA6}"/>
              </a:ext>
            </a:extLst>
          </p:cNvPr>
          <p:cNvSpPr txBox="1"/>
          <p:nvPr/>
        </p:nvSpPr>
        <p:spPr>
          <a:xfrm>
            <a:off x="529389" y="441350"/>
            <a:ext cx="7032694" cy="60939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/file/set-batch-options no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/file/import/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fidap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"naca0012.FDNEUT" 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/define/boundary-conditions/modify-zones/zone-type 1 fluid 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/define/models/solver/density-based-implicit yes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/define/models/energy? yes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/define/models/viscous/inviscid yes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/define/materials/change-create air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yes ideal-gas no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/mesh/modify-zones/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-face-zone-angle 2 30 yes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/define/boundary-conditions/zone-name  2 sym1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/define/boundary-conditions/zone-name  5 wing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/define/boundary-conditions/zone-name  6 far1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/define/boundary-conditions/zone-name  7 sym2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/define/boundary-conditions/zone-name  8 far2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/define/boundary-conditions/zone-type  6 pressure-far-field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/define/boundary-conditions/zone-type  8 pressure-far-field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/define/boundary-conditions/zone-type  2 symmetry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/define/boundary-conditions/zone-type  7 symmetry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/define/boundary-conditions/pressure-far-field far1 no 0 no 0.1 no 300 yes no 1 no 0 no 0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/define/boundary-conditions/pressure-far-field far2 no 0 no 0.1 no 300 yes no 1 no 0 no 0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/solve/initialize/compute-defaults/pressure-far-field far1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/solve/initialize/initialize-flow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/solve/monitors/residual/convergence-criteria 1.e-9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1.e-9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1.e-9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1.e-9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1.e-9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/solve/iterate 10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/file/write-case-data project1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/file/export/ascii "./surface.dat" wing () no pressure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-number quit no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/exit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CDA97C-9504-49D1-B39D-CB5983F9D986}"/>
              </a:ext>
            </a:extLst>
          </p:cNvPr>
          <p:cNvSpPr txBox="1"/>
          <p:nvPr/>
        </p:nvSpPr>
        <p:spPr>
          <a:xfrm>
            <a:off x="3774123" y="1452497"/>
            <a:ext cx="4866640" cy="6155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Inviscid fluid – we will change this to activate turbulence model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700EB2A-C0F2-4402-807D-7884660389F8}"/>
              </a:ext>
            </a:extLst>
          </p:cNvPr>
          <p:cNvCxnSpPr>
            <a:cxnSpLocks/>
          </p:cNvCxnSpPr>
          <p:nvPr/>
        </p:nvCxnSpPr>
        <p:spPr>
          <a:xfrm flipH="1">
            <a:off x="3352800" y="1760274"/>
            <a:ext cx="42132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8A0A9D7-D59B-4B11-9784-0C5CA11920B0}"/>
              </a:ext>
            </a:extLst>
          </p:cNvPr>
          <p:cNvSpPr txBox="1"/>
          <p:nvPr/>
        </p:nvSpPr>
        <p:spPr>
          <a:xfrm>
            <a:off x="101600" y="-10160"/>
            <a:ext cx="40126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Project1.jou </a:t>
            </a:r>
            <a:r>
              <a:rPr lang="en-GB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entries</a:t>
            </a:r>
          </a:p>
        </p:txBody>
      </p:sp>
    </p:spTree>
    <p:extLst>
      <p:ext uri="{BB962C8B-B14F-4D97-AF65-F5344CB8AC3E}">
        <p14:creationId xmlns:p14="http://schemas.microsoft.com/office/powerpoint/2010/main" val="3535941722"/>
      </p:ext>
    </p:extLst>
  </p:cSld>
  <p:clrMapOvr>
    <a:masterClrMapping/>
  </p:clrMapOvr>
</p:sld>
</file>

<file path=ppt/theme/theme1.xml><?xml version="1.0" encoding="utf-8"?>
<a:theme xmlns:a="http://schemas.openxmlformats.org/drawingml/2006/main" name="Opening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19496</TotalTime>
  <Words>5672</Words>
  <Application>Microsoft Office PowerPoint</Application>
  <PresentationFormat>Custom</PresentationFormat>
  <Paragraphs>817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Cambria Math</vt:lpstr>
      <vt:lpstr>Courier New</vt:lpstr>
      <vt:lpstr>Times New Roman</vt:lpstr>
      <vt:lpstr>Opening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UofO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Chinn</dc:creator>
  <cp:lastModifiedBy>Luca Di Mare</cp:lastModifiedBy>
  <cp:revision>222</cp:revision>
  <dcterms:created xsi:type="dcterms:W3CDTF">2014-03-20T14:30:16Z</dcterms:created>
  <dcterms:modified xsi:type="dcterms:W3CDTF">2021-06-03T09:16:14Z</dcterms:modified>
</cp:coreProperties>
</file>