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9"/>
  </p:notesMasterIdLst>
  <p:sldIdLst>
    <p:sldId id="300" r:id="rId2"/>
    <p:sldId id="260" r:id="rId3"/>
    <p:sldId id="264" r:id="rId4"/>
    <p:sldId id="258" r:id="rId5"/>
    <p:sldId id="257" r:id="rId6"/>
    <p:sldId id="259" r:id="rId7"/>
    <p:sldId id="261" r:id="rId8"/>
    <p:sldId id="262" r:id="rId9"/>
    <p:sldId id="266" r:id="rId10"/>
    <p:sldId id="267" r:id="rId11"/>
    <p:sldId id="263" r:id="rId12"/>
    <p:sldId id="270" r:id="rId13"/>
    <p:sldId id="268" r:id="rId14"/>
    <p:sldId id="269" r:id="rId15"/>
    <p:sldId id="284" r:id="rId16"/>
    <p:sldId id="274" r:id="rId17"/>
    <p:sldId id="275" r:id="rId18"/>
    <p:sldId id="296" r:id="rId19"/>
    <p:sldId id="295" r:id="rId20"/>
    <p:sldId id="271" r:id="rId21"/>
    <p:sldId id="307" r:id="rId22"/>
    <p:sldId id="310" r:id="rId23"/>
    <p:sldId id="289" r:id="rId24"/>
    <p:sldId id="286" r:id="rId25"/>
    <p:sldId id="299" r:id="rId26"/>
    <p:sldId id="287" r:id="rId27"/>
    <p:sldId id="301" r:id="rId28"/>
    <p:sldId id="308" r:id="rId29"/>
    <p:sldId id="303" r:id="rId30"/>
    <p:sldId id="302" r:id="rId31"/>
    <p:sldId id="304" r:id="rId32"/>
    <p:sldId id="297" r:id="rId33"/>
    <p:sldId id="277" r:id="rId34"/>
    <p:sldId id="311" r:id="rId35"/>
    <p:sldId id="312" r:id="rId36"/>
    <p:sldId id="313" r:id="rId37"/>
    <p:sldId id="288" r:id="rId3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B1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3E30BE-4F62-4E9F-991A-FC3BA61331ED}" type="datetimeFigureOut">
              <a:rPr lang="fr-FR" smtClean="0"/>
              <a:t>10/12/2024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AFE65C-40AA-48C5-BD66-1E5CC4A1D31B}" type="slidenum">
              <a:rPr lang="fr-FR" smtClean="0"/>
              <a:t>‹N°›</a:t>
            </a:fld>
            <a:endParaRPr lang="fr-FR"/>
          </a:p>
        </p:txBody>
      </p:sp>
    </p:spTree>
    <p:extLst>
      <p:ext uri="{BB962C8B-B14F-4D97-AF65-F5344CB8AC3E}">
        <p14:creationId xmlns:p14="http://schemas.microsoft.com/office/powerpoint/2010/main" val="1217396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D1AFE65C-40AA-48C5-BD66-1E5CC4A1D31B}" type="slidenum">
              <a:rPr lang="fr-FR" smtClean="0"/>
              <a:t>1</a:t>
            </a:fld>
            <a:endParaRPr lang="fr-FR"/>
          </a:p>
        </p:txBody>
      </p:sp>
    </p:spTree>
    <p:extLst>
      <p:ext uri="{BB962C8B-B14F-4D97-AF65-F5344CB8AC3E}">
        <p14:creationId xmlns:p14="http://schemas.microsoft.com/office/powerpoint/2010/main" val="98523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fr-FR" smtClean="0"/>
              <a:t>Modifiez le style du titre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CC2649B0-D2B2-400C-857C-27231DA46977}" type="datetime1">
              <a:rPr lang="fr-FR" smtClean="0"/>
              <a:t>10/12/2024</a:t>
            </a:fld>
            <a:endParaRPr lang="fr-FR"/>
          </a:p>
        </p:txBody>
      </p:sp>
      <p:sp>
        <p:nvSpPr>
          <p:cNvPr id="5" name="Footer Placeholder 4"/>
          <p:cNvSpPr>
            <a:spLocks noGrp="1"/>
          </p:cNvSpPr>
          <p:nvPr>
            <p:ph type="ftr" sz="quarter" idx="11"/>
          </p:nvPr>
        </p:nvSpPr>
        <p:spPr/>
        <p:txBody>
          <a:bodyPr/>
          <a:lstStyle/>
          <a:p>
            <a:r>
              <a:rPr lang="fr-FR" smtClean="0"/>
              <a:t>Docker &amp; Kubernetes, fondamentaux</a:t>
            </a:r>
            <a:endParaRPr lang="fr-FR"/>
          </a:p>
        </p:txBody>
      </p:sp>
      <p:sp>
        <p:nvSpPr>
          <p:cNvPr id="6" name="Slide Number Placeholder 5"/>
          <p:cNvSpPr>
            <a:spLocks noGrp="1"/>
          </p:cNvSpPr>
          <p:nvPr>
            <p:ph type="sldNum" sz="quarter" idx="12"/>
          </p:nvPr>
        </p:nvSpPr>
        <p:spPr/>
        <p:txBody>
          <a:bodyPr/>
          <a:lstStyle/>
          <a:p>
            <a:fld id="{DD9BC35F-91A1-4ACF-B10F-6F8BBE36500D}" type="slidenum">
              <a:rPr lang="fr-FR" smtClean="0"/>
              <a:t>‹N°›</a:t>
            </a:fld>
            <a:endParaRPr lang="fr-FR"/>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688B216E-EE13-4981-8074-CA575219B619}" type="datetime1">
              <a:rPr lang="fr-FR" smtClean="0"/>
              <a:t>10/12/2024</a:t>
            </a:fld>
            <a:endParaRPr lang="fr-FR"/>
          </a:p>
        </p:txBody>
      </p:sp>
      <p:sp>
        <p:nvSpPr>
          <p:cNvPr id="5" name="Footer Placeholder 4"/>
          <p:cNvSpPr>
            <a:spLocks noGrp="1"/>
          </p:cNvSpPr>
          <p:nvPr>
            <p:ph type="ftr" sz="quarter" idx="11"/>
          </p:nvPr>
        </p:nvSpPr>
        <p:spPr/>
        <p:txBody>
          <a:bodyPr/>
          <a:lstStyle/>
          <a:p>
            <a:r>
              <a:rPr lang="fr-FR" smtClean="0"/>
              <a:t>Docker &amp; Kubernetes, fondamentaux</a:t>
            </a:r>
            <a:endParaRPr lang="fr-FR"/>
          </a:p>
        </p:txBody>
      </p:sp>
      <p:sp>
        <p:nvSpPr>
          <p:cNvPr id="6" name="Slide Number Placeholder 5"/>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fr-FR" smtClean="0"/>
              <a:t>Modifiez le style du titre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6677F66-9572-473D-96F1-AEAB40FFB0DB}" type="datetime1">
              <a:rPr lang="fr-FR" smtClean="0"/>
              <a:t>10/12/2024</a:t>
            </a:fld>
            <a:endParaRPr lang="fr-FR"/>
          </a:p>
        </p:txBody>
      </p:sp>
      <p:sp>
        <p:nvSpPr>
          <p:cNvPr id="5" name="Footer Placeholder 4"/>
          <p:cNvSpPr>
            <a:spLocks noGrp="1"/>
          </p:cNvSpPr>
          <p:nvPr>
            <p:ph type="ftr" sz="quarter" idx="11"/>
          </p:nvPr>
        </p:nvSpPr>
        <p:spPr/>
        <p:txBody>
          <a:bodyPr/>
          <a:lstStyle/>
          <a:p>
            <a:r>
              <a:rPr lang="fr-FR" smtClean="0"/>
              <a:t>Docker &amp; Kubernetes, fondamentaux</a:t>
            </a:r>
            <a:endParaRPr lang="fr-FR"/>
          </a:p>
        </p:txBody>
      </p:sp>
      <p:sp>
        <p:nvSpPr>
          <p:cNvPr id="6" name="Slide Number Placeholder 5"/>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26D15E50-0F12-4DF3-ACBD-100B6B8BCD55}" type="datetime1">
              <a:rPr lang="fr-FR" smtClean="0"/>
              <a:t>10/12/2024</a:t>
            </a:fld>
            <a:endParaRPr lang="fr-FR"/>
          </a:p>
        </p:txBody>
      </p:sp>
      <p:sp>
        <p:nvSpPr>
          <p:cNvPr id="5" name="Footer Placeholder 4"/>
          <p:cNvSpPr>
            <a:spLocks noGrp="1"/>
          </p:cNvSpPr>
          <p:nvPr>
            <p:ph type="ftr" sz="quarter" idx="11"/>
          </p:nvPr>
        </p:nvSpPr>
        <p:spPr/>
        <p:txBody>
          <a:bodyPr/>
          <a:lstStyle/>
          <a:p>
            <a:r>
              <a:rPr lang="fr-FR" smtClean="0"/>
              <a:t>Docker &amp; Kubernetes, fondamentaux</a:t>
            </a:r>
            <a:endParaRPr lang="fr-FR"/>
          </a:p>
        </p:txBody>
      </p:sp>
      <p:sp>
        <p:nvSpPr>
          <p:cNvPr id="6" name="Slide Number Placeholder 5"/>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fr-FR" smtClean="0"/>
              <a:t>Modifiez le style du titre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33D09B72-E56C-4334-86DC-E2EECB8AA4E9}" type="datetime1">
              <a:rPr lang="fr-FR" smtClean="0"/>
              <a:t>10/12/2024</a:t>
            </a:fld>
            <a:endParaRPr lang="fr-FR"/>
          </a:p>
        </p:txBody>
      </p:sp>
      <p:sp>
        <p:nvSpPr>
          <p:cNvPr id="5" name="Footer Placeholder 4"/>
          <p:cNvSpPr>
            <a:spLocks noGrp="1"/>
          </p:cNvSpPr>
          <p:nvPr>
            <p:ph type="ftr" sz="quarter" idx="11"/>
          </p:nvPr>
        </p:nvSpPr>
        <p:spPr/>
        <p:txBody>
          <a:bodyPr/>
          <a:lstStyle/>
          <a:p>
            <a:r>
              <a:rPr lang="fr-FR" smtClean="0"/>
              <a:t>Docker &amp; Kubernetes, fondamentaux</a:t>
            </a:r>
            <a:endParaRPr lang="fr-FR"/>
          </a:p>
        </p:txBody>
      </p:sp>
      <p:sp>
        <p:nvSpPr>
          <p:cNvPr id="6" name="Slide Number Placeholder 5"/>
          <p:cNvSpPr>
            <a:spLocks noGrp="1"/>
          </p:cNvSpPr>
          <p:nvPr>
            <p:ph type="sldNum" sz="quarter" idx="12"/>
          </p:nvPr>
        </p:nvSpPr>
        <p:spPr/>
        <p:txBody>
          <a:bodyPr/>
          <a:lstStyle/>
          <a:p>
            <a:fld id="{DD9BC35F-91A1-4ACF-B10F-6F8BBE36500D}" type="slidenum">
              <a:rPr lang="fr-FR" smtClean="0"/>
              <a:t>‹N°›</a:t>
            </a:fld>
            <a:endParaRPr lang="fr-FR"/>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53F859A-BFD1-4EB2-9A20-FB296A4C0A4C}" type="datetime1">
              <a:rPr lang="fr-FR" smtClean="0"/>
              <a:t>10/12/2024</a:t>
            </a:fld>
            <a:endParaRPr lang="fr-FR"/>
          </a:p>
        </p:txBody>
      </p:sp>
      <p:sp>
        <p:nvSpPr>
          <p:cNvPr id="6" name="Footer Placeholder 5"/>
          <p:cNvSpPr>
            <a:spLocks noGrp="1"/>
          </p:cNvSpPr>
          <p:nvPr>
            <p:ph type="ftr" sz="quarter" idx="11"/>
          </p:nvPr>
        </p:nvSpPr>
        <p:spPr/>
        <p:txBody>
          <a:bodyPr/>
          <a:lstStyle/>
          <a:p>
            <a:r>
              <a:rPr lang="fr-FR" smtClean="0"/>
              <a:t>Docker &amp; Kubernetes, fondamentaux</a:t>
            </a:r>
            <a:endParaRPr lang="fr-FR"/>
          </a:p>
        </p:txBody>
      </p:sp>
      <p:sp>
        <p:nvSpPr>
          <p:cNvPr id="7" name="Slide Number Placeholder 6"/>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02A7076-5B3E-413F-BEB9-7C5420FBC2C3}" type="datetime1">
              <a:rPr lang="fr-FR" smtClean="0"/>
              <a:t>10/12/2024</a:t>
            </a:fld>
            <a:endParaRPr lang="fr-FR"/>
          </a:p>
        </p:txBody>
      </p:sp>
      <p:sp>
        <p:nvSpPr>
          <p:cNvPr id="8" name="Footer Placeholder 7"/>
          <p:cNvSpPr>
            <a:spLocks noGrp="1"/>
          </p:cNvSpPr>
          <p:nvPr>
            <p:ph type="ftr" sz="quarter" idx="11"/>
          </p:nvPr>
        </p:nvSpPr>
        <p:spPr/>
        <p:txBody>
          <a:bodyPr/>
          <a:lstStyle/>
          <a:p>
            <a:r>
              <a:rPr lang="fr-FR" smtClean="0"/>
              <a:t>Docker &amp; Kubernetes, fondamentaux</a:t>
            </a:r>
            <a:endParaRPr lang="fr-FR"/>
          </a:p>
        </p:txBody>
      </p:sp>
      <p:sp>
        <p:nvSpPr>
          <p:cNvPr id="9" name="Slide Number Placeholder 8"/>
          <p:cNvSpPr>
            <a:spLocks noGrp="1"/>
          </p:cNvSpPr>
          <p:nvPr>
            <p:ph type="sldNum" sz="quarter" idx="12"/>
          </p:nvPr>
        </p:nvSpPr>
        <p:spPr/>
        <p:txBody>
          <a:bodyPr/>
          <a:lstStyle/>
          <a:p>
            <a:fld id="{DD9BC35F-91A1-4ACF-B10F-6F8BBE36500D}" type="slidenum">
              <a:rPr lang="fr-FR" smtClean="0"/>
              <a:t>‹N°›</a:t>
            </a:fld>
            <a:endParaRPr lang="fr-FR"/>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7AFAED2D-D7B6-4360-90AC-8E1E7F81AB6B}" type="datetime1">
              <a:rPr lang="fr-FR" smtClean="0"/>
              <a:t>10/12/2024</a:t>
            </a:fld>
            <a:endParaRPr lang="fr-FR"/>
          </a:p>
        </p:txBody>
      </p:sp>
      <p:sp>
        <p:nvSpPr>
          <p:cNvPr id="4" name="Footer Placeholder 3"/>
          <p:cNvSpPr>
            <a:spLocks noGrp="1"/>
          </p:cNvSpPr>
          <p:nvPr>
            <p:ph type="ftr" sz="quarter" idx="11"/>
          </p:nvPr>
        </p:nvSpPr>
        <p:spPr/>
        <p:txBody>
          <a:bodyPr/>
          <a:lstStyle/>
          <a:p>
            <a:r>
              <a:rPr lang="fr-FR" smtClean="0"/>
              <a:t>Docker &amp; Kubernetes, fondamentaux</a:t>
            </a:r>
            <a:endParaRPr lang="fr-FR"/>
          </a:p>
        </p:txBody>
      </p:sp>
      <p:sp>
        <p:nvSpPr>
          <p:cNvPr id="5" name="Slide Number Placeholder 4"/>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B37B0-0927-4E75-9C5B-68F0ADFCB7CF}" type="datetime1">
              <a:rPr lang="fr-FR" smtClean="0"/>
              <a:t>10/12/2024</a:t>
            </a:fld>
            <a:endParaRPr lang="fr-FR"/>
          </a:p>
        </p:txBody>
      </p:sp>
      <p:sp>
        <p:nvSpPr>
          <p:cNvPr id="3" name="Footer Placeholder 2"/>
          <p:cNvSpPr>
            <a:spLocks noGrp="1"/>
          </p:cNvSpPr>
          <p:nvPr>
            <p:ph type="ftr" sz="quarter" idx="11"/>
          </p:nvPr>
        </p:nvSpPr>
        <p:spPr/>
        <p:txBody>
          <a:bodyPr/>
          <a:lstStyle/>
          <a:p>
            <a:r>
              <a:rPr lang="fr-FR" smtClean="0"/>
              <a:t>Docker &amp; Kubernetes, fondamentaux</a:t>
            </a:r>
            <a:endParaRPr lang="fr-FR"/>
          </a:p>
        </p:txBody>
      </p:sp>
      <p:sp>
        <p:nvSpPr>
          <p:cNvPr id="4" name="Slide Number Placeholder 3"/>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AE53987B-B4B9-4436-B9C5-75F3E5D65C52}" type="datetime1">
              <a:rPr lang="fr-FR" smtClean="0"/>
              <a:t>10/12/2024</a:t>
            </a:fld>
            <a:endParaRPr lang="fr-FR"/>
          </a:p>
        </p:txBody>
      </p:sp>
      <p:sp>
        <p:nvSpPr>
          <p:cNvPr id="6" name="Footer Placeholder 5"/>
          <p:cNvSpPr>
            <a:spLocks noGrp="1"/>
          </p:cNvSpPr>
          <p:nvPr>
            <p:ph type="ftr" sz="quarter" idx="11"/>
          </p:nvPr>
        </p:nvSpPr>
        <p:spPr/>
        <p:txBody>
          <a:bodyPr/>
          <a:lstStyle/>
          <a:p>
            <a:r>
              <a:rPr lang="fr-FR" smtClean="0"/>
              <a:t>Docker &amp; Kubernetes, fondamentaux</a:t>
            </a:r>
            <a:endParaRPr lang="fr-FR"/>
          </a:p>
        </p:txBody>
      </p:sp>
      <p:sp>
        <p:nvSpPr>
          <p:cNvPr id="7" name="Slide Number Placeholder 6"/>
          <p:cNvSpPr>
            <a:spLocks noGrp="1"/>
          </p:cNvSpPr>
          <p:nvPr>
            <p:ph type="sldNum" sz="quarter" idx="12"/>
          </p:nvPr>
        </p:nvSpPr>
        <p:spPr/>
        <p:txBody>
          <a:bodyPr/>
          <a:lstStyle/>
          <a:p>
            <a:fld id="{DD9BC35F-91A1-4ACF-B10F-6F8BBE36500D}" type="slidenum">
              <a:rPr lang="fr-FR" smtClean="0"/>
              <a:t>‹N°›</a:t>
            </a:fld>
            <a:endParaRPr lang="fr-FR"/>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0BD3177-1CC1-481A-B446-E476B8974248}" type="datetime1">
              <a:rPr lang="fr-FR" smtClean="0"/>
              <a:t>10/12/2024</a:t>
            </a:fld>
            <a:endParaRPr lang="fr-FR"/>
          </a:p>
        </p:txBody>
      </p:sp>
      <p:sp>
        <p:nvSpPr>
          <p:cNvPr id="6" name="Footer Placeholder 5"/>
          <p:cNvSpPr>
            <a:spLocks noGrp="1"/>
          </p:cNvSpPr>
          <p:nvPr>
            <p:ph type="ftr" sz="quarter" idx="11"/>
          </p:nvPr>
        </p:nvSpPr>
        <p:spPr/>
        <p:txBody>
          <a:bodyPr/>
          <a:lstStyle/>
          <a:p>
            <a:r>
              <a:rPr lang="fr-FR" smtClean="0"/>
              <a:t>Docker &amp; Kubernetes, fondamentaux</a:t>
            </a:r>
            <a:endParaRPr lang="fr-FR"/>
          </a:p>
        </p:txBody>
      </p:sp>
      <p:sp>
        <p:nvSpPr>
          <p:cNvPr id="7" name="Slide Number Placeholder 6"/>
          <p:cNvSpPr>
            <a:spLocks noGrp="1"/>
          </p:cNvSpPr>
          <p:nvPr>
            <p:ph type="sldNum" sz="quarter" idx="12"/>
          </p:nvPr>
        </p:nvSpPr>
        <p:spPr/>
        <p:txBody>
          <a:bodyPr/>
          <a:lstStyle/>
          <a:p>
            <a:fld id="{DD9BC35F-91A1-4ACF-B10F-6F8BBE36500D}"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E18412D-2CAD-4D32-A179-72DE119A514A}" type="datetime1">
              <a:rPr lang="fr-FR" smtClean="0"/>
              <a:t>10/12/2024</a:t>
            </a:fld>
            <a:endParaRPr lang="fr-FR"/>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fr-FR" smtClean="0"/>
              <a:t>Docker &amp; Kubernetes, fondamentaux</a:t>
            </a:r>
            <a:endParaRPr lang="fr-FR"/>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D9BC35F-91A1-4ACF-B10F-6F8BBE36500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docker.com/reference/dockerfil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loud-Elit/Docker_Kubernetes/blob/main/Ateliers_Docker.m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kubernetes.io/docs/reference/kubectl/" TargetMode="External"/><Relationship Id="rId2" Type="http://schemas.openxmlformats.org/officeDocument/2006/relationships/hyperlink" Target="https://minikube.sigs.k8s.io/docs/start/?arch=/windows/x86-64/stable/.exe+download"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kubernetes.io/docs/concepts/workloads/controllers/daemonset/" TargetMode="External"/><Relationship Id="rId2" Type="http://schemas.openxmlformats.org/officeDocument/2006/relationships/hyperlink" Target="https://kubernetes.io/docs/concepts/workloads/controllers/statefulset/" TargetMode="External"/><Relationship Id="rId1" Type="http://schemas.openxmlformats.org/officeDocument/2006/relationships/slideLayout" Target="../slideLayouts/slideLayout2.xml"/><Relationship Id="rId5" Type="http://schemas.openxmlformats.org/officeDocument/2006/relationships/hyperlink" Target="https://kubernetes.io/docs/concepts/workloads/controllers/cron-jobs/" TargetMode="External"/><Relationship Id="rId4" Type="http://schemas.openxmlformats.org/officeDocument/2006/relationships/hyperlink" Target="https://kubernetes.io/docs/concepts/workloads/controllers/job/"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Cloud-Elit/Docker_Kubernetes/blob/main/Ateliers_K8s.md"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docker.com/reference/dockerfile/" TargetMode="External"/><Relationship Id="rId2" Type="http://schemas.openxmlformats.org/officeDocument/2006/relationships/hyperlink" Target="https://containers.goffine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sz="4800" dirty="0" smtClean="0"/>
              <a:t>Docker &amp; Kubernetes</a:t>
            </a:r>
            <a:endParaRPr lang="fr-FR" sz="4800" dirty="0"/>
          </a:p>
        </p:txBody>
      </p:sp>
      <p:sp>
        <p:nvSpPr>
          <p:cNvPr id="3" name="Sous-titre 2"/>
          <p:cNvSpPr>
            <a:spLocks noGrp="1"/>
          </p:cNvSpPr>
          <p:nvPr>
            <p:ph type="subTitle" idx="1"/>
          </p:nvPr>
        </p:nvSpPr>
        <p:spPr>
          <a:xfrm>
            <a:off x="685800" y="3505200"/>
            <a:ext cx="7270576" cy="1752600"/>
          </a:xfrm>
        </p:spPr>
        <p:txBody>
          <a:bodyPr>
            <a:normAutofit/>
          </a:bodyPr>
          <a:lstStyle/>
          <a:p>
            <a:r>
              <a:rPr lang="fr-FR" sz="2000" dirty="0" smtClean="0"/>
              <a:t>Dr. Mohamed </a:t>
            </a:r>
            <a:r>
              <a:rPr lang="fr-FR" sz="2000" dirty="0" smtClean="0"/>
              <a:t>TALHA</a:t>
            </a:r>
          </a:p>
          <a:p>
            <a:r>
              <a:rPr lang="fr-FR" sz="2000" dirty="0" smtClean="0"/>
              <a:t>DevOps, Java / JEE </a:t>
            </a:r>
            <a:r>
              <a:rPr lang="fr-FR" sz="2000" dirty="0" smtClean="0"/>
              <a:t>&amp; Big </a:t>
            </a:r>
            <a:r>
              <a:rPr lang="fr-FR" sz="2000" dirty="0" smtClean="0"/>
              <a:t>Data </a:t>
            </a:r>
            <a:r>
              <a:rPr lang="fr-FR" sz="2000" dirty="0"/>
              <a:t>Technical Leader</a:t>
            </a:r>
            <a:endParaRPr lang="fr-FR" sz="2000" dirty="0"/>
          </a:p>
        </p:txBody>
      </p:sp>
    </p:spTree>
    <p:extLst>
      <p:ext uri="{BB962C8B-B14F-4D97-AF65-F5344CB8AC3E}">
        <p14:creationId xmlns:p14="http://schemas.microsoft.com/office/powerpoint/2010/main" val="2275437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 Dockerfile </a:t>
            </a:r>
            <a:r>
              <a:rPr lang="fr-FR" dirty="0" smtClean="0"/>
              <a:t>(3/3)</a:t>
            </a:r>
            <a:endParaRPr lang="fr-FR" dirty="0"/>
          </a:p>
        </p:txBody>
      </p:sp>
      <p:sp>
        <p:nvSpPr>
          <p:cNvPr id="3" name="Espace réservé du contenu 2"/>
          <p:cNvSpPr>
            <a:spLocks noGrp="1"/>
          </p:cNvSpPr>
          <p:nvPr>
            <p:ph idx="1"/>
          </p:nvPr>
        </p:nvSpPr>
        <p:spPr/>
        <p:txBody>
          <a:bodyPr>
            <a:normAutofit/>
          </a:bodyPr>
          <a:lstStyle/>
          <a:p>
            <a:r>
              <a:rPr lang="fr-FR" sz="2200" b="1" dirty="0" smtClean="0">
                <a:solidFill>
                  <a:srgbClr val="13B1B9"/>
                </a:solidFill>
              </a:rPr>
              <a:t>WORKDIR</a:t>
            </a:r>
            <a:r>
              <a:rPr lang="fr-FR" sz="2200" dirty="0" smtClean="0">
                <a:solidFill>
                  <a:srgbClr val="13B1B9"/>
                </a:solidFill>
              </a:rPr>
              <a:t> </a:t>
            </a:r>
            <a:r>
              <a:rPr lang="fr-FR" sz="2200" dirty="0" smtClean="0"/>
              <a:t>: elle </a:t>
            </a:r>
            <a:r>
              <a:rPr lang="fr-FR" sz="2200" dirty="0"/>
              <a:t>définit le répertoire de travail </a:t>
            </a:r>
            <a:r>
              <a:rPr lang="fr-FR" sz="2200" dirty="0" smtClean="0"/>
              <a:t>à utiliser </a:t>
            </a:r>
            <a:r>
              <a:rPr lang="fr-FR" sz="2200" dirty="0"/>
              <a:t>pour le lancement </a:t>
            </a:r>
            <a:r>
              <a:rPr lang="fr-FR" sz="2200" dirty="0" smtClean="0"/>
              <a:t>des commandes</a:t>
            </a:r>
            <a:r>
              <a:rPr lang="fr-FR" sz="2200" dirty="0"/>
              <a:t> CMD et/ou ENTRYPOINT et ça sera aussi le dossier courant lors du démarrage du conteneur</a:t>
            </a:r>
            <a:r>
              <a:rPr lang="fr-FR" sz="2200" dirty="0" smtClean="0"/>
              <a:t>.</a:t>
            </a:r>
          </a:p>
          <a:p>
            <a:r>
              <a:rPr lang="fr-FR" sz="2200" b="1" dirty="0" smtClean="0">
                <a:solidFill>
                  <a:srgbClr val="13B1B9"/>
                </a:solidFill>
              </a:rPr>
              <a:t>EXPOSE</a:t>
            </a:r>
            <a:r>
              <a:rPr lang="fr-FR" sz="2200" dirty="0" smtClean="0"/>
              <a:t> : </a:t>
            </a:r>
            <a:r>
              <a:rPr lang="fr-FR" sz="2000" dirty="0" smtClean="0"/>
              <a:t>elle </a:t>
            </a:r>
            <a:r>
              <a:rPr lang="fr-FR" sz="2000" dirty="0"/>
              <a:t>expose un port</a:t>
            </a:r>
            <a:r>
              <a:rPr lang="fr-FR" sz="2000" dirty="0" smtClean="0"/>
              <a:t>.</a:t>
            </a:r>
          </a:p>
          <a:p>
            <a:r>
              <a:rPr lang="fr-FR" sz="2000" b="1" dirty="0" smtClean="0">
                <a:solidFill>
                  <a:srgbClr val="13B1B9"/>
                </a:solidFill>
              </a:rPr>
              <a:t>VOLUMES</a:t>
            </a:r>
            <a:r>
              <a:rPr lang="fr-FR" sz="2000" dirty="0" smtClean="0"/>
              <a:t> : elle </a:t>
            </a:r>
            <a:r>
              <a:rPr lang="fr-FR" sz="2000" dirty="0"/>
              <a:t>crée un point de montage qui permettra de persister les données</a:t>
            </a:r>
            <a:r>
              <a:rPr lang="fr-FR" sz="2000" dirty="0" smtClean="0"/>
              <a:t>.</a:t>
            </a:r>
          </a:p>
          <a:p>
            <a:r>
              <a:rPr lang="fr-FR" sz="2000" b="1" dirty="0" smtClean="0">
                <a:solidFill>
                  <a:srgbClr val="13B1B9"/>
                </a:solidFill>
              </a:rPr>
              <a:t>USER</a:t>
            </a:r>
            <a:r>
              <a:rPr lang="fr-FR" sz="2000" dirty="0" smtClean="0"/>
              <a:t> : elle </a:t>
            </a:r>
            <a:r>
              <a:rPr lang="fr-FR" sz="2000" dirty="0"/>
              <a:t>désigne quel est l'utilisateur qui lancera les prochaines instructions RUN, CMD ou ENTRYPOINT (par défaut c'est l'utilisateur </a:t>
            </a:r>
            <a:r>
              <a:rPr lang="fr-FR" sz="2000" dirty="0" err="1"/>
              <a:t>root</a:t>
            </a:r>
            <a:r>
              <a:rPr lang="fr-FR" sz="2000" dirty="0" smtClean="0"/>
              <a:t>).</a:t>
            </a:r>
          </a:p>
          <a:p>
            <a:r>
              <a:rPr lang="fr-FR" sz="2000" dirty="0" smtClean="0"/>
              <a:t>et bien </a:t>
            </a:r>
            <a:r>
              <a:rPr lang="fr-FR" sz="2000" dirty="0"/>
              <a:t>d’autres</a:t>
            </a:r>
            <a:r>
              <a:rPr lang="fr-FR" sz="2000" dirty="0" smtClean="0"/>
              <a:t>… </a:t>
            </a:r>
            <a:r>
              <a:rPr lang="fr-FR" sz="2000" dirty="0" smtClean="0">
                <a:sym typeface="Wingdings" panose="05000000000000000000" pitchFamily="2" charset="2"/>
              </a:rPr>
              <a:t></a:t>
            </a:r>
            <a:r>
              <a:rPr lang="fr-FR" sz="2000" dirty="0" smtClean="0"/>
              <a:t> </a:t>
            </a:r>
            <a:r>
              <a:rPr lang="fr-FR" sz="2000" dirty="0">
                <a:hlinkClick r:id="rId2"/>
              </a:rPr>
              <a:t>https://docs.docker.com/reference/dockerfile</a:t>
            </a:r>
            <a:r>
              <a:rPr lang="fr-FR" sz="2000" dirty="0" smtClean="0">
                <a:hlinkClick r:id="rId2"/>
              </a:rPr>
              <a:t>/</a:t>
            </a:r>
            <a:endParaRPr lang="fr-FR" sz="2000" dirty="0" smtClean="0"/>
          </a:p>
          <a:p>
            <a:endParaRPr lang="fr-FR" sz="2200" dirty="0"/>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10</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2590172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332656"/>
            <a:ext cx="8229600" cy="720080"/>
          </a:xfrm>
        </p:spPr>
        <p:txBody>
          <a:bodyPr/>
          <a:lstStyle/>
          <a:p>
            <a:r>
              <a:rPr lang="fr-FR" dirty="0" smtClean="0"/>
              <a:t>Exemple de Dockerfile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09790332"/>
              </p:ext>
            </p:extLst>
          </p:nvPr>
        </p:nvGraphicFramePr>
        <p:xfrm>
          <a:off x="1691680" y="1052736"/>
          <a:ext cx="5760640" cy="5678424"/>
        </p:xfrm>
        <a:graphic>
          <a:graphicData uri="http://schemas.openxmlformats.org/drawingml/2006/table">
            <a:tbl>
              <a:tblPr firstRow="1" firstCol="1" bandRow="1">
                <a:tableStyleId>{5C22544A-7EE6-4342-B048-85BDC9FD1C3A}</a:tableStyleId>
              </a:tblPr>
              <a:tblGrid>
                <a:gridCol w="5760640"/>
              </a:tblGrid>
              <a:tr h="5256584">
                <a:tc>
                  <a:txBody>
                    <a:bodyPr/>
                    <a:lstStyle/>
                    <a:p>
                      <a:pPr algn="just">
                        <a:lnSpc>
                          <a:spcPct val="115000"/>
                        </a:lnSpc>
                        <a:spcAft>
                          <a:spcPts val="0"/>
                        </a:spcAft>
                      </a:pPr>
                      <a:r>
                        <a:rPr lang="fr-FR" sz="900" dirty="0">
                          <a:effectLst/>
                        </a:rPr>
                        <a:t># --------------- DÉBUT COUCHE OS -------------------</a:t>
                      </a:r>
                    </a:p>
                    <a:p>
                      <a:pPr algn="just">
                        <a:lnSpc>
                          <a:spcPct val="115000"/>
                        </a:lnSpc>
                        <a:spcAft>
                          <a:spcPts val="0"/>
                        </a:spcAft>
                      </a:pPr>
                      <a:r>
                        <a:rPr lang="fr-FR" sz="900" dirty="0">
                          <a:effectLst/>
                        </a:rPr>
                        <a:t>FROM </a:t>
                      </a:r>
                      <a:r>
                        <a:rPr lang="fr-FR" sz="900" dirty="0" err="1">
                          <a:effectLst/>
                        </a:rPr>
                        <a:t>debian:stable-slim</a:t>
                      </a:r>
                      <a:endParaRPr lang="fr-FR" sz="900" dirty="0">
                        <a:effectLst/>
                      </a:endParaRPr>
                    </a:p>
                    <a:p>
                      <a:pPr algn="just">
                        <a:lnSpc>
                          <a:spcPct val="115000"/>
                        </a:lnSpc>
                        <a:spcAft>
                          <a:spcPts val="0"/>
                        </a:spcAft>
                      </a:pPr>
                      <a:r>
                        <a:rPr lang="fr-FR" sz="900" dirty="0">
                          <a:effectLst/>
                        </a:rPr>
                        <a:t># --------------- FIN COUCHE OS ---------------------</a:t>
                      </a:r>
                    </a:p>
                    <a:p>
                      <a:pPr algn="just">
                        <a:lnSpc>
                          <a:spcPct val="115000"/>
                        </a:lnSpc>
                        <a:spcAft>
                          <a:spcPts val="0"/>
                        </a:spcAft>
                      </a:pPr>
                      <a:r>
                        <a:rPr lang="fr-FR" sz="900" dirty="0">
                          <a:effectLst/>
                        </a:rPr>
                        <a:t> </a:t>
                      </a:r>
                    </a:p>
                    <a:p>
                      <a:pPr algn="just">
                        <a:lnSpc>
                          <a:spcPct val="115000"/>
                        </a:lnSpc>
                        <a:spcAft>
                          <a:spcPts val="0"/>
                        </a:spcAft>
                      </a:pPr>
                      <a:r>
                        <a:rPr lang="fr-FR" sz="900" dirty="0">
                          <a:effectLst/>
                        </a:rPr>
                        <a:t># MÉTADONNÉES DE L'IMAGE</a:t>
                      </a:r>
                    </a:p>
                    <a:p>
                      <a:pPr algn="just">
                        <a:lnSpc>
                          <a:spcPct val="115000"/>
                        </a:lnSpc>
                        <a:spcAft>
                          <a:spcPts val="0"/>
                        </a:spcAft>
                      </a:pPr>
                      <a:r>
                        <a:rPr lang="fr-FR" sz="900" dirty="0">
                          <a:effectLst/>
                        </a:rPr>
                        <a:t>LABEL version="1.0" </a:t>
                      </a:r>
                      <a:r>
                        <a:rPr lang="fr-FR" sz="900" dirty="0" err="1">
                          <a:effectLst/>
                        </a:rPr>
                        <a:t>maintainer</a:t>
                      </a:r>
                      <a:r>
                        <a:rPr lang="fr-FR" sz="900" dirty="0">
                          <a:effectLst/>
                        </a:rPr>
                        <a:t>="</a:t>
                      </a:r>
                      <a:r>
                        <a:rPr lang="fr-FR" sz="900" dirty="0" err="1">
                          <a:effectLst/>
                        </a:rPr>
                        <a:t>mohamed.talha</a:t>
                      </a:r>
                      <a:r>
                        <a:rPr lang="fr-FR" sz="900" dirty="0">
                          <a:effectLst/>
                        </a:rPr>
                        <a:t>"</a:t>
                      </a:r>
                    </a:p>
                    <a:p>
                      <a:pPr algn="just">
                        <a:lnSpc>
                          <a:spcPct val="115000"/>
                        </a:lnSpc>
                        <a:spcAft>
                          <a:spcPts val="0"/>
                        </a:spcAft>
                      </a:pPr>
                      <a:r>
                        <a:rPr lang="fr-FR" sz="900" dirty="0">
                          <a:effectLst/>
                        </a:rPr>
                        <a:t> </a:t>
                      </a:r>
                    </a:p>
                    <a:p>
                      <a:pPr algn="just">
                        <a:lnSpc>
                          <a:spcPct val="115000"/>
                        </a:lnSpc>
                        <a:spcAft>
                          <a:spcPts val="0"/>
                        </a:spcAft>
                      </a:pPr>
                      <a:r>
                        <a:rPr lang="fr-FR" sz="900" dirty="0">
                          <a:effectLst/>
                        </a:rPr>
                        <a:t># VARIABLES TEMPORAIRES</a:t>
                      </a:r>
                    </a:p>
                    <a:p>
                      <a:pPr algn="just">
                        <a:lnSpc>
                          <a:spcPct val="115000"/>
                        </a:lnSpc>
                        <a:spcAft>
                          <a:spcPts val="0"/>
                        </a:spcAft>
                      </a:pPr>
                      <a:r>
                        <a:rPr lang="fr-FR" sz="900" dirty="0" smtClean="0">
                          <a:effectLst/>
                        </a:rPr>
                        <a:t>ARG </a:t>
                      </a:r>
                      <a:r>
                        <a:rPr lang="fr-FR" sz="900" dirty="0">
                          <a:effectLst/>
                        </a:rPr>
                        <a:t>DOCUMENTROOT="/var/www/html"</a:t>
                      </a:r>
                    </a:p>
                    <a:p>
                      <a:pPr algn="just">
                        <a:lnSpc>
                          <a:spcPct val="115000"/>
                        </a:lnSpc>
                        <a:spcAft>
                          <a:spcPts val="0"/>
                        </a:spcAft>
                      </a:pPr>
                      <a:r>
                        <a:rPr lang="fr-FR" sz="900" dirty="0">
                          <a:effectLst/>
                        </a:rPr>
                        <a:t> </a:t>
                      </a:r>
                    </a:p>
                    <a:p>
                      <a:pPr algn="just">
                        <a:lnSpc>
                          <a:spcPct val="115000"/>
                        </a:lnSpc>
                        <a:spcAft>
                          <a:spcPts val="0"/>
                        </a:spcAft>
                      </a:pPr>
                      <a:r>
                        <a:rPr lang="fr-FR" sz="900" dirty="0">
                          <a:effectLst/>
                        </a:rPr>
                        <a:t># --------------- DÉBUT COUCHE APACHE ---------------</a:t>
                      </a:r>
                    </a:p>
                    <a:p>
                      <a:pPr algn="just">
                        <a:lnSpc>
                          <a:spcPct val="115000"/>
                        </a:lnSpc>
                        <a:spcAft>
                          <a:spcPts val="0"/>
                        </a:spcAft>
                      </a:pPr>
                      <a:r>
                        <a:rPr lang="fr-FR" sz="900" dirty="0">
                          <a:effectLst/>
                        </a:rPr>
                        <a:t>RUN </a:t>
                      </a:r>
                      <a:r>
                        <a:rPr lang="fr-FR" sz="900" dirty="0" err="1">
                          <a:effectLst/>
                        </a:rPr>
                        <a:t>apt-get</a:t>
                      </a:r>
                      <a:r>
                        <a:rPr lang="fr-FR" sz="900" dirty="0">
                          <a:effectLst/>
                        </a:rPr>
                        <a:t> update -y &amp;&amp; </a:t>
                      </a:r>
                      <a:r>
                        <a:rPr lang="fr-FR" sz="900" dirty="0" err="1" smtClean="0">
                          <a:effectLst/>
                        </a:rPr>
                        <a:t>apt-get</a:t>
                      </a:r>
                      <a:r>
                        <a:rPr lang="fr-FR" sz="900" dirty="0" smtClean="0">
                          <a:effectLst/>
                        </a:rPr>
                        <a:t> </a:t>
                      </a:r>
                      <a:r>
                        <a:rPr lang="fr-FR" sz="900" dirty="0" err="1" smtClean="0">
                          <a:effectLst/>
                        </a:rPr>
                        <a:t>install</a:t>
                      </a:r>
                      <a:r>
                        <a:rPr lang="fr-FR" sz="900" dirty="0" smtClean="0">
                          <a:effectLst/>
                        </a:rPr>
                        <a:t> </a:t>
                      </a:r>
                      <a:r>
                        <a:rPr lang="fr-FR" sz="900" dirty="0">
                          <a:effectLst/>
                        </a:rPr>
                        <a:t>apache2</a:t>
                      </a:r>
                    </a:p>
                    <a:p>
                      <a:pPr algn="just">
                        <a:lnSpc>
                          <a:spcPct val="115000"/>
                        </a:lnSpc>
                        <a:spcAft>
                          <a:spcPts val="0"/>
                        </a:spcAft>
                      </a:pPr>
                      <a:r>
                        <a:rPr lang="fr-FR" sz="900" dirty="0">
                          <a:effectLst/>
                        </a:rPr>
                        <a:t># --------------- FIN COUCHE APACHE -----------------</a:t>
                      </a:r>
                    </a:p>
                    <a:p>
                      <a:pPr algn="just">
                        <a:lnSpc>
                          <a:spcPct val="115000"/>
                        </a:lnSpc>
                        <a:spcAft>
                          <a:spcPts val="0"/>
                        </a:spcAft>
                      </a:pPr>
                      <a:r>
                        <a:rPr lang="fr-FR" sz="900" dirty="0">
                          <a:effectLst/>
                        </a:rPr>
                        <a:t> </a:t>
                      </a:r>
                    </a:p>
                    <a:p>
                      <a:pPr algn="just">
                        <a:lnSpc>
                          <a:spcPct val="115000"/>
                        </a:lnSpc>
                        <a:spcAft>
                          <a:spcPts val="0"/>
                        </a:spcAft>
                      </a:pPr>
                      <a:r>
                        <a:rPr lang="fr-FR" sz="900" dirty="0">
                          <a:effectLst/>
                        </a:rPr>
                        <a:t># --------------- DÉBUT COUCHE MYSQL ----------------</a:t>
                      </a:r>
                    </a:p>
                    <a:p>
                      <a:pPr algn="just">
                        <a:lnSpc>
                          <a:spcPct val="115000"/>
                        </a:lnSpc>
                        <a:spcAft>
                          <a:spcPts val="0"/>
                        </a:spcAft>
                      </a:pPr>
                      <a:r>
                        <a:rPr lang="fr-FR" sz="900" dirty="0">
                          <a:effectLst/>
                        </a:rPr>
                        <a:t>RUN </a:t>
                      </a:r>
                      <a:r>
                        <a:rPr lang="fr-FR" sz="900" dirty="0" err="1">
                          <a:effectLst/>
                        </a:rPr>
                        <a:t>apt-get</a:t>
                      </a:r>
                      <a:r>
                        <a:rPr lang="fr-FR" sz="900" dirty="0">
                          <a:effectLst/>
                        </a:rPr>
                        <a:t> </a:t>
                      </a:r>
                      <a:r>
                        <a:rPr lang="fr-FR" sz="900" dirty="0" err="1" smtClean="0">
                          <a:effectLst/>
                        </a:rPr>
                        <a:t>install</a:t>
                      </a:r>
                      <a:r>
                        <a:rPr lang="fr-FR" sz="900" dirty="0" smtClean="0">
                          <a:effectLst/>
                        </a:rPr>
                        <a:t> </a:t>
                      </a:r>
                      <a:r>
                        <a:rPr lang="fr-FR" sz="900" dirty="0" err="1">
                          <a:effectLst/>
                        </a:rPr>
                        <a:t>mariadb</a:t>
                      </a:r>
                      <a:r>
                        <a:rPr lang="fr-FR" sz="900" dirty="0">
                          <a:effectLst/>
                        </a:rPr>
                        <a:t>-server</a:t>
                      </a:r>
                    </a:p>
                    <a:p>
                      <a:pPr algn="just">
                        <a:lnSpc>
                          <a:spcPct val="115000"/>
                        </a:lnSpc>
                        <a:spcAft>
                          <a:spcPts val="0"/>
                        </a:spcAft>
                      </a:pPr>
                      <a:r>
                        <a:rPr lang="fr-FR" sz="900" dirty="0">
                          <a:effectLst/>
                        </a:rPr>
                        <a:t>COPY </a:t>
                      </a:r>
                      <a:r>
                        <a:rPr lang="fr-FR" sz="900" dirty="0" err="1">
                          <a:effectLst/>
                        </a:rPr>
                        <a:t>db</a:t>
                      </a:r>
                      <a:r>
                        <a:rPr lang="fr-FR" sz="900" dirty="0">
                          <a:effectLst/>
                        </a:rPr>
                        <a:t>/</a:t>
                      </a:r>
                      <a:r>
                        <a:rPr lang="fr-FR" sz="900" dirty="0" err="1">
                          <a:effectLst/>
                        </a:rPr>
                        <a:t>articles.sql</a:t>
                      </a:r>
                      <a:r>
                        <a:rPr lang="fr-FR" sz="900" dirty="0">
                          <a:effectLst/>
                        </a:rPr>
                        <a:t> /</a:t>
                      </a:r>
                    </a:p>
                    <a:p>
                      <a:pPr algn="just">
                        <a:lnSpc>
                          <a:spcPct val="115000"/>
                        </a:lnSpc>
                        <a:spcAft>
                          <a:spcPts val="0"/>
                        </a:spcAft>
                      </a:pPr>
                      <a:r>
                        <a:rPr lang="fr-FR" sz="900" dirty="0">
                          <a:effectLst/>
                        </a:rPr>
                        <a:t># --------------- FIN COUCHE MYSQL ------------------</a:t>
                      </a:r>
                    </a:p>
                    <a:p>
                      <a:pPr algn="just">
                        <a:lnSpc>
                          <a:spcPct val="115000"/>
                        </a:lnSpc>
                        <a:spcAft>
                          <a:spcPts val="0"/>
                        </a:spcAft>
                      </a:pPr>
                      <a:r>
                        <a:rPr lang="fr-FR" sz="900" dirty="0">
                          <a:effectLst/>
                        </a:rPr>
                        <a:t> </a:t>
                      </a:r>
                    </a:p>
                    <a:p>
                      <a:pPr algn="just">
                        <a:lnSpc>
                          <a:spcPct val="115000"/>
                        </a:lnSpc>
                        <a:spcAft>
                          <a:spcPts val="0"/>
                        </a:spcAft>
                      </a:pPr>
                      <a:r>
                        <a:rPr lang="fr-FR" sz="900" dirty="0">
                          <a:effectLst/>
                        </a:rPr>
                        <a:t># --------------- DÉBUT COUCHE PHP ------------------</a:t>
                      </a:r>
                    </a:p>
                    <a:p>
                      <a:pPr algn="just">
                        <a:lnSpc>
                          <a:spcPct val="115000"/>
                        </a:lnSpc>
                        <a:spcAft>
                          <a:spcPts val="0"/>
                        </a:spcAft>
                      </a:pPr>
                      <a:r>
                        <a:rPr lang="fr-FR" sz="900" dirty="0">
                          <a:effectLst/>
                        </a:rPr>
                        <a:t>RUN </a:t>
                      </a:r>
                      <a:r>
                        <a:rPr lang="fr-FR" sz="900" dirty="0" err="1" smtClean="0">
                          <a:effectLst/>
                        </a:rPr>
                        <a:t>apt-get</a:t>
                      </a:r>
                      <a:r>
                        <a:rPr lang="fr-FR" sz="900" dirty="0" smtClean="0">
                          <a:effectLst/>
                        </a:rPr>
                        <a:t> </a:t>
                      </a:r>
                      <a:r>
                        <a:rPr lang="fr-FR" sz="900" dirty="0">
                          <a:effectLst/>
                        </a:rPr>
                        <a:t>\</a:t>
                      </a:r>
                    </a:p>
                    <a:p>
                      <a:pPr algn="just">
                        <a:lnSpc>
                          <a:spcPct val="115000"/>
                        </a:lnSpc>
                        <a:spcAft>
                          <a:spcPts val="0"/>
                        </a:spcAft>
                      </a:pPr>
                      <a:r>
                        <a:rPr lang="fr-FR" sz="900" dirty="0">
                          <a:effectLst/>
                        </a:rPr>
                        <a:t>    </a:t>
                      </a:r>
                      <a:r>
                        <a:rPr lang="fr-FR" sz="900" dirty="0" err="1">
                          <a:effectLst/>
                        </a:rPr>
                        <a:t>php-mysql</a:t>
                      </a:r>
                      <a:r>
                        <a:rPr lang="fr-FR" sz="900" dirty="0">
                          <a:effectLst/>
                        </a:rPr>
                        <a:t> \</a:t>
                      </a:r>
                    </a:p>
                    <a:p>
                      <a:pPr algn="just">
                        <a:lnSpc>
                          <a:spcPct val="115000"/>
                        </a:lnSpc>
                        <a:spcAft>
                          <a:spcPts val="0"/>
                        </a:spcAft>
                      </a:pPr>
                      <a:r>
                        <a:rPr lang="fr-FR" sz="900" dirty="0">
                          <a:effectLst/>
                        </a:rPr>
                        <a:t>    </a:t>
                      </a:r>
                      <a:r>
                        <a:rPr lang="fr-FR" sz="900" dirty="0" err="1">
                          <a:effectLst/>
                        </a:rPr>
                        <a:t>php</a:t>
                      </a:r>
                      <a:r>
                        <a:rPr lang="fr-FR" sz="900" dirty="0">
                          <a:effectLst/>
                        </a:rPr>
                        <a:t> &amp;&amp; \</a:t>
                      </a:r>
                    </a:p>
                    <a:p>
                      <a:pPr algn="just">
                        <a:lnSpc>
                          <a:spcPct val="115000"/>
                        </a:lnSpc>
                        <a:spcAft>
                          <a:spcPts val="0"/>
                        </a:spcAft>
                      </a:pPr>
                      <a:r>
                        <a:rPr lang="fr-FR" sz="900" dirty="0">
                          <a:effectLst/>
                        </a:rPr>
                        <a:t>    </a:t>
                      </a:r>
                      <a:r>
                        <a:rPr lang="fr-FR" sz="900" dirty="0" err="1">
                          <a:effectLst/>
                        </a:rPr>
                        <a:t>rm</a:t>
                      </a:r>
                      <a:r>
                        <a:rPr lang="fr-FR" sz="900" dirty="0">
                          <a:effectLst/>
                        </a:rPr>
                        <a:t> -f ${DOCUMENTROOT}/index.html &amp;&amp; \</a:t>
                      </a:r>
                    </a:p>
                    <a:p>
                      <a:pPr algn="just">
                        <a:lnSpc>
                          <a:spcPct val="115000"/>
                        </a:lnSpc>
                        <a:spcAft>
                          <a:spcPts val="0"/>
                        </a:spcAft>
                      </a:pPr>
                      <a:r>
                        <a:rPr lang="fr-FR" sz="900" dirty="0">
                          <a:effectLst/>
                        </a:rPr>
                        <a:t>    </a:t>
                      </a:r>
                      <a:r>
                        <a:rPr lang="fr-FR" sz="900" dirty="0" err="1">
                          <a:effectLst/>
                        </a:rPr>
                        <a:t>apt-get</a:t>
                      </a:r>
                      <a:r>
                        <a:rPr lang="fr-FR" sz="900" dirty="0">
                          <a:effectLst/>
                        </a:rPr>
                        <a:t> </a:t>
                      </a:r>
                      <a:r>
                        <a:rPr lang="fr-FR" sz="900" dirty="0" err="1">
                          <a:effectLst/>
                        </a:rPr>
                        <a:t>autoclean</a:t>
                      </a:r>
                      <a:r>
                        <a:rPr lang="fr-FR" sz="900" dirty="0">
                          <a:effectLst/>
                        </a:rPr>
                        <a:t> -y</a:t>
                      </a:r>
                    </a:p>
                    <a:p>
                      <a:pPr algn="just">
                        <a:lnSpc>
                          <a:spcPct val="115000"/>
                        </a:lnSpc>
                        <a:spcAft>
                          <a:spcPts val="0"/>
                        </a:spcAft>
                      </a:pPr>
                      <a:r>
                        <a:rPr lang="fr-FR" sz="900" dirty="0">
                          <a:effectLst/>
                        </a:rPr>
                        <a:t>COPY </a:t>
                      </a:r>
                      <a:r>
                        <a:rPr lang="fr-FR" sz="900" dirty="0" err="1">
                          <a:effectLst/>
                        </a:rPr>
                        <a:t>app</a:t>
                      </a:r>
                      <a:r>
                        <a:rPr lang="fr-FR" sz="900" dirty="0">
                          <a:effectLst/>
                        </a:rPr>
                        <a:t> ${DOCUMENTROOT}</a:t>
                      </a:r>
                    </a:p>
                    <a:p>
                      <a:pPr algn="just">
                        <a:lnSpc>
                          <a:spcPct val="115000"/>
                        </a:lnSpc>
                        <a:spcAft>
                          <a:spcPts val="0"/>
                        </a:spcAft>
                      </a:pPr>
                      <a:r>
                        <a:rPr lang="fr-FR" sz="900" dirty="0">
                          <a:effectLst/>
                        </a:rPr>
                        <a:t># --------------- FIN COUCHE PHP --------------------</a:t>
                      </a:r>
                    </a:p>
                    <a:p>
                      <a:pPr algn="just">
                        <a:lnSpc>
                          <a:spcPct val="115000"/>
                        </a:lnSpc>
                        <a:spcAft>
                          <a:spcPts val="0"/>
                        </a:spcAft>
                      </a:pPr>
                      <a:r>
                        <a:rPr lang="fr-FR" sz="900" dirty="0">
                          <a:effectLst/>
                        </a:rPr>
                        <a:t> </a:t>
                      </a:r>
                    </a:p>
                    <a:p>
                      <a:pPr algn="just">
                        <a:lnSpc>
                          <a:spcPct val="115000"/>
                        </a:lnSpc>
                        <a:spcAft>
                          <a:spcPts val="0"/>
                        </a:spcAft>
                      </a:pPr>
                      <a:r>
                        <a:rPr lang="fr-FR" sz="900" dirty="0">
                          <a:effectLst/>
                        </a:rPr>
                        <a:t># OUVERTURE DU PORT HTTP</a:t>
                      </a:r>
                    </a:p>
                    <a:p>
                      <a:pPr algn="just">
                        <a:lnSpc>
                          <a:spcPct val="115000"/>
                        </a:lnSpc>
                        <a:spcAft>
                          <a:spcPts val="0"/>
                        </a:spcAft>
                      </a:pPr>
                      <a:r>
                        <a:rPr lang="fr-FR" sz="900" dirty="0">
                          <a:effectLst/>
                        </a:rPr>
                        <a:t>EXPOSE 80</a:t>
                      </a:r>
                    </a:p>
                    <a:p>
                      <a:pPr algn="just">
                        <a:lnSpc>
                          <a:spcPct val="115000"/>
                        </a:lnSpc>
                        <a:spcAft>
                          <a:spcPts val="0"/>
                        </a:spcAft>
                      </a:pPr>
                      <a:r>
                        <a:rPr lang="fr-FR" sz="900" dirty="0">
                          <a:effectLst/>
                        </a:rPr>
                        <a:t> </a:t>
                      </a:r>
                    </a:p>
                    <a:p>
                      <a:pPr algn="just">
                        <a:lnSpc>
                          <a:spcPct val="115000"/>
                        </a:lnSpc>
                        <a:spcAft>
                          <a:spcPts val="0"/>
                        </a:spcAft>
                      </a:pPr>
                      <a:r>
                        <a:rPr lang="fr-FR" sz="900" dirty="0">
                          <a:effectLst/>
                        </a:rPr>
                        <a:t># RÉPERTOIRE DE TRAVAIL</a:t>
                      </a:r>
                    </a:p>
                    <a:p>
                      <a:pPr algn="just">
                        <a:lnSpc>
                          <a:spcPct val="115000"/>
                        </a:lnSpc>
                        <a:spcAft>
                          <a:spcPts val="0"/>
                        </a:spcAft>
                      </a:pPr>
                      <a:r>
                        <a:rPr lang="fr-FR" sz="900" dirty="0">
                          <a:effectLst/>
                        </a:rPr>
                        <a:t>WORKDIR  ${DOCUMENTROOT}</a:t>
                      </a:r>
                    </a:p>
                    <a:p>
                      <a:pPr algn="just">
                        <a:lnSpc>
                          <a:spcPct val="115000"/>
                        </a:lnSpc>
                        <a:spcAft>
                          <a:spcPts val="0"/>
                        </a:spcAft>
                      </a:pPr>
                      <a:r>
                        <a:rPr lang="fr-FR" sz="900" dirty="0">
                          <a:effectLst/>
                        </a:rPr>
                        <a:t> </a:t>
                      </a:r>
                    </a:p>
                    <a:p>
                      <a:pPr algn="just">
                        <a:lnSpc>
                          <a:spcPct val="115000"/>
                        </a:lnSpc>
                        <a:spcAft>
                          <a:spcPts val="0"/>
                        </a:spcAft>
                      </a:pPr>
                      <a:r>
                        <a:rPr lang="fr-FR" sz="900" dirty="0">
                          <a:effectLst/>
                        </a:rPr>
                        <a:t># DÉMARRAGE DES SERVICES LORS DE L'EXÉCUTION DE L'IMAGE</a:t>
                      </a:r>
                    </a:p>
                    <a:p>
                      <a:pPr algn="just">
                        <a:lnSpc>
                          <a:spcPct val="115000"/>
                        </a:lnSpc>
                        <a:spcAft>
                          <a:spcPts val="0"/>
                        </a:spcAft>
                      </a:pPr>
                      <a:r>
                        <a:rPr lang="fr-FR" sz="900" dirty="0">
                          <a:effectLst/>
                        </a:rPr>
                        <a:t>ENTRYPOINT service </a:t>
                      </a:r>
                      <a:r>
                        <a:rPr lang="fr-FR" sz="900" dirty="0" err="1">
                          <a:effectLst/>
                        </a:rPr>
                        <a:t>mariadb</a:t>
                      </a:r>
                      <a:r>
                        <a:rPr lang="fr-FR" sz="900" dirty="0">
                          <a:effectLst/>
                        </a:rPr>
                        <a:t> </a:t>
                      </a:r>
                      <a:r>
                        <a:rPr lang="fr-FR" sz="900" dirty="0" err="1">
                          <a:effectLst/>
                        </a:rPr>
                        <a:t>start</a:t>
                      </a:r>
                      <a:r>
                        <a:rPr lang="fr-FR" sz="900" dirty="0">
                          <a:effectLst/>
                        </a:rPr>
                        <a:t> &amp;&amp; </a:t>
                      </a:r>
                      <a:r>
                        <a:rPr lang="fr-FR" sz="900" dirty="0" err="1">
                          <a:effectLst/>
                        </a:rPr>
                        <a:t>mariadb</a:t>
                      </a:r>
                      <a:r>
                        <a:rPr lang="fr-FR" sz="900" dirty="0">
                          <a:effectLst/>
                        </a:rPr>
                        <a:t> &lt; /</a:t>
                      </a:r>
                      <a:r>
                        <a:rPr lang="fr-FR" sz="900" dirty="0" err="1">
                          <a:effectLst/>
                        </a:rPr>
                        <a:t>articles.sql</a:t>
                      </a:r>
                      <a:r>
                        <a:rPr lang="fr-FR" sz="900" dirty="0">
                          <a:effectLst/>
                        </a:rPr>
                        <a:t> &amp;&amp; apache2ctl -D FOREGROUND</a:t>
                      </a:r>
                      <a:endParaRPr lang="fr-FR" sz="900" dirty="0">
                        <a:effectLst/>
                        <a:latin typeface="Calibri"/>
                        <a:ea typeface="Calibri"/>
                        <a:cs typeface="Arial"/>
                      </a:endParaRPr>
                    </a:p>
                  </a:txBody>
                  <a:tcPr marL="45653" marR="45653" marT="0" marB="0"/>
                </a:tc>
              </a:tr>
            </a:tbl>
          </a:graphicData>
        </a:graphic>
      </p:graphicFrame>
      <p:sp>
        <p:nvSpPr>
          <p:cNvPr id="3" name="Espace réservé du numéro de diapositive 2"/>
          <p:cNvSpPr>
            <a:spLocks noGrp="1"/>
          </p:cNvSpPr>
          <p:nvPr>
            <p:ph type="sldNum" sz="quarter" idx="12"/>
          </p:nvPr>
        </p:nvSpPr>
        <p:spPr/>
        <p:txBody>
          <a:bodyPr/>
          <a:lstStyle/>
          <a:p>
            <a:fld id="{DD9BC35F-91A1-4ACF-B10F-6F8BBE36500D}" type="slidenum">
              <a:rPr lang="fr-FR" smtClean="0"/>
              <a:t>11</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163776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3400"/>
            <a:ext cx="8363272" cy="990600"/>
          </a:xfrm>
        </p:spPr>
        <p:txBody>
          <a:bodyPr>
            <a:normAutofit/>
          </a:bodyPr>
          <a:lstStyle/>
          <a:p>
            <a:r>
              <a:rPr lang="fr-FR" sz="3500" dirty="0" smtClean="0"/>
              <a:t>Ateliers Docker</a:t>
            </a:r>
            <a:endParaRPr lang="fr-FR" sz="3500" dirty="0"/>
          </a:p>
        </p:txBody>
      </p:sp>
      <p:sp>
        <p:nvSpPr>
          <p:cNvPr id="3" name="Espace réservé du contenu 2"/>
          <p:cNvSpPr>
            <a:spLocks noGrp="1"/>
          </p:cNvSpPr>
          <p:nvPr>
            <p:ph idx="1"/>
          </p:nvPr>
        </p:nvSpPr>
        <p:spPr/>
        <p:txBody>
          <a:bodyPr>
            <a:noAutofit/>
          </a:bodyPr>
          <a:lstStyle/>
          <a:p>
            <a:r>
              <a:rPr lang="fr-FR" sz="2200" b="1" dirty="0">
                <a:solidFill>
                  <a:srgbClr val="C00000"/>
                </a:solidFill>
              </a:rPr>
              <a:t>Atelier 1</a:t>
            </a:r>
            <a:r>
              <a:rPr lang="fr-FR" sz="2200" dirty="0"/>
              <a:t> : télécharger et installer Docker sur votre machine locale </a:t>
            </a:r>
            <a:r>
              <a:rPr lang="fr-FR" sz="2200" dirty="0" smtClean="0"/>
              <a:t>(ayant un OS récent) ou </a:t>
            </a:r>
            <a:r>
              <a:rPr lang="fr-FR" sz="2200" dirty="0"/>
              <a:t>une machine </a:t>
            </a:r>
            <a:r>
              <a:rPr lang="fr-FR" sz="2200" dirty="0" smtClean="0"/>
              <a:t>virtuelle.</a:t>
            </a:r>
          </a:p>
          <a:p>
            <a:endParaRPr lang="fr-FR" sz="2200" dirty="0"/>
          </a:p>
          <a:p>
            <a:r>
              <a:rPr lang="fr-FR" sz="2200" b="1" dirty="0">
                <a:solidFill>
                  <a:srgbClr val="C00000"/>
                </a:solidFill>
              </a:rPr>
              <a:t>Atelier 2</a:t>
            </a:r>
            <a:r>
              <a:rPr lang="fr-FR" sz="2200" dirty="0" smtClean="0"/>
              <a:t> : manipuler </a:t>
            </a:r>
            <a:r>
              <a:rPr lang="fr-FR" sz="2200" dirty="0"/>
              <a:t>les images et les conteneurs </a:t>
            </a:r>
            <a:r>
              <a:rPr lang="fr-FR" sz="2200" dirty="0" smtClean="0"/>
              <a:t>Docker.</a:t>
            </a:r>
            <a:endParaRPr lang="fr-FR" sz="2200" dirty="0"/>
          </a:p>
          <a:p>
            <a:endParaRPr lang="fr-FR" sz="2200" dirty="0" smtClean="0"/>
          </a:p>
          <a:p>
            <a:r>
              <a:rPr lang="fr-FR" sz="2200" b="1" dirty="0">
                <a:solidFill>
                  <a:srgbClr val="C00000"/>
                </a:solidFill>
              </a:rPr>
              <a:t>Atelier 3</a:t>
            </a:r>
            <a:r>
              <a:rPr lang="fr-FR" sz="2200" dirty="0" smtClean="0"/>
              <a:t> : créer </a:t>
            </a:r>
            <a:r>
              <a:rPr lang="fr-FR" sz="2200" dirty="0"/>
              <a:t>un Dockerfile, générer l'Image Docker et exécuter un conteneur </a:t>
            </a:r>
            <a:r>
              <a:rPr lang="fr-FR" sz="2200" dirty="0" smtClean="0"/>
              <a:t>Docker.</a:t>
            </a:r>
            <a:endParaRPr lang="fr-FR" sz="2200" dirty="0"/>
          </a:p>
          <a:p>
            <a:endParaRPr lang="fr-FR" sz="2200" dirty="0" smtClean="0"/>
          </a:p>
          <a:p>
            <a:r>
              <a:rPr lang="fr-FR" sz="2200" b="1" dirty="0">
                <a:solidFill>
                  <a:srgbClr val="C00000"/>
                </a:solidFill>
              </a:rPr>
              <a:t>Atelier 4</a:t>
            </a:r>
            <a:r>
              <a:rPr lang="fr-FR" sz="2200" dirty="0" smtClean="0"/>
              <a:t> : publier </a:t>
            </a:r>
            <a:r>
              <a:rPr lang="fr-FR" sz="2200" dirty="0"/>
              <a:t>une image sur le </a:t>
            </a:r>
            <a:r>
              <a:rPr lang="fr-FR" sz="2200" dirty="0" err="1"/>
              <a:t>repository</a:t>
            </a:r>
            <a:r>
              <a:rPr lang="fr-FR" sz="2200" dirty="0"/>
              <a:t> Docker </a:t>
            </a:r>
            <a:r>
              <a:rPr lang="fr-FR" sz="2200" dirty="0" smtClean="0"/>
              <a:t>Hub.</a:t>
            </a:r>
          </a:p>
          <a:p>
            <a:endParaRPr lang="fr-FR" sz="2200" dirty="0"/>
          </a:p>
          <a:p>
            <a:r>
              <a:rPr lang="fr-FR" sz="2200" dirty="0" smtClean="0">
                <a:sym typeface="Wingdings" panose="05000000000000000000" pitchFamily="2" charset="2"/>
              </a:rPr>
              <a:t> Suivre les 4 ateliers sur </a:t>
            </a:r>
            <a:r>
              <a:rPr lang="fr-FR" sz="2200" dirty="0" err="1" smtClean="0">
                <a:sym typeface="Wingdings" panose="05000000000000000000" pitchFamily="2" charset="2"/>
                <a:hlinkClick r:id="rId2"/>
              </a:rPr>
              <a:t>GitHub_Ateliers_Docker</a:t>
            </a:r>
            <a:endParaRPr lang="fr-FR" sz="2200" dirty="0"/>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12</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3852657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Kubernetes</a:t>
            </a:r>
            <a:endParaRPr lang="fr-FR" dirty="0"/>
          </a:p>
        </p:txBody>
      </p:sp>
      <p:sp>
        <p:nvSpPr>
          <p:cNvPr id="5" name="Sous-titre 2"/>
          <p:cNvSpPr>
            <a:spLocks noGrp="1"/>
          </p:cNvSpPr>
          <p:nvPr>
            <p:ph type="subTitle" idx="1"/>
          </p:nvPr>
        </p:nvSpPr>
        <p:spPr>
          <a:xfrm>
            <a:off x="685800" y="3505200"/>
            <a:ext cx="7630616" cy="2516088"/>
          </a:xfrm>
        </p:spPr>
        <p:txBody>
          <a:bodyPr>
            <a:noAutofit/>
          </a:bodyPr>
          <a:lstStyle/>
          <a:p>
            <a:pPr marL="342900" indent="-342900">
              <a:buFont typeface="Arial" panose="020B0604020202020204" pitchFamily="34" charset="0"/>
              <a:buChar char="•"/>
            </a:pPr>
            <a:r>
              <a:rPr lang="fr-FR" sz="2200" dirty="0"/>
              <a:t>K8s, qu’est-ce que c’est ?</a:t>
            </a:r>
          </a:p>
          <a:p>
            <a:pPr marL="342900" indent="-342900">
              <a:buFont typeface="Arial" panose="020B0604020202020204" pitchFamily="34" charset="0"/>
              <a:buChar char="•"/>
            </a:pPr>
            <a:r>
              <a:rPr lang="fr-FR" sz="2200" dirty="0"/>
              <a:t>Atelier : minikube &amp; kubectl</a:t>
            </a:r>
          </a:p>
          <a:p>
            <a:pPr marL="342900" indent="-342900">
              <a:buFont typeface="Arial" panose="020B0604020202020204" pitchFamily="34" charset="0"/>
              <a:buChar char="•"/>
            </a:pPr>
            <a:r>
              <a:rPr lang="fr-FR" sz="2200" dirty="0"/>
              <a:t>Objets K8s</a:t>
            </a:r>
          </a:p>
          <a:p>
            <a:pPr marL="342900" indent="-342900">
              <a:buFont typeface="Arial" panose="020B0604020202020204" pitchFamily="34" charset="0"/>
              <a:buChar char="•"/>
            </a:pPr>
            <a:r>
              <a:rPr lang="fr-FR" sz="2200" dirty="0"/>
              <a:t>Contrôleurs K8s</a:t>
            </a:r>
          </a:p>
          <a:p>
            <a:pPr marL="342900" indent="-342900">
              <a:buFont typeface="Arial" panose="020B0604020202020204" pitchFamily="34" charset="0"/>
              <a:buChar char="•"/>
            </a:pPr>
            <a:r>
              <a:rPr lang="fr-FR" sz="2200" dirty="0" smtClean="0"/>
              <a:t>Cluster </a:t>
            </a:r>
            <a:r>
              <a:rPr lang="fr-FR" sz="2200" dirty="0"/>
              <a:t>K8s</a:t>
            </a:r>
          </a:p>
          <a:p>
            <a:pPr marL="342900" indent="-342900">
              <a:buFont typeface="Arial" panose="020B0604020202020204" pitchFamily="34" charset="0"/>
              <a:buChar char="•"/>
            </a:pPr>
            <a:r>
              <a:rPr lang="fr-FR" sz="2200" dirty="0" smtClean="0"/>
              <a:t>Atelier : déployer une API REST Spring Boot sur K8s</a:t>
            </a:r>
            <a:endParaRPr lang="fr-FR" sz="2200" dirty="0"/>
          </a:p>
        </p:txBody>
      </p:sp>
    </p:spTree>
    <p:extLst>
      <p:ext uri="{BB962C8B-B14F-4D97-AF65-F5344CB8AC3E}">
        <p14:creationId xmlns:p14="http://schemas.microsoft.com/office/powerpoint/2010/main" val="985879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K8s, qu’est-ce que c’est ?</a:t>
            </a:r>
            <a:endParaRPr lang="fr-FR" dirty="0"/>
          </a:p>
        </p:txBody>
      </p:sp>
      <p:sp>
        <p:nvSpPr>
          <p:cNvPr id="3" name="Espace réservé du contenu 2"/>
          <p:cNvSpPr>
            <a:spLocks noGrp="1"/>
          </p:cNvSpPr>
          <p:nvPr>
            <p:ph idx="1"/>
          </p:nvPr>
        </p:nvSpPr>
        <p:spPr/>
        <p:txBody>
          <a:bodyPr>
            <a:normAutofit/>
          </a:bodyPr>
          <a:lstStyle/>
          <a:p>
            <a:r>
              <a:rPr lang="fr-FR" sz="2200" b="1" dirty="0">
                <a:solidFill>
                  <a:srgbClr val="13B1B9"/>
                </a:solidFill>
              </a:rPr>
              <a:t>Kubernetes</a:t>
            </a:r>
            <a:r>
              <a:rPr lang="fr-FR" sz="2200" dirty="0"/>
              <a:t> </a:t>
            </a:r>
            <a:r>
              <a:rPr lang="fr-FR" sz="2200" dirty="0" smtClean="0"/>
              <a:t>(ou </a:t>
            </a:r>
            <a:r>
              <a:rPr lang="fr-FR" sz="2200" b="1" dirty="0" smtClean="0">
                <a:solidFill>
                  <a:srgbClr val="13B1B9"/>
                </a:solidFill>
              </a:rPr>
              <a:t>K8s</a:t>
            </a:r>
            <a:r>
              <a:rPr lang="fr-FR" sz="2200" dirty="0"/>
              <a:t>) est un système open-source permettant d'automatiser le déploiement, la mise à l'échelle (scalabilité) et la gestion des applications </a:t>
            </a:r>
            <a:r>
              <a:rPr lang="fr-FR" sz="2200" dirty="0" smtClean="0"/>
              <a:t>conteneurisées.</a:t>
            </a:r>
          </a:p>
          <a:p>
            <a:r>
              <a:rPr lang="fr-FR" sz="2200" dirty="0" smtClean="0"/>
              <a:t>En d’autres termes, </a:t>
            </a:r>
            <a:r>
              <a:rPr lang="fr-FR" sz="2200" b="1" dirty="0">
                <a:solidFill>
                  <a:srgbClr val="13B1B9"/>
                </a:solidFill>
              </a:rPr>
              <a:t>K8s</a:t>
            </a:r>
            <a:r>
              <a:rPr lang="fr-FR" sz="2200" dirty="0"/>
              <a:t> </a:t>
            </a:r>
            <a:r>
              <a:rPr lang="fr-FR" sz="2200" dirty="0" smtClean="0"/>
              <a:t>est un </a:t>
            </a:r>
            <a:r>
              <a:rPr lang="fr-FR" sz="2200" u="sng" dirty="0"/>
              <a:t>orchestrateur</a:t>
            </a:r>
            <a:r>
              <a:rPr lang="fr-FR" sz="2200" dirty="0"/>
              <a:t> de </a:t>
            </a:r>
            <a:r>
              <a:rPr lang="fr-FR" sz="2200" dirty="0" smtClean="0"/>
              <a:t>conteneurs </a:t>
            </a:r>
            <a:r>
              <a:rPr lang="fr-FR" sz="2200" dirty="0" smtClean="0">
                <a:sym typeface="Wingdings" panose="05000000000000000000" pitchFamily="2" charset="2"/>
              </a:rPr>
              <a:t> il</a:t>
            </a:r>
            <a:r>
              <a:rPr lang="fr-FR" sz="2200" dirty="0" smtClean="0"/>
              <a:t> permet de donc gérer le cycle de vie (déployer, exécuter, surveiller, mettre à l’échelle et coordonner) des conteneurs (Docker-Containers par exemple).</a:t>
            </a:r>
          </a:p>
          <a:p>
            <a:endParaRPr lang="fr-FR" sz="2200" dirty="0"/>
          </a:p>
          <a:p>
            <a:endParaRPr lang="fr-FR" sz="2200" dirty="0" smtClean="0"/>
          </a:p>
          <a:p>
            <a:endParaRPr lang="fr-FR" sz="2200" dirty="0"/>
          </a:p>
          <a:p>
            <a:endParaRPr lang="fr-FR" sz="2200" dirty="0" smtClean="0"/>
          </a:p>
          <a:p>
            <a:r>
              <a:rPr lang="fr-FR" sz="2200" dirty="0" smtClean="0"/>
              <a:t>Du fait de </a:t>
            </a:r>
            <a:r>
              <a:rPr lang="fr-FR" sz="2200" dirty="0"/>
              <a:t>sa flexibilité, </a:t>
            </a:r>
            <a:r>
              <a:rPr lang="fr-FR" sz="2200" b="1" dirty="0" smtClean="0">
                <a:solidFill>
                  <a:srgbClr val="13B1B9"/>
                </a:solidFill>
              </a:rPr>
              <a:t>K8s</a:t>
            </a:r>
            <a:r>
              <a:rPr lang="fr-FR" sz="2200" dirty="0" smtClean="0"/>
              <a:t> est </a:t>
            </a:r>
            <a:r>
              <a:rPr lang="fr-FR" sz="2200" dirty="0"/>
              <a:t>présent dans la plupart des fournisseurs </a:t>
            </a:r>
            <a:r>
              <a:rPr lang="fr-FR" sz="2200" dirty="0" smtClean="0"/>
              <a:t>Cloud (Google, AWS</a:t>
            </a:r>
            <a:r>
              <a:rPr lang="fr-FR" sz="2200" dirty="0"/>
              <a:t>, </a:t>
            </a:r>
            <a:r>
              <a:rPr lang="fr-FR" sz="2200" dirty="0" smtClean="0"/>
              <a:t>Azure, etc.)</a:t>
            </a:r>
          </a:p>
        </p:txBody>
      </p:sp>
      <p:pic>
        <p:nvPicPr>
          <p:cNvPr id="7172" name="Picture 4" descr="Kubernetes logo - Social media &amp; Logos Ic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582888"/>
            <a:ext cx="48768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DD9BC35F-91A1-4ACF-B10F-6F8BBE36500D}" type="slidenum">
              <a:rPr lang="fr-FR" smtClean="0"/>
              <a:t>14</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10736967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K8s vs. docker-</a:t>
            </a:r>
            <a:r>
              <a:rPr lang="fr-FR" dirty="0" err="1" smtClean="0"/>
              <a:t>swarm</a:t>
            </a:r>
            <a:r>
              <a:rPr lang="fr-FR" dirty="0" smtClean="0"/>
              <a:t> vs. </a:t>
            </a:r>
            <a:r>
              <a:rPr lang="fr-FR" dirty="0" err="1" smtClean="0"/>
              <a:t>mesos</a:t>
            </a:r>
            <a:endParaRPr lang="fr-FR" dirty="0"/>
          </a:p>
        </p:txBody>
      </p:sp>
      <p:pic>
        <p:nvPicPr>
          <p:cNvPr id="8194" name="Picture 2" descr="Kubernetes, Mesos and Docker-swarm based on Number of questions asked in StackExchan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6" y="1556792"/>
            <a:ext cx="89535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DD9BC35F-91A1-4ACF-B10F-6F8BBE36500D}" type="slidenum">
              <a:rPr lang="fr-FR" smtClean="0"/>
              <a:t>15</a:t>
            </a:fld>
            <a:endParaRPr lang="fr-FR"/>
          </a:p>
        </p:txBody>
      </p:sp>
      <p:sp>
        <p:nvSpPr>
          <p:cNvPr id="4" name="Espace réservé du pied de page 3"/>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13674852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Atelier K8s : minikube et kubectl</a:t>
            </a:r>
            <a:endParaRPr lang="fr-FR" dirty="0"/>
          </a:p>
        </p:txBody>
      </p:sp>
      <p:sp>
        <p:nvSpPr>
          <p:cNvPr id="3" name="Espace réservé du contenu 2"/>
          <p:cNvSpPr>
            <a:spLocks noGrp="1"/>
          </p:cNvSpPr>
          <p:nvPr>
            <p:ph idx="1"/>
          </p:nvPr>
        </p:nvSpPr>
        <p:spPr/>
        <p:txBody>
          <a:bodyPr>
            <a:normAutofit/>
          </a:bodyPr>
          <a:lstStyle/>
          <a:p>
            <a:r>
              <a:rPr lang="fr-FR" sz="2200" b="1" dirty="0">
                <a:solidFill>
                  <a:srgbClr val="13B1B9"/>
                </a:solidFill>
              </a:rPr>
              <a:t>minikube</a:t>
            </a:r>
            <a:r>
              <a:rPr lang="fr-FR" sz="2200" dirty="0"/>
              <a:t> est une version allégée de </a:t>
            </a:r>
            <a:r>
              <a:rPr lang="fr-FR" sz="2200" dirty="0" smtClean="0"/>
              <a:t>K8s déployable </a:t>
            </a:r>
            <a:r>
              <a:rPr lang="fr-FR" sz="2200" dirty="0"/>
              <a:t>sur un poste de </a:t>
            </a:r>
            <a:r>
              <a:rPr lang="fr-FR" sz="2200" dirty="0" smtClean="0"/>
              <a:t>travail permettant d’éviter d’avoir un réseau de plusieurs machines pour déployer Kubernetes.</a:t>
            </a:r>
            <a:endParaRPr lang="fr-FR" sz="2200" dirty="0"/>
          </a:p>
          <a:p>
            <a:pPr marL="0" indent="0">
              <a:buNone/>
            </a:pPr>
            <a:r>
              <a:rPr lang="fr-FR" sz="2200" dirty="0" smtClean="0">
                <a:sym typeface="Wingdings" panose="05000000000000000000" pitchFamily="2" charset="2"/>
              </a:rPr>
              <a:t>   i</a:t>
            </a:r>
            <a:r>
              <a:rPr lang="fr-FR" sz="2200" dirty="0" smtClean="0"/>
              <a:t>nstaller minikube en suivant les étapes de la doc officielle : </a:t>
            </a:r>
            <a:r>
              <a:rPr lang="fr-FR" sz="2200" dirty="0" smtClean="0">
                <a:hlinkClick r:id="rId2"/>
              </a:rPr>
              <a:t>https</a:t>
            </a:r>
            <a:r>
              <a:rPr lang="fr-FR" sz="2200" dirty="0">
                <a:hlinkClick r:id="rId2"/>
              </a:rPr>
              <a:t>://minikube.sigs.k8s.io/docs/start/?arch=%</a:t>
            </a:r>
            <a:r>
              <a:rPr lang="fr-FR" sz="2200" dirty="0" smtClean="0">
                <a:hlinkClick r:id="rId2"/>
              </a:rPr>
              <a:t>2Fwindows%2Fx86-64%2Fstable%2F.exe+download</a:t>
            </a:r>
            <a:endParaRPr lang="fr-FR" sz="2200" dirty="0" smtClean="0"/>
          </a:p>
          <a:p>
            <a:endParaRPr lang="fr-FR" sz="2200" dirty="0" smtClean="0"/>
          </a:p>
          <a:p>
            <a:r>
              <a:rPr lang="fr-FR" sz="2200" b="1" dirty="0">
                <a:solidFill>
                  <a:srgbClr val="13B1B9"/>
                </a:solidFill>
              </a:rPr>
              <a:t>kubectl</a:t>
            </a:r>
            <a:r>
              <a:rPr lang="fr-FR" sz="2200" dirty="0"/>
              <a:t> est une interface en ligne de commande (</a:t>
            </a:r>
            <a:r>
              <a:rPr lang="fr-FR" sz="2200" b="1" dirty="0"/>
              <a:t>CLI</a:t>
            </a:r>
            <a:r>
              <a:rPr lang="fr-FR" sz="2200" dirty="0"/>
              <a:t>) </a:t>
            </a:r>
            <a:r>
              <a:rPr lang="fr-FR" sz="2200" dirty="0" smtClean="0"/>
              <a:t>très populaire utilisée </a:t>
            </a:r>
            <a:r>
              <a:rPr lang="fr-FR" sz="2200" dirty="0"/>
              <a:t>pour interagir avec les clusters Kubernetes. Par exemple, il est possible d'afficher l'ensemble des </a:t>
            </a:r>
            <a:r>
              <a:rPr lang="fr-FR" sz="2200" dirty="0" smtClean="0"/>
              <a:t>pods d'un </a:t>
            </a:r>
            <a:r>
              <a:rPr lang="fr-FR" sz="2200" dirty="0"/>
              <a:t>cluster </a:t>
            </a:r>
            <a:r>
              <a:rPr lang="fr-FR" sz="2200" dirty="0" smtClean="0"/>
              <a:t>K8s avec </a:t>
            </a:r>
            <a:r>
              <a:rPr lang="fr-FR" sz="2200" dirty="0"/>
              <a:t>la commande </a:t>
            </a:r>
            <a:r>
              <a:rPr lang="fr-FR" sz="2200" dirty="0" smtClean="0"/>
              <a:t>suivante :</a:t>
            </a:r>
          </a:p>
          <a:p>
            <a:pPr marL="0" indent="0">
              <a:buNone/>
            </a:pPr>
            <a:r>
              <a:rPr lang="fr-FR" sz="2200" dirty="0" smtClean="0">
                <a:sym typeface="Wingdings" panose="05000000000000000000" pitchFamily="2" charset="2"/>
              </a:rPr>
              <a:t>   </a:t>
            </a:r>
            <a:r>
              <a:rPr lang="fr-FR" sz="2200" dirty="0" smtClean="0"/>
              <a:t>Pour plus d’info sur les </a:t>
            </a:r>
            <a:r>
              <a:rPr lang="fr-FR" sz="2200" dirty="0"/>
              <a:t>commandes kubectl  </a:t>
            </a:r>
            <a:r>
              <a:rPr lang="fr-FR" sz="2200" dirty="0" smtClean="0"/>
              <a:t>: </a:t>
            </a:r>
            <a:r>
              <a:rPr lang="fr-FR" sz="2200" dirty="0" smtClean="0">
                <a:hlinkClick r:id="rId3"/>
              </a:rPr>
              <a:t>https</a:t>
            </a:r>
            <a:r>
              <a:rPr lang="fr-FR" sz="2200" dirty="0">
                <a:hlinkClick r:id="rId3"/>
              </a:rPr>
              <a:t>://kubernetes.io/docs/reference/kubectl</a:t>
            </a:r>
            <a:r>
              <a:rPr lang="fr-FR" sz="2200" dirty="0" smtClean="0">
                <a:hlinkClick r:id="rId3"/>
              </a:rPr>
              <a:t>/</a:t>
            </a:r>
            <a:endParaRPr lang="fr-FR" sz="2200" dirty="0" smtClean="0"/>
          </a:p>
          <a:p>
            <a:endParaRPr lang="fr-FR" sz="2200" dirty="0" smtClean="0"/>
          </a:p>
          <a:p>
            <a:endParaRPr lang="fr-FR" sz="2200" dirty="0"/>
          </a:p>
        </p:txBody>
      </p:sp>
      <p:graphicFrame>
        <p:nvGraphicFramePr>
          <p:cNvPr id="4" name="Tableau 3"/>
          <p:cNvGraphicFramePr>
            <a:graphicFrameLocks noGrp="1"/>
          </p:cNvGraphicFramePr>
          <p:nvPr>
            <p:extLst>
              <p:ext uri="{D42A27DB-BD31-4B8C-83A1-F6EECF244321}">
                <p14:modId xmlns:p14="http://schemas.microsoft.com/office/powerpoint/2010/main" val="2422392378"/>
              </p:ext>
            </p:extLst>
          </p:nvPr>
        </p:nvGraphicFramePr>
        <p:xfrm>
          <a:off x="5868144" y="5157192"/>
          <a:ext cx="2543944" cy="370840"/>
        </p:xfrm>
        <a:graphic>
          <a:graphicData uri="http://schemas.openxmlformats.org/drawingml/2006/table">
            <a:tbl>
              <a:tblPr firstRow="1" bandRow="1">
                <a:tableStyleId>{5C22544A-7EE6-4342-B048-85BDC9FD1C3A}</a:tableStyleId>
              </a:tblPr>
              <a:tblGrid>
                <a:gridCol w="2543944"/>
              </a:tblGrid>
              <a:tr h="370840">
                <a:tc>
                  <a:txBody>
                    <a:bodyPr/>
                    <a:lstStyle/>
                    <a:p>
                      <a:r>
                        <a:rPr lang="fr-FR" b="0" i="1" dirty="0" smtClean="0"/>
                        <a:t>kubectl</a:t>
                      </a:r>
                      <a:r>
                        <a:rPr lang="fr-FR" b="0" i="1" baseline="0" dirty="0" smtClean="0"/>
                        <a:t> </a:t>
                      </a:r>
                      <a:r>
                        <a:rPr lang="fr-FR" b="0" i="1" baseline="0" dirty="0" err="1" smtClean="0"/>
                        <a:t>get</a:t>
                      </a:r>
                      <a:r>
                        <a:rPr lang="fr-FR" b="0" i="1" baseline="0" dirty="0" smtClean="0"/>
                        <a:t> pods</a:t>
                      </a:r>
                      <a:endParaRPr lang="fr-FR" b="0" i="1" dirty="0"/>
                    </a:p>
                  </a:txBody>
                  <a:tcPr/>
                </a:tc>
              </a:tr>
            </a:tbl>
          </a:graphicData>
        </a:graphic>
      </p:graphicFrame>
      <p:sp>
        <p:nvSpPr>
          <p:cNvPr id="5" name="Espace réservé du numéro de diapositive 4"/>
          <p:cNvSpPr>
            <a:spLocks noGrp="1"/>
          </p:cNvSpPr>
          <p:nvPr>
            <p:ph type="sldNum" sz="quarter" idx="12"/>
          </p:nvPr>
        </p:nvSpPr>
        <p:spPr/>
        <p:txBody>
          <a:bodyPr/>
          <a:lstStyle/>
          <a:p>
            <a:fld id="{DD9BC35F-91A1-4ACF-B10F-6F8BBE36500D}" type="slidenum">
              <a:rPr lang="fr-FR" smtClean="0"/>
              <a:t>16</a:t>
            </a:fld>
            <a:endParaRPr lang="fr-FR"/>
          </a:p>
        </p:txBody>
      </p:sp>
      <p:sp>
        <p:nvSpPr>
          <p:cNvPr id="6" name="Espace réservé du pied de page 5"/>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2625354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Atelier K8s : minikube et kubectl</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628800"/>
            <a:ext cx="6457950" cy="462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numéro de diapositive 2"/>
          <p:cNvSpPr>
            <a:spLocks noGrp="1"/>
          </p:cNvSpPr>
          <p:nvPr>
            <p:ph type="sldNum" sz="quarter" idx="12"/>
          </p:nvPr>
        </p:nvSpPr>
        <p:spPr/>
        <p:txBody>
          <a:bodyPr/>
          <a:lstStyle/>
          <a:p>
            <a:fld id="{DD9BC35F-91A1-4ACF-B10F-6F8BBE36500D}" type="slidenum">
              <a:rPr lang="fr-FR" smtClean="0"/>
              <a:t>17</a:t>
            </a:fld>
            <a:endParaRPr lang="fr-FR"/>
          </a:p>
        </p:txBody>
      </p:sp>
      <p:sp>
        <p:nvSpPr>
          <p:cNvPr id="4" name="Espace réservé du pied de page 3"/>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3919192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Atelier K8s : minikube et kubectl</a:t>
            </a:r>
          </a:p>
        </p:txBody>
      </p:sp>
      <p:sp>
        <p:nvSpPr>
          <p:cNvPr id="3" name="Espace réservé du contenu 2"/>
          <p:cNvSpPr>
            <a:spLocks noGrp="1"/>
          </p:cNvSpPr>
          <p:nvPr>
            <p:ph idx="1"/>
          </p:nvPr>
        </p:nvSpPr>
        <p:spPr/>
        <p:txBody>
          <a:bodyPr/>
          <a:lstStyle/>
          <a:p>
            <a:r>
              <a:rPr lang="fr-FR" dirty="0" smtClean="0"/>
              <a:t>Exécutez et interprétez les commandes suivantes :</a:t>
            </a:r>
          </a:p>
          <a:p>
            <a:pPr lvl="1"/>
            <a:r>
              <a:rPr lang="fr-FR" dirty="0" smtClean="0"/>
              <a:t>minikube </a:t>
            </a:r>
            <a:r>
              <a:rPr lang="fr-FR" dirty="0" err="1" smtClean="0"/>
              <a:t>start</a:t>
            </a:r>
            <a:endParaRPr lang="fr-FR" dirty="0" smtClean="0"/>
          </a:p>
          <a:p>
            <a:pPr lvl="1"/>
            <a:r>
              <a:rPr lang="fr-FR" dirty="0"/>
              <a:t>minikube </a:t>
            </a:r>
            <a:r>
              <a:rPr lang="fr-FR" dirty="0" smtClean="0"/>
              <a:t>status</a:t>
            </a:r>
          </a:p>
          <a:p>
            <a:pPr lvl="1"/>
            <a:r>
              <a:rPr lang="fr-FR" dirty="0"/>
              <a:t>minikube </a:t>
            </a:r>
            <a:r>
              <a:rPr lang="fr-FR" dirty="0" err="1" smtClean="0"/>
              <a:t>dashboard</a:t>
            </a:r>
            <a:endParaRPr lang="fr-FR" dirty="0" smtClean="0"/>
          </a:p>
          <a:p>
            <a:pPr lvl="1"/>
            <a:r>
              <a:rPr lang="fr-FR" dirty="0"/>
              <a:t>minikube </a:t>
            </a:r>
            <a:r>
              <a:rPr lang="fr-FR" dirty="0" smtClean="0"/>
              <a:t>kubectl -- </a:t>
            </a:r>
            <a:r>
              <a:rPr lang="fr-FR" dirty="0" err="1" smtClean="0"/>
              <a:t>get</a:t>
            </a:r>
            <a:r>
              <a:rPr lang="fr-FR" dirty="0" smtClean="0"/>
              <a:t> pods</a:t>
            </a:r>
          </a:p>
          <a:p>
            <a:pPr lvl="1"/>
            <a:r>
              <a:rPr lang="fr-FR" dirty="0"/>
              <a:t>minikube kubectl -- </a:t>
            </a:r>
            <a:r>
              <a:rPr lang="fr-FR" dirty="0" err="1"/>
              <a:t>get</a:t>
            </a:r>
            <a:r>
              <a:rPr lang="fr-FR" dirty="0"/>
              <a:t> </a:t>
            </a:r>
            <a:r>
              <a:rPr lang="fr-FR" dirty="0" smtClean="0"/>
              <a:t>pods –A</a:t>
            </a:r>
          </a:p>
          <a:p>
            <a:pPr lvl="1"/>
            <a:r>
              <a:rPr lang="fr-FR" dirty="0"/>
              <a:t>minikube kubectl -- </a:t>
            </a:r>
            <a:r>
              <a:rPr lang="fr-FR" dirty="0" err="1"/>
              <a:t>get</a:t>
            </a:r>
            <a:r>
              <a:rPr lang="fr-FR" dirty="0"/>
              <a:t> </a:t>
            </a:r>
            <a:r>
              <a:rPr lang="fr-FR" dirty="0" err="1" smtClean="0"/>
              <a:t>nodes</a:t>
            </a:r>
            <a:endParaRPr lang="fr-FR" dirty="0" smtClean="0"/>
          </a:p>
          <a:p>
            <a:pPr lvl="1"/>
            <a:r>
              <a:rPr lang="fr-FR" dirty="0"/>
              <a:t>minikube </a:t>
            </a:r>
            <a:r>
              <a:rPr lang="fr-FR" dirty="0" smtClean="0"/>
              <a:t>stop</a:t>
            </a:r>
          </a:p>
          <a:p>
            <a:pPr marL="0" indent="0">
              <a:buNone/>
            </a:pPr>
            <a:endParaRPr lang="fr-FR" dirty="0"/>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18</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39692462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Objets K8S</a:t>
            </a:r>
            <a:endParaRPr lang="fr-FR" dirty="0"/>
          </a:p>
        </p:txBody>
      </p:sp>
      <p:sp>
        <p:nvSpPr>
          <p:cNvPr id="3" name="Sous-titre 2"/>
          <p:cNvSpPr>
            <a:spLocks noGrp="1"/>
          </p:cNvSpPr>
          <p:nvPr>
            <p:ph type="subTitle" idx="1"/>
          </p:nvPr>
        </p:nvSpPr>
        <p:spPr/>
        <p:txBody>
          <a:bodyPr>
            <a:normAutofit lnSpcReduction="10000"/>
          </a:bodyPr>
          <a:lstStyle/>
          <a:p>
            <a:pPr marL="342900" indent="-342900">
              <a:buFont typeface="Arial" panose="020B0604020202020204" pitchFamily="34" charset="0"/>
              <a:buChar char="•"/>
            </a:pPr>
            <a:r>
              <a:rPr lang="fr-FR" dirty="0" smtClean="0"/>
              <a:t>POD</a:t>
            </a:r>
          </a:p>
          <a:p>
            <a:pPr marL="342900" indent="-342900">
              <a:buFont typeface="Arial" panose="020B0604020202020204" pitchFamily="34" charset="0"/>
              <a:buChar char="•"/>
            </a:pPr>
            <a:r>
              <a:rPr lang="fr-FR" dirty="0" smtClean="0"/>
              <a:t>VOLUME</a:t>
            </a:r>
          </a:p>
          <a:p>
            <a:pPr marL="342900" indent="-342900">
              <a:buFont typeface="Arial" panose="020B0604020202020204" pitchFamily="34" charset="0"/>
              <a:buChar char="•"/>
            </a:pPr>
            <a:r>
              <a:rPr lang="fr-FR" dirty="0" smtClean="0"/>
              <a:t>SERVICE</a:t>
            </a:r>
          </a:p>
          <a:p>
            <a:pPr marL="342900" indent="-342900">
              <a:buFont typeface="Arial" panose="020B0604020202020204" pitchFamily="34" charset="0"/>
              <a:buChar char="•"/>
            </a:pPr>
            <a:r>
              <a:rPr lang="fr-FR" dirty="0" smtClean="0"/>
              <a:t>NAMESPACE</a:t>
            </a:r>
            <a:endParaRPr lang="fr-FR" dirty="0"/>
          </a:p>
        </p:txBody>
      </p:sp>
    </p:spTree>
    <p:extLst>
      <p:ext uri="{BB962C8B-B14F-4D97-AF65-F5344CB8AC3E}">
        <p14:creationId xmlns:p14="http://schemas.microsoft.com/office/powerpoint/2010/main" val="1807788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Plan</a:t>
            </a:r>
            <a:endParaRPr lang="fr-FR" dirty="0"/>
          </a:p>
        </p:txBody>
      </p:sp>
      <p:sp>
        <p:nvSpPr>
          <p:cNvPr id="3" name="Espace réservé du contenu 2"/>
          <p:cNvSpPr>
            <a:spLocks noGrp="1"/>
          </p:cNvSpPr>
          <p:nvPr>
            <p:ph idx="1"/>
          </p:nvPr>
        </p:nvSpPr>
        <p:spPr/>
        <p:txBody>
          <a:bodyPr>
            <a:noAutofit/>
          </a:bodyPr>
          <a:lstStyle/>
          <a:p>
            <a:r>
              <a:rPr lang="fr-FR" sz="2200" dirty="0" smtClean="0"/>
              <a:t>Docker, une vue d’ensemble</a:t>
            </a:r>
          </a:p>
          <a:p>
            <a:pPr lvl="1"/>
            <a:r>
              <a:rPr lang="fr-FR" sz="1600" dirty="0" smtClean="0"/>
              <a:t>Docker, qu’est-ce que c’est ?</a:t>
            </a:r>
          </a:p>
          <a:p>
            <a:pPr lvl="1"/>
            <a:r>
              <a:rPr lang="fr-FR" sz="1600" dirty="0" smtClean="0"/>
              <a:t>Conteneurisation versus Virtualisation</a:t>
            </a:r>
          </a:p>
          <a:p>
            <a:pPr lvl="1"/>
            <a:r>
              <a:rPr lang="fr-FR" sz="1600" dirty="0" smtClean="0"/>
              <a:t>Image Docker &amp; Conteneur Docker</a:t>
            </a:r>
          </a:p>
          <a:p>
            <a:pPr lvl="1"/>
            <a:r>
              <a:rPr lang="fr-FR" sz="1600" dirty="0" smtClean="0"/>
              <a:t>Dockerfile</a:t>
            </a:r>
          </a:p>
          <a:p>
            <a:pPr lvl="1"/>
            <a:r>
              <a:rPr lang="fr-FR" sz="1600" dirty="0" smtClean="0"/>
              <a:t>Ateliers : prise en main de Docker (installation Docker, création d’un Dockerfile, génération, exécution et publication d’une image Docker sur Docker Hub)</a:t>
            </a:r>
          </a:p>
          <a:p>
            <a:r>
              <a:rPr lang="fr-FR" sz="2200" dirty="0" smtClean="0"/>
              <a:t>Kubernetes (K8s)</a:t>
            </a:r>
          </a:p>
          <a:p>
            <a:pPr lvl="1"/>
            <a:r>
              <a:rPr lang="fr-FR" sz="1600" dirty="0" smtClean="0"/>
              <a:t>K8s, qu’est-ce que c’est ?</a:t>
            </a:r>
          </a:p>
          <a:p>
            <a:pPr lvl="1"/>
            <a:r>
              <a:rPr lang="fr-FR" sz="1600" dirty="0" smtClean="0"/>
              <a:t>Atelier : mettre en place un Cluster K8s avec minikube &amp; kubectl</a:t>
            </a:r>
          </a:p>
          <a:p>
            <a:pPr lvl="1"/>
            <a:r>
              <a:rPr lang="fr-FR" sz="1600" dirty="0" smtClean="0"/>
              <a:t>Objets K8s</a:t>
            </a:r>
          </a:p>
          <a:p>
            <a:pPr lvl="1"/>
            <a:r>
              <a:rPr lang="fr-FR" sz="1600" dirty="0"/>
              <a:t>Workloads K8s</a:t>
            </a:r>
          </a:p>
          <a:p>
            <a:pPr lvl="1"/>
            <a:r>
              <a:rPr lang="fr-FR" sz="1600" dirty="0" smtClean="0"/>
              <a:t>Cluster K8s</a:t>
            </a:r>
          </a:p>
          <a:p>
            <a:pPr lvl="1"/>
            <a:r>
              <a:rPr lang="fr-FR" sz="1600" dirty="0" smtClean="0"/>
              <a:t>Atelier : déployer une API REST Spring Boot sur un Cluster K8s</a:t>
            </a:r>
            <a:endParaRPr lang="fr-FR" sz="1800" dirty="0" smtClean="0"/>
          </a:p>
          <a:p>
            <a:pPr lvl="1"/>
            <a:endParaRPr lang="fr-FR" sz="1800" dirty="0" smtClean="0"/>
          </a:p>
          <a:p>
            <a:pPr lvl="1"/>
            <a:endParaRPr lang="fr-FR" sz="1800" dirty="0" smtClean="0"/>
          </a:p>
          <a:p>
            <a:pPr lvl="1"/>
            <a:endParaRPr lang="fr-FR" sz="2200" dirty="0" smtClean="0"/>
          </a:p>
          <a:p>
            <a:endParaRPr lang="fr-FR" sz="2200" dirty="0"/>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2</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1952905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a:t>
            </a:r>
            <a:r>
              <a:rPr lang="fr-FR" dirty="0" smtClean="0"/>
              <a:t>PODS</a:t>
            </a:r>
            <a:endParaRPr lang="fr-FR" dirty="0"/>
          </a:p>
        </p:txBody>
      </p:sp>
      <p:sp>
        <p:nvSpPr>
          <p:cNvPr id="3" name="Espace réservé du contenu 2"/>
          <p:cNvSpPr>
            <a:spLocks noGrp="1"/>
          </p:cNvSpPr>
          <p:nvPr>
            <p:ph idx="1"/>
          </p:nvPr>
        </p:nvSpPr>
        <p:spPr/>
        <p:txBody>
          <a:bodyPr>
            <a:normAutofit/>
          </a:bodyPr>
          <a:lstStyle/>
          <a:p>
            <a:r>
              <a:rPr lang="fr-FR" sz="2000" dirty="0" smtClean="0"/>
              <a:t>L’objet principal dans un cluster K8s est le </a:t>
            </a:r>
            <a:r>
              <a:rPr lang="fr-FR" sz="2000" b="1" dirty="0" smtClean="0">
                <a:solidFill>
                  <a:srgbClr val="13B1B9"/>
                </a:solidFill>
              </a:rPr>
              <a:t>pod</a:t>
            </a:r>
            <a:r>
              <a:rPr lang="fr-FR" sz="2000" dirty="0" smtClean="0"/>
              <a:t>. Un nœud du cluster héberge un ou plusieurs pods ; un pod exécute un ou plusieurs conteneurs, dispose d’un volume de stockage et d’une adresse IP.</a:t>
            </a:r>
          </a:p>
          <a:p>
            <a:endParaRPr lang="fr-FR" sz="2000" dirty="0" smtClean="0"/>
          </a:p>
          <a:p>
            <a:r>
              <a:rPr lang="fr-FR" sz="2000" dirty="0" smtClean="0"/>
              <a:t>Exemple : une entreprise propose une application et une base de données pour chacun de ses clients </a:t>
            </a:r>
            <a:r>
              <a:rPr lang="fr-FR" sz="2000" dirty="0" smtClean="0">
                <a:sym typeface="Wingdings" panose="05000000000000000000" pitchFamily="2" charset="2"/>
              </a:rPr>
              <a:t> </a:t>
            </a:r>
            <a:endParaRPr lang="fr-FR" sz="2000" dirty="0" smtClean="0"/>
          </a:p>
          <a:p>
            <a:pPr lvl="1">
              <a:buFont typeface="Wingdings" panose="05000000000000000000" pitchFamily="2" charset="2"/>
              <a:buChar char="Ø"/>
            </a:pPr>
            <a:r>
              <a:rPr lang="fr-FR" sz="1600" dirty="0" smtClean="0">
                <a:sym typeface="Wingdings" panose="05000000000000000000" pitchFamily="2" charset="2"/>
              </a:rPr>
              <a:t> Nous pouvons alors déployer un pod par client et chaque pod contient un premier conteneur pour l’application et deuxième conteneur pour la base de données.</a:t>
            </a:r>
          </a:p>
          <a:p>
            <a:pPr lvl="1">
              <a:buFont typeface="Wingdings" panose="05000000000000000000" pitchFamily="2" charset="2"/>
              <a:buChar char="Ø"/>
            </a:pPr>
            <a:r>
              <a:rPr lang="fr-FR" sz="1600" dirty="0" smtClean="0">
                <a:sym typeface="Wingdings" panose="05000000000000000000" pitchFamily="2" charset="2"/>
              </a:rPr>
              <a:t> Nous pouvons aussi déployer le conteneur de la base de données dans un pod dédié et mettre plusieurs pods parallèles pour exécuter le conteneur de l’application.</a:t>
            </a:r>
          </a:p>
          <a:p>
            <a:pPr lvl="1">
              <a:buFont typeface="Wingdings" panose="05000000000000000000" pitchFamily="2" charset="2"/>
              <a:buChar char="Ø"/>
            </a:pPr>
            <a:endParaRPr lang="fr-FR" sz="1600" dirty="0" smtClean="0">
              <a:sym typeface="Wingdings" panose="05000000000000000000" pitchFamily="2" charset="2"/>
            </a:endParaRPr>
          </a:p>
          <a:p>
            <a:pPr marL="0" indent="0">
              <a:buNone/>
            </a:pPr>
            <a:r>
              <a:rPr lang="fr-FR" sz="2000" dirty="0" smtClean="0"/>
              <a:t>           	</a:t>
            </a:r>
            <a:r>
              <a:rPr lang="fr-FR" sz="2000" i="1" dirty="0" smtClean="0"/>
              <a:t>Lorsqu’il n’y a plus de processus qui tourne sur un pod, celui-ci     	est systématiquement supprimé. La suppression d’un pod  	entraine la perte de toutes les donnés qui lui sont attachées.</a:t>
            </a:r>
            <a:endParaRPr lang="fr-FR" sz="2000" i="1" dirty="0"/>
          </a:p>
        </p:txBody>
      </p:sp>
      <p:pic>
        <p:nvPicPr>
          <p:cNvPr id="1028" name="Picture 4" descr="C:\Users\Mohamed\Desktop\0-6385_alert-png-transparent-images-attention-icon-p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819" y="5157192"/>
            <a:ext cx="576064" cy="501281"/>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DD9BC35F-91A1-4ACF-B10F-6F8BBE36500D}" type="slidenum">
              <a:rPr lang="fr-FR" smtClean="0"/>
              <a:t>20</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92270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 calcmode="lin" valueType="num">
                                      <p:cBhvr additive="base">
                                        <p:cTn id="18" dur="500" fill="hold"/>
                                        <p:tgtEl>
                                          <p:spTgt spid="1028"/>
                                        </p:tgtEl>
                                        <p:attrNameLst>
                                          <p:attrName>ppt_x</p:attrName>
                                        </p:attrNameLst>
                                      </p:cBhvr>
                                      <p:tavLst>
                                        <p:tav tm="0">
                                          <p:val>
                                            <p:strVal val="0-#ppt_w/2"/>
                                          </p:val>
                                        </p:tav>
                                        <p:tav tm="100000">
                                          <p:val>
                                            <p:strVal val="#ppt_x"/>
                                          </p:val>
                                        </p:tav>
                                      </p:tavLst>
                                    </p:anim>
                                    <p:anim calcmode="lin" valueType="num">
                                      <p:cBhvr additive="base">
                                        <p:cTn id="19" dur="500" fill="hold"/>
                                        <p:tgtEl>
                                          <p:spTgt spid="1028"/>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10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4" dur="10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a:t>
            </a:r>
            <a:r>
              <a:rPr lang="fr-FR" dirty="0" smtClean="0"/>
              <a:t>PODS</a:t>
            </a:r>
            <a:endParaRPr lang="fr-FR" dirty="0"/>
          </a:p>
        </p:txBody>
      </p:sp>
      <p:sp>
        <p:nvSpPr>
          <p:cNvPr id="3" name="Espace réservé du contenu 2"/>
          <p:cNvSpPr>
            <a:spLocks noGrp="1"/>
          </p:cNvSpPr>
          <p:nvPr>
            <p:ph idx="1"/>
          </p:nvPr>
        </p:nvSpPr>
        <p:spPr/>
        <p:txBody>
          <a:bodyPr>
            <a:normAutofit/>
          </a:bodyPr>
          <a:lstStyle/>
          <a:p>
            <a:r>
              <a:rPr lang="fr-FR" sz="2200" dirty="0" smtClean="0"/>
              <a:t>La configuration d’un POD se fait par le biais d’un Manifest qui est un YAML (ou parfois JSON) comprenant 4 sections :</a:t>
            </a:r>
            <a:endParaRPr lang="fr-FR" sz="2200" dirty="0"/>
          </a:p>
          <a:p>
            <a:pPr lvl="1"/>
            <a:r>
              <a:rPr lang="fr-FR" sz="1800" dirty="0" err="1" smtClean="0">
                <a:solidFill>
                  <a:srgbClr val="13B1B9"/>
                </a:solidFill>
              </a:rPr>
              <a:t>apiVersion</a:t>
            </a:r>
            <a:r>
              <a:rPr lang="fr-FR" sz="1800" dirty="0" smtClean="0"/>
              <a:t> : la version</a:t>
            </a:r>
            <a:endParaRPr lang="fr-FR" sz="1800" dirty="0"/>
          </a:p>
          <a:p>
            <a:pPr lvl="1"/>
            <a:r>
              <a:rPr lang="fr-FR" sz="1800" dirty="0" err="1">
                <a:solidFill>
                  <a:srgbClr val="13B1B9"/>
                </a:solidFill>
              </a:rPr>
              <a:t>kind</a:t>
            </a:r>
            <a:r>
              <a:rPr lang="fr-FR" sz="1800" dirty="0" smtClean="0"/>
              <a:t> : Pod (d’autres type existent comme Deployment, ReplicaSet, etc.)</a:t>
            </a:r>
            <a:endParaRPr lang="fr-FR" sz="1800" dirty="0"/>
          </a:p>
          <a:p>
            <a:pPr lvl="1"/>
            <a:r>
              <a:rPr lang="fr-FR" sz="1800" dirty="0">
                <a:solidFill>
                  <a:srgbClr val="13B1B9"/>
                </a:solidFill>
              </a:rPr>
              <a:t>Metadata</a:t>
            </a:r>
            <a:r>
              <a:rPr lang="fr-FR" sz="1800" dirty="0" smtClean="0"/>
              <a:t> : par ajouter des informations (</a:t>
            </a:r>
            <a:r>
              <a:rPr lang="fr-FR" sz="1800" dirty="0" err="1" smtClean="0"/>
              <a:t>name</a:t>
            </a:r>
            <a:r>
              <a:rPr lang="fr-FR" sz="1800" dirty="0" smtClean="0"/>
              <a:t>, labels, etc.).</a:t>
            </a:r>
            <a:endParaRPr lang="fr-FR" sz="1800" dirty="0"/>
          </a:p>
          <a:p>
            <a:pPr lvl="1"/>
            <a:r>
              <a:rPr lang="fr-FR" sz="1800" dirty="0" err="1">
                <a:solidFill>
                  <a:srgbClr val="13B1B9"/>
                </a:solidFill>
              </a:rPr>
              <a:t>spec</a:t>
            </a:r>
            <a:r>
              <a:rPr lang="fr-FR" sz="1800" dirty="0" smtClean="0"/>
              <a:t> : pour spécifier les conteneurs à exécuter dans le pod</a:t>
            </a:r>
            <a:endParaRPr lang="fr-FR" sz="1800" dirty="0"/>
          </a:p>
          <a:p>
            <a:r>
              <a:rPr lang="fr-FR" sz="2200" dirty="0"/>
              <a:t>Voici un exemple d’un </a:t>
            </a:r>
            <a:r>
              <a:rPr lang="fr-FR" sz="2200" dirty="0" smtClean="0"/>
              <a:t>Manifest </a:t>
            </a:r>
            <a:r>
              <a:rPr lang="fr-FR" sz="2200" dirty="0"/>
              <a:t>basique (</a:t>
            </a:r>
            <a:r>
              <a:rPr lang="fr-FR" sz="2200" i="1" dirty="0"/>
              <a:t>pod-</a:t>
            </a:r>
            <a:r>
              <a:rPr lang="fr-FR" sz="2200" i="1" dirty="0" err="1"/>
              <a:t>exemple.yaml</a:t>
            </a:r>
            <a:r>
              <a:rPr lang="fr-FR" sz="2200" dirty="0"/>
              <a:t>) :</a:t>
            </a:r>
            <a:endParaRPr lang="fr-FR" sz="2200" dirty="0" smtClean="0"/>
          </a:p>
          <a:p>
            <a:endParaRPr lang="fr-FR" sz="2200" dirty="0"/>
          </a:p>
          <a:p>
            <a:endParaRPr lang="fr-FR" sz="2200" dirty="0" smtClean="0"/>
          </a:p>
          <a:p>
            <a:endParaRPr lang="fr-FR" sz="2200" dirty="0"/>
          </a:p>
          <a:p>
            <a:endParaRPr lang="fr-FR" sz="2200" dirty="0" smtClean="0"/>
          </a:p>
          <a:p>
            <a:endParaRPr lang="fr-FR" sz="2200" dirty="0"/>
          </a:p>
          <a:p>
            <a:r>
              <a:rPr lang="fr-FR" sz="2000" dirty="0" smtClean="0"/>
              <a:t>Le Pod précédent peut être créé par la commande kubectl suivante</a:t>
            </a:r>
            <a:r>
              <a:rPr lang="fr-FR" sz="2000" dirty="0"/>
              <a:t> </a:t>
            </a:r>
            <a:r>
              <a:rPr lang="fr-FR" sz="2000" dirty="0" smtClean="0"/>
              <a:t>: </a:t>
            </a:r>
          </a:p>
          <a:p>
            <a:endParaRPr lang="fr-FR" sz="2200" dirty="0"/>
          </a:p>
        </p:txBody>
      </p:sp>
      <p:sp>
        <p:nvSpPr>
          <p:cNvPr id="4" name="Espace réservé du pied de page 3"/>
          <p:cNvSpPr>
            <a:spLocks noGrp="1"/>
          </p:cNvSpPr>
          <p:nvPr>
            <p:ph type="ftr" sz="quarter" idx="11"/>
          </p:nvPr>
        </p:nvSpPr>
        <p:spPr/>
        <p:txBody>
          <a:bodyPr/>
          <a:lstStyle/>
          <a:p>
            <a:r>
              <a:rPr lang="fr-FR" smtClean="0"/>
              <a:t>Docker &amp; Kubernetes, fondamentaux</a:t>
            </a:r>
            <a:endParaRPr lang="fr-FR"/>
          </a:p>
        </p:txBody>
      </p:sp>
      <p:sp>
        <p:nvSpPr>
          <p:cNvPr id="5" name="Espace réservé du numéro de diapositive 4"/>
          <p:cNvSpPr>
            <a:spLocks noGrp="1"/>
          </p:cNvSpPr>
          <p:nvPr>
            <p:ph type="sldNum" sz="quarter" idx="12"/>
          </p:nvPr>
        </p:nvSpPr>
        <p:spPr/>
        <p:txBody>
          <a:bodyPr/>
          <a:lstStyle/>
          <a:p>
            <a:fld id="{DD9BC35F-91A1-4ACF-B10F-6F8BBE36500D}" type="slidenum">
              <a:rPr lang="fr-FR" smtClean="0"/>
              <a:t>21</a:t>
            </a:fld>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2152960028"/>
              </p:ext>
            </p:extLst>
          </p:nvPr>
        </p:nvGraphicFramePr>
        <p:xfrm>
          <a:off x="1979712" y="4093428"/>
          <a:ext cx="5379085" cy="1927860"/>
        </p:xfrm>
        <a:graphic>
          <a:graphicData uri="http://schemas.openxmlformats.org/drawingml/2006/table">
            <a:tbl>
              <a:tblPr firstRow="1" firstCol="1" bandRow="1">
                <a:tableStyleId>{5C22544A-7EE6-4342-B048-85BDC9FD1C3A}</a:tableStyleId>
              </a:tblPr>
              <a:tblGrid>
                <a:gridCol w="5379085"/>
              </a:tblGrid>
              <a:tr h="0">
                <a:tc>
                  <a:txBody>
                    <a:bodyPr/>
                    <a:lstStyle/>
                    <a:p>
                      <a:pPr marL="457200" algn="just">
                        <a:lnSpc>
                          <a:spcPct val="115000"/>
                        </a:lnSpc>
                        <a:spcAft>
                          <a:spcPts val="0"/>
                        </a:spcAft>
                      </a:pPr>
                      <a:r>
                        <a:rPr lang="fr-FR" sz="1100" dirty="0" err="1" smtClean="0">
                          <a:effectLst/>
                        </a:rPr>
                        <a:t>apiVersion</a:t>
                      </a:r>
                      <a:r>
                        <a:rPr lang="fr-FR" sz="1100" dirty="0" smtClean="0">
                          <a:effectLst/>
                        </a:rPr>
                        <a:t>: v1</a:t>
                      </a:r>
                    </a:p>
                    <a:p>
                      <a:pPr marL="457200" algn="just">
                        <a:lnSpc>
                          <a:spcPct val="115000"/>
                        </a:lnSpc>
                        <a:spcAft>
                          <a:spcPts val="0"/>
                        </a:spcAft>
                      </a:pPr>
                      <a:r>
                        <a:rPr lang="fr-FR" sz="1100" dirty="0" err="1" smtClean="0">
                          <a:effectLst/>
                        </a:rPr>
                        <a:t>kind</a:t>
                      </a:r>
                      <a:r>
                        <a:rPr lang="fr-FR" sz="1100" dirty="0" smtClean="0">
                          <a:effectLst/>
                        </a:rPr>
                        <a:t>: Pod</a:t>
                      </a:r>
                    </a:p>
                    <a:p>
                      <a:pPr marL="457200" algn="just">
                        <a:lnSpc>
                          <a:spcPct val="115000"/>
                        </a:lnSpc>
                        <a:spcAft>
                          <a:spcPts val="0"/>
                        </a:spcAft>
                      </a:pPr>
                      <a:r>
                        <a:rPr lang="fr-FR" sz="1100" dirty="0" smtClean="0">
                          <a:effectLst/>
                        </a:rPr>
                        <a:t>metadata:</a:t>
                      </a:r>
                    </a:p>
                    <a:p>
                      <a:pPr marL="457200" algn="just">
                        <a:lnSpc>
                          <a:spcPct val="115000"/>
                        </a:lnSpc>
                        <a:spcAft>
                          <a:spcPts val="0"/>
                        </a:spcAft>
                      </a:pPr>
                      <a:r>
                        <a:rPr lang="fr-FR" sz="1100" dirty="0" smtClean="0">
                          <a:effectLst/>
                        </a:rPr>
                        <a:t>  </a:t>
                      </a:r>
                      <a:r>
                        <a:rPr lang="fr-FR" sz="1100" dirty="0" err="1" smtClean="0">
                          <a:effectLst/>
                        </a:rPr>
                        <a:t>name</a:t>
                      </a:r>
                      <a:r>
                        <a:rPr lang="fr-FR" sz="1100" dirty="0" smtClean="0">
                          <a:effectLst/>
                        </a:rPr>
                        <a:t>: nginx</a:t>
                      </a:r>
                    </a:p>
                    <a:p>
                      <a:pPr marL="457200" algn="just">
                        <a:lnSpc>
                          <a:spcPct val="115000"/>
                        </a:lnSpc>
                        <a:spcAft>
                          <a:spcPts val="0"/>
                        </a:spcAft>
                      </a:pPr>
                      <a:r>
                        <a:rPr lang="fr-FR" sz="1100" dirty="0" err="1" smtClean="0">
                          <a:effectLst/>
                        </a:rPr>
                        <a:t>spec</a:t>
                      </a:r>
                      <a:r>
                        <a:rPr lang="fr-FR" sz="1100" dirty="0" smtClean="0">
                          <a:effectLst/>
                        </a:rPr>
                        <a:t>:</a:t>
                      </a:r>
                    </a:p>
                    <a:p>
                      <a:pPr marL="457200" algn="just">
                        <a:lnSpc>
                          <a:spcPct val="115000"/>
                        </a:lnSpc>
                        <a:spcAft>
                          <a:spcPts val="0"/>
                        </a:spcAft>
                      </a:pPr>
                      <a:r>
                        <a:rPr lang="fr-FR" sz="1100" dirty="0" smtClean="0">
                          <a:effectLst/>
                        </a:rPr>
                        <a:t>  containers:</a:t>
                      </a:r>
                    </a:p>
                    <a:p>
                      <a:pPr marL="457200" algn="just">
                        <a:lnSpc>
                          <a:spcPct val="115000"/>
                        </a:lnSpc>
                        <a:spcAft>
                          <a:spcPts val="0"/>
                        </a:spcAft>
                      </a:pPr>
                      <a:r>
                        <a:rPr lang="fr-FR" sz="1100" dirty="0" smtClean="0">
                          <a:effectLst/>
                        </a:rPr>
                        <a:t>  - </a:t>
                      </a:r>
                      <a:r>
                        <a:rPr lang="fr-FR" sz="1100" dirty="0" err="1" smtClean="0">
                          <a:effectLst/>
                        </a:rPr>
                        <a:t>name</a:t>
                      </a:r>
                      <a:r>
                        <a:rPr lang="fr-FR" sz="1100" dirty="0" smtClean="0">
                          <a:effectLst/>
                        </a:rPr>
                        <a:t>: nginx</a:t>
                      </a:r>
                    </a:p>
                    <a:p>
                      <a:pPr marL="457200" algn="just">
                        <a:lnSpc>
                          <a:spcPct val="115000"/>
                        </a:lnSpc>
                        <a:spcAft>
                          <a:spcPts val="0"/>
                        </a:spcAft>
                      </a:pPr>
                      <a:r>
                        <a:rPr lang="fr-FR" sz="1100" dirty="0" smtClean="0">
                          <a:effectLst/>
                        </a:rPr>
                        <a:t>    image: nginx:1.14.2</a:t>
                      </a:r>
                    </a:p>
                    <a:p>
                      <a:pPr marL="457200" algn="just">
                        <a:lnSpc>
                          <a:spcPct val="115000"/>
                        </a:lnSpc>
                        <a:spcAft>
                          <a:spcPts val="0"/>
                        </a:spcAft>
                      </a:pPr>
                      <a:r>
                        <a:rPr lang="fr-FR" sz="1100" dirty="0" smtClean="0">
                          <a:effectLst/>
                        </a:rPr>
                        <a:t>    ports:</a:t>
                      </a:r>
                    </a:p>
                    <a:p>
                      <a:pPr marL="457200" algn="just">
                        <a:lnSpc>
                          <a:spcPct val="115000"/>
                        </a:lnSpc>
                        <a:spcAft>
                          <a:spcPts val="0"/>
                        </a:spcAft>
                      </a:pPr>
                      <a:r>
                        <a:rPr lang="fr-FR" sz="1100" dirty="0" smtClean="0">
                          <a:effectLst/>
                        </a:rPr>
                        <a:t>    - </a:t>
                      </a:r>
                      <a:r>
                        <a:rPr lang="fr-FR" sz="1100" dirty="0" err="1" smtClean="0">
                          <a:effectLst/>
                        </a:rPr>
                        <a:t>containerPort</a:t>
                      </a:r>
                      <a:r>
                        <a:rPr lang="fr-FR" sz="1100" dirty="0" smtClean="0">
                          <a:effectLst/>
                        </a:rPr>
                        <a:t>: 80</a:t>
                      </a:r>
                      <a:endParaRPr lang="fr-FR" sz="1100" dirty="0">
                        <a:effectLst/>
                      </a:endParaRPr>
                    </a:p>
                  </a:txBody>
                  <a:tcPr marL="68580" marR="68580" marT="0" marB="0"/>
                </a:tc>
              </a:tr>
            </a:tbl>
          </a:graphicData>
        </a:graphic>
      </p:graphicFrame>
      <p:sp>
        <p:nvSpPr>
          <p:cNvPr id="7" name="Rectangle 6"/>
          <p:cNvSpPr/>
          <p:nvPr/>
        </p:nvSpPr>
        <p:spPr>
          <a:xfrm>
            <a:off x="2339752" y="6453336"/>
            <a:ext cx="3685624" cy="369332"/>
          </a:xfrm>
          <a:prstGeom prst="rect">
            <a:avLst/>
          </a:prstGeom>
        </p:spPr>
        <p:style>
          <a:lnRef idx="3">
            <a:schemeClr val="lt1"/>
          </a:lnRef>
          <a:fillRef idx="1">
            <a:schemeClr val="accent1"/>
          </a:fillRef>
          <a:effectRef idx="1">
            <a:schemeClr val="accent1"/>
          </a:effectRef>
          <a:fontRef idx="minor">
            <a:schemeClr val="lt1"/>
          </a:fontRef>
        </p:style>
        <p:txBody>
          <a:bodyPr wrap="none">
            <a:spAutoFit/>
          </a:bodyPr>
          <a:lstStyle/>
          <a:p>
            <a:r>
              <a:rPr lang="fr-FR" i="1" dirty="0"/>
              <a:t>kubectl </a:t>
            </a:r>
            <a:r>
              <a:rPr lang="fr-FR" i="1" dirty="0" err="1"/>
              <a:t>apply</a:t>
            </a:r>
            <a:r>
              <a:rPr lang="fr-FR" i="1" dirty="0"/>
              <a:t> -f pod-</a:t>
            </a:r>
            <a:r>
              <a:rPr lang="fr-FR" i="1" dirty="0" err="1"/>
              <a:t>exemple.yaml</a:t>
            </a:r>
            <a:endParaRPr lang="fr-FR" i="1" dirty="0"/>
          </a:p>
        </p:txBody>
      </p:sp>
    </p:spTree>
    <p:extLst>
      <p:ext uri="{BB962C8B-B14F-4D97-AF65-F5344CB8AC3E}">
        <p14:creationId xmlns:p14="http://schemas.microsoft.com/office/powerpoint/2010/main" val="96144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fade">
                                      <p:cBhvr>
                                        <p:cTn id="7" dur="500"/>
                                        <p:tgtEl>
                                          <p:spTgt spid="3">
                                            <p:txEl>
                                              <p:pRg st="11" end="1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PODS</a:t>
            </a:r>
          </a:p>
        </p:txBody>
      </p:sp>
      <p:sp>
        <p:nvSpPr>
          <p:cNvPr id="3" name="Espace réservé du contenu 2"/>
          <p:cNvSpPr>
            <a:spLocks noGrp="1"/>
          </p:cNvSpPr>
          <p:nvPr>
            <p:ph idx="1"/>
          </p:nvPr>
        </p:nvSpPr>
        <p:spPr/>
        <p:txBody>
          <a:bodyPr/>
          <a:lstStyle/>
          <a:p>
            <a:r>
              <a:rPr lang="fr-FR" dirty="0" smtClean="0"/>
              <a:t>Le cycle </a:t>
            </a:r>
            <a:r>
              <a:rPr lang="fr-FR" dirty="0"/>
              <a:t>de vie </a:t>
            </a:r>
            <a:r>
              <a:rPr lang="fr-FR" dirty="0" smtClean="0"/>
              <a:t>d’un Pod est déterminé au travers d’un ensemble d’états (</a:t>
            </a:r>
            <a:r>
              <a:rPr lang="fr-FR" dirty="0" smtClean="0">
                <a:solidFill>
                  <a:srgbClr val="13B1B9"/>
                </a:solidFill>
              </a:rPr>
              <a:t>Pod STATUS</a:t>
            </a:r>
            <a:r>
              <a:rPr lang="fr-FR" dirty="0" smtClean="0"/>
              <a:t>) :</a:t>
            </a:r>
            <a:endParaRPr lang="fr-FR" dirty="0"/>
          </a:p>
        </p:txBody>
      </p:sp>
      <p:sp>
        <p:nvSpPr>
          <p:cNvPr id="4" name="Espace réservé du pied de page 3"/>
          <p:cNvSpPr>
            <a:spLocks noGrp="1"/>
          </p:cNvSpPr>
          <p:nvPr>
            <p:ph type="ftr" sz="quarter" idx="11"/>
          </p:nvPr>
        </p:nvSpPr>
        <p:spPr/>
        <p:txBody>
          <a:bodyPr/>
          <a:lstStyle/>
          <a:p>
            <a:r>
              <a:rPr lang="fr-FR" smtClean="0"/>
              <a:t>Docker &amp; Kubernetes, fondamentaux</a:t>
            </a:r>
            <a:endParaRPr lang="fr-FR"/>
          </a:p>
        </p:txBody>
      </p:sp>
      <p:sp>
        <p:nvSpPr>
          <p:cNvPr id="5" name="Espace réservé du numéro de diapositive 4"/>
          <p:cNvSpPr>
            <a:spLocks noGrp="1"/>
          </p:cNvSpPr>
          <p:nvPr>
            <p:ph type="sldNum" sz="quarter" idx="12"/>
          </p:nvPr>
        </p:nvSpPr>
        <p:spPr/>
        <p:txBody>
          <a:bodyPr/>
          <a:lstStyle/>
          <a:p>
            <a:fld id="{DD9BC35F-91A1-4ACF-B10F-6F8BBE36500D}" type="slidenum">
              <a:rPr lang="fr-FR" smtClean="0"/>
              <a:t>22</a:t>
            </a:fld>
            <a:endParaRPr lang="fr-FR"/>
          </a:p>
        </p:txBody>
      </p:sp>
      <p:pic>
        <p:nvPicPr>
          <p:cNvPr id="6" name="Picture 2" descr="https://miro.medium.com/v2/resize:fit:700/1*s0-tmM7cmDNkQ4BWIvEy1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548085"/>
            <a:ext cx="6667500" cy="390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6206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VOLUMES (2/4)</a:t>
            </a:r>
          </a:p>
        </p:txBody>
      </p:sp>
      <p:sp>
        <p:nvSpPr>
          <p:cNvPr id="3" name="Espace réservé du contenu 2"/>
          <p:cNvSpPr>
            <a:spLocks noGrp="1"/>
          </p:cNvSpPr>
          <p:nvPr>
            <p:ph idx="1"/>
          </p:nvPr>
        </p:nvSpPr>
        <p:spPr>
          <a:xfrm>
            <a:off x="457200" y="1600200"/>
            <a:ext cx="8229600" cy="1900808"/>
          </a:xfrm>
        </p:spPr>
        <p:txBody>
          <a:bodyPr>
            <a:normAutofit/>
          </a:bodyPr>
          <a:lstStyle/>
          <a:p>
            <a:r>
              <a:rPr lang="fr-FR" sz="2200" dirty="0" smtClean="0"/>
              <a:t>Le système </a:t>
            </a:r>
            <a:r>
              <a:rPr lang="fr-FR" sz="2200" dirty="0"/>
              <a:t>de </a:t>
            </a:r>
            <a:r>
              <a:rPr lang="fr-FR" sz="2200" dirty="0" smtClean="0"/>
              <a:t>fichiers </a:t>
            </a:r>
            <a:r>
              <a:rPr lang="fr-FR" sz="2200" dirty="0"/>
              <a:t>dans un conteneur </a:t>
            </a:r>
            <a:r>
              <a:rPr lang="fr-FR" sz="2200" dirty="0" smtClean="0"/>
              <a:t>Kubernetes fournit </a:t>
            </a:r>
            <a:r>
              <a:rPr lang="fr-FR" sz="2200" dirty="0"/>
              <a:t>un stockage </a:t>
            </a:r>
            <a:r>
              <a:rPr lang="fr-FR" sz="2200" dirty="0" smtClean="0"/>
              <a:t>éphémère </a:t>
            </a:r>
            <a:r>
              <a:rPr lang="fr-FR" sz="2200" dirty="0" smtClean="0">
                <a:sym typeface="Wingdings" panose="05000000000000000000" pitchFamily="2" charset="2"/>
              </a:rPr>
              <a:t></a:t>
            </a:r>
            <a:r>
              <a:rPr lang="fr-FR" sz="2200" dirty="0" smtClean="0"/>
              <a:t> le redémarrage </a:t>
            </a:r>
            <a:r>
              <a:rPr lang="fr-FR" sz="2200" dirty="0"/>
              <a:t>du conteneur effacera toutes </a:t>
            </a:r>
            <a:r>
              <a:rPr lang="fr-FR" sz="2200" dirty="0" smtClean="0"/>
              <a:t>ses données.</a:t>
            </a:r>
            <a:endParaRPr lang="fr-FR" sz="2200" dirty="0"/>
          </a:p>
          <a:p>
            <a:r>
              <a:rPr lang="fr-FR" sz="2200" dirty="0" smtClean="0"/>
              <a:t>Un </a:t>
            </a:r>
            <a:r>
              <a:rPr lang="fr-FR" sz="2200" b="1" dirty="0" smtClean="0">
                <a:solidFill>
                  <a:srgbClr val="13B1B9"/>
                </a:solidFill>
              </a:rPr>
              <a:t>Volume</a:t>
            </a:r>
            <a:r>
              <a:rPr lang="fr-FR" sz="2200" dirty="0" smtClean="0">
                <a:solidFill>
                  <a:srgbClr val="13B1B9"/>
                </a:solidFill>
              </a:rPr>
              <a:t> </a:t>
            </a:r>
            <a:r>
              <a:rPr lang="fr-FR" sz="2200" dirty="0" smtClean="0"/>
              <a:t>K8s fournit </a:t>
            </a:r>
            <a:r>
              <a:rPr lang="fr-FR" sz="2200" dirty="0"/>
              <a:t>un stockage </a:t>
            </a:r>
            <a:r>
              <a:rPr lang="fr-FR" sz="2200" dirty="0" smtClean="0"/>
              <a:t>qui persiste pendant </a:t>
            </a:r>
            <a:r>
              <a:rPr lang="fr-FR" sz="2200" dirty="0"/>
              <a:t>toute la durée de vie du pod. </a:t>
            </a:r>
            <a:endParaRPr lang="fr-FR" sz="2200" dirty="0" smtClean="0"/>
          </a:p>
          <a:p>
            <a:pPr marL="0" indent="0">
              <a:buNone/>
            </a:pPr>
            <a:endParaRPr lang="fr-FR" sz="2200" dirty="0"/>
          </a:p>
        </p:txBody>
      </p:sp>
      <p:sp>
        <p:nvSpPr>
          <p:cNvPr id="5" name="Rectangle 4"/>
          <p:cNvSpPr/>
          <p:nvPr/>
        </p:nvSpPr>
        <p:spPr>
          <a:xfrm>
            <a:off x="683568" y="5562406"/>
            <a:ext cx="8352928" cy="1107996"/>
          </a:xfrm>
          <a:prstGeom prst="rect">
            <a:avLst/>
          </a:prstGeom>
        </p:spPr>
        <p:txBody>
          <a:bodyPr wrap="square">
            <a:spAutoFit/>
          </a:bodyPr>
          <a:lstStyle/>
          <a:p>
            <a:r>
              <a:rPr lang="fr-FR" sz="2200" dirty="0">
                <a:sym typeface="Wingdings" panose="05000000000000000000" pitchFamily="2" charset="2"/>
              </a:rPr>
              <a:t> </a:t>
            </a:r>
            <a:r>
              <a:rPr lang="fr-FR" sz="2200" dirty="0" smtClean="0">
                <a:sym typeface="Wingdings" panose="05000000000000000000" pitchFamily="2" charset="2"/>
              </a:rPr>
              <a:t>        Le </a:t>
            </a:r>
            <a:r>
              <a:rPr lang="fr-FR" sz="2200" dirty="0">
                <a:sym typeface="Wingdings" panose="05000000000000000000" pitchFamily="2" charset="2"/>
              </a:rPr>
              <a:t>redémarrage du pod effacera toutes ses </a:t>
            </a:r>
            <a:r>
              <a:rPr lang="fr-FR" sz="2200" dirty="0" smtClean="0">
                <a:sym typeface="Wingdings" panose="05000000000000000000" pitchFamily="2" charset="2"/>
              </a:rPr>
              <a:t>données. Selon        le besoin</a:t>
            </a:r>
            <a:r>
              <a:rPr lang="fr-FR" sz="2200" dirty="0">
                <a:sym typeface="Wingdings" panose="05000000000000000000" pitchFamily="2" charset="2"/>
              </a:rPr>
              <a:t>, on peut </a:t>
            </a:r>
            <a:r>
              <a:rPr lang="fr-FR" sz="2200" dirty="0" smtClean="0">
                <a:sym typeface="Wingdings" panose="05000000000000000000" pitchFamily="2" charset="2"/>
              </a:rPr>
              <a:t>utiliser d’autres type de stockage K8s comme </a:t>
            </a:r>
            <a:r>
              <a:rPr lang="fr-FR" sz="2200" b="1" dirty="0" smtClean="0">
                <a:solidFill>
                  <a:srgbClr val="13B1B9"/>
                </a:solidFill>
                <a:sym typeface="Wingdings" panose="05000000000000000000" pitchFamily="2" charset="2"/>
              </a:rPr>
              <a:t>Persistent </a:t>
            </a:r>
            <a:r>
              <a:rPr lang="fr-FR" sz="2200" b="1" dirty="0">
                <a:solidFill>
                  <a:srgbClr val="13B1B9"/>
                </a:solidFill>
                <a:sym typeface="Wingdings" panose="05000000000000000000" pitchFamily="2" charset="2"/>
              </a:rPr>
              <a:t>Volume</a:t>
            </a:r>
            <a:r>
              <a:rPr lang="fr-FR" sz="2200" dirty="0">
                <a:sym typeface="Wingdings" panose="05000000000000000000" pitchFamily="2" charset="2"/>
              </a:rPr>
              <a:t>,</a:t>
            </a:r>
            <a:r>
              <a:rPr lang="fr-FR" sz="2200" b="1" dirty="0">
                <a:solidFill>
                  <a:srgbClr val="13B1B9"/>
                </a:solidFill>
                <a:sym typeface="Wingdings" panose="05000000000000000000" pitchFamily="2" charset="2"/>
              </a:rPr>
              <a:t> </a:t>
            </a:r>
            <a:r>
              <a:rPr lang="fr-FR" sz="2200" b="1" dirty="0" smtClean="0">
                <a:solidFill>
                  <a:srgbClr val="13B1B9"/>
                </a:solidFill>
              </a:rPr>
              <a:t>config Map</a:t>
            </a:r>
            <a:r>
              <a:rPr lang="fr-FR" sz="2200" dirty="0" smtClean="0">
                <a:sym typeface="Wingdings" panose="05000000000000000000" pitchFamily="2" charset="2"/>
              </a:rPr>
              <a:t>,</a:t>
            </a:r>
            <a:r>
              <a:rPr lang="fr-FR" sz="2200" b="1" dirty="0" smtClean="0">
                <a:solidFill>
                  <a:srgbClr val="13B1B9"/>
                </a:solidFill>
              </a:rPr>
              <a:t> Secret</a:t>
            </a:r>
            <a:r>
              <a:rPr lang="fr-FR" sz="2200" dirty="0" smtClean="0">
                <a:sym typeface="Wingdings" panose="05000000000000000000" pitchFamily="2" charset="2"/>
              </a:rPr>
              <a:t>, etc</a:t>
            </a:r>
            <a:r>
              <a:rPr lang="fr-FR" sz="2200" dirty="0">
                <a:sym typeface="Wingdings" panose="05000000000000000000" pitchFamily="2" charset="2"/>
              </a:rPr>
              <a:t>.</a:t>
            </a:r>
            <a:endParaRPr lang="fr-FR" sz="2200" b="1" dirty="0">
              <a:solidFill>
                <a:srgbClr val="13B1B9"/>
              </a:solidFill>
            </a:endParaRPr>
          </a:p>
        </p:txBody>
      </p:sp>
      <p:pic>
        <p:nvPicPr>
          <p:cNvPr id="6" name="Picture 4" descr="C:\Users\Mohamed\Desktop\0-6385_alert-png-transparent-images-attention-icon-pn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5587972"/>
            <a:ext cx="462475" cy="4024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539552" y="3789040"/>
            <a:ext cx="4030488" cy="1446550"/>
          </a:xfrm>
          <a:prstGeom prst="rect">
            <a:avLst/>
          </a:prstGeom>
        </p:spPr>
        <p:txBody>
          <a:bodyPr wrap="square">
            <a:spAutoFit/>
          </a:bodyPr>
          <a:lstStyle/>
          <a:p>
            <a:pPr marL="182880" indent="-182880">
              <a:spcBef>
                <a:spcPct val="20000"/>
              </a:spcBef>
              <a:buClr>
                <a:schemeClr val="accent1"/>
              </a:buClr>
              <a:buSzPct val="85000"/>
              <a:buFont typeface="Arial" pitchFamily="34" charset="0"/>
              <a:buChar char="•"/>
            </a:pPr>
            <a:r>
              <a:rPr lang="fr-FR" sz="2200" dirty="0"/>
              <a:t>Un Volume peut être utilisé comme espace disque partagé pour les conteneurs à l'intérieur du pod.</a:t>
            </a:r>
          </a:p>
        </p:txBody>
      </p:sp>
      <p:pic>
        <p:nvPicPr>
          <p:cNvPr id="9" name="Image 8"/>
          <p:cNvPicPr/>
          <p:nvPr/>
        </p:nvPicPr>
        <p:blipFill>
          <a:blip r:embed="rId3"/>
          <a:stretch>
            <a:fillRect/>
          </a:stretch>
        </p:blipFill>
        <p:spPr>
          <a:xfrm>
            <a:off x="4570040" y="3361645"/>
            <a:ext cx="3962400" cy="1962785"/>
          </a:xfrm>
          <a:prstGeom prst="rect">
            <a:avLst/>
          </a:prstGeom>
        </p:spPr>
      </p:pic>
      <p:sp>
        <p:nvSpPr>
          <p:cNvPr id="10" name="Espace réservé du numéro de diapositive 9"/>
          <p:cNvSpPr>
            <a:spLocks noGrp="1"/>
          </p:cNvSpPr>
          <p:nvPr>
            <p:ph type="sldNum" sz="quarter" idx="12"/>
          </p:nvPr>
        </p:nvSpPr>
        <p:spPr/>
        <p:txBody>
          <a:bodyPr/>
          <a:lstStyle/>
          <a:p>
            <a:fld id="{DD9BC35F-91A1-4ACF-B10F-6F8BBE36500D}" type="slidenum">
              <a:rPr lang="fr-FR" smtClean="0"/>
              <a:t>23</a:t>
            </a:fld>
            <a:endParaRPr lang="fr-FR"/>
          </a:p>
        </p:txBody>
      </p:sp>
      <p:sp>
        <p:nvSpPr>
          <p:cNvPr id="11" name="Espace réservé du pied de page 10"/>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305432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a:t>
            </a:r>
            <a:r>
              <a:rPr lang="fr-FR" dirty="0" smtClean="0"/>
              <a:t>SERVICES (3/4</a:t>
            </a:r>
            <a:r>
              <a:rPr lang="fr-FR" dirty="0"/>
              <a:t>)</a:t>
            </a:r>
          </a:p>
        </p:txBody>
      </p:sp>
      <p:sp>
        <p:nvSpPr>
          <p:cNvPr id="3" name="Espace réservé du contenu 2"/>
          <p:cNvSpPr>
            <a:spLocks noGrp="1"/>
          </p:cNvSpPr>
          <p:nvPr>
            <p:ph idx="1"/>
          </p:nvPr>
        </p:nvSpPr>
        <p:spPr/>
        <p:txBody>
          <a:bodyPr>
            <a:normAutofit/>
          </a:bodyPr>
          <a:lstStyle/>
          <a:p>
            <a:r>
              <a:rPr lang="fr-FR" sz="2200" dirty="0" smtClean="0"/>
              <a:t>L’accès à un conteneur se </a:t>
            </a:r>
            <a:r>
              <a:rPr lang="fr-FR" sz="2200" dirty="0"/>
              <a:t>fait via </a:t>
            </a:r>
            <a:r>
              <a:rPr lang="fr-FR" sz="2200" dirty="0" smtClean="0"/>
              <a:t>l’adresse IP de son pod. si ce dernier redémarre, une nouveau pod sera créée et aura une nouvelle adresse IP. Comment peut-on accéder au conteneur sans se soucier de l’adresse IP du pod ? </a:t>
            </a:r>
            <a:r>
              <a:rPr lang="fr-FR" sz="2200" dirty="0" smtClean="0">
                <a:sym typeface="Wingdings" panose="05000000000000000000" pitchFamily="2" charset="2"/>
              </a:rPr>
              <a:t></a:t>
            </a:r>
            <a:r>
              <a:rPr lang="fr-FR" sz="2200" dirty="0" smtClean="0"/>
              <a:t> </a:t>
            </a:r>
            <a:r>
              <a:rPr lang="fr-FR" sz="2200" b="1" dirty="0" smtClean="0">
                <a:solidFill>
                  <a:srgbClr val="13B1B9"/>
                </a:solidFill>
              </a:rPr>
              <a:t>Service K8s</a:t>
            </a:r>
            <a:r>
              <a:rPr lang="fr-FR" sz="2200" dirty="0" smtClean="0"/>
              <a:t>.</a:t>
            </a:r>
          </a:p>
          <a:p>
            <a:endParaRPr lang="fr-FR" sz="2200" dirty="0" smtClean="0"/>
          </a:p>
          <a:p>
            <a:r>
              <a:rPr lang="fr-FR" sz="2000" dirty="0"/>
              <a:t>Un Service </a:t>
            </a:r>
            <a:r>
              <a:rPr lang="fr-FR" sz="2000" dirty="0" smtClean="0"/>
              <a:t>K8s permet aux </a:t>
            </a:r>
            <a:r>
              <a:rPr lang="fr-FR" sz="2000" dirty="0"/>
              <a:t>pods de </a:t>
            </a:r>
            <a:r>
              <a:rPr lang="fr-FR" sz="2000" dirty="0" smtClean="0"/>
              <a:t>recevoir </a:t>
            </a:r>
            <a:r>
              <a:rPr lang="fr-FR" sz="2000" dirty="0"/>
              <a:t>du trafic même après le redémarrage </a:t>
            </a:r>
            <a:r>
              <a:rPr lang="fr-FR" sz="2000" dirty="0" smtClean="0"/>
              <a:t>(changement </a:t>
            </a:r>
            <a:r>
              <a:rPr lang="fr-FR" sz="2000" dirty="0"/>
              <a:t>d’adresse IP</a:t>
            </a:r>
            <a:r>
              <a:rPr lang="fr-FR" sz="2000" dirty="0" smtClean="0"/>
              <a:t>).</a:t>
            </a:r>
          </a:p>
          <a:p>
            <a:endParaRPr lang="fr-FR" sz="2000" dirty="0" smtClean="0"/>
          </a:p>
          <a:p>
            <a:r>
              <a:rPr lang="fr-FR" sz="2000" dirty="0"/>
              <a:t>Concrètement, pour cibler des pods, un service va utiliser ce qu’on appelle un </a:t>
            </a:r>
            <a:r>
              <a:rPr lang="fr-FR" sz="2000" b="1" dirty="0" smtClean="0">
                <a:solidFill>
                  <a:srgbClr val="13B1B9"/>
                </a:solidFill>
              </a:rPr>
              <a:t>Selector</a:t>
            </a:r>
            <a:r>
              <a:rPr lang="fr-FR" sz="2000" dirty="0"/>
              <a:t>, qui va chercher dans le cluster des objets possédant des paires </a:t>
            </a:r>
            <a:r>
              <a:rPr lang="fr-FR" sz="2000" b="1" u="sng" dirty="0" smtClean="0"/>
              <a:t>clé / valeurs</a:t>
            </a:r>
            <a:r>
              <a:rPr lang="fr-FR" sz="2000" dirty="0" smtClean="0"/>
              <a:t> </a:t>
            </a:r>
            <a:r>
              <a:rPr lang="fr-FR" sz="2000" dirty="0"/>
              <a:t>qui correspondent à celles qu’il attend.</a:t>
            </a:r>
            <a:endParaRPr lang="fr-FR" sz="2000" dirty="0" smtClean="0"/>
          </a:p>
          <a:p>
            <a:endParaRPr lang="fr-FR" sz="2200" dirty="0"/>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24</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2901737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SERVICES (3/4)</a:t>
            </a:r>
          </a:p>
        </p:txBody>
      </p:sp>
      <p:sp>
        <p:nvSpPr>
          <p:cNvPr id="3" name="Espace réservé du contenu 2"/>
          <p:cNvSpPr>
            <a:spLocks noGrp="1"/>
          </p:cNvSpPr>
          <p:nvPr>
            <p:ph idx="1"/>
          </p:nvPr>
        </p:nvSpPr>
        <p:spPr>
          <a:xfrm>
            <a:off x="457200" y="1600200"/>
            <a:ext cx="3250704" cy="4876800"/>
          </a:xfrm>
        </p:spPr>
        <p:txBody>
          <a:bodyPr>
            <a:normAutofit/>
          </a:bodyPr>
          <a:lstStyle/>
          <a:p>
            <a:pPr marL="0" indent="0">
              <a:buNone/>
            </a:pPr>
            <a:endParaRPr lang="fr-FR" sz="2200" dirty="0" smtClean="0"/>
          </a:p>
          <a:p>
            <a:pPr marL="0" indent="0">
              <a:buNone/>
            </a:pPr>
            <a:r>
              <a:rPr lang="fr-FR" sz="2200" dirty="0" smtClean="0"/>
              <a:t>Le </a:t>
            </a:r>
            <a:r>
              <a:rPr lang="fr-FR" sz="2200" b="1" dirty="0" smtClean="0">
                <a:solidFill>
                  <a:srgbClr val="13B1B9"/>
                </a:solidFill>
              </a:rPr>
              <a:t>Service</a:t>
            </a:r>
            <a:r>
              <a:rPr lang="fr-FR" sz="2200" dirty="0" smtClean="0"/>
              <a:t> </a:t>
            </a:r>
            <a:r>
              <a:rPr lang="fr-FR" sz="2200" dirty="0"/>
              <a:t>(exposé via son adresse IP 1.1.1.1) va utiliser un </a:t>
            </a:r>
            <a:r>
              <a:rPr lang="fr-FR" sz="2200" b="1" dirty="0" smtClean="0">
                <a:solidFill>
                  <a:srgbClr val="13B1B9"/>
                </a:solidFill>
              </a:rPr>
              <a:t>Selector</a:t>
            </a:r>
            <a:r>
              <a:rPr lang="fr-FR" sz="2200" dirty="0" smtClean="0"/>
              <a:t> </a:t>
            </a:r>
            <a:r>
              <a:rPr lang="fr-FR" sz="2200" dirty="0"/>
              <a:t>qui va chercher tous les pods ayant le label </a:t>
            </a:r>
            <a:r>
              <a:rPr lang="fr-FR" sz="2200" dirty="0" smtClean="0"/>
              <a:t>"App</a:t>
            </a:r>
            <a:r>
              <a:rPr lang="fr-FR" sz="2200" dirty="0"/>
              <a:t>: </a:t>
            </a:r>
            <a:r>
              <a:rPr lang="fr-FR" sz="2200" dirty="0" smtClean="0"/>
              <a:t>App1" </a:t>
            </a:r>
            <a:r>
              <a:rPr lang="fr-FR" sz="2200" dirty="0"/>
              <a:t>ayant le status </a:t>
            </a:r>
            <a:r>
              <a:rPr lang="fr-FR" sz="2200" dirty="0" smtClean="0"/>
              <a:t>"Running" </a:t>
            </a:r>
            <a:r>
              <a:rPr lang="fr-FR" sz="2200" dirty="0"/>
              <a:t>et récupérer leurs adresses IP pour pouvoir les interroger.</a:t>
            </a:r>
          </a:p>
        </p:txBody>
      </p:sp>
      <p:sp>
        <p:nvSpPr>
          <p:cNvPr id="4" name="Espace réservé du pied de page 3"/>
          <p:cNvSpPr>
            <a:spLocks noGrp="1"/>
          </p:cNvSpPr>
          <p:nvPr>
            <p:ph type="ftr" sz="quarter" idx="11"/>
          </p:nvPr>
        </p:nvSpPr>
        <p:spPr/>
        <p:txBody>
          <a:bodyPr/>
          <a:lstStyle/>
          <a:p>
            <a:r>
              <a:rPr lang="fr-FR" smtClean="0"/>
              <a:t>Docker &amp; Kubernetes, fondamentaux</a:t>
            </a:r>
            <a:endParaRPr lang="fr-FR"/>
          </a:p>
        </p:txBody>
      </p:sp>
      <p:sp>
        <p:nvSpPr>
          <p:cNvPr id="5" name="Espace réservé du numéro de diapositive 4"/>
          <p:cNvSpPr>
            <a:spLocks noGrp="1"/>
          </p:cNvSpPr>
          <p:nvPr>
            <p:ph type="sldNum" sz="quarter" idx="12"/>
          </p:nvPr>
        </p:nvSpPr>
        <p:spPr/>
        <p:txBody>
          <a:bodyPr/>
          <a:lstStyle/>
          <a:p>
            <a:fld id="{DD9BC35F-91A1-4ACF-B10F-6F8BBE36500D}" type="slidenum">
              <a:rPr lang="fr-FR" smtClean="0"/>
              <a:t>25</a:t>
            </a:fld>
            <a:endParaRPr lang="fr-FR"/>
          </a:p>
        </p:txBody>
      </p:sp>
      <p:pic>
        <p:nvPicPr>
          <p:cNvPr id="7" name="Image 6"/>
          <p:cNvPicPr/>
          <p:nvPr/>
        </p:nvPicPr>
        <p:blipFill>
          <a:blip r:embed="rId2">
            <a:extLst>
              <a:ext uri="{28A0092B-C50C-407E-A947-70E740481C1C}">
                <a14:useLocalDpi xmlns:a14="http://schemas.microsoft.com/office/drawing/2010/main" val="0"/>
              </a:ext>
            </a:extLst>
          </a:blip>
          <a:srcRect/>
          <a:stretch>
            <a:fillRect/>
          </a:stretch>
        </p:blipFill>
        <p:spPr bwMode="auto">
          <a:xfrm>
            <a:off x="3610550" y="1844824"/>
            <a:ext cx="5281930" cy="4157980"/>
          </a:xfrm>
          <a:prstGeom prst="rect">
            <a:avLst/>
          </a:prstGeom>
          <a:noFill/>
          <a:ln>
            <a:noFill/>
          </a:ln>
        </p:spPr>
      </p:pic>
    </p:spTree>
    <p:extLst>
      <p:ext uri="{BB962C8B-B14F-4D97-AF65-F5344CB8AC3E}">
        <p14:creationId xmlns:p14="http://schemas.microsoft.com/office/powerpoint/2010/main" val="41157668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Objets K8s : </a:t>
            </a:r>
            <a:r>
              <a:rPr lang="fr-FR" dirty="0" smtClean="0"/>
              <a:t>NAMESPACES (4/4</a:t>
            </a:r>
            <a:r>
              <a:rPr lang="fr-FR" dirty="0"/>
              <a:t>)</a:t>
            </a:r>
          </a:p>
        </p:txBody>
      </p:sp>
      <p:sp>
        <p:nvSpPr>
          <p:cNvPr id="3" name="Espace réservé du contenu 2"/>
          <p:cNvSpPr>
            <a:spLocks noGrp="1"/>
          </p:cNvSpPr>
          <p:nvPr>
            <p:ph idx="1"/>
          </p:nvPr>
        </p:nvSpPr>
        <p:spPr/>
        <p:txBody>
          <a:bodyPr>
            <a:normAutofit/>
          </a:bodyPr>
          <a:lstStyle/>
          <a:p>
            <a:r>
              <a:rPr lang="fr-FR" sz="2200" dirty="0"/>
              <a:t>un </a:t>
            </a:r>
            <a:r>
              <a:rPr lang="fr-FR" sz="2200" b="1" dirty="0">
                <a:solidFill>
                  <a:srgbClr val="13B1B9"/>
                </a:solidFill>
              </a:rPr>
              <a:t>NameSpace</a:t>
            </a:r>
            <a:r>
              <a:rPr lang="fr-FR" sz="2200" dirty="0"/>
              <a:t> fournit un mécanisme pour isoler des groupes de ressources au sein d’un même cluster</a:t>
            </a:r>
            <a:r>
              <a:rPr lang="fr-FR" sz="2200" dirty="0" smtClean="0"/>
              <a:t>.</a:t>
            </a:r>
          </a:p>
          <a:p>
            <a:endParaRPr lang="fr-FR" sz="2200" dirty="0" smtClean="0"/>
          </a:p>
          <a:p>
            <a:r>
              <a:rPr lang="fr-FR" sz="2200" dirty="0"/>
              <a:t>Les namespaces sont utilisés dans des environnements avec de nombreux utilisateurs répartis sur plusieurs équipes ou projets, ou même séparant des environnements tels que le développement, </a:t>
            </a:r>
            <a:r>
              <a:rPr lang="fr-FR" sz="2200" dirty="0" smtClean="0"/>
              <a:t>l’intégration, la qualification et </a:t>
            </a:r>
            <a:r>
              <a:rPr lang="fr-FR" sz="2200" dirty="0"/>
              <a:t>la production</a:t>
            </a:r>
            <a:r>
              <a:rPr lang="fr-FR" sz="2200" dirty="0" smtClean="0"/>
              <a:t>.</a:t>
            </a:r>
          </a:p>
          <a:p>
            <a:endParaRPr lang="fr-FR" sz="2200" dirty="0"/>
          </a:p>
          <a:p>
            <a:r>
              <a:rPr lang="fr-FR" sz="2200" dirty="0"/>
              <a:t>La portée basée sur un NameSpace s’applique uniquement aux objets avec NameSpace </a:t>
            </a:r>
            <a:r>
              <a:rPr lang="fr-FR" sz="2200" dirty="0" smtClean="0"/>
              <a:t>(ex. pod, </a:t>
            </a:r>
            <a:r>
              <a:rPr lang="fr-FR" sz="2200" dirty="0"/>
              <a:t>services, etc.) et non aux objets à l’échelle du cluster </a:t>
            </a:r>
            <a:r>
              <a:rPr lang="fr-FR" sz="2200" dirty="0" smtClean="0"/>
              <a:t>(ex. </a:t>
            </a:r>
            <a:r>
              <a:rPr lang="fr-FR" sz="2200" dirty="0" err="1" smtClean="0"/>
              <a:t>StorageClass</a:t>
            </a:r>
            <a:r>
              <a:rPr lang="fr-FR" sz="2200" dirty="0"/>
              <a:t>, </a:t>
            </a:r>
            <a:r>
              <a:rPr lang="fr-FR" sz="2200" dirty="0" err="1"/>
              <a:t>Nodes</a:t>
            </a:r>
            <a:r>
              <a:rPr lang="fr-FR" sz="2200" dirty="0"/>
              <a:t>, </a:t>
            </a:r>
            <a:r>
              <a:rPr lang="fr-FR" sz="2200" dirty="0" smtClean="0"/>
              <a:t>Persistent Volume, </a:t>
            </a:r>
            <a:r>
              <a:rPr lang="fr-FR" sz="2200" dirty="0"/>
              <a:t>etc.).</a:t>
            </a:r>
          </a:p>
          <a:p>
            <a:endParaRPr lang="fr-FR" sz="2200" dirty="0"/>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26</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10531970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Workloads K8s</a:t>
            </a:r>
            <a:endParaRPr lang="fr-FR" dirty="0"/>
          </a:p>
        </p:txBody>
      </p:sp>
      <p:sp>
        <p:nvSpPr>
          <p:cNvPr id="3" name="Sous-titre 2"/>
          <p:cNvSpPr>
            <a:spLocks noGrp="1"/>
          </p:cNvSpPr>
          <p:nvPr>
            <p:ph type="subTitle" idx="1"/>
          </p:nvPr>
        </p:nvSpPr>
        <p:spPr>
          <a:xfrm>
            <a:off x="685800" y="3505200"/>
            <a:ext cx="6400800" cy="2300064"/>
          </a:xfrm>
        </p:spPr>
        <p:txBody>
          <a:bodyPr>
            <a:normAutofit/>
          </a:bodyPr>
          <a:lstStyle/>
          <a:p>
            <a:pPr marL="342900" indent="-342900">
              <a:buFont typeface="Arial" panose="020B0604020202020204" pitchFamily="34" charset="0"/>
              <a:buChar char="•"/>
            </a:pPr>
            <a:r>
              <a:rPr lang="fr-FR" dirty="0"/>
              <a:t>Deployment</a:t>
            </a:r>
            <a:endParaRPr lang="fr-FR" dirty="0" smtClean="0"/>
          </a:p>
          <a:p>
            <a:pPr marL="342900" indent="-342900">
              <a:buFont typeface="Arial" panose="020B0604020202020204" pitchFamily="34" charset="0"/>
              <a:buChar char="•"/>
            </a:pPr>
            <a:r>
              <a:rPr lang="fr-FR" dirty="0" smtClean="0"/>
              <a:t>ReplicaSet</a:t>
            </a:r>
          </a:p>
          <a:p>
            <a:pPr marL="342900" indent="-342900">
              <a:buFont typeface="Arial" panose="020B0604020202020204" pitchFamily="34" charset="0"/>
              <a:buChar char="•"/>
            </a:pPr>
            <a:r>
              <a:rPr lang="fr-FR" dirty="0" smtClean="0"/>
              <a:t>StatefulSet</a:t>
            </a:r>
            <a:endParaRPr lang="fr-FR" dirty="0"/>
          </a:p>
          <a:p>
            <a:pPr marL="342900" indent="-342900">
              <a:buFont typeface="Arial" panose="020B0604020202020204" pitchFamily="34" charset="0"/>
              <a:buChar char="•"/>
            </a:pPr>
            <a:r>
              <a:rPr lang="fr-FR" dirty="0" smtClean="0"/>
              <a:t>DaemonSet</a:t>
            </a:r>
          </a:p>
          <a:p>
            <a:pPr marL="342900" indent="-342900">
              <a:buFont typeface="Arial" panose="020B0604020202020204" pitchFamily="34" charset="0"/>
              <a:buChar char="•"/>
            </a:pPr>
            <a:r>
              <a:rPr lang="fr-FR" dirty="0" smtClean="0"/>
              <a:t>Job</a:t>
            </a:r>
            <a:endParaRPr lang="fr-FR" dirty="0"/>
          </a:p>
          <a:p>
            <a:pPr marL="342900" indent="-342900">
              <a:buFont typeface="Arial" panose="020B0604020202020204" pitchFamily="34" charset="0"/>
              <a:buChar char="•"/>
            </a:pPr>
            <a:endParaRPr lang="fr-FR" dirty="0"/>
          </a:p>
        </p:txBody>
      </p:sp>
    </p:spTree>
    <p:extLst>
      <p:ext uri="{BB962C8B-B14F-4D97-AF65-F5344CB8AC3E}">
        <p14:creationId xmlns:p14="http://schemas.microsoft.com/office/powerpoint/2010/main" val="12567779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Workloads</a:t>
            </a:r>
            <a:endParaRPr lang="fr-FR" dirty="0"/>
          </a:p>
        </p:txBody>
      </p:sp>
      <p:sp>
        <p:nvSpPr>
          <p:cNvPr id="3" name="Espace réservé du contenu 2"/>
          <p:cNvSpPr>
            <a:spLocks noGrp="1"/>
          </p:cNvSpPr>
          <p:nvPr>
            <p:ph idx="1"/>
          </p:nvPr>
        </p:nvSpPr>
        <p:spPr/>
        <p:txBody>
          <a:bodyPr>
            <a:normAutofit/>
          </a:bodyPr>
          <a:lstStyle/>
          <a:p>
            <a:r>
              <a:rPr lang="fr-FR" sz="2200" dirty="0" smtClean="0"/>
              <a:t>Un Pod K8s a </a:t>
            </a:r>
            <a:r>
              <a:rPr lang="fr-FR" sz="2200" dirty="0"/>
              <a:t>un cycle de vie définit. </a:t>
            </a:r>
            <a:r>
              <a:rPr lang="fr-FR" sz="2200" dirty="0" smtClean="0"/>
              <a:t>Lorsqu’un nœud du cluster subit une panne, tous les pods de ce nœud seront en échec. K8s traite cet échec en recréant automatiquement des nouveaux pods grâce à ses </a:t>
            </a:r>
            <a:r>
              <a:rPr lang="fr-FR" sz="2200" b="1" dirty="0" smtClean="0">
                <a:solidFill>
                  <a:srgbClr val="13B1B9"/>
                </a:solidFill>
              </a:rPr>
              <a:t>Workloads</a:t>
            </a:r>
            <a:r>
              <a:rPr lang="fr-FR" sz="2200" dirty="0" smtClean="0">
                <a:solidFill>
                  <a:srgbClr val="13B1B9"/>
                </a:solidFill>
              </a:rPr>
              <a:t> </a:t>
            </a:r>
            <a:r>
              <a:rPr lang="fr-FR" sz="2200" dirty="0" smtClean="0"/>
              <a:t>qui s’assurent du bon </a:t>
            </a:r>
            <a:r>
              <a:rPr lang="fr-FR" sz="2200" dirty="0"/>
              <a:t>nombre de pods souhaités et </a:t>
            </a:r>
            <a:r>
              <a:rPr lang="fr-FR" sz="2200" dirty="0" smtClean="0"/>
              <a:t>que le </a:t>
            </a:r>
            <a:r>
              <a:rPr lang="fr-FR" sz="2200" dirty="0"/>
              <a:t>bon type de pods soient en </a:t>
            </a:r>
            <a:r>
              <a:rPr lang="fr-FR" sz="2200" dirty="0" smtClean="0"/>
              <a:t>fonction.</a:t>
            </a:r>
          </a:p>
          <a:p>
            <a:endParaRPr lang="fr-FR" sz="2200" dirty="0" smtClean="0"/>
          </a:p>
          <a:p>
            <a:r>
              <a:rPr lang="fr-FR" sz="2200" dirty="0" smtClean="0"/>
              <a:t>Kubernetes </a:t>
            </a:r>
            <a:r>
              <a:rPr lang="fr-FR" sz="2200" dirty="0"/>
              <a:t>fournit plusieurs ressources workload </a:t>
            </a:r>
            <a:r>
              <a:rPr lang="fr-FR" sz="2200" dirty="0" smtClean="0"/>
              <a:t>:</a:t>
            </a:r>
          </a:p>
          <a:p>
            <a:pPr lvl="1"/>
            <a:r>
              <a:rPr lang="en-US" sz="1800" dirty="0"/>
              <a:t>Deployment</a:t>
            </a:r>
            <a:endParaRPr lang="en-US" sz="1800" dirty="0" smtClean="0"/>
          </a:p>
          <a:p>
            <a:pPr lvl="1"/>
            <a:r>
              <a:rPr lang="en-US" sz="1800" dirty="0" err="1" smtClean="0"/>
              <a:t>ReplicaSet</a:t>
            </a:r>
            <a:endParaRPr lang="en-US" sz="1800" dirty="0" smtClean="0"/>
          </a:p>
          <a:p>
            <a:pPr lvl="1"/>
            <a:r>
              <a:rPr lang="en-US" sz="1800" dirty="0" err="1" smtClean="0"/>
              <a:t>StatefulSet</a:t>
            </a:r>
            <a:endParaRPr lang="en-US" sz="1800" dirty="0"/>
          </a:p>
          <a:p>
            <a:pPr lvl="1"/>
            <a:r>
              <a:rPr lang="en-US" sz="1800" dirty="0" err="1"/>
              <a:t>DaemonSet</a:t>
            </a:r>
            <a:endParaRPr lang="en-US" sz="1800" dirty="0"/>
          </a:p>
          <a:p>
            <a:pPr lvl="1"/>
            <a:r>
              <a:rPr lang="en-US" sz="1800" dirty="0" smtClean="0"/>
              <a:t>Job &amp; CronJob</a:t>
            </a:r>
            <a:endParaRPr lang="en-US" sz="1800" dirty="0"/>
          </a:p>
          <a:p>
            <a:pPr marL="274320" lvl="1" indent="0">
              <a:buNone/>
            </a:pPr>
            <a:endParaRPr lang="fr-FR" sz="1800" dirty="0" smtClean="0"/>
          </a:p>
          <a:p>
            <a:endParaRPr lang="fr-FR" sz="2200" dirty="0"/>
          </a:p>
        </p:txBody>
      </p:sp>
      <p:sp>
        <p:nvSpPr>
          <p:cNvPr id="4" name="Espace réservé du pied de page 3"/>
          <p:cNvSpPr>
            <a:spLocks noGrp="1"/>
          </p:cNvSpPr>
          <p:nvPr>
            <p:ph type="ftr" sz="quarter" idx="11"/>
          </p:nvPr>
        </p:nvSpPr>
        <p:spPr/>
        <p:txBody>
          <a:bodyPr/>
          <a:lstStyle/>
          <a:p>
            <a:r>
              <a:rPr lang="fr-FR" smtClean="0"/>
              <a:t>Docker &amp; Kubernetes, fondamentaux</a:t>
            </a:r>
            <a:endParaRPr lang="fr-FR"/>
          </a:p>
        </p:txBody>
      </p:sp>
      <p:sp>
        <p:nvSpPr>
          <p:cNvPr id="5" name="Espace réservé du numéro de diapositive 4"/>
          <p:cNvSpPr>
            <a:spLocks noGrp="1"/>
          </p:cNvSpPr>
          <p:nvPr>
            <p:ph type="sldNum" sz="quarter" idx="12"/>
          </p:nvPr>
        </p:nvSpPr>
        <p:spPr/>
        <p:txBody>
          <a:bodyPr/>
          <a:lstStyle/>
          <a:p>
            <a:fld id="{DD9BC35F-91A1-4ACF-B10F-6F8BBE36500D}" type="slidenum">
              <a:rPr lang="fr-FR" smtClean="0"/>
              <a:t>28</a:t>
            </a:fld>
            <a:endParaRPr lang="fr-FR"/>
          </a:p>
        </p:txBody>
      </p:sp>
    </p:spTree>
    <p:extLst>
      <p:ext uri="{BB962C8B-B14F-4D97-AF65-F5344CB8AC3E}">
        <p14:creationId xmlns:p14="http://schemas.microsoft.com/office/powerpoint/2010/main" val="1032163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Workloads </a:t>
            </a:r>
            <a:r>
              <a:rPr lang="fr-FR" dirty="0" smtClean="0"/>
              <a:t>K8s : Deployment</a:t>
            </a:r>
            <a:endParaRPr lang="fr-FR" dirty="0"/>
          </a:p>
        </p:txBody>
      </p:sp>
      <p:sp>
        <p:nvSpPr>
          <p:cNvPr id="3" name="Espace réservé du contenu 2"/>
          <p:cNvSpPr>
            <a:spLocks noGrp="1"/>
          </p:cNvSpPr>
          <p:nvPr>
            <p:ph idx="1"/>
          </p:nvPr>
        </p:nvSpPr>
        <p:spPr>
          <a:xfrm>
            <a:off x="457200" y="1600200"/>
            <a:ext cx="8229600" cy="1540768"/>
          </a:xfrm>
        </p:spPr>
        <p:txBody>
          <a:bodyPr>
            <a:normAutofit/>
          </a:bodyPr>
          <a:lstStyle/>
          <a:p>
            <a:r>
              <a:rPr lang="fr-FR" sz="2200" dirty="0" smtClean="0"/>
              <a:t>Le </a:t>
            </a:r>
            <a:r>
              <a:rPr lang="fr-FR" sz="2200" b="1" dirty="0" smtClean="0">
                <a:solidFill>
                  <a:srgbClr val="13B1B9"/>
                </a:solidFill>
              </a:rPr>
              <a:t>Deployment</a:t>
            </a:r>
            <a:r>
              <a:rPr lang="fr-FR" sz="2200" dirty="0" smtClean="0"/>
              <a:t> </a:t>
            </a:r>
            <a:r>
              <a:rPr lang="fr-FR" sz="2200" dirty="0"/>
              <a:t>est une bonne approche pour manager une application </a:t>
            </a:r>
            <a:r>
              <a:rPr lang="fr-FR" sz="2200" u="sng" dirty="0"/>
              <a:t>stateless</a:t>
            </a:r>
            <a:r>
              <a:rPr lang="fr-FR" sz="2200" dirty="0"/>
              <a:t> sur un cluster </a:t>
            </a:r>
            <a:r>
              <a:rPr lang="fr-FR" sz="2200" dirty="0" smtClean="0"/>
              <a:t>K8s où </a:t>
            </a:r>
            <a:r>
              <a:rPr lang="fr-FR" sz="2200" dirty="0"/>
              <a:t>tous les Pods d’un Deployment sont interchangeables et peuvent être remplacés si </a:t>
            </a:r>
            <a:r>
              <a:rPr lang="fr-FR" sz="2200" dirty="0" smtClean="0"/>
              <a:t>besoin.</a:t>
            </a:r>
          </a:p>
          <a:p>
            <a:endParaRPr lang="fr-FR" sz="2200" dirty="0"/>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29</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graphicFrame>
        <p:nvGraphicFramePr>
          <p:cNvPr id="6" name="Tableau 5"/>
          <p:cNvGraphicFramePr>
            <a:graphicFrameLocks noGrp="1"/>
          </p:cNvGraphicFramePr>
          <p:nvPr>
            <p:extLst>
              <p:ext uri="{D42A27DB-BD31-4B8C-83A1-F6EECF244321}">
                <p14:modId xmlns:p14="http://schemas.microsoft.com/office/powerpoint/2010/main" val="3026538147"/>
              </p:ext>
            </p:extLst>
          </p:nvPr>
        </p:nvGraphicFramePr>
        <p:xfrm>
          <a:off x="3153093" y="2780928"/>
          <a:ext cx="5330825" cy="3864483"/>
        </p:xfrm>
        <a:graphic>
          <a:graphicData uri="http://schemas.openxmlformats.org/drawingml/2006/table">
            <a:tbl>
              <a:tblPr firstRow="1" firstCol="1" bandRow="1">
                <a:tableStyleId>{5C22544A-7EE6-4342-B048-85BDC9FD1C3A}</a:tableStyleId>
              </a:tblPr>
              <a:tblGrid>
                <a:gridCol w="5330825"/>
              </a:tblGrid>
              <a:tr h="0">
                <a:tc>
                  <a:txBody>
                    <a:bodyPr/>
                    <a:lstStyle/>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err="1">
                          <a:effectLst/>
                        </a:rPr>
                        <a:t>apiVersion</a:t>
                      </a:r>
                      <a:r>
                        <a:rPr lang="fr-FR" sz="1050" dirty="0">
                          <a:effectLst/>
                        </a:rPr>
                        <a:t>: </a:t>
                      </a:r>
                      <a:r>
                        <a:rPr lang="fr-FR" sz="1050" dirty="0" err="1">
                          <a:effectLst/>
                        </a:rPr>
                        <a:t>apps</a:t>
                      </a:r>
                      <a:r>
                        <a:rPr lang="fr-FR" sz="1050" dirty="0">
                          <a:effectLst/>
                        </a:rPr>
                        <a:t>/v1</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err="1">
                          <a:effectLst/>
                        </a:rPr>
                        <a:t>kind</a:t>
                      </a:r>
                      <a:r>
                        <a:rPr lang="fr-FR" sz="1050" dirty="0">
                          <a:effectLst/>
                        </a:rPr>
                        <a:t>: Deployment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metadata:</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name</a:t>
                      </a:r>
                      <a:r>
                        <a:rPr lang="fr-FR" sz="1050" dirty="0">
                          <a:effectLst/>
                        </a:rPr>
                        <a:t>: nginx-</a:t>
                      </a:r>
                      <a:r>
                        <a:rPr lang="fr-FR" sz="1050" dirty="0" err="1">
                          <a:effectLst/>
                        </a:rPr>
                        <a:t>deployment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labels:</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app</a:t>
                      </a:r>
                      <a:r>
                        <a:rPr lang="fr-FR" sz="1050" dirty="0">
                          <a:effectLst/>
                        </a:rPr>
                        <a:t>: nginx</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err="1">
                          <a:effectLst/>
                        </a:rPr>
                        <a:t>spec</a:t>
                      </a:r>
                      <a:r>
                        <a:rPr lang="fr-FR" sz="1050" dirty="0">
                          <a:effectLst/>
                        </a:rPr>
                        <a: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replicas</a:t>
                      </a:r>
                      <a:r>
                        <a:rPr lang="fr-FR" sz="1050" dirty="0">
                          <a:effectLst/>
                        </a:rPr>
                        <a:t>: 3</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selector</a:t>
                      </a:r>
                      <a:r>
                        <a:rPr lang="fr-FR" sz="1050" dirty="0">
                          <a:effectLst/>
                        </a:rPr>
                        <a: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matchLabels</a:t>
                      </a:r>
                      <a:r>
                        <a:rPr lang="fr-FR" sz="1050" dirty="0">
                          <a:effectLst/>
                        </a:rPr>
                        <a: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app</a:t>
                      </a:r>
                      <a:r>
                        <a:rPr lang="fr-FR" sz="1050" dirty="0">
                          <a:effectLst/>
                        </a:rPr>
                        <a:t>: nginx</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template</a:t>
                      </a:r>
                      <a:r>
                        <a:rPr lang="fr-FR" sz="1050" dirty="0">
                          <a:effectLst/>
                        </a:rPr>
                        <a: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metadata:</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labels:</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app</a:t>
                      </a:r>
                      <a:r>
                        <a:rPr lang="fr-FR" sz="1050" dirty="0">
                          <a:effectLst/>
                        </a:rPr>
                        <a:t>: nginx</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a:t>
                      </a:r>
                      <a:r>
                        <a:rPr lang="fr-FR" sz="1050" dirty="0" err="1">
                          <a:effectLst/>
                        </a:rPr>
                        <a:t>spec</a:t>
                      </a:r>
                      <a:r>
                        <a:rPr lang="fr-FR" sz="1050" dirty="0">
                          <a:effectLst/>
                        </a:rPr>
                        <a:t>:</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containers:</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 </a:t>
                      </a:r>
                      <a:r>
                        <a:rPr lang="fr-FR" sz="1050" dirty="0" err="1">
                          <a:effectLst/>
                        </a:rPr>
                        <a:t>name</a:t>
                      </a:r>
                      <a:r>
                        <a:rPr lang="fr-FR" sz="1050" dirty="0">
                          <a:effectLst/>
                        </a:rPr>
                        <a:t>: nginx</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image: nginx:1.14.2</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ports:</a:t>
                      </a:r>
                      <a:endParaRPr lang="fr-FR" sz="1100" dirty="0">
                        <a:effectLst/>
                      </a:endParaRPr>
                    </a:p>
                    <a:p>
                      <a:pPr algn="just">
                        <a:lnSpc>
                          <a:spcPct val="115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dirty="0">
                          <a:effectLst/>
                        </a:rPr>
                        <a:t>        - </a:t>
                      </a:r>
                      <a:r>
                        <a:rPr lang="fr-FR" sz="1050" dirty="0" err="1">
                          <a:effectLst/>
                        </a:rPr>
                        <a:t>containerPort</a:t>
                      </a:r>
                      <a:r>
                        <a:rPr lang="fr-FR" sz="1050" dirty="0">
                          <a:effectLst/>
                        </a:rPr>
                        <a:t>: 80</a:t>
                      </a:r>
                      <a:endParaRPr lang="fr-FR" sz="1100" dirty="0">
                        <a:effectLst/>
                        <a:latin typeface="Calibri"/>
                        <a:ea typeface="Calibri"/>
                        <a:cs typeface="Arial"/>
                      </a:endParaRPr>
                    </a:p>
                  </a:txBody>
                  <a:tcPr marL="68580" marR="68580" marT="0" marB="0"/>
                </a:tc>
              </a:tr>
            </a:tbl>
          </a:graphicData>
        </a:graphic>
      </p:graphicFrame>
      <p:sp>
        <p:nvSpPr>
          <p:cNvPr id="7" name="Rectangle 6"/>
          <p:cNvSpPr/>
          <p:nvPr/>
        </p:nvSpPr>
        <p:spPr>
          <a:xfrm>
            <a:off x="467544" y="3068959"/>
            <a:ext cx="2664296" cy="2800767"/>
          </a:xfrm>
          <a:prstGeom prst="rect">
            <a:avLst/>
          </a:prstGeom>
        </p:spPr>
        <p:txBody>
          <a:bodyPr wrap="square">
            <a:spAutoFit/>
          </a:bodyPr>
          <a:lstStyle/>
          <a:p>
            <a:pPr marL="182880" indent="-182880">
              <a:spcBef>
                <a:spcPct val="20000"/>
              </a:spcBef>
              <a:buClr>
                <a:schemeClr val="accent1"/>
              </a:buClr>
              <a:buSzPct val="85000"/>
              <a:buFont typeface="Arial" pitchFamily="34" charset="0"/>
              <a:buChar char="•"/>
            </a:pPr>
            <a:r>
              <a:rPr lang="fr-FR" sz="2200" dirty="0"/>
              <a:t>Un Deployment représente un ensemble de </a:t>
            </a:r>
            <a:r>
              <a:rPr lang="fr-FR" sz="2200" dirty="0" err="1"/>
              <a:t>ReplicaSets</a:t>
            </a:r>
            <a:r>
              <a:rPr lang="fr-FR" sz="2200" dirty="0"/>
              <a:t> d’une application (une abstraction de haut-niveau</a:t>
            </a:r>
            <a:r>
              <a:rPr lang="fr-FR" sz="2200" dirty="0" smtClean="0"/>
              <a:t>) pour contrôler les pods.</a:t>
            </a:r>
            <a:endParaRPr lang="fr-FR" sz="2200" dirty="0"/>
          </a:p>
        </p:txBody>
      </p:sp>
    </p:spTree>
    <p:extLst>
      <p:ext uri="{BB962C8B-B14F-4D97-AF65-F5344CB8AC3E}">
        <p14:creationId xmlns:p14="http://schemas.microsoft.com/office/powerpoint/2010/main" val="108548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Docker</a:t>
            </a:r>
            <a:endParaRPr lang="fr-FR" dirty="0"/>
          </a:p>
        </p:txBody>
      </p:sp>
      <p:sp>
        <p:nvSpPr>
          <p:cNvPr id="4" name="Sous-titre 2"/>
          <p:cNvSpPr>
            <a:spLocks noGrp="1"/>
          </p:cNvSpPr>
          <p:nvPr>
            <p:ph type="subTitle" idx="1"/>
          </p:nvPr>
        </p:nvSpPr>
        <p:spPr>
          <a:xfrm>
            <a:off x="685800" y="3505200"/>
            <a:ext cx="6400800" cy="1752600"/>
          </a:xfrm>
        </p:spPr>
        <p:txBody>
          <a:bodyPr>
            <a:normAutofit fontScale="92500" lnSpcReduction="20000"/>
          </a:bodyPr>
          <a:lstStyle/>
          <a:p>
            <a:pPr marL="342900" indent="-342900">
              <a:buFont typeface="Arial" panose="020B0604020202020204" pitchFamily="34" charset="0"/>
              <a:buChar char="•"/>
            </a:pPr>
            <a:r>
              <a:rPr lang="fr-FR" dirty="0"/>
              <a:t>Docker, qu’est-ce que c’est ?</a:t>
            </a:r>
          </a:p>
          <a:p>
            <a:pPr marL="342900" indent="-342900">
              <a:buFont typeface="Arial" panose="020B0604020202020204" pitchFamily="34" charset="0"/>
              <a:buChar char="•"/>
            </a:pPr>
            <a:r>
              <a:rPr lang="fr-FR" dirty="0"/>
              <a:t>Conteneurisation versus Virtualisation</a:t>
            </a:r>
          </a:p>
          <a:p>
            <a:pPr marL="342900" indent="-342900">
              <a:buFont typeface="Arial" panose="020B0604020202020204" pitchFamily="34" charset="0"/>
              <a:buChar char="•"/>
            </a:pPr>
            <a:r>
              <a:rPr lang="fr-FR" dirty="0"/>
              <a:t>Image Docker &amp; Conteneur Docker</a:t>
            </a:r>
          </a:p>
          <a:p>
            <a:pPr marL="342900" indent="-342900">
              <a:buFont typeface="Arial" panose="020B0604020202020204" pitchFamily="34" charset="0"/>
              <a:buChar char="•"/>
            </a:pPr>
            <a:r>
              <a:rPr lang="fr-FR" dirty="0"/>
              <a:t>Dockerfile</a:t>
            </a:r>
          </a:p>
          <a:p>
            <a:pPr marL="342900" indent="-342900">
              <a:buFont typeface="Arial" panose="020B0604020202020204" pitchFamily="34" charset="0"/>
              <a:buChar char="•"/>
            </a:pPr>
            <a:r>
              <a:rPr lang="fr-FR" dirty="0" smtClean="0"/>
              <a:t>Ateliers Docker</a:t>
            </a:r>
          </a:p>
        </p:txBody>
      </p:sp>
    </p:spTree>
    <p:extLst>
      <p:ext uri="{BB962C8B-B14F-4D97-AF65-F5344CB8AC3E}">
        <p14:creationId xmlns:p14="http://schemas.microsoft.com/office/powerpoint/2010/main" val="3292269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Workloads K8s : ReplicaSet</a:t>
            </a:r>
            <a:endParaRPr lang="fr-FR" dirty="0"/>
          </a:p>
        </p:txBody>
      </p:sp>
      <p:sp>
        <p:nvSpPr>
          <p:cNvPr id="3" name="Espace réservé du contenu 2"/>
          <p:cNvSpPr>
            <a:spLocks noGrp="1"/>
          </p:cNvSpPr>
          <p:nvPr>
            <p:ph idx="1"/>
          </p:nvPr>
        </p:nvSpPr>
        <p:spPr>
          <a:xfrm>
            <a:off x="457200" y="1600200"/>
            <a:ext cx="8229600" cy="820688"/>
          </a:xfrm>
        </p:spPr>
        <p:txBody>
          <a:bodyPr>
            <a:normAutofit/>
          </a:bodyPr>
          <a:lstStyle/>
          <a:p>
            <a:r>
              <a:rPr lang="fr-FR" sz="2200" dirty="0" smtClean="0"/>
              <a:t>Un </a:t>
            </a:r>
            <a:r>
              <a:rPr lang="fr-FR" sz="2200" b="1" dirty="0" smtClean="0">
                <a:solidFill>
                  <a:srgbClr val="13B1B9"/>
                </a:solidFill>
              </a:rPr>
              <a:t>ReplicaSet</a:t>
            </a:r>
            <a:r>
              <a:rPr lang="fr-FR" sz="2200" dirty="0" smtClean="0"/>
              <a:t> c’est le workload qui s’assure que </a:t>
            </a:r>
            <a:r>
              <a:rPr lang="fr-FR" sz="2200" dirty="0"/>
              <a:t>le nombre de pods souhaités est égal à ceux en </a:t>
            </a:r>
            <a:r>
              <a:rPr lang="fr-FR" sz="2200" dirty="0" smtClean="0"/>
              <a:t>fonction.</a:t>
            </a:r>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30</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
        <p:nvSpPr>
          <p:cNvPr id="9" name="Rectangle 8"/>
          <p:cNvSpPr/>
          <p:nvPr/>
        </p:nvSpPr>
        <p:spPr>
          <a:xfrm>
            <a:off x="467544" y="2385881"/>
            <a:ext cx="3816424" cy="3388620"/>
          </a:xfrm>
          <a:prstGeom prst="rect">
            <a:avLst/>
          </a:prstGeom>
        </p:spPr>
        <p:txBody>
          <a:bodyPr wrap="square">
            <a:spAutoFit/>
          </a:bodyPr>
          <a:lstStyle/>
          <a:p>
            <a:pPr marL="182880" indent="-182880">
              <a:spcBef>
                <a:spcPct val="20000"/>
              </a:spcBef>
              <a:buClr>
                <a:schemeClr val="accent1"/>
              </a:buClr>
              <a:buSzPct val="85000"/>
              <a:buFont typeface="Arial" pitchFamily="34" charset="0"/>
              <a:buChar char="•"/>
            </a:pPr>
            <a:r>
              <a:rPr lang="fr-FR" sz="2100" dirty="0"/>
              <a:t>Une fois un ReplicaSet est créé, toute modification apportée à un conteneur </a:t>
            </a:r>
            <a:r>
              <a:rPr lang="fr-FR" sz="2100" dirty="0" smtClean="0"/>
              <a:t>n’est </a:t>
            </a:r>
            <a:r>
              <a:rPr lang="fr-FR" sz="2100" dirty="0"/>
              <a:t>pas prise en </a:t>
            </a:r>
            <a:r>
              <a:rPr lang="fr-FR" sz="2100" dirty="0" smtClean="0"/>
              <a:t>charge   </a:t>
            </a:r>
            <a:r>
              <a:rPr lang="fr-FR" sz="2100" dirty="0">
                <a:sym typeface="Wingdings" panose="05000000000000000000" pitchFamily="2" charset="2"/>
              </a:rPr>
              <a:t> </a:t>
            </a:r>
            <a:r>
              <a:rPr lang="fr-FR" sz="2100" dirty="0"/>
              <a:t>il faudra redémarrer manuellement le ReplicaSet. </a:t>
            </a:r>
            <a:endParaRPr lang="fr-FR" sz="2100" dirty="0" smtClean="0"/>
          </a:p>
          <a:p>
            <a:pPr marL="182880" indent="-182880">
              <a:spcBef>
                <a:spcPct val="20000"/>
              </a:spcBef>
              <a:buClr>
                <a:schemeClr val="accent1"/>
              </a:buClr>
              <a:buSzPct val="85000"/>
              <a:buFont typeface="Arial" pitchFamily="34" charset="0"/>
              <a:buChar char="•"/>
            </a:pPr>
            <a:r>
              <a:rPr lang="fr-FR" sz="2100" dirty="0" smtClean="0"/>
              <a:t>En </a:t>
            </a:r>
            <a:r>
              <a:rPr lang="fr-FR" sz="2100" dirty="0"/>
              <a:t>revanche, </a:t>
            </a:r>
            <a:r>
              <a:rPr lang="fr-FR" sz="2100" dirty="0" smtClean="0"/>
              <a:t>toutes les modifications </a:t>
            </a:r>
            <a:r>
              <a:rPr lang="fr-FR" sz="2100" dirty="0"/>
              <a:t>apportées à un Deployment sont appliquées automatiquement. </a:t>
            </a:r>
          </a:p>
        </p:txBody>
      </p:sp>
      <p:sp>
        <p:nvSpPr>
          <p:cNvPr id="11" name="Rectangle 10"/>
          <p:cNvSpPr/>
          <p:nvPr/>
        </p:nvSpPr>
        <p:spPr>
          <a:xfrm>
            <a:off x="4248472" y="2492896"/>
            <a:ext cx="4572000" cy="3808735"/>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err="1"/>
              <a:t>apiVersion</a:t>
            </a:r>
            <a:r>
              <a:rPr lang="fr-FR" sz="1050" b="1" dirty="0"/>
              <a:t>: </a:t>
            </a:r>
            <a:r>
              <a:rPr lang="fr-FR" sz="1050" b="1" dirty="0" err="1"/>
              <a:t>apps</a:t>
            </a:r>
            <a:r>
              <a:rPr lang="fr-FR" sz="1050" b="1" dirty="0"/>
              <a:t>/v1</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err="1"/>
              <a:t>kind</a:t>
            </a:r>
            <a:r>
              <a:rPr lang="fr-FR" sz="1050" b="1" dirty="0"/>
              <a:t>: ReplicaSet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metadata:</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name</a:t>
            </a:r>
            <a:r>
              <a:rPr lang="fr-FR" sz="1050" b="1" dirty="0"/>
              <a:t>: </a:t>
            </a:r>
            <a:r>
              <a:rPr lang="fr-FR" sz="1050" b="1" dirty="0" err="1"/>
              <a:t>frontend</a:t>
            </a:r>
            <a:endParaRPr lang="fr-FR" sz="1050" b="1" dirty="0"/>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labels:</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app</a:t>
            </a:r>
            <a:r>
              <a:rPr lang="fr-FR" sz="1050" b="1" dirty="0"/>
              <a:t>: </a:t>
            </a:r>
            <a:r>
              <a:rPr lang="fr-FR" sz="1050" b="1" dirty="0" err="1"/>
              <a:t>guestbook</a:t>
            </a:r>
            <a:endParaRPr lang="fr-FR" sz="1050" b="1" dirty="0"/>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tier</a:t>
            </a:r>
            <a:r>
              <a:rPr lang="fr-FR" sz="1050" b="1" dirty="0"/>
              <a:t>: </a:t>
            </a:r>
            <a:r>
              <a:rPr lang="fr-FR" sz="1050" b="1" dirty="0" err="1"/>
              <a:t>frontend</a:t>
            </a:r>
            <a:endParaRPr lang="fr-FR" sz="1050" b="1" dirty="0"/>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err="1"/>
              <a:t>spec</a:t>
            </a:r>
            <a:r>
              <a:rPr lang="fr-FR" sz="1050" b="1" dirty="0"/>
              <a: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err="1" smtClean="0"/>
              <a:t>replicas</a:t>
            </a:r>
            <a:r>
              <a:rPr lang="fr-FR" sz="1050" b="1" dirty="0"/>
              <a:t>: 3</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selector</a:t>
            </a:r>
            <a:r>
              <a:rPr lang="fr-FR" sz="1050" b="1" dirty="0"/>
              <a: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matchLabels</a:t>
            </a:r>
            <a:r>
              <a:rPr lang="fr-FR" sz="1050" b="1" dirty="0"/>
              <a: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tier</a:t>
            </a:r>
            <a:r>
              <a:rPr lang="fr-FR" sz="1050" b="1" dirty="0"/>
              <a:t>: </a:t>
            </a:r>
            <a:r>
              <a:rPr lang="fr-FR" sz="1050" b="1" dirty="0" err="1"/>
              <a:t>frontend</a:t>
            </a:r>
            <a:endParaRPr lang="fr-FR" sz="1050" b="1" dirty="0"/>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template</a:t>
            </a:r>
            <a:r>
              <a:rPr lang="fr-FR" sz="1050" b="1" dirty="0"/>
              <a: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metadata:</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labels:</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tier</a:t>
            </a:r>
            <a:r>
              <a:rPr lang="fr-FR" sz="1050" b="1" dirty="0"/>
              <a:t>: </a:t>
            </a:r>
            <a:r>
              <a:rPr lang="fr-FR" sz="1050" b="1" dirty="0" err="1"/>
              <a:t>frontend</a:t>
            </a:r>
            <a:endParaRPr lang="fr-FR" sz="1050" b="1" dirty="0"/>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a:t>
            </a:r>
            <a:r>
              <a:rPr lang="fr-FR" sz="1050" b="1" dirty="0" err="1"/>
              <a:t>spec</a:t>
            </a:r>
            <a:r>
              <a:rPr lang="fr-FR" sz="1050" b="1" dirty="0"/>
              <a:t>:</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containers:</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 </a:t>
            </a:r>
            <a:r>
              <a:rPr lang="fr-FR" sz="1050" b="1" dirty="0" err="1"/>
              <a:t>name</a:t>
            </a:r>
            <a:r>
              <a:rPr lang="fr-FR" sz="1050" b="1" dirty="0"/>
              <a:t>: </a:t>
            </a:r>
            <a:r>
              <a:rPr lang="fr-FR" sz="1050" b="1" dirty="0" err="1"/>
              <a:t>php</a:t>
            </a:r>
            <a:r>
              <a:rPr lang="fr-FR" sz="1050" b="1" dirty="0"/>
              <a:t>-redis</a:t>
            </a:r>
          </a:p>
          <a:p>
            <a:pPr algn="just">
              <a:lnSpc>
                <a:spcPct val="115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fr-FR" sz="1050" b="1" dirty="0"/>
              <a:t>        image: gcr.io/</a:t>
            </a:r>
            <a:r>
              <a:rPr lang="fr-FR" sz="1050" b="1" dirty="0" err="1"/>
              <a:t>google_samples</a:t>
            </a:r>
            <a:r>
              <a:rPr lang="fr-FR" sz="1050" b="1" dirty="0"/>
              <a:t>/gb-frontend:v3</a:t>
            </a:r>
          </a:p>
        </p:txBody>
      </p:sp>
    </p:spTree>
    <p:extLst>
      <p:ext uri="{BB962C8B-B14F-4D97-AF65-F5344CB8AC3E}">
        <p14:creationId xmlns:p14="http://schemas.microsoft.com/office/powerpoint/2010/main" val="287190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Workloads </a:t>
            </a:r>
            <a:r>
              <a:rPr lang="fr-FR" sz="3200" dirty="0" smtClean="0"/>
              <a:t>K8s : StatefulSet, DaemonSet, Job</a:t>
            </a:r>
            <a:endParaRPr lang="fr-FR" sz="3200" dirty="0"/>
          </a:p>
        </p:txBody>
      </p:sp>
      <p:sp>
        <p:nvSpPr>
          <p:cNvPr id="3" name="Espace réservé du contenu 2"/>
          <p:cNvSpPr>
            <a:spLocks noGrp="1"/>
          </p:cNvSpPr>
          <p:nvPr>
            <p:ph idx="1"/>
          </p:nvPr>
        </p:nvSpPr>
        <p:spPr/>
        <p:txBody>
          <a:bodyPr>
            <a:normAutofit/>
          </a:bodyPr>
          <a:lstStyle/>
          <a:p>
            <a:r>
              <a:rPr lang="fr-FR" sz="2200" dirty="0" smtClean="0"/>
              <a:t>Un </a:t>
            </a:r>
            <a:r>
              <a:rPr lang="fr-FR" sz="2200" b="1" dirty="0" smtClean="0">
                <a:solidFill>
                  <a:srgbClr val="13B1B9"/>
                </a:solidFill>
              </a:rPr>
              <a:t>StatefulSet</a:t>
            </a:r>
            <a:r>
              <a:rPr lang="fr-FR" sz="2200" dirty="0" smtClean="0"/>
              <a:t> est un workload qui permet </a:t>
            </a:r>
            <a:r>
              <a:rPr lang="fr-FR" sz="2200" dirty="0"/>
              <a:t>de lancer un ou plusieurs Pods </a:t>
            </a:r>
            <a:r>
              <a:rPr lang="fr-FR" sz="2200" dirty="0" smtClean="0"/>
              <a:t>qui </a:t>
            </a:r>
            <a:r>
              <a:rPr lang="fr-FR" sz="2200" b="1" i="1" dirty="0" smtClean="0"/>
              <a:t>persistent</a:t>
            </a:r>
            <a:r>
              <a:rPr lang="fr-FR" sz="2200" dirty="0" smtClean="0"/>
              <a:t> </a:t>
            </a:r>
            <a:r>
              <a:rPr lang="fr-FR" sz="2200" dirty="0"/>
              <a:t>des </a:t>
            </a:r>
            <a:r>
              <a:rPr lang="fr-FR" sz="2200" dirty="0" smtClean="0"/>
              <a:t>données. Le StatefulSet fait le lien entre le Pod et le </a:t>
            </a:r>
            <a:r>
              <a:rPr lang="fr-FR" sz="2200" u="sng" dirty="0" smtClean="0"/>
              <a:t>Persistent Volume</a:t>
            </a:r>
            <a:r>
              <a:rPr lang="fr-FR" sz="2200" dirty="0" smtClean="0"/>
              <a:t>. </a:t>
            </a:r>
            <a:r>
              <a:rPr lang="fr-FR" sz="2200" dirty="0" smtClean="0">
                <a:hlinkClick r:id="rId2"/>
              </a:rPr>
              <a:t>Voici un exemple</a:t>
            </a:r>
            <a:r>
              <a:rPr lang="fr-FR" sz="2200" dirty="0" smtClean="0"/>
              <a:t>.</a:t>
            </a:r>
          </a:p>
          <a:p>
            <a:endParaRPr lang="fr-FR" sz="2200" dirty="0" smtClean="0"/>
          </a:p>
          <a:p>
            <a:r>
              <a:rPr lang="fr-FR" sz="2200" dirty="0" smtClean="0"/>
              <a:t>Un </a:t>
            </a:r>
            <a:r>
              <a:rPr lang="fr-FR" sz="2200" b="1" dirty="0">
                <a:solidFill>
                  <a:srgbClr val="13B1B9"/>
                </a:solidFill>
              </a:rPr>
              <a:t>DaemonSet</a:t>
            </a:r>
            <a:r>
              <a:rPr lang="fr-FR" sz="2200" dirty="0" smtClean="0"/>
              <a:t> gèrent </a:t>
            </a:r>
            <a:r>
              <a:rPr lang="fr-FR" sz="2200" dirty="0"/>
              <a:t>les Pods qui effectuent des actions sur le nœud </a:t>
            </a:r>
            <a:r>
              <a:rPr lang="fr-FR" sz="2200" dirty="0" smtClean="0"/>
              <a:t>sur lequel ils tournent.</a:t>
            </a:r>
            <a:r>
              <a:rPr lang="fr-FR" sz="2200" dirty="0"/>
              <a:t> On utilise </a:t>
            </a:r>
            <a:r>
              <a:rPr lang="fr-FR" sz="2200" dirty="0" smtClean="0"/>
              <a:t>DaemonSet </a:t>
            </a:r>
            <a:r>
              <a:rPr lang="fr-FR" sz="2200" dirty="0"/>
              <a:t>le plus souvent pour gérer du stockage, du monitoring ou de la journalisation de log. </a:t>
            </a:r>
            <a:r>
              <a:rPr lang="fr-FR" sz="2200" dirty="0" smtClean="0">
                <a:hlinkClick r:id="rId3"/>
              </a:rPr>
              <a:t>Voici un exemple</a:t>
            </a:r>
            <a:r>
              <a:rPr lang="fr-FR" sz="2200" dirty="0" smtClean="0"/>
              <a:t>.</a:t>
            </a:r>
          </a:p>
          <a:p>
            <a:endParaRPr lang="fr-FR" sz="2200" dirty="0" smtClean="0"/>
          </a:p>
          <a:p>
            <a:r>
              <a:rPr lang="fr-FR" sz="2200" dirty="0"/>
              <a:t>Un </a:t>
            </a:r>
            <a:r>
              <a:rPr lang="fr-FR" sz="2200" b="1" dirty="0">
                <a:solidFill>
                  <a:srgbClr val="13B1B9"/>
                </a:solidFill>
              </a:rPr>
              <a:t>Job</a:t>
            </a:r>
            <a:r>
              <a:rPr lang="fr-FR" sz="2200" dirty="0"/>
              <a:t> crée </a:t>
            </a:r>
            <a:r>
              <a:rPr lang="fr-FR" sz="2200" dirty="0" smtClean="0"/>
              <a:t>des Pods </a:t>
            </a:r>
            <a:r>
              <a:rPr lang="fr-FR" sz="2200" dirty="0"/>
              <a:t>et s'assure </a:t>
            </a:r>
            <a:r>
              <a:rPr lang="fr-FR" sz="2200" dirty="0" smtClean="0"/>
              <a:t>qu’ils </a:t>
            </a:r>
            <a:r>
              <a:rPr lang="fr-FR" sz="2200" dirty="0"/>
              <a:t>se terminent avec succès</a:t>
            </a:r>
            <a:r>
              <a:rPr lang="fr-FR" sz="2200" dirty="0" smtClean="0"/>
              <a:t>. Un Job est une tâche ponctuelle (exécutée une seule fois). Un </a:t>
            </a:r>
            <a:r>
              <a:rPr lang="fr-FR" sz="2200" b="1" dirty="0" smtClean="0">
                <a:solidFill>
                  <a:srgbClr val="13B1B9"/>
                </a:solidFill>
              </a:rPr>
              <a:t>CronJob</a:t>
            </a:r>
            <a:r>
              <a:rPr lang="fr-FR" sz="2200" dirty="0" smtClean="0"/>
              <a:t>, en revanche, est une tâche récurrente planifiée. Voici deux exemples : </a:t>
            </a:r>
            <a:r>
              <a:rPr lang="fr-FR" sz="2200" dirty="0" smtClean="0">
                <a:hlinkClick r:id="rId4"/>
              </a:rPr>
              <a:t>Job</a:t>
            </a:r>
            <a:r>
              <a:rPr lang="fr-FR" sz="2200" dirty="0" smtClean="0"/>
              <a:t> et </a:t>
            </a:r>
            <a:r>
              <a:rPr lang="fr-FR" sz="2200" dirty="0" smtClean="0">
                <a:hlinkClick r:id="rId5"/>
              </a:rPr>
              <a:t>CronJob</a:t>
            </a:r>
            <a:r>
              <a:rPr lang="fr-FR" sz="2200" dirty="0" smtClean="0"/>
              <a:t>.</a:t>
            </a:r>
            <a:endParaRPr lang="fr-FR" sz="2200" dirty="0"/>
          </a:p>
          <a:p>
            <a:endParaRPr lang="fr-FR" sz="2200" dirty="0" smtClean="0"/>
          </a:p>
          <a:p>
            <a:endParaRPr lang="fr-FR" sz="2200" dirty="0" smtClean="0"/>
          </a:p>
          <a:p>
            <a:endParaRPr lang="fr-FR" sz="2200" dirty="0"/>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31</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9338852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Cluster K8S</a:t>
            </a:r>
            <a:endParaRPr lang="fr-FR" dirty="0"/>
          </a:p>
        </p:txBody>
      </p:sp>
      <p:sp>
        <p:nvSpPr>
          <p:cNvPr id="3" name="Sous-titre 2"/>
          <p:cNvSpPr>
            <a:spLocks noGrp="1"/>
          </p:cNvSpPr>
          <p:nvPr>
            <p:ph type="subTitle" idx="1"/>
          </p:nvPr>
        </p:nvSpPr>
        <p:spPr/>
        <p:txBody>
          <a:bodyPr>
            <a:normAutofit lnSpcReduction="10000"/>
          </a:bodyPr>
          <a:lstStyle/>
          <a:p>
            <a:pPr marL="342900" indent="-342900">
              <a:buFont typeface="Arial" panose="020B0604020202020204" pitchFamily="34" charset="0"/>
              <a:buChar char="•"/>
            </a:pPr>
            <a:r>
              <a:rPr lang="fr-FR" dirty="0" smtClean="0"/>
              <a:t>Control Plane</a:t>
            </a:r>
          </a:p>
          <a:p>
            <a:pPr marL="342900" indent="-342900">
              <a:buFont typeface="Arial" panose="020B0604020202020204" pitchFamily="34" charset="0"/>
              <a:buChar char="•"/>
            </a:pPr>
            <a:r>
              <a:rPr lang="fr-FR" dirty="0" err="1" smtClean="0"/>
              <a:t>Compute</a:t>
            </a:r>
            <a:r>
              <a:rPr lang="fr-FR" dirty="0" smtClean="0"/>
              <a:t> Machine</a:t>
            </a:r>
          </a:p>
          <a:p>
            <a:pPr marL="342900" indent="-342900">
              <a:buFont typeface="Arial" panose="020B0604020202020204" pitchFamily="34" charset="0"/>
              <a:buChar char="•"/>
            </a:pPr>
            <a:r>
              <a:rPr lang="fr-FR" dirty="0" smtClean="0"/>
              <a:t>Persistent Storage</a:t>
            </a:r>
          </a:p>
          <a:p>
            <a:pPr marL="342900" indent="-342900">
              <a:buFont typeface="Arial" panose="020B0604020202020204" pitchFamily="34" charset="0"/>
              <a:buChar char="•"/>
            </a:pPr>
            <a:r>
              <a:rPr lang="fr-FR" dirty="0" err="1" smtClean="0"/>
              <a:t>Containter</a:t>
            </a:r>
            <a:r>
              <a:rPr lang="fr-FR" dirty="0" smtClean="0"/>
              <a:t> </a:t>
            </a:r>
            <a:r>
              <a:rPr lang="fr-FR" dirty="0" err="1" smtClean="0"/>
              <a:t>Registry</a:t>
            </a:r>
            <a:endParaRPr lang="fr-FR" dirty="0" smtClean="0"/>
          </a:p>
          <a:p>
            <a:pPr marL="342900" indent="-342900">
              <a:buFont typeface="Arial" panose="020B0604020202020204" pitchFamily="34" charset="0"/>
              <a:buChar char="•"/>
            </a:pPr>
            <a:endParaRPr lang="fr-FR" dirty="0" smtClean="0"/>
          </a:p>
          <a:p>
            <a:pPr marL="342900" indent="-342900">
              <a:buFont typeface="Arial" panose="020B0604020202020204" pitchFamily="34" charset="0"/>
              <a:buChar char="•"/>
            </a:pPr>
            <a:endParaRPr lang="fr-FR" dirty="0"/>
          </a:p>
        </p:txBody>
      </p:sp>
    </p:spTree>
    <p:extLst>
      <p:ext uri="{BB962C8B-B14F-4D97-AF65-F5344CB8AC3E}">
        <p14:creationId xmlns:p14="http://schemas.microsoft.com/office/powerpoint/2010/main" val="4052798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Cluster K8s : Architecture</a:t>
            </a:r>
            <a:endParaRPr lang="fr-FR" dirty="0"/>
          </a:p>
        </p:txBody>
      </p:sp>
      <p:sp>
        <p:nvSpPr>
          <p:cNvPr id="3" name="Espace réservé du numéro de diapositive 2"/>
          <p:cNvSpPr>
            <a:spLocks noGrp="1"/>
          </p:cNvSpPr>
          <p:nvPr>
            <p:ph type="sldNum" sz="quarter" idx="12"/>
          </p:nvPr>
        </p:nvSpPr>
        <p:spPr/>
        <p:txBody>
          <a:bodyPr/>
          <a:lstStyle/>
          <a:p>
            <a:fld id="{DD9BC35F-91A1-4ACF-B10F-6F8BBE36500D}" type="slidenum">
              <a:rPr lang="fr-FR" smtClean="0"/>
              <a:t>33</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
        <p:nvSpPr>
          <p:cNvPr id="8" name="AutoShape 6" descr="The control plane (kube-apiserver, etcd, kube-controller-manager, kube-scheduler) and several nodes. Each node is running a kubelet and kube-prox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AutoShape 8" descr="The control plane (kube-apiserver, etcd, kube-controller-manager, kube-scheduler) and several nodes. Each node is running a kubelet and kube-prox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63"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396840"/>
            <a:ext cx="8172227" cy="53854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066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Cluster K8s : Control </a:t>
            </a:r>
            <a:r>
              <a:rPr lang="fr-FR" dirty="0" smtClean="0"/>
              <a:t>Plane</a:t>
            </a:r>
            <a:endParaRPr lang="fr-FR" dirty="0"/>
          </a:p>
        </p:txBody>
      </p:sp>
      <p:sp>
        <p:nvSpPr>
          <p:cNvPr id="3" name="Espace réservé du contenu 2"/>
          <p:cNvSpPr>
            <a:spLocks noGrp="1"/>
          </p:cNvSpPr>
          <p:nvPr>
            <p:ph idx="1"/>
          </p:nvPr>
        </p:nvSpPr>
        <p:spPr/>
        <p:txBody>
          <a:bodyPr>
            <a:normAutofit fontScale="92500" lnSpcReduction="10000"/>
          </a:bodyPr>
          <a:lstStyle/>
          <a:p>
            <a:r>
              <a:rPr lang="fr-FR" sz="2300" b="1" dirty="0" smtClean="0">
                <a:solidFill>
                  <a:srgbClr val="13B1B9"/>
                </a:solidFill>
              </a:rPr>
              <a:t>Control Plane</a:t>
            </a:r>
            <a:r>
              <a:rPr lang="fr-FR" sz="2300" dirty="0" smtClean="0"/>
              <a:t> </a:t>
            </a:r>
            <a:r>
              <a:rPr lang="fr-FR" sz="2300" dirty="0"/>
              <a:t>est un ensemble de processus qui assignent les tâches, contrôlent les </a:t>
            </a:r>
            <a:r>
              <a:rPr lang="fr-FR" sz="2300" dirty="0" smtClean="0"/>
              <a:t>nœuds, s'assurent </a:t>
            </a:r>
            <a:r>
              <a:rPr lang="fr-FR" sz="2300" dirty="0"/>
              <a:t>que les configurations décrites dans les différents manifests sont respectées et assurent les ressources pour que les conteneurs peuvent fonctionner </a:t>
            </a:r>
            <a:r>
              <a:rPr lang="fr-FR" sz="2300" dirty="0" smtClean="0"/>
              <a:t>correctement.</a:t>
            </a:r>
          </a:p>
          <a:p>
            <a:r>
              <a:rPr lang="fr-FR" sz="2300" dirty="0" smtClean="0"/>
              <a:t>Le plan de contrôle est composé de quatre éléments principaux :</a:t>
            </a:r>
          </a:p>
          <a:p>
            <a:pPr marL="457200" lvl="2"/>
            <a:r>
              <a:rPr lang="fr-FR" sz="1900" b="1" dirty="0">
                <a:solidFill>
                  <a:srgbClr val="13B1B9"/>
                </a:solidFill>
              </a:rPr>
              <a:t>kube-apiserver</a:t>
            </a:r>
            <a:r>
              <a:rPr lang="fr-FR" sz="1900" dirty="0"/>
              <a:t> : c'est </a:t>
            </a:r>
            <a:r>
              <a:rPr lang="fr-FR" sz="1900" dirty="0" smtClean="0"/>
              <a:t>une API REST qui prend en charge les </a:t>
            </a:r>
            <a:r>
              <a:rPr lang="fr-FR" sz="1900" dirty="0"/>
              <a:t>demandes internes et </a:t>
            </a:r>
            <a:r>
              <a:rPr lang="fr-FR" sz="1900" dirty="0" smtClean="0"/>
              <a:t>externes (via </a:t>
            </a:r>
            <a:r>
              <a:rPr lang="fr-FR" sz="1900" i="1" dirty="0" smtClean="0"/>
              <a:t>kubectl</a:t>
            </a:r>
            <a:r>
              <a:rPr lang="fr-FR" sz="1900" dirty="0" smtClean="0"/>
              <a:t> par exemple, ou </a:t>
            </a:r>
            <a:r>
              <a:rPr lang="fr-FR" sz="1900" i="1" dirty="0" smtClean="0"/>
              <a:t>kubeadm</a:t>
            </a:r>
            <a:r>
              <a:rPr lang="fr-FR" sz="1900" dirty="0" smtClean="0"/>
              <a:t>).</a:t>
            </a:r>
          </a:p>
          <a:p>
            <a:pPr marL="457200" lvl="2"/>
            <a:r>
              <a:rPr lang="fr-FR" sz="1900" b="1" dirty="0">
                <a:solidFill>
                  <a:srgbClr val="13B1B9"/>
                </a:solidFill>
              </a:rPr>
              <a:t>kube-scheduler</a:t>
            </a:r>
            <a:r>
              <a:rPr lang="fr-FR" sz="1900" dirty="0"/>
              <a:t> : ce processus </a:t>
            </a:r>
            <a:r>
              <a:rPr lang="fr-FR" sz="1900" dirty="0" smtClean="0"/>
              <a:t>planifie </a:t>
            </a:r>
            <a:r>
              <a:rPr lang="fr-FR" sz="1900" dirty="0"/>
              <a:t>l'attribution d’un pod à un nœud en fonction des besoins </a:t>
            </a:r>
            <a:r>
              <a:rPr lang="fr-FR" sz="1900" dirty="0" smtClean="0"/>
              <a:t>en ressources (CPU, Mémoire, etc.) du pod.</a:t>
            </a:r>
          </a:p>
          <a:p>
            <a:pPr marL="457200" lvl="2"/>
            <a:r>
              <a:rPr lang="fr-FR" sz="1900" b="1" dirty="0" err="1">
                <a:solidFill>
                  <a:srgbClr val="13B1B9"/>
                </a:solidFill>
              </a:rPr>
              <a:t>kube</a:t>
            </a:r>
            <a:r>
              <a:rPr lang="fr-FR" sz="1900" b="1" dirty="0">
                <a:solidFill>
                  <a:srgbClr val="13B1B9"/>
                </a:solidFill>
              </a:rPr>
              <a:t>-</a:t>
            </a:r>
            <a:r>
              <a:rPr lang="fr-FR" sz="1900" b="1" dirty="0" err="1">
                <a:solidFill>
                  <a:srgbClr val="13B1B9"/>
                </a:solidFill>
              </a:rPr>
              <a:t>controller</a:t>
            </a:r>
            <a:r>
              <a:rPr lang="fr-FR" sz="1900" b="1" dirty="0">
                <a:solidFill>
                  <a:srgbClr val="13B1B9"/>
                </a:solidFill>
              </a:rPr>
              <a:t>-manager</a:t>
            </a:r>
            <a:r>
              <a:rPr lang="fr-FR" sz="1900" dirty="0" smtClean="0"/>
              <a:t> : c’est un processus qui combine un ensemble de contrôleurs (contrôleur de nœuds, de tâches, de réplication, etc.) dans le but de surveiller l’état du cluster en faisant appliquer la configuration des pods, des déploiements, des services et de toutes les ressources K8s. </a:t>
            </a:r>
          </a:p>
          <a:p>
            <a:pPr marL="457200" lvl="2"/>
            <a:r>
              <a:rPr lang="fr-FR" sz="1900" b="1" dirty="0" smtClean="0">
                <a:solidFill>
                  <a:srgbClr val="13B1B9"/>
                </a:solidFill>
              </a:rPr>
              <a:t>etcd</a:t>
            </a:r>
            <a:r>
              <a:rPr lang="fr-FR" sz="1900" dirty="0" smtClean="0">
                <a:solidFill>
                  <a:srgbClr val="13B1B9"/>
                </a:solidFill>
              </a:rPr>
              <a:t> </a:t>
            </a:r>
            <a:r>
              <a:rPr lang="fr-FR" sz="1900" dirty="0" smtClean="0"/>
              <a:t>: </a:t>
            </a:r>
            <a:r>
              <a:rPr lang="fr-FR" sz="1900" dirty="0"/>
              <a:t>c’est une base de données </a:t>
            </a:r>
            <a:r>
              <a:rPr lang="fr-FR" sz="1900" dirty="0" smtClean="0"/>
              <a:t>clé-valeur où sont stockées les </a:t>
            </a:r>
            <a:r>
              <a:rPr lang="fr-FR" sz="1900" dirty="0"/>
              <a:t>données de configuration et les informations sur l'état du cluster.</a:t>
            </a:r>
            <a:endParaRPr lang="fr-FR" sz="1900" dirty="0" smtClean="0"/>
          </a:p>
          <a:p>
            <a:pPr marL="457200" lvl="2"/>
            <a:endParaRPr lang="fr-FR" dirty="0"/>
          </a:p>
          <a:p>
            <a:pPr marL="457200" lvl="2"/>
            <a:endParaRPr lang="fr-FR" dirty="0"/>
          </a:p>
          <a:p>
            <a:pPr lvl="1"/>
            <a:endParaRPr lang="fr-FR" sz="1800" dirty="0" smtClean="0"/>
          </a:p>
          <a:p>
            <a:endParaRPr lang="fr-FR" sz="2200" dirty="0"/>
          </a:p>
          <a:p>
            <a:endParaRPr lang="fr-FR" sz="2200" dirty="0"/>
          </a:p>
          <a:p>
            <a:endParaRPr lang="fr-FR" sz="2200" dirty="0"/>
          </a:p>
          <a:p>
            <a:endParaRPr lang="fr-FR" sz="2200" dirty="0"/>
          </a:p>
        </p:txBody>
      </p:sp>
      <p:sp>
        <p:nvSpPr>
          <p:cNvPr id="4" name="Espace réservé du pied de page 3"/>
          <p:cNvSpPr>
            <a:spLocks noGrp="1"/>
          </p:cNvSpPr>
          <p:nvPr>
            <p:ph type="ftr" sz="quarter" idx="11"/>
          </p:nvPr>
        </p:nvSpPr>
        <p:spPr/>
        <p:txBody>
          <a:bodyPr/>
          <a:lstStyle/>
          <a:p>
            <a:r>
              <a:rPr lang="fr-FR" smtClean="0"/>
              <a:t>Docker &amp; Kubernetes, fondamentaux</a:t>
            </a:r>
            <a:endParaRPr lang="fr-FR"/>
          </a:p>
        </p:txBody>
      </p:sp>
      <p:sp>
        <p:nvSpPr>
          <p:cNvPr id="5" name="Espace réservé du numéro de diapositive 4"/>
          <p:cNvSpPr>
            <a:spLocks noGrp="1"/>
          </p:cNvSpPr>
          <p:nvPr>
            <p:ph type="sldNum" sz="quarter" idx="12"/>
          </p:nvPr>
        </p:nvSpPr>
        <p:spPr/>
        <p:txBody>
          <a:bodyPr/>
          <a:lstStyle/>
          <a:p>
            <a:fld id="{DD9BC35F-91A1-4ACF-B10F-6F8BBE36500D}" type="slidenum">
              <a:rPr lang="fr-FR" smtClean="0"/>
              <a:t>34</a:t>
            </a:fld>
            <a:endParaRPr lang="fr-FR"/>
          </a:p>
        </p:txBody>
      </p:sp>
    </p:spTree>
    <p:extLst>
      <p:ext uri="{BB962C8B-B14F-4D97-AF65-F5344CB8AC3E}">
        <p14:creationId xmlns:p14="http://schemas.microsoft.com/office/powerpoint/2010/main" val="299090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Cluster K8s : </a:t>
            </a:r>
            <a:r>
              <a:rPr lang="fr-FR" dirty="0" smtClean="0"/>
              <a:t>Worker </a:t>
            </a:r>
            <a:r>
              <a:rPr lang="fr-FR" dirty="0" err="1" smtClean="0"/>
              <a:t>nodes</a:t>
            </a:r>
            <a:endParaRPr lang="fr-FR" dirty="0"/>
          </a:p>
        </p:txBody>
      </p:sp>
      <p:sp>
        <p:nvSpPr>
          <p:cNvPr id="3" name="Espace réservé du contenu 2"/>
          <p:cNvSpPr>
            <a:spLocks noGrp="1"/>
          </p:cNvSpPr>
          <p:nvPr>
            <p:ph idx="1"/>
          </p:nvPr>
        </p:nvSpPr>
        <p:spPr/>
        <p:txBody>
          <a:bodyPr>
            <a:normAutofit lnSpcReduction="10000"/>
          </a:bodyPr>
          <a:lstStyle/>
          <a:p>
            <a:r>
              <a:rPr lang="fr-FR" sz="2100" dirty="0"/>
              <a:t>Les pods sont exécutés dans des </a:t>
            </a:r>
            <a:r>
              <a:rPr lang="fr-FR" sz="2100" b="1" dirty="0">
                <a:solidFill>
                  <a:srgbClr val="13B1B9"/>
                </a:solidFill>
              </a:rPr>
              <a:t>nœuds</a:t>
            </a:r>
            <a:r>
              <a:rPr lang="fr-FR" sz="2100" dirty="0"/>
              <a:t> de calcul en fonction des ressources requises pour chaque pod et celles disponibles dans chaque </a:t>
            </a:r>
            <a:r>
              <a:rPr lang="fr-FR" sz="2100" dirty="0" smtClean="0"/>
              <a:t>nœud. La </a:t>
            </a:r>
            <a:r>
              <a:rPr lang="fr-FR" sz="2100" dirty="0"/>
              <a:t>mise à l’échelle d’un cluster K8s (scalabilité) consiste tout simplement à ajouter des </a:t>
            </a:r>
            <a:r>
              <a:rPr lang="fr-FR" sz="2100" dirty="0" smtClean="0"/>
              <a:t>nœuds.</a:t>
            </a:r>
          </a:p>
          <a:p>
            <a:r>
              <a:rPr lang="fr-FR" sz="2100" dirty="0" smtClean="0"/>
              <a:t>Dans un nœud on trouve :</a:t>
            </a:r>
          </a:p>
          <a:p>
            <a:pPr lvl="1"/>
            <a:r>
              <a:rPr lang="fr-FR" sz="1800" dirty="0" smtClean="0"/>
              <a:t>des </a:t>
            </a:r>
            <a:r>
              <a:rPr lang="fr-FR" sz="1800" b="1" dirty="0" smtClean="0">
                <a:solidFill>
                  <a:srgbClr val="13B1B9"/>
                </a:solidFill>
              </a:rPr>
              <a:t>pods</a:t>
            </a:r>
            <a:r>
              <a:rPr lang="fr-FR" sz="1800" dirty="0" smtClean="0"/>
              <a:t> : un pod es une instance d’une application exécutant un ou plusieurs conteneurs étroitement couplés. Chaque pod est instancié à partir d’un Manifest, dispose d’une adresse IP, d’un stockage éphémère et peut se connecter à un stockage persistant.</a:t>
            </a:r>
          </a:p>
          <a:p>
            <a:pPr lvl="1"/>
            <a:r>
              <a:rPr lang="fr-FR" sz="1800" b="1" dirty="0">
                <a:solidFill>
                  <a:srgbClr val="13B1B9"/>
                </a:solidFill>
              </a:rPr>
              <a:t>kubelet</a:t>
            </a:r>
            <a:r>
              <a:rPr lang="fr-FR" sz="1800" dirty="0"/>
              <a:t> : </a:t>
            </a:r>
            <a:r>
              <a:rPr lang="fr-FR" sz="1800" dirty="0" smtClean="0"/>
              <a:t>c’est un agent qui assure la communication entre le plan de contrôle et le nœud (exécuter les actions) et s’assure </a:t>
            </a:r>
            <a:r>
              <a:rPr lang="fr-FR" sz="1800" dirty="0"/>
              <a:t>que les conteneurs </a:t>
            </a:r>
            <a:r>
              <a:rPr lang="fr-FR" sz="1800" dirty="0" smtClean="0"/>
              <a:t>des pods sont exécutés.</a:t>
            </a:r>
          </a:p>
          <a:p>
            <a:pPr lvl="1"/>
            <a:r>
              <a:rPr lang="fr-FR" sz="1800" b="1" dirty="0">
                <a:solidFill>
                  <a:srgbClr val="13B1B9"/>
                </a:solidFill>
              </a:rPr>
              <a:t>Container </a:t>
            </a:r>
            <a:r>
              <a:rPr lang="fr-FR" sz="1800" b="1" dirty="0" err="1">
                <a:solidFill>
                  <a:srgbClr val="13B1B9"/>
                </a:solidFill>
              </a:rPr>
              <a:t>Runtime</a:t>
            </a:r>
            <a:r>
              <a:rPr lang="fr-FR" sz="1800" dirty="0"/>
              <a:t> : </a:t>
            </a:r>
            <a:r>
              <a:rPr lang="fr-FR" sz="1800" dirty="0" smtClean="0"/>
              <a:t>c'est </a:t>
            </a:r>
            <a:r>
              <a:rPr lang="fr-FR" sz="1800" dirty="0"/>
              <a:t>le logiciel utilisé pour exécuter les </a:t>
            </a:r>
            <a:r>
              <a:rPr lang="fr-FR" sz="1800" dirty="0" smtClean="0"/>
              <a:t>conteneurs. Le plus connu c’est </a:t>
            </a:r>
            <a:r>
              <a:rPr lang="fr-FR" sz="1800" b="1" dirty="0" smtClean="0"/>
              <a:t>Docker</a:t>
            </a:r>
            <a:r>
              <a:rPr lang="fr-FR" sz="1800" dirty="0"/>
              <a:t> </a:t>
            </a:r>
            <a:r>
              <a:rPr lang="fr-FR" sz="1800" dirty="0" smtClean="0"/>
              <a:t>mais d’autres existent comme RKT et CRI-O.</a:t>
            </a:r>
          </a:p>
          <a:p>
            <a:pPr lvl="1"/>
            <a:r>
              <a:rPr lang="fr-FR" sz="1800" b="1" dirty="0" err="1">
                <a:solidFill>
                  <a:srgbClr val="13B1B9"/>
                </a:solidFill>
              </a:rPr>
              <a:t>kube</a:t>
            </a:r>
            <a:r>
              <a:rPr lang="fr-FR" sz="1800" b="1" dirty="0">
                <a:solidFill>
                  <a:srgbClr val="13B1B9"/>
                </a:solidFill>
              </a:rPr>
              <a:t>-proxy</a:t>
            </a:r>
            <a:r>
              <a:rPr lang="fr-FR" sz="1800" dirty="0"/>
              <a:t> : c'est un proxy réseau qui s'exécute sur chaque nœud du cluster, et qui aide à faire le routage du trafic réseau aux pods.</a:t>
            </a:r>
          </a:p>
          <a:p>
            <a:pPr lvl="1"/>
            <a:endParaRPr lang="fr-FR" sz="1800" dirty="0" smtClean="0"/>
          </a:p>
          <a:p>
            <a:pPr lvl="1"/>
            <a:endParaRPr lang="fr-FR" sz="1800" dirty="0" smtClean="0"/>
          </a:p>
          <a:p>
            <a:pPr lvl="1"/>
            <a:endParaRPr lang="fr-FR" sz="1800" dirty="0" smtClean="0"/>
          </a:p>
          <a:p>
            <a:pPr lvl="1"/>
            <a:endParaRPr lang="fr-FR" sz="1800" dirty="0" smtClean="0"/>
          </a:p>
          <a:p>
            <a:endParaRPr lang="fr-FR" sz="2200" dirty="0"/>
          </a:p>
        </p:txBody>
      </p:sp>
      <p:sp>
        <p:nvSpPr>
          <p:cNvPr id="4" name="Espace réservé du pied de page 3"/>
          <p:cNvSpPr>
            <a:spLocks noGrp="1"/>
          </p:cNvSpPr>
          <p:nvPr>
            <p:ph type="ftr" sz="quarter" idx="11"/>
          </p:nvPr>
        </p:nvSpPr>
        <p:spPr/>
        <p:txBody>
          <a:bodyPr/>
          <a:lstStyle/>
          <a:p>
            <a:r>
              <a:rPr lang="fr-FR" smtClean="0"/>
              <a:t>Docker &amp; Kubernetes, fondamentaux</a:t>
            </a:r>
            <a:endParaRPr lang="fr-FR"/>
          </a:p>
        </p:txBody>
      </p:sp>
      <p:sp>
        <p:nvSpPr>
          <p:cNvPr id="5" name="Espace réservé du numéro de diapositive 4"/>
          <p:cNvSpPr>
            <a:spLocks noGrp="1"/>
          </p:cNvSpPr>
          <p:nvPr>
            <p:ph type="sldNum" sz="quarter" idx="12"/>
          </p:nvPr>
        </p:nvSpPr>
        <p:spPr/>
        <p:txBody>
          <a:bodyPr/>
          <a:lstStyle/>
          <a:p>
            <a:fld id="{DD9BC35F-91A1-4ACF-B10F-6F8BBE36500D}" type="slidenum">
              <a:rPr lang="fr-FR" smtClean="0"/>
              <a:t>35</a:t>
            </a:fld>
            <a:endParaRPr lang="fr-FR"/>
          </a:p>
        </p:txBody>
      </p:sp>
    </p:spTree>
    <p:extLst>
      <p:ext uri="{BB962C8B-B14F-4D97-AF65-F5344CB8AC3E}">
        <p14:creationId xmlns:p14="http://schemas.microsoft.com/office/powerpoint/2010/main" val="232469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Ateliers K8s</a:t>
            </a:r>
            <a:endParaRPr lang="fr-FR" dirty="0"/>
          </a:p>
        </p:txBody>
      </p:sp>
      <p:sp>
        <p:nvSpPr>
          <p:cNvPr id="3" name="Espace réservé du contenu 2"/>
          <p:cNvSpPr>
            <a:spLocks noGrp="1"/>
          </p:cNvSpPr>
          <p:nvPr>
            <p:ph idx="1"/>
          </p:nvPr>
        </p:nvSpPr>
        <p:spPr/>
        <p:txBody>
          <a:bodyPr/>
          <a:lstStyle/>
          <a:p>
            <a:r>
              <a:rPr lang="fr-FR" sz="2200" b="1" dirty="0">
                <a:solidFill>
                  <a:srgbClr val="C00000"/>
                </a:solidFill>
              </a:rPr>
              <a:t>Atelier 1 </a:t>
            </a:r>
            <a:r>
              <a:rPr lang="fr-FR" dirty="0"/>
              <a:t>: Installer minikube &amp; </a:t>
            </a:r>
            <a:r>
              <a:rPr lang="fr-FR" dirty="0" smtClean="0"/>
              <a:t>kubectl</a:t>
            </a:r>
          </a:p>
          <a:p>
            <a:endParaRPr lang="fr-FR" dirty="0" smtClean="0"/>
          </a:p>
          <a:p>
            <a:r>
              <a:rPr lang="fr-FR" sz="2200" b="1" dirty="0">
                <a:solidFill>
                  <a:srgbClr val="C00000"/>
                </a:solidFill>
              </a:rPr>
              <a:t>Atelier 2 </a:t>
            </a:r>
            <a:r>
              <a:rPr lang="fr-FR" dirty="0"/>
              <a:t>: Créer une </a:t>
            </a:r>
            <a:r>
              <a:rPr lang="fr-FR" dirty="0" smtClean="0"/>
              <a:t>simple API </a:t>
            </a:r>
            <a:r>
              <a:rPr lang="fr-FR" dirty="0"/>
              <a:t>REST avec Spring </a:t>
            </a:r>
            <a:r>
              <a:rPr lang="fr-FR" dirty="0" smtClean="0"/>
              <a:t>Boot</a:t>
            </a:r>
          </a:p>
          <a:p>
            <a:endParaRPr lang="fr-FR" dirty="0" smtClean="0"/>
          </a:p>
          <a:p>
            <a:r>
              <a:rPr lang="fr-FR" sz="2200" b="1" dirty="0">
                <a:solidFill>
                  <a:srgbClr val="C00000"/>
                </a:solidFill>
              </a:rPr>
              <a:t>Atelier 3 </a:t>
            </a:r>
            <a:r>
              <a:rPr lang="fr-FR" dirty="0" smtClean="0"/>
              <a:t>: Créer un Dockerfile et générer l’image Docker</a:t>
            </a:r>
          </a:p>
          <a:p>
            <a:endParaRPr lang="fr-FR" dirty="0" smtClean="0"/>
          </a:p>
          <a:p>
            <a:r>
              <a:rPr lang="fr-FR" sz="2200" b="1" dirty="0" smtClean="0">
                <a:solidFill>
                  <a:srgbClr val="C00000"/>
                </a:solidFill>
              </a:rPr>
              <a:t>Atelier 4 </a:t>
            </a:r>
            <a:r>
              <a:rPr lang="fr-FR" dirty="0" smtClean="0"/>
              <a:t>: Créer le Deployment et le Service</a:t>
            </a:r>
          </a:p>
          <a:p>
            <a:endParaRPr lang="fr-FR" dirty="0" smtClean="0"/>
          </a:p>
          <a:p>
            <a:r>
              <a:rPr lang="fr-FR" sz="2200" b="1" dirty="0">
                <a:solidFill>
                  <a:srgbClr val="C00000"/>
                </a:solidFill>
              </a:rPr>
              <a:t>Atelier </a:t>
            </a:r>
            <a:r>
              <a:rPr lang="fr-FR" sz="2200" b="1" dirty="0" smtClean="0">
                <a:solidFill>
                  <a:srgbClr val="C00000"/>
                </a:solidFill>
              </a:rPr>
              <a:t>5 </a:t>
            </a:r>
            <a:r>
              <a:rPr lang="fr-FR" dirty="0"/>
              <a:t>: Déployer et lancer l'API REST sur </a:t>
            </a:r>
            <a:r>
              <a:rPr lang="fr-FR" dirty="0" smtClean="0"/>
              <a:t>minikube</a:t>
            </a:r>
          </a:p>
          <a:p>
            <a:endParaRPr lang="fr-FR" dirty="0"/>
          </a:p>
          <a:p>
            <a:r>
              <a:rPr lang="fr-FR" dirty="0" smtClean="0">
                <a:sym typeface="Wingdings" panose="05000000000000000000" pitchFamily="2" charset="2"/>
              </a:rPr>
              <a:t> Suivre les 5 ateliers sur : </a:t>
            </a:r>
            <a:r>
              <a:rPr lang="fr-FR" dirty="0" smtClean="0">
                <a:sym typeface="Wingdings" panose="05000000000000000000" pitchFamily="2" charset="2"/>
                <a:hlinkClick r:id="rId2"/>
              </a:rPr>
              <a:t>GitHub_Ateliers_K8s</a:t>
            </a:r>
            <a:endParaRPr lang="fr-FR" dirty="0" smtClean="0"/>
          </a:p>
          <a:p>
            <a:endParaRPr lang="fr-FR" dirty="0" smtClean="0"/>
          </a:p>
          <a:p>
            <a:endParaRPr lang="fr-FR" dirty="0"/>
          </a:p>
        </p:txBody>
      </p:sp>
      <p:sp>
        <p:nvSpPr>
          <p:cNvPr id="4" name="Espace réservé du pied de page 3"/>
          <p:cNvSpPr>
            <a:spLocks noGrp="1"/>
          </p:cNvSpPr>
          <p:nvPr>
            <p:ph type="ftr" sz="quarter" idx="11"/>
          </p:nvPr>
        </p:nvSpPr>
        <p:spPr/>
        <p:txBody>
          <a:bodyPr/>
          <a:lstStyle/>
          <a:p>
            <a:r>
              <a:rPr lang="fr-FR" smtClean="0"/>
              <a:t>Docker &amp; Kubernetes, fondamentaux</a:t>
            </a:r>
            <a:endParaRPr lang="fr-FR"/>
          </a:p>
        </p:txBody>
      </p:sp>
      <p:sp>
        <p:nvSpPr>
          <p:cNvPr id="5" name="Espace réservé du numéro de diapositive 4"/>
          <p:cNvSpPr>
            <a:spLocks noGrp="1"/>
          </p:cNvSpPr>
          <p:nvPr>
            <p:ph type="sldNum" sz="quarter" idx="12"/>
          </p:nvPr>
        </p:nvSpPr>
        <p:spPr/>
        <p:txBody>
          <a:bodyPr/>
          <a:lstStyle/>
          <a:p>
            <a:fld id="{DD9BC35F-91A1-4ACF-B10F-6F8BBE36500D}" type="slidenum">
              <a:rPr lang="fr-FR" smtClean="0"/>
              <a:t>36</a:t>
            </a:fld>
            <a:endParaRPr lang="fr-FR"/>
          </a:p>
        </p:txBody>
      </p:sp>
    </p:spTree>
    <p:extLst>
      <p:ext uri="{BB962C8B-B14F-4D97-AF65-F5344CB8AC3E}">
        <p14:creationId xmlns:p14="http://schemas.microsoft.com/office/powerpoint/2010/main" val="29121497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a:t>
            </a:r>
            <a:endParaRPr lang="fr-FR" dirty="0"/>
          </a:p>
        </p:txBody>
      </p:sp>
      <p:sp>
        <p:nvSpPr>
          <p:cNvPr id="3" name="Espace réservé du contenu 2"/>
          <p:cNvSpPr>
            <a:spLocks noGrp="1"/>
          </p:cNvSpPr>
          <p:nvPr>
            <p:ph idx="1"/>
          </p:nvPr>
        </p:nvSpPr>
        <p:spPr/>
        <p:txBody>
          <a:bodyPr/>
          <a:lstStyle/>
          <a:p>
            <a:r>
              <a:rPr lang="fr-FR" dirty="0">
                <a:hlinkClick r:id="rId2"/>
              </a:rPr>
              <a:t>https://kubernetes.io/fr/docs/home/</a:t>
            </a:r>
          </a:p>
          <a:p>
            <a:r>
              <a:rPr lang="fr-FR" dirty="0" smtClean="0">
                <a:hlinkClick r:id="rId2"/>
              </a:rPr>
              <a:t>https://containers.goffinet.org/</a:t>
            </a:r>
            <a:endParaRPr lang="fr-FR" dirty="0" smtClean="0"/>
          </a:p>
          <a:p>
            <a:r>
              <a:rPr lang="fr-FR" dirty="0" smtClean="0">
                <a:hlinkClick r:id="rId3"/>
              </a:rPr>
              <a:t>https</a:t>
            </a:r>
            <a:r>
              <a:rPr lang="fr-FR" dirty="0">
                <a:hlinkClick r:id="rId3"/>
              </a:rPr>
              <a:t>://docs.docker.com/reference/dockerfile</a:t>
            </a:r>
            <a:r>
              <a:rPr lang="fr-FR" dirty="0" smtClean="0">
                <a:hlinkClick r:id="rId3"/>
              </a:rPr>
              <a:t>/</a:t>
            </a:r>
            <a:endParaRPr lang="fr-FR" dirty="0" smtClean="0"/>
          </a:p>
          <a:p>
            <a:endParaRPr lang="fr-FR" dirty="0"/>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37</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13137737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Docker, qu’est-ce que c’est ?</a:t>
            </a:r>
            <a:endParaRPr lang="fr-FR" dirty="0"/>
          </a:p>
        </p:txBody>
      </p:sp>
      <p:sp>
        <p:nvSpPr>
          <p:cNvPr id="3" name="Espace réservé du contenu 2"/>
          <p:cNvSpPr>
            <a:spLocks noGrp="1"/>
          </p:cNvSpPr>
          <p:nvPr>
            <p:ph idx="1"/>
          </p:nvPr>
        </p:nvSpPr>
        <p:spPr/>
        <p:txBody>
          <a:bodyPr>
            <a:normAutofit/>
          </a:bodyPr>
          <a:lstStyle/>
          <a:p>
            <a:r>
              <a:rPr lang="fr-FR" sz="2200" b="1" dirty="0">
                <a:solidFill>
                  <a:srgbClr val="13B1B9"/>
                </a:solidFill>
              </a:rPr>
              <a:t>Docker</a:t>
            </a:r>
            <a:r>
              <a:rPr lang="fr-FR" sz="2200" dirty="0">
                <a:solidFill>
                  <a:srgbClr val="13B1B9"/>
                </a:solidFill>
              </a:rPr>
              <a:t> </a:t>
            </a:r>
            <a:r>
              <a:rPr lang="fr-FR" sz="2200" dirty="0"/>
              <a:t>est un logiciel open source permettant d’automatiser le déploiement des </a:t>
            </a:r>
            <a:r>
              <a:rPr lang="fr-FR" sz="2200" dirty="0" smtClean="0"/>
              <a:t>applications sous </a:t>
            </a:r>
            <a:r>
              <a:rPr lang="fr-FR" sz="2200" dirty="0"/>
              <a:t>formes de packages dans des </a:t>
            </a:r>
            <a:r>
              <a:rPr lang="fr-FR" sz="2200" b="1" dirty="0">
                <a:solidFill>
                  <a:srgbClr val="13B1B9"/>
                </a:solidFill>
              </a:rPr>
              <a:t>conteneurs</a:t>
            </a:r>
            <a:r>
              <a:rPr lang="fr-FR" sz="2200" dirty="0">
                <a:solidFill>
                  <a:srgbClr val="13B1B9"/>
                </a:solidFill>
              </a:rPr>
              <a:t> </a:t>
            </a:r>
            <a:r>
              <a:rPr lang="fr-FR" sz="2200" dirty="0"/>
              <a:t>virtuels</a:t>
            </a:r>
            <a:r>
              <a:rPr lang="fr-FR" sz="2200" dirty="0" smtClean="0"/>
              <a:t>.</a:t>
            </a:r>
          </a:p>
          <a:p>
            <a:endParaRPr lang="fr-FR" sz="2200" dirty="0" smtClean="0"/>
          </a:p>
          <a:p>
            <a:endParaRPr lang="fr-FR" sz="2200" dirty="0"/>
          </a:p>
          <a:p>
            <a:endParaRPr lang="fr-FR" sz="2200" dirty="0" smtClean="0"/>
          </a:p>
          <a:p>
            <a:endParaRPr lang="fr-FR" sz="2200" dirty="0" smtClean="0"/>
          </a:p>
          <a:p>
            <a:endParaRPr lang="fr-FR" sz="2200" dirty="0"/>
          </a:p>
          <a:p>
            <a:endParaRPr lang="fr-FR" sz="2200" dirty="0" smtClean="0"/>
          </a:p>
          <a:p>
            <a:r>
              <a:rPr lang="fr-FR" sz="2200" dirty="0"/>
              <a:t>les </a:t>
            </a:r>
            <a:r>
              <a:rPr lang="fr-FR" sz="2200" b="1" dirty="0">
                <a:solidFill>
                  <a:srgbClr val="13B1B9"/>
                </a:solidFill>
              </a:rPr>
              <a:t>conteneurs Docker</a:t>
            </a:r>
            <a:r>
              <a:rPr lang="fr-FR" sz="2200" dirty="0">
                <a:solidFill>
                  <a:srgbClr val="13B1B9"/>
                </a:solidFill>
              </a:rPr>
              <a:t> </a:t>
            </a:r>
            <a:r>
              <a:rPr lang="fr-FR" sz="2200" dirty="0"/>
              <a:t>ne contiennent que les applications et leurs dépendances </a:t>
            </a:r>
            <a:r>
              <a:rPr lang="fr-FR" sz="2200" dirty="0" smtClean="0"/>
              <a:t>(i.e. le binaire avec toutes ses librairies) et </a:t>
            </a:r>
            <a:r>
              <a:rPr lang="fr-FR" sz="2200" dirty="0"/>
              <a:t>partagent tous le </a:t>
            </a:r>
            <a:r>
              <a:rPr lang="fr-FR" sz="2200" dirty="0" smtClean="0"/>
              <a:t>même système </a:t>
            </a:r>
            <a:r>
              <a:rPr lang="fr-FR" sz="2200" dirty="0"/>
              <a:t>d’exploitation de </a:t>
            </a:r>
            <a:r>
              <a:rPr lang="fr-FR" sz="2200" dirty="0" smtClean="0"/>
              <a:t>l’infra.</a:t>
            </a:r>
            <a:endParaRPr lang="fr-FR" sz="2200" dirty="0"/>
          </a:p>
        </p:txBody>
      </p:sp>
      <p:pic>
        <p:nvPicPr>
          <p:cNvPr id="4103" name="Picture 7" descr="Docker Logo PNG Vectors Free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880" y="2924944"/>
            <a:ext cx="2088232" cy="1754116"/>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p:cNvSpPr>
            <a:spLocks noGrp="1"/>
          </p:cNvSpPr>
          <p:nvPr>
            <p:ph type="sldNum" sz="quarter" idx="12"/>
          </p:nvPr>
        </p:nvSpPr>
        <p:spPr/>
        <p:txBody>
          <a:bodyPr/>
          <a:lstStyle/>
          <a:p>
            <a:fld id="{DD9BC35F-91A1-4ACF-B10F-6F8BBE36500D}" type="slidenum">
              <a:rPr lang="fr-FR" smtClean="0"/>
              <a:t>4</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2822857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Conteneurisation vs Virtualisation</a:t>
            </a:r>
            <a:endParaRPr lang="fr-FR" dirty="0"/>
          </a:p>
        </p:txBody>
      </p:sp>
      <p:pic>
        <p:nvPicPr>
          <p:cNvPr id="4" name="Espace réservé du contenu 3"/>
          <p:cNvPicPr>
            <a:picLocks noGrp="1"/>
          </p:cNvPicPr>
          <p:nvPr>
            <p:ph idx="1"/>
          </p:nvPr>
        </p:nvPicPr>
        <p:blipFill>
          <a:blip r:embed="rId2"/>
          <a:stretch>
            <a:fillRect/>
          </a:stretch>
        </p:blipFill>
        <p:spPr>
          <a:xfrm>
            <a:off x="683568" y="1366242"/>
            <a:ext cx="7743825" cy="3790950"/>
          </a:xfrm>
          <a:prstGeom prst="rect">
            <a:avLst/>
          </a:prstGeom>
        </p:spPr>
      </p:pic>
      <p:sp>
        <p:nvSpPr>
          <p:cNvPr id="5" name="Rectangle 4"/>
          <p:cNvSpPr/>
          <p:nvPr/>
        </p:nvSpPr>
        <p:spPr>
          <a:xfrm>
            <a:off x="683568" y="5301208"/>
            <a:ext cx="7704856" cy="1446550"/>
          </a:xfrm>
          <a:prstGeom prst="rect">
            <a:avLst/>
          </a:prstGeom>
        </p:spPr>
        <p:txBody>
          <a:bodyPr wrap="square">
            <a:spAutoFit/>
          </a:bodyPr>
          <a:lstStyle/>
          <a:p>
            <a:r>
              <a:rPr lang="fr-FR" sz="2200" dirty="0"/>
              <a:t>Le </a:t>
            </a:r>
            <a:r>
              <a:rPr lang="fr-FR" sz="2200" b="1" dirty="0">
                <a:solidFill>
                  <a:srgbClr val="13B1B9"/>
                </a:solidFill>
              </a:rPr>
              <a:t>Docker Engine</a:t>
            </a:r>
            <a:r>
              <a:rPr lang="fr-FR" sz="2200" dirty="0" smtClean="0">
                <a:solidFill>
                  <a:srgbClr val="13B1B9"/>
                </a:solidFill>
              </a:rPr>
              <a:t> </a:t>
            </a:r>
            <a:r>
              <a:rPr lang="fr-FR" sz="2200" dirty="0"/>
              <a:t>est l’application à installer sur la machine hôte </a:t>
            </a:r>
            <a:r>
              <a:rPr lang="fr-FR" sz="2200" dirty="0" smtClean="0"/>
              <a:t>pour créer et </a:t>
            </a:r>
            <a:r>
              <a:rPr lang="fr-FR" sz="2200" dirty="0"/>
              <a:t>gérer des </a:t>
            </a:r>
            <a:r>
              <a:rPr lang="fr-FR" sz="2200" dirty="0" smtClean="0"/>
              <a:t>conteneurs Docker. </a:t>
            </a:r>
            <a:r>
              <a:rPr lang="fr-FR" sz="2200" dirty="0"/>
              <a:t>Il s’agit </a:t>
            </a:r>
            <a:r>
              <a:rPr lang="fr-FR" sz="2200" dirty="0" smtClean="0"/>
              <a:t>du </a:t>
            </a:r>
            <a:r>
              <a:rPr lang="fr-FR" sz="2200" dirty="0"/>
              <a:t>moteur du système Docker qui regroupe et relie les différents composants entre eux. </a:t>
            </a:r>
          </a:p>
        </p:txBody>
      </p:sp>
      <p:sp>
        <p:nvSpPr>
          <p:cNvPr id="3" name="Espace réservé du numéro de diapositive 2"/>
          <p:cNvSpPr>
            <a:spLocks noGrp="1"/>
          </p:cNvSpPr>
          <p:nvPr>
            <p:ph type="sldNum" sz="quarter" idx="12"/>
          </p:nvPr>
        </p:nvSpPr>
        <p:spPr/>
        <p:txBody>
          <a:bodyPr/>
          <a:lstStyle/>
          <a:p>
            <a:fld id="{DD9BC35F-91A1-4ACF-B10F-6F8BBE36500D}" type="slidenum">
              <a:rPr lang="fr-FR" smtClean="0"/>
              <a:t>5</a:t>
            </a:fld>
            <a:endParaRPr lang="fr-FR"/>
          </a:p>
        </p:txBody>
      </p:sp>
      <p:sp>
        <p:nvSpPr>
          <p:cNvPr id="6" name="Espace réservé du pied de page 5"/>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264213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Image docker</a:t>
            </a:r>
            <a:endParaRPr lang="fr-FR" dirty="0"/>
          </a:p>
        </p:txBody>
      </p:sp>
      <p:sp>
        <p:nvSpPr>
          <p:cNvPr id="3" name="Espace réservé du contenu 2"/>
          <p:cNvSpPr>
            <a:spLocks noGrp="1"/>
          </p:cNvSpPr>
          <p:nvPr>
            <p:ph idx="1"/>
          </p:nvPr>
        </p:nvSpPr>
        <p:spPr>
          <a:xfrm>
            <a:off x="457200" y="1600200"/>
            <a:ext cx="8507288" cy="4997152"/>
          </a:xfrm>
        </p:spPr>
        <p:txBody>
          <a:bodyPr>
            <a:normAutofit/>
          </a:bodyPr>
          <a:lstStyle/>
          <a:p>
            <a:r>
              <a:rPr lang="fr-FR" sz="2200" dirty="0"/>
              <a:t>Une </a:t>
            </a:r>
            <a:r>
              <a:rPr lang="fr-FR" sz="2200" b="1" dirty="0">
                <a:solidFill>
                  <a:srgbClr val="13B1B9"/>
                </a:solidFill>
              </a:rPr>
              <a:t>Image Docker </a:t>
            </a:r>
            <a:r>
              <a:rPr lang="fr-FR" sz="2200" dirty="0"/>
              <a:t>permet d’installer et </a:t>
            </a:r>
            <a:r>
              <a:rPr lang="fr-FR" sz="2200" dirty="0" smtClean="0"/>
              <a:t>lancer </a:t>
            </a:r>
            <a:r>
              <a:rPr lang="fr-FR" sz="2200" dirty="0"/>
              <a:t>une application dans </a:t>
            </a:r>
            <a:r>
              <a:rPr lang="fr-FR" sz="2200" dirty="0" smtClean="0"/>
              <a:t>un conteneur Docker.</a:t>
            </a:r>
            <a:endParaRPr lang="fr-FR" sz="2200" dirty="0"/>
          </a:p>
          <a:p>
            <a:r>
              <a:rPr lang="fr-FR" sz="2200" dirty="0" smtClean="0"/>
              <a:t>Une </a:t>
            </a:r>
            <a:r>
              <a:rPr lang="fr-FR" sz="2200" dirty="0"/>
              <a:t>image Docker </a:t>
            </a:r>
            <a:r>
              <a:rPr lang="fr-FR" sz="2200" dirty="0" smtClean="0"/>
              <a:t>est </a:t>
            </a:r>
            <a:r>
              <a:rPr lang="fr-FR" sz="2200" dirty="0"/>
              <a:t>un </a:t>
            </a:r>
            <a:r>
              <a:rPr lang="fr-FR" sz="2200" u="sng" dirty="0"/>
              <a:t>modèle</a:t>
            </a:r>
            <a:r>
              <a:rPr lang="fr-FR" sz="2200" dirty="0"/>
              <a:t> </a:t>
            </a:r>
            <a:r>
              <a:rPr lang="fr-FR" sz="2200" dirty="0" smtClean="0"/>
              <a:t>(en lecture seule) composé </a:t>
            </a:r>
            <a:r>
              <a:rPr lang="fr-FR" sz="2200" dirty="0"/>
              <a:t>de plusieurs couches ; ces couches contiennent l’application que l’on souhaite déployer </a:t>
            </a:r>
            <a:r>
              <a:rPr lang="fr-FR" sz="2200" dirty="0" smtClean="0"/>
              <a:t>ainsi </a:t>
            </a:r>
            <a:r>
              <a:rPr lang="fr-FR" sz="2200" dirty="0"/>
              <a:t>que les bibliothèques et les fichiers binaires requis</a:t>
            </a:r>
            <a:r>
              <a:rPr lang="fr-FR" sz="2200" dirty="0" smtClean="0"/>
              <a:t>.</a:t>
            </a:r>
          </a:p>
          <a:p>
            <a:endParaRPr lang="fr-FR" sz="2200" dirty="0" smtClean="0"/>
          </a:p>
          <a:p>
            <a:endParaRPr lang="fr-FR" sz="2200" dirty="0"/>
          </a:p>
          <a:p>
            <a:endParaRPr lang="fr-FR" sz="2200" dirty="0" smtClean="0"/>
          </a:p>
          <a:p>
            <a:endParaRPr lang="fr-FR" sz="2200" dirty="0"/>
          </a:p>
          <a:p>
            <a:endParaRPr lang="fr-FR" sz="2200" dirty="0" smtClean="0"/>
          </a:p>
          <a:p>
            <a:endParaRPr lang="fr-FR" sz="2000" dirty="0" smtClean="0"/>
          </a:p>
          <a:p>
            <a:r>
              <a:rPr lang="fr-FR" sz="2000" dirty="0" smtClean="0"/>
              <a:t>Un </a:t>
            </a:r>
            <a:r>
              <a:rPr lang="fr-FR" sz="2000" dirty="0">
                <a:solidFill>
                  <a:srgbClr val="13B1B9"/>
                </a:solidFill>
              </a:rPr>
              <a:t>Conteneur Docker</a:t>
            </a:r>
            <a:r>
              <a:rPr lang="fr-FR" sz="2000" dirty="0"/>
              <a:t> n’est donc qu’une instance d’une </a:t>
            </a:r>
            <a:r>
              <a:rPr lang="fr-FR" sz="2000" dirty="0">
                <a:solidFill>
                  <a:srgbClr val="13B1B9"/>
                </a:solidFill>
              </a:rPr>
              <a:t>Image Docker</a:t>
            </a:r>
            <a:r>
              <a:rPr lang="fr-FR" sz="2000" dirty="0"/>
              <a:t>.</a:t>
            </a:r>
            <a:endParaRPr lang="fr-FR" sz="2200" dirty="0" smtClean="0"/>
          </a:p>
          <a:p>
            <a:endParaRPr lang="fr-FR" sz="2200" dirty="0"/>
          </a:p>
          <a:p>
            <a:endParaRPr lang="fr-FR" sz="2200" dirty="0"/>
          </a:p>
        </p:txBody>
      </p:sp>
      <p:pic>
        <p:nvPicPr>
          <p:cNvPr id="4" name="Image 3" descr="Les différentes couches d'une image LAMP au moyen de Docker"/>
          <p:cNvPicPr/>
          <p:nvPr/>
        </p:nvPicPr>
        <p:blipFill>
          <a:blip r:embed="rId2">
            <a:extLst>
              <a:ext uri="{28A0092B-C50C-407E-A947-70E740481C1C}">
                <a14:useLocalDpi xmlns:a14="http://schemas.microsoft.com/office/drawing/2010/main" val="0"/>
              </a:ext>
            </a:extLst>
          </a:blip>
          <a:srcRect/>
          <a:stretch>
            <a:fillRect/>
          </a:stretch>
        </p:blipFill>
        <p:spPr bwMode="auto">
          <a:xfrm>
            <a:off x="730963" y="3933056"/>
            <a:ext cx="1669415" cy="2157730"/>
          </a:xfrm>
          <a:prstGeom prst="rect">
            <a:avLst/>
          </a:prstGeom>
          <a:noFill/>
          <a:ln>
            <a:noFill/>
          </a:ln>
        </p:spPr>
      </p:pic>
      <p:sp>
        <p:nvSpPr>
          <p:cNvPr id="6" name="Rectangle 5"/>
          <p:cNvSpPr/>
          <p:nvPr/>
        </p:nvSpPr>
        <p:spPr>
          <a:xfrm>
            <a:off x="2400378" y="4058954"/>
            <a:ext cx="6060054" cy="430887"/>
          </a:xfrm>
          <a:prstGeom prst="rect">
            <a:avLst/>
          </a:prstGeom>
        </p:spPr>
        <p:txBody>
          <a:bodyPr wrap="square">
            <a:spAutoFit/>
          </a:bodyPr>
          <a:lstStyle/>
          <a:p>
            <a:r>
              <a:rPr lang="fr-FR" sz="2200" dirty="0" smtClean="0"/>
              <a:t>Une image LAMP (Linux Apache MySQL PHP)</a:t>
            </a:r>
            <a:endParaRPr lang="fr-FR" sz="2200" dirty="0"/>
          </a:p>
        </p:txBody>
      </p:sp>
      <p:sp>
        <p:nvSpPr>
          <p:cNvPr id="7" name="Rectangle 6"/>
          <p:cNvSpPr/>
          <p:nvPr/>
        </p:nvSpPr>
        <p:spPr>
          <a:xfrm>
            <a:off x="2514185" y="4491002"/>
            <a:ext cx="6212454" cy="261610"/>
          </a:xfrm>
          <a:prstGeom prst="rect">
            <a:avLst/>
          </a:prstGeom>
        </p:spPr>
        <p:txBody>
          <a:bodyPr wrap="square">
            <a:spAutoFit/>
          </a:bodyPr>
          <a:lstStyle/>
          <a:p>
            <a:r>
              <a:rPr lang="fr-FR" sz="1100" dirty="0"/>
              <a:t>Une couche </a:t>
            </a:r>
            <a:r>
              <a:rPr lang="fr-FR" sz="1100" dirty="0" err="1"/>
              <a:t>php</a:t>
            </a:r>
            <a:r>
              <a:rPr lang="fr-FR" sz="1100" dirty="0"/>
              <a:t> qui contiendra un interpréteur PHP mais aussi les bibliothèques qui vont avec.</a:t>
            </a:r>
          </a:p>
        </p:txBody>
      </p:sp>
      <p:sp>
        <p:nvSpPr>
          <p:cNvPr id="8" name="Rectangle 7"/>
          <p:cNvSpPr/>
          <p:nvPr/>
        </p:nvSpPr>
        <p:spPr>
          <a:xfrm>
            <a:off x="2514185" y="4823574"/>
            <a:ext cx="6212454" cy="261610"/>
          </a:xfrm>
          <a:prstGeom prst="rect">
            <a:avLst/>
          </a:prstGeom>
        </p:spPr>
        <p:txBody>
          <a:bodyPr wrap="square">
            <a:spAutoFit/>
          </a:bodyPr>
          <a:lstStyle/>
          <a:p>
            <a:r>
              <a:rPr lang="fr-FR" sz="1100" dirty="0"/>
              <a:t>Une couche </a:t>
            </a:r>
            <a:r>
              <a:rPr lang="fr-FR" sz="1100" dirty="0" err="1"/>
              <a:t>Mysql</a:t>
            </a:r>
            <a:r>
              <a:rPr lang="fr-FR" sz="1100" dirty="0"/>
              <a:t> qui contiendra le système de gestion de bases de données.</a:t>
            </a:r>
          </a:p>
        </p:txBody>
      </p:sp>
      <p:sp>
        <p:nvSpPr>
          <p:cNvPr id="10" name="Rectangle 9"/>
          <p:cNvSpPr/>
          <p:nvPr/>
        </p:nvSpPr>
        <p:spPr>
          <a:xfrm>
            <a:off x="2514185" y="5564636"/>
            <a:ext cx="6060054" cy="261610"/>
          </a:xfrm>
          <a:prstGeom prst="rect">
            <a:avLst/>
          </a:prstGeom>
        </p:spPr>
        <p:txBody>
          <a:bodyPr wrap="square">
            <a:spAutoFit/>
          </a:bodyPr>
          <a:lstStyle/>
          <a:p>
            <a:r>
              <a:rPr lang="fr-FR" sz="1100" dirty="0"/>
              <a:t>Une couche OS pour exécuter Apache, MySQL et PHP sur un OS Linux Debian.</a:t>
            </a:r>
          </a:p>
        </p:txBody>
      </p:sp>
      <p:sp>
        <p:nvSpPr>
          <p:cNvPr id="11" name="Rectangle 10"/>
          <p:cNvSpPr/>
          <p:nvPr/>
        </p:nvSpPr>
        <p:spPr>
          <a:xfrm>
            <a:off x="2514185" y="5157192"/>
            <a:ext cx="6060054" cy="261610"/>
          </a:xfrm>
          <a:prstGeom prst="rect">
            <a:avLst/>
          </a:prstGeom>
        </p:spPr>
        <p:txBody>
          <a:bodyPr wrap="square">
            <a:spAutoFit/>
          </a:bodyPr>
          <a:lstStyle/>
          <a:p>
            <a:r>
              <a:rPr lang="fr-FR" sz="1100" dirty="0"/>
              <a:t>Une couche Apache pour démarrer le serveur web.</a:t>
            </a:r>
          </a:p>
        </p:txBody>
      </p:sp>
      <p:cxnSp>
        <p:nvCxnSpPr>
          <p:cNvPr id="9" name="Connecteur droit avec flèche 8"/>
          <p:cNvCxnSpPr>
            <a:endCxn id="7" idx="1"/>
          </p:cNvCxnSpPr>
          <p:nvPr/>
        </p:nvCxnSpPr>
        <p:spPr>
          <a:xfrm>
            <a:off x="2267744" y="4621807"/>
            <a:ext cx="246441"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Connecteur droit avec flèche 12"/>
          <p:cNvCxnSpPr/>
          <p:nvPr/>
        </p:nvCxnSpPr>
        <p:spPr>
          <a:xfrm>
            <a:off x="2267744" y="4954379"/>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2267744" y="5287997"/>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2267744" y="5695441"/>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Espace réservé du numéro de diapositive 4"/>
          <p:cNvSpPr>
            <a:spLocks noGrp="1"/>
          </p:cNvSpPr>
          <p:nvPr>
            <p:ph type="sldNum" sz="quarter" idx="12"/>
          </p:nvPr>
        </p:nvSpPr>
        <p:spPr/>
        <p:txBody>
          <a:bodyPr/>
          <a:lstStyle/>
          <a:p>
            <a:fld id="{DD9BC35F-91A1-4ACF-B10F-6F8BBE36500D}" type="slidenum">
              <a:rPr lang="fr-FR" smtClean="0"/>
              <a:t>6</a:t>
            </a:fld>
            <a:endParaRPr lang="fr-FR"/>
          </a:p>
        </p:txBody>
      </p:sp>
      <p:sp>
        <p:nvSpPr>
          <p:cNvPr id="12" name="Espace réservé du pied de page 11"/>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2791900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down)">
                                      <p:cBhvr>
                                        <p:cTn id="35" dur="580">
                                          <p:stCondLst>
                                            <p:cond delay="0"/>
                                          </p:stCondLst>
                                        </p:cTn>
                                        <p:tgtEl>
                                          <p:spTgt spid="3">
                                            <p:txEl>
                                              <p:pRg st="8" end="8"/>
                                            </p:txEl>
                                          </p:spTgt>
                                        </p:tgtEl>
                                      </p:cBhvr>
                                    </p:animEffect>
                                    <p:anim calcmode="lin" valueType="num">
                                      <p:cBhvr>
                                        <p:cTn id="36" dur="1822" tmFilter="0,0; 0.14,0.36; 0.43,0.73; 0.71,0.91; 1.0,1.0">
                                          <p:stCondLst>
                                            <p:cond delay="0"/>
                                          </p:stCondLst>
                                        </p:cTn>
                                        <p:tgtEl>
                                          <p:spTgt spid="3">
                                            <p:txEl>
                                              <p:pRg st="8" end="8"/>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3">
                                            <p:txEl>
                                              <p:pRg st="8" end="8"/>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3">
                                            <p:txEl>
                                              <p:pRg st="8" end="8"/>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3">
                                            <p:txEl>
                                              <p:pRg st="8" end="8"/>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3">
                                            <p:txEl>
                                              <p:pRg st="8" end="8"/>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3">
                                            <p:txEl>
                                              <p:pRg st="8" end="8"/>
                                            </p:txEl>
                                          </p:spTgt>
                                        </p:tgtEl>
                                      </p:cBhvr>
                                      <p:to x="100000" y="60000"/>
                                    </p:animScale>
                                    <p:animScale>
                                      <p:cBhvr>
                                        <p:cTn id="42" dur="166" decel="50000">
                                          <p:stCondLst>
                                            <p:cond delay="676"/>
                                          </p:stCondLst>
                                        </p:cTn>
                                        <p:tgtEl>
                                          <p:spTgt spid="3">
                                            <p:txEl>
                                              <p:pRg st="8" end="8"/>
                                            </p:txEl>
                                          </p:spTgt>
                                        </p:tgtEl>
                                      </p:cBhvr>
                                      <p:to x="100000" y="100000"/>
                                    </p:animScale>
                                    <p:animScale>
                                      <p:cBhvr>
                                        <p:cTn id="43" dur="26">
                                          <p:stCondLst>
                                            <p:cond delay="1312"/>
                                          </p:stCondLst>
                                        </p:cTn>
                                        <p:tgtEl>
                                          <p:spTgt spid="3">
                                            <p:txEl>
                                              <p:pRg st="8" end="8"/>
                                            </p:txEl>
                                          </p:spTgt>
                                        </p:tgtEl>
                                      </p:cBhvr>
                                      <p:to x="100000" y="80000"/>
                                    </p:animScale>
                                    <p:animScale>
                                      <p:cBhvr>
                                        <p:cTn id="44" dur="166" decel="50000">
                                          <p:stCondLst>
                                            <p:cond delay="1338"/>
                                          </p:stCondLst>
                                        </p:cTn>
                                        <p:tgtEl>
                                          <p:spTgt spid="3">
                                            <p:txEl>
                                              <p:pRg st="8" end="8"/>
                                            </p:txEl>
                                          </p:spTgt>
                                        </p:tgtEl>
                                      </p:cBhvr>
                                      <p:to x="100000" y="100000"/>
                                    </p:animScale>
                                    <p:animScale>
                                      <p:cBhvr>
                                        <p:cTn id="45" dur="26">
                                          <p:stCondLst>
                                            <p:cond delay="1642"/>
                                          </p:stCondLst>
                                        </p:cTn>
                                        <p:tgtEl>
                                          <p:spTgt spid="3">
                                            <p:txEl>
                                              <p:pRg st="8" end="8"/>
                                            </p:txEl>
                                          </p:spTgt>
                                        </p:tgtEl>
                                      </p:cBhvr>
                                      <p:to x="100000" y="90000"/>
                                    </p:animScale>
                                    <p:animScale>
                                      <p:cBhvr>
                                        <p:cTn id="46" dur="166" decel="50000">
                                          <p:stCondLst>
                                            <p:cond delay="1668"/>
                                          </p:stCondLst>
                                        </p:cTn>
                                        <p:tgtEl>
                                          <p:spTgt spid="3">
                                            <p:txEl>
                                              <p:pRg st="8" end="8"/>
                                            </p:txEl>
                                          </p:spTgt>
                                        </p:tgtEl>
                                      </p:cBhvr>
                                      <p:to x="100000" y="100000"/>
                                    </p:animScale>
                                    <p:animScale>
                                      <p:cBhvr>
                                        <p:cTn id="47" dur="26">
                                          <p:stCondLst>
                                            <p:cond delay="1808"/>
                                          </p:stCondLst>
                                        </p:cTn>
                                        <p:tgtEl>
                                          <p:spTgt spid="3">
                                            <p:txEl>
                                              <p:pRg st="8" end="8"/>
                                            </p:txEl>
                                          </p:spTgt>
                                        </p:tgtEl>
                                      </p:cBhvr>
                                      <p:to x="100000" y="95000"/>
                                    </p:animScale>
                                    <p:animScale>
                                      <p:cBhvr>
                                        <p:cTn id="48" dur="166" decel="50000">
                                          <p:stCondLst>
                                            <p:cond delay="1834"/>
                                          </p:stCondLst>
                                        </p:cTn>
                                        <p:tgtEl>
                                          <p:spTgt spid="3">
                                            <p:txEl>
                                              <p:pRg st="8" end="8"/>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Dockerfile</a:t>
            </a:r>
            <a:endParaRPr lang="fr-FR" dirty="0"/>
          </a:p>
        </p:txBody>
      </p:sp>
      <p:sp>
        <p:nvSpPr>
          <p:cNvPr id="3" name="Espace réservé du contenu 2"/>
          <p:cNvSpPr>
            <a:spLocks noGrp="1"/>
          </p:cNvSpPr>
          <p:nvPr>
            <p:ph idx="1"/>
          </p:nvPr>
        </p:nvSpPr>
        <p:spPr>
          <a:xfrm>
            <a:off x="457200" y="1600200"/>
            <a:ext cx="8435280" cy="4876800"/>
          </a:xfrm>
        </p:spPr>
        <p:txBody>
          <a:bodyPr>
            <a:normAutofit/>
          </a:bodyPr>
          <a:lstStyle/>
          <a:p>
            <a:r>
              <a:rPr lang="fr-FR" dirty="0"/>
              <a:t>U</a:t>
            </a:r>
            <a:r>
              <a:rPr lang="fr-FR" dirty="0" smtClean="0"/>
              <a:t>n </a:t>
            </a:r>
            <a:r>
              <a:rPr lang="fr-FR" b="1" dirty="0">
                <a:solidFill>
                  <a:srgbClr val="13B1B9"/>
                </a:solidFill>
              </a:rPr>
              <a:t>Dockerfile</a:t>
            </a:r>
            <a:r>
              <a:rPr lang="fr-FR" dirty="0"/>
              <a:t> </a:t>
            </a:r>
            <a:r>
              <a:rPr lang="fr-FR" dirty="0" smtClean="0"/>
              <a:t>est </a:t>
            </a:r>
            <a:r>
              <a:rPr lang="fr-FR" dirty="0"/>
              <a:t>un </a:t>
            </a:r>
            <a:r>
              <a:rPr lang="fr-FR" dirty="0" smtClean="0"/>
              <a:t>fichier </a:t>
            </a:r>
            <a:r>
              <a:rPr lang="fr-FR" dirty="0"/>
              <a:t>texte qui définit une suite  de commandes UNIX </a:t>
            </a:r>
            <a:r>
              <a:rPr lang="fr-FR" dirty="0" smtClean="0"/>
              <a:t>qui s’exécutent </a:t>
            </a:r>
            <a:r>
              <a:rPr lang="fr-FR" dirty="0"/>
              <a:t>les unes après les autres pour créer une </a:t>
            </a:r>
            <a:r>
              <a:rPr lang="fr-FR" dirty="0" smtClean="0"/>
              <a:t>Image </a:t>
            </a:r>
            <a:r>
              <a:rPr lang="fr-FR" dirty="0"/>
              <a:t>D</a:t>
            </a:r>
            <a:r>
              <a:rPr lang="fr-FR" dirty="0" smtClean="0"/>
              <a:t>ocker.</a:t>
            </a:r>
          </a:p>
          <a:p>
            <a:endParaRPr lang="fr-FR" dirty="0" smtClean="0"/>
          </a:p>
          <a:p>
            <a:r>
              <a:rPr lang="fr-FR" dirty="0"/>
              <a:t>Un Dockerfile précise le système d’exploitation sur lequel sera basé le conteneur, les variables d’environnement, les emplacements de fichiers, ports </a:t>
            </a:r>
            <a:r>
              <a:rPr lang="fr-FR" dirty="0" smtClean="0"/>
              <a:t>réseau, etc.</a:t>
            </a:r>
          </a:p>
          <a:p>
            <a:endParaRPr lang="fr-FR" dirty="0" smtClean="0"/>
          </a:p>
          <a:p>
            <a:r>
              <a:rPr lang="fr-FR" dirty="0" smtClean="0"/>
              <a:t>Docker dispose de deux utilitaires :</a:t>
            </a:r>
          </a:p>
          <a:p>
            <a:pPr lvl="1"/>
            <a:r>
              <a:rPr lang="fr-FR" sz="1900" b="1" dirty="0" err="1" smtClean="0">
                <a:solidFill>
                  <a:srgbClr val="13B1B9"/>
                </a:solidFill>
              </a:rPr>
              <a:t>build</a:t>
            </a:r>
            <a:r>
              <a:rPr lang="fr-FR" sz="1900" dirty="0" smtClean="0"/>
              <a:t> </a:t>
            </a:r>
            <a:r>
              <a:rPr lang="fr-FR" sz="1900" dirty="0"/>
              <a:t> </a:t>
            </a:r>
            <a:r>
              <a:rPr lang="fr-FR" sz="1900" dirty="0" smtClean="0"/>
              <a:t>qui </a:t>
            </a:r>
            <a:r>
              <a:rPr lang="fr-FR" sz="1900" dirty="0"/>
              <a:t>permet de créer une Image Docker à partir d’un </a:t>
            </a:r>
            <a:r>
              <a:rPr lang="fr-FR" sz="1900" dirty="0" smtClean="0"/>
              <a:t>Dockerfile</a:t>
            </a:r>
          </a:p>
          <a:p>
            <a:pPr lvl="1"/>
            <a:r>
              <a:rPr lang="fr-FR" sz="1900" b="1" dirty="0" err="1" smtClean="0">
                <a:solidFill>
                  <a:srgbClr val="13B1B9"/>
                </a:solidFill>
              </a:rPr>
              <a:t>run</a:t>
            </a:r>
            <a:r>
              <a:rPr lang="fr-FR" sz="1900" dirty="0"/>
              <a:t> qui permet de </a:t>
            </a:r>
            <a:r>
              <a:rPr lang="fr-FR" sz="1900" dirty="0" smtClean="0"/>
              <a:t>lancer le conteneur qui est une instance de l’image Docker</a:t>
            </a:r>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7</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284542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commandes Dockerfile (1/3)</a:t>
            </a:r>
            <a:endParaRPr lang="fr-FR" dirty="0"/>
          </a:p>
        </p:txBody>
      </p:sp>
      <p:sp>
        <p:nvSpPr>
          <p:cNvPr id="3" name="Espace réservé du contenu 2"/>
          <p:cNvSpPr>
            <a:spLocks noGrp="1"/>
          </p:cNvSpPr>
          <p:nvPr>
            <p:ph idx="1"/>
          </p:nvPr>
        </p:nvSpPr>
        <p:spPr/>
        <p:txBody>
          <a:bodyPr>
            <a:normAutofit/>
          </a:bodyPr>
          <a:lstStyle/>
          <a:p>
            <a:r>
              <a:rPr lang="fr-FR" sz="2200" b="1" dirty="0" smtClean="0">
                <a:solidFill>
                  <a:srgbClr val="13B1B9"/>
                </a:solidFill>
              </a:rPr>
              <a:t>FROM</a:t>
            </a:r>
            <a:r>
              <a:rPr lang="fr-FR" sz="2200" dirty="0" smtClean="0"/>
              <a:t> : elle </a:t>
            </a:r>
            <a:r>
              <a:rPr lang="fr-FR" sz="2200" dirty="0"/>
              <a:t>définit l'image de base qui sera utilisée par les instructions </a:t>
            </a:r>
            <a:r>
              <a:rPr lang="fr-FR" sz="2200" dirty="0" smtClean="0"/>
              <a:t>suivantes </a:t>
            </a:r>
            <a:r>
              <a:rPr lang="fr-FR" sz="2200" dirty="0" smtClean="0">
                <a:sym typeface="Wingdings" panose="05000000000000000000" pitchFamily="2" charset="2"/>
              </a:rPr>
              <a:t> </a:t>
            </a:r>
            <a:r>
              <a:rPr lang="fr-FR" sz="2200" dirty="0" smtClean="0"/>
              <a:t>chaque </a:t>
            </a:r>
            <a:r>
              <a:rPr lang="fr-FR" sz="2200" dirty="0"/>
              <a:t>image est forcément basée sur une autre image. Une des images les plus utilisées est « </a:t>
            </a:r>
            <a:r>
              <a:rPr lang="fr-FR" sz="2200" dirty="0">
                <a:solidFill>
                  <a:srgbClr val="C00000"/>
                </a:solidFill>
              </a:rPr>
              <a:t>Alpine Linux</a:t>
            </a:r>
            <a:r>
              <a:rPr lang="fr-FR" sz="2200" dirty="0"/>
              <a:t> » </a:t>
            </a:r>
            <a:r>
              <a:rPr lang="fr-FR" sz="2200" dirty="0" smtClean="0"/>
              <a:t>qui est </a:t>
            </a:r>
            <a:r>
              <a:rPr lang="fr-FR" sz="2200" dirty="0"/>
              <a:t>une distribution </a:t>
            </a:r>
            <a:r>
              <a:rPr lang="fr-FR" sz="2200" b="1" u="sng" dirty="0"/>
              <a:t>légère</a:t>
            </a:r>
            <a:r>
              <a:rPr lang="fr-FR" sz="2200" dirty="0"/>
              <a:t> qui existe depuis 2006 et réputée pour sa sécurité. Le choix de la bonne image de </a:t>
            </a:r>
            <a:r>
              <a:rPr lang="fr-FR" sz="2200" dirty="0" smtClean="0"/>
              <a:t>base est </a:t>
            </a:r>
            <a:r>
              <a:rPr lang="fr-FR" sz="2200" dirty="0"/>
              <a:t>primordial pour une bonne performance</a:t>
            </a:r>
            <a:r>
              <a:rPr lang="fr-FR" sz="2200" dirty="0" smtClean="0"/>
              <a:t>.</a:t>
            </a:r>
          </a:p>
          <a:p>
            <a:r>
              <a:rPr lang="fr-FR" sz="2200" b="1" dirty="0" smtClean="0">
                <a:solidFill>
                  <a:srgbClr val="13B1B9"/>
                </a:solidFill>
              </a:rPr>
              <a:t>LABEL</a:t>
            </a:r>
            <a:r>
              <a:rPr lang="fr-FR" sz="2200" dirty="0" smtClean="0"/>
              <a:t> : </a:t>
            </a:r>
            <a:r>
              <a:rPr lang="fr-FR" sz="2200" dirty="0"/>
              <a:t>elle ajoute des métadonnées à l'image avec un système de clés-valeurs ; elle permet par exemple d'indiquer l'auteur du </a:t>
            </a:r>
            <a:r>
              <a:rPr lang="fr-FR" sz="2200" dirty="0" smtClean="0"/>
              <a:t>Dockerfile ou la version du fichier.</a:t>
            </a:r>
          </a:p>
          <a:p>
            <a:r>
              <a:rPr lang="fr-FR" sz="2200" b="1" dirty="0">
                <a:solidFill>
                  <a:srgbClr val="13B1B9"/>
                </a:solidFill>
              </a:rPr>
              <a:t>ENV</a:t>
            </a:r>
            <a:r>
              <a:rPr lang="fr-FR" sz="2200" dirty="0"/>
              <a:t> : elle permet de définir des variables d'environnements utilisables dans le Dockerfile et le conteneur.</a:t>
            </a:r>
          </a:p>
          <a:p>
            <a:r>
              <a:rPr lang="fr-FR" sz="2200" b="1" dirty="0" smtClean="0">
                <a:solidFill>
                  <a:srgbClr val="13B1B9"/>
                </a:solidFill>
              </a:rPr>
              <a:t>ARG</a:t>
            </a:r>
            <a:r>
              <a:rPr lang="fr-FR" sz="2200" dirty="0" smtClean="0"/>
              <a:t> : elle </a:t>
            </a:r>
            <a:r>
              <a:rPr lang="fr-FR" sz="2200" dirty="0"/>
              <a:t>permet de définir des variables temporaires qu'on peut utiliser dans un Dockerfile</a:t>
            </a:r>
            <a:r>
              <a:rPr lang="fr-FR" sz="2200" dirty="0" smtClean="0"/>
              <a:t>.</a:t>
            </a:r>
          </a:p>
          <a:p>
            <a:endParaRPr lang="fr-FR" sz="2200" dirty="0"/>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8</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3460318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commandes Dockerfile </a:t>
            </a:r>
            <a:r>
              <a:rPr lang="fr-FR" dirty="0" smtClean="0"/>
              <a:t>(2/3)</a:t>
            </a:r>
            <a:endParaRPr lang="fr-FR" dirty="0"/>
          </a:p>
        </p:txBody>
      </p:sp>
      <p:sp>
        <p:nvSpPr>
          <p:cNvPr id="3" name="Espace réservé du contenu 2"/>
          <p:cNvSpPr>
            <a:spLocks noGrp="1"/>
          </p:cNvSpPr>
          <p:nvPr>
            <p:ph idx="1"/>
          </p:nvPr>
        </p:nvSpPr>
        <p:spPr/>
        <p:txBody>
          <a:bodyPr>
            <a:normAutofit/>
          </a:bodyPr>
          <a:lstStyle/>
          <a:p>
            <a:r>
              <a:rPr lang="fr-FR" sz="2200" b="1" dirty="0" smtClean="0">
                <a:solidFill>
                  <a:srgbClr val="13B1B9"/>
                </a:solidFill>
              </a:rPr>
              <a:t>RUN</a:t>
            </a:r>
            <a:r>
              <a:rPr lang="fr-FR" sz="2200" dirty="0" smtClean="0">
                <a:solidFill>
                  <a:srgbClr val="13B1B9"/>
                </a:solidFill>
              </a:rPr>
              <a:t> </a:t>
            </a:r>
            <a:r>
              <a:rPr lang="fr-FR" sz="2200" dirty="0" smtClean="0"/>
              <a:t>: elle </a:t>
            </a:r>
            <a:r>
              <a:rPr lang="fr-FR" sz="2200" dirty="0"/>
              <a:t>exécute des commandes Linux ou Windows lors de la création de l'image</a:t>
            </a:r>
            <a:r>
              <a:rPr lang="fr-FR" sz="2200" dirty="0" smtClean="0"/>
              <a:t>.</a:t>
            </a:r>
          </a:p>
          <a:p>
            <a:r>
              <a:rPr lang="fr-FR" sz="2200" b="1" dirty="0" smtClean="0">
                <a:solidFill>
                  <a:srgbClr val="13B1B9"/>
                </a:solidFill>
              </a:rPr>
              <a:t>COPY</a:t>
            </a:r>
            <a:r>
              <a:rPr lang="fr-FR" sz="2200" dirty="0" smtClean="0">
                <a:solidFill>
                  <a:srgbClr val="13B1B9"/>
                </a:solidFill>
              </a:rPr>
              <a:t> </a:t>
            </a:r>
            <a:r>
              <a:rPr lang="fr-FR" sz="2200" dirty="0" smtClean="0"/>
              <a:t>: elle </a:t>
            </a:r>
            <a:r>
              <a:rPr lang="fr-FR" sz="2200" dirty="0"/>
              <a:t>permet de copier des fichiers depuis la machine locale vers le conteneur Docker</a:t>
            </a:r>
            <a:r>
              <a:rPr lang="fr-FR" sz="2200" dirty="0" smtClean="0"/>
              <a:t>.</a:t>
            </a:r>
          </a:p>
          <a:p>
            <a:r>
              <a:rPr lang="fr-FR" sz="2200" b="1" dirty="0" smtClean="0">
                <a:solidFill>
                  <a:srgbClr val="13B1B9"/>
                </a:solidFill>
              </a:rPr>
              <a:t>ADD</a:t>
            </a:r>
            <a:r>
              <a:rPr lang="fr-FR" sz="2200" dirty="0" smtClean="0"/>
              <a:t> : elle </a:t>
            </a:r>
            <a:r>
              <a:rPr lang="fr-FR" sz="2200" dirty="0"/>
              <a:t>permet de copier des fichiers depuis la machine locale vers le conteneur Docker (tout comme COPY) mais prend en charge des liens ou des </a:t>
            </a:r>
            <a:r>
              <a:rPr lang="fr-FR" sz="2200" dirty="0" smtClean="0"/>
              <a:t>archives.</a:t>
            </a:r>
          </a:p>
          <a:p>
            <a:r>
              <a:rPr lang="fr-FR" sz="2200" b="1" dirty="0" smtClean="0">
                <a:solidFill>
                  <a:srgbClr val="13B1B9"/>
                </a:solidFill>
              </a:rPr>
              <a:t>ENTRYPOINT</a:t>
            </a:r>
            <a:r>
              <a:rPr lang="fr-FR" sz="2200" dirty="0" smtClean="0"/>
              <a:t> : comme </a:t>
            </a:r>
            <a:r>
              <a:rPr lang="fr-FR" sz="2200" dirty="0"/>
              <a:t>son nom l'indique, c'est le point d'entrée du conteneur, en d'autres termes, c'est la commande qui sera toujours exécutée au démarrage du conteneur</a:t>
            </a:r>
            <a:r>
              <a:rPr lang="fr-FR" sz="2200" dirty="0" smtClean="0"/>
              <a:t>.</a:t>
            </a:r>
          </a:p>
          <a:p>
            <a:r>
              <a:rPr lang="fr-FR" sz="2200" b="1" dirty="0" smtClean="0">
                <a:solidFill>
                  <a:srgbClr val="13B1B9"/>
                </a:solidFill>
              </a:rPr>
              <a:t>CMD</a:t>
            </a:r>
            <a:r>
              <a:rPr lang="fr-FR" sz="2200" dirty="0" smtClean="0"/>
              <a:t> : elle </a:t>
            </a:r>
            <a:r>
              <a:rPr lang="fr-FR" sz="2200" dirty="0"/>
              <a:t>spécifie les arguments qui seront envoyés à l’ENTRYPOINT.</a:t>
            </a:r>
          </a:p>
        </p:txBody>
      </p:sp>
      <p:sp>
        <p:nvSpPr>
          <p:cNvPr id="4" name="Espace réservé du numéro de diapositive 3"/>
          <p:cNvSpPr>
            <a:spLocks noGrp="1"/>
          </p:cNvSpPr>
          <p:nvPr>
            <p:ph type="sldNum" sz="quarter" idx="12"/>
          </p:nvPr>
        </p:nvSpPr>
        <p:spPr/>
        <p:txBody>
          <a:bodyPr/>
          <a:lstStyle/>
          <a:p>
            <a:fld id="{DD9BC35F-91A1-4ACF-B10F-6F8BBE36500D}" type="slidenum">
              <a:rPr lang="fr-FR" smtClean="0"/>
              <a:t>9</a:t>
            </a:fld>
            <a:endParaRPr lang="fr-FR"/>
          </a:p>
        </p:txBody>
      </p:sp>
      <p:sp>
        <p:nvSpPr>
          <p:cNvPr id="5" name="Espace réservé du pied de page 4"/>
          <p:cNvSpPr>
            <a:spLocks noGrp="1"/>
          </p:cNvSpPr>
          <p:nvPr>
            <p:ph type="ftr" sz="quarter" idx="11"/>
          </p:nvPr>
        </p:nvSpPr>
        <p:spPr/>
        <p:txBody>
          <a:bodyPr/>
          <a:lstStyle/>
          <a:p>
            <a:r>
              <a:rPr lang="fr-FR" smtClean="0"/>
              <a:t>Docker &amp; Kubernetes, fondamentaux</a:t>
            </a:r>
            <a:endParaRPr lang="fr-FR"/>
          </a:p>
        </p:txBody>
      </p:sp>
    </p:spTree>
    <p:extLst>
      <p:ext uri="{BB962C8B-B14F-4D97-AF65-F5344CB8AC3E}">
        <p14:creationId xmlns:p14="http://schemas.microsoft.com/office/powerpoint/2010/main" val="418835101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té">
  <a:themeElements>
    <a:clrScheme name="Clarté">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té">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8641</TotalTime>
  <Words>2365</Words>
  <Application>Microsoft Office PowerPoint</Application>
  <PresentationFormat>Affichage à l'écran (4:3)</PresentationFormat>
  <Paragraphs>392</Paragraphs>
  <Slides>37</Slides>
  <Notes>1</Notes>
  <HiddenSlides>0</HiddenSlides>
  <MMClips>0</MMClips>
  <ScaleCrop>false</ScaleCrop>
  <HeadingPairs>
    <vt:vector size="4" baseType="variant">
      <vt:variant>
        <vt:lpstr>Thème</vt:lpstr>
      </vt:variant>
      <vt:variant>
        <vt:i4>1</vt:i4>
      </vt:variant>
      <vt:variant>
        <vt:lpstr>Titres des diapositives</vt:lpstr>
      </vt:variant>
      <vt:variant>
        <vt:i4>37</vt:i4>
      </vt:variant>
    </vt:vector>
  </HeadingPairs>
  <TitlesOfParts>
    <vt:vector size="38" baseType="lpstr">
      <vt:lpstr>Clarté</vt:lpstr>
      <vt:lpstr>Docker &amp; Kubernetes</vt:lpstr>
      <vt:lpstr>Plan</vt:lpstr>
      <vt:lpstr>Docker</vt:lpstr>
      <vt:lpstr>Docker, qu’est-ce que c’est ?</vt:lpstr>
      <vt:lpstr>Conteneurisation vs Virtualisation</vt:lpstr>
      <vt:lpstr>Image docker</vt:lpstr>
      <vt:lpstr>Dockerfile</vt:lpstr>
      <vt:lpstr>Les commandes Dockerfile (1/3)</vt:lpstr>
      <vt:lpstr>Les commandes Dockerfile (2/3)</vt:lpstr>
      <vt:lpstr>Les commandes Dockerfile (3/3)</vt:lpstr>
      <vt:lpstr>Exemple de Dockerfile</vt:lpstr>
      <vt:lpstr>Ateliers Docker</vt:lpstr>
      <vt:lpstr>Kubernetes</vt:lpstr>
      <vt:lpstr>K8s, qu’est-ce que c’est ?</vt:lpstr>
      <vt:lpstr>K8s vs. docker-swarm vs. mesos</vt:lpstr>
      <vt:lpstr>Atelier K8s : minikube et kubectl</vt:lpstr>
      <vt:lpstr>Atelier K8s : minikube et kubectl</vt:lpstr>
      <vt:lpstr>Atelier K8s : minikube et kubectl</vt:lpstr>
      <vt:lpstr>Objets K8S</vt:lpstr>
      <vt:lpstr>Objets K8s : PODS</vt:lpstr>
      <vt:lpstr>Objets K8s : PODS</vt:lpstr>
      <vt:lpstr>Objets K8s : PODS</vt:lpstr>
      <vt:lpstr>Objets K8s : VOLUMES (2/4)</vt:lpstr>
      <vt:lpstr>Objets K8s : SERVICES (3/4)</vt:lpstr>
      <vt:lpstr>Objets K8s : SERVICES (3/4)</vt:lpstr>
      <vt:lpstr>Objets K8s : NAMESPACES (4/4)</vt:lpstr>
      <vt:lpstr>Workloads K8s</vt:lpstr>
      <vt:lpstr>Workloads</vt:lpstr>
      <vt:lpstr>Workloads K8s : Deployment</vt:lpstr>
      <vt:lpstr>Workloads K8s : ReplicaSet</vt:lpstr>
      <vt:lpstr>Workloads K8s : StatefulSet, DaemonSet, Job</vt:lpstr>
      <vt:lpstr>Cluster K8S</vt:lpstr>
      <vt:lpstr>Cluster K8s : Architecture</vt:lpstr>
      <vt:lpstr>Cluster K8s : Control Plane</vt:lpstr>
      <vt:lpstr>Cluster K8s : Worker nodes</vt:lpstr>
      <vt:lpstr>Ateliers K8s</vt:lpstr>
      <vt:lpstr>Références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Mohamed TALHA</dc:creator>
  <cp:lastModifiedBy>Mohamed TALHA</cp:lastModifiedBy>
  <cp:revision>399</cp:revision>
  <dcterms:created xsi:type="dcterms:W3CDTF">2024-11-28T13:24:44Z</dcterms:created>
  <dcterms:modified xsi:type="dcterms:W3CDTF">2024-12-10T10:01:56Z</dcterms:modified>
</cp:coreProperties>
</file>