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4"/>
  </p:notesMasterIdLst>
  <p:sldIdLst>
    <p:sldId id="300" r:id="rId2"/>
    <p:sldId id="260" r:id="rId3"/>
    <p:sldId id="314" r:id="rId4"/>
    <p:sldId id="321" r:id="rId5"/>
    <p:sldId id="319" r:id="rId6"/>
    <p:sldId id="320" r:id="rId7"/>
    <p:sldId id="322" r:id="rId8"/>
    <p:sldId id="264" r:id="rId9"/>
    <p:sldId id="258" r:id="rId10"/>
    <p:sldId id="259" r:id="rId11"/>
    <p:sldId id="261" r:id="rId12"/>
    <p:sldId id="263" r:id="rId13"/>
    <p:sldId id="262" r:id="rId14"/>
    <p:sldId id="266" r:id="rId15"/>
    <p:sldId id="267" r:id="rId16"/>
    <p:sldId id="270" r:id="rId17"/>
    <p:sldId id="268" r:id="rId18"/>
    <p:sldId id="269" r:id="rId19"/>
    <p:sldId id="274" r:id="rId20"/>
    <p:sldId id="275" r:id="rId21"/>
    <p:sldId id="296" r:id="rId22"/>
    <p:sldId id="295" r:id="rId23"/>
    <p:sldId id="271" r:id="rId24"/>
    <p:sldId id="307" r:id="rId25"/>
    <p:sldId id="310" r:id="rId26"/>
    <p:sldId id="289" r:id="rId27"/>
    <p:sldId id="286" r:id="rId28"/>
    <p:sldId id="299" r:id="rId29"/>
    <p:sldId id="287" r:id="rId30"/>
    <p:sldId id="301" r:id="rId31"/>
    <p:sldId id="308" r:id="rId32"/>
    <p:sldId id="303" r:id="rId33"/>
    <p:sldId id="302" r:id="rId34"/>
    <p:sldId id="304" r:id="rId35"/>
    <p:sldId id="297" r:id="rId36"/>
    <p:sldId id="277" r:id="rId37"/>
    <p:sldId id="311" r:id="rId38"/>
    <p:sldId id="312" r:id="rId39"/>
    <p:sldId id="313" r:id="rId40"/>
    <p:sldId id="323" r:id="rId41"/>
    <p:sldId id="324" r:id="rId42"/>
    <p:sldId id="288" r:id="rId4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B1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3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3E30BE-4F62-4E9F-991A-FC3BA61331ED}" type="datetimeFigureOut">
              <a:rPr lang="fr-FR" smtClean="0"/>
              <a:t>20/04/2025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AFE65C-40AA-48C5-BD66-1E5CC4A1D31B}" type="slidenum">
              <a:rPr lang="fr-FR" smtClean="0"/>
              <a:t>‹N°›</a:t>
            </a:fld>
            <a:endParaRPr lang="fr-FR"/>
          </a:p>
        </p:txBody>
      </p:sp>
    </p:spTree>
    <p:extLst>
      <p:ext uri="{BB962C8B-B14F-4D97-AF65-F5344CB8AC3E}">
        <p14:creationId xmlns:p14="http://schemas.microsoft.com/office/powerpoint/2010/main" val="1217396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D1AFE65C-40AA-48C5-BD66-1E5CC4A1D31B}" type="slidenum">
              <a:rPr lang="fr-FR" smtClean="0"/>
              <a:t>1</a:t>
            </a:fld>
            <a:endParaRPr lang="fr-FR"/>
          </a:p>
        </p:txBody>
      </p:sp>
    </p:spTree>
    <p:extLst>
      <p:ext uri="{BB962C8B-B14F-4D97-AF65-F5344CB8AC3E}">
        <p14:creationId xmlns:p14="http://schemas.microsoft.com/office/powerpoint/2010/main" val="985232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1AFE65C-40AA-48C5-BD66-1E5CC4A1D31B}" type="slidenum">
              <a:rPr lang="fr-FR" smtClean="0"/>
              <a:t>11</a:t>
            </a:fld>
            <a:endParaRPr lang="fr-FR"/>
          </a:p>
        </p:txBody>
      </p:sp>
    </p:spTree>
    <p:extLst>
      <p:ext uri="{BB962C8B-B14F-4D97-AF65-F5344CB8AC3E}">
        <p14:creationId xmlns:p14="http://schemas.microsoft.com/office/powerpoint/2010/main" val="2687984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fr-FR" smtClean="0"/>
              <a:t>Modifiez le style du titre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7FF88A9F-32E3-435F-BABB-825D1679FB8B}" type="datetime1">
              <a:rPr lang="fr-FR" smtClean="0"/>
              <a:t>20/04/2025</a:t>
            </a:fld>
            <a:endParaRPr lang="fr-FR"/>
          </a:p>
        </p:txBody>
      </p:sp>
      <p:sp>
        <p:nvSpPr>
          <p:cNvPr id="5" name="Footer Placeholder 4"/>
          <p:cNvSpPr>
            <a:spLocks noGrp="1"/>
          </p:cNvSpPr>
          <p:nvPr>
            <p:ph type="ftr" sz="quarter" idx="11"/>
          </p:nvPr>
        </p:nvSpPr>
        <p:spPr/>
        <p:txBody>
          <a:bodyPr/>
          <a:lstStyle/>
          <a:p>
            <a:r>
              <a:rPr lang="fr-FR" smtClean="0"/>
              <a:t>Sécurité des applications conteneurisées avec K8S</a:t>
            </a:r>
            <a:endParaRPr lang="fr-FR"/>
          </a:p>
        </p:txBody>
      </p:sp>
      <p:sp>
        <p:nvSpPr>
          <p:cNvPr id="6" name="Slide Number Placeholder 5"/>
          <p:cNvSpPr>
            <a:spLocks noGrp="1"/>
          </p:cNvSpPr>
          <p:nvPr>
            <p:ph type="sldNum" sz="quarter" idx="12"/>
          </p:nvPr>
        </p:nvSpPr>
        <p:spPr/>
        <p:txBody>
          <a:bodyPr/>
          <a:lstStyle/>
          <a:p>
            <a:fld id="{DD9BC35F-91A1-4ACF-B10F-6F8BBE36500D}" type="slidenum">
              <a:rPr lang="fr-FR" smtClean="0"/>
              <a:t>‹N°›</a:t>
            </a:fld>
            <a:endParaRPr lang="fr-F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C47391DC-4CEE-4EC2-910F-A71EC5C1F929}" type="datetime1">
              <a:rPr lang="fr-FR" smtClean="0"/>
              <a:t>20/04/2025</a:t>
            </a:fld>
            <a:endParaRPr lang="fr-FR"/>
          </a:p>
        </p:txBody>
      </p:sp>
      <p:sp>
        <p:nvSpPr>
          <p:cNvPr id="5" name="Footer Placeholder 4"/>
          <p:cNvSpPr>
            <a:spLocks noGrp="1"/>
          </p:cNvSpPr>
          <p:nvPr>
            <p:ph type="ftr" sz="quarter" idx="11"/>
          </p:nvPr>
        </p:nvSpPr>
        <p:spPr/>
        <p:txBody>
          <a:bodyPr/>
          <a:lstStyle/>
          <a:p>
            <a:r>
              <a:rPr lang="fr-FR" smtClean="0"/>
              <a:t>Sécurité des applications conteneurisées avec K8S</a:t>
            </a:r>
            <a:endParaRPr lang="fr-FR"/>
          </a:p>
        </p:txBody>
      </p:sp>
      <p:sp>
        <p:nvSpPr>
          <p:cNvPr id="6" name="Slide Number Placeholder 5"/>
          <p:cNvSpPr>
            <a:spLocks noGrp="1"/>
          </p:cNvSpPr>
          <p:nvPr>
            <p:ph type="sldNum" sz="quarter" idx="12"/>
          </p:nvPr>
        </p:nvSpPr>
        <p:spPr/>
        <p:txBody>
          <a:bodyPr/>
          <a:lstStyle/>
          <a:p>
            <a:fld id="{DD9BC35F-91A1-4ACF-B10F-6F8BBE36500D}"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7920360-0B2C-4590-BFE5-2185FBA317C1}" type="datetime1">
              <a:rPr lang="fr-FR" smtClean="0"/>
              <a:t>20/04/2025</a:t>
            </a:fld>
            <a:endParaRPr lang="fr-FR"/>
          </a:p>
        </p:txBody>
      </p:sp>
      <p:sp>
        <p:nvSpPr>
          <p:cNvPr id="5" name="Footer Placeholder 4"/>
          <p:cNvSpPr>
            <a:spLocks noGrp="1"/>
          </p:cNvSpPr>
          <p:nvPr>
            <p:ph type="ftr" sz="quarter" idx="11"/>
          </p:nvPr>
        </p:nvSpPr>
        <p:spPr/>
        <p:txBody>
          <a:bodyPr/>
          <a:lstStyle/>
          <a:p>
            <a:r>
              <a:rPr lang="fr-FR" smtClean="0"/>
              <a:t>Sécurité des applications conteneurisées avec K8S</a:t>
            </a:r>
            <a:endParaRPr lang="fr-FR"/>
          </a:p>
        </p:txBody>
      </p:sp>
      <p:sp>
        <p:nvSpPr>
          <p:cNvPr id="6" name="Slide Number Placeholder 5"/>
          <p:cNvSpPr>
            <a:spLocks noGrp="1"/>
          </p:cNvSpPr>
          <p:nvPr>
            <p:ph type="sldNum" sz="quarter" idx="12"/>
          </p:nvPr>
        </p:nvSpPr>
        <p:spPr/>
        <p:txBody>
          <a:bodyPr/>
          <a:lstStyle/>
          <a:p>
            <a:fld id="{DD9BC35F-91A1-4ACF-B10F-6F8BBE36500D}"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04A51721-9D25-427F-AEC4-EF0B55BF6DB4}" type="datetime1">
              <a:rPr lang="fr-FR" smtClean="0"/>
              <a:t>20/04/2025</a:t>
            </a:fld>
            <a:endParaRPr lang="fr-FR"/>
          </a:p>
        </p:txBody>
      </p:sp>
      <p:sp>
        <p:nvSpPr>
          <p:cNvPr id="5" name="Footer Placeholder 4"/>
          <p:cNvSpPr>
            <a:spLocks noGrp="1"/>
          </p:cNvSpPr>
          <p:nvPr>
            <p:ph type="ftr" sz="quarter" idx="11"/>
          </p:nvPr>
        </p:nvSpPr>
        <p:spPr/>
        <p:txBody>
          <a:bodyPr/>
          <a:lstStyle/>
          <a:p>
            <a:r>
              <a:rPr lang="fr-FR" smtClean="0"/>
              <a:t>Sécurité des applications conteneurisées avec K8S</a:t>
            </a:r>
            <a:endParaRPr lang="fr-FR"/>
          </a:p>
        </p:txBody>
      </p:sp>
      <p:sp>
        <p:nvSpPr>
          <p:cNvPr id="6" name="Slide Number Placeholder 5"/>
          <p:cNvSpPr>
            <a:spLocks noGrp="1"/>
          </p:cNvSpPr>
          <p:nvPr>
            <p:ph type="sldNum" sz="quarter" idx="12"/>
          </p:nvPr>
        </p:nvSpPr>
        <p:spPr/>
        <p:txBody>
          <a:bodyPr/>
          <a:lstStyle/>
          <a:p>
            <a:fld id="{DD9BC35F-91A1-4ACF-B10F-6F8BBE36500D}"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fr-FR" smtClean="0"/>
              <a:t>Modifiez le style du titre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7DC27FD-E267-41FD-913E-E075EB65A0FD}" type="datetime1">
              <a:rPr lang="fr-FR" smtClean="0"/>
              <a:t>20/04/2025</a:t>
            </a:fld>
            <a:endParaRPr lang="fr-FR"/>
          </a:p>
        </p:txBody>
      </p:sp>
      <p:sp>
        <p:nvSpPr>
          <p:cNvPr id="5" name="Footer Placeholder 4"/>
          <p:cNvSpPr>
            <a:spLocks noGrp="1"/>
          </p:cNvSpPr>
          <p:nvPr>
            <p:ph type="ftr" sz="quarter" idx="11"/>
          </p:nvPr>
        </p:nvSpPr>
        <p:spPr/>
        <p:txBody>
          <a:bodyPr/>
          <a:lstStyle/>
          <a:p>
            <a:r>
              <a:rPr lang="fr-FR" smtClean="0"/>
              <a:t>Sécurité des applications conteneurisées avec K8S</a:t>
            </a:r>
            <a:endParaRPr lang="fr-FR"/>
          </a:p>
        </p:txBody>
      </p:sp>
      <p:sp>
        <p:nvSpPr>
          <p:cNvPr id="6" name="Slide Number Placeholder 5"/>
          <p:cNvSpPr>
            <a:spLocks noGrp="1"/>
          </p:cNvSpPr>
          <p:nvPr>
            <p:ph type="sldNum" sz="quarter" idx="12"/>
          </p:nvPr>
        </p:nvSpPr>
        <p:spPr/>
        <p:txBody>
          <a:bodyPr/>
          <a:lstStyle/>
          <a:p>
            <a:fld id="{DD9BC35F-91A1-4ACF-B10F-6F8BBE36500D}" type="slidenum">
              <a:rPr lang="fr-FR" smtClean="0"/>
              <a:t>‹N°›</a:t>
            </a:fld>
            <a:endParaRPr lang="fr-F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8CDD32D1-D221-4332-AD68-A61FE9426E9B}" type="datetime1">
              <a:rPr lang="fr-FR" smtClean="0"/>
              <a:t>20/04/2025</a:t>
            </a:fld>
            <a:endParaRPr lang="fr-FR"/>
          </a:p>
        </p:txBody>
      </p:sp>
      <p:sp>
        <p:nvSpPr>
          <p:cNvPr id="6" name="Footer Placeholder 5"/>
          <p:cNvSpPr>
            <a:spLocks noGrp="1"/>
          </p:cNvSpPr>
          <p:nvPr>
            <p:ph type="ftr" sz="quarter" idx="11"/>
          </p:nvPr>
        </p:nvSpPr>
        <p:spPr/>
        <p:txBody>
          <a:bodyPr/>
          <a:lstStyle/>
          <a:p>
            <a:r>
              <a:rPr lang="fr-FR" smtClean="0"/>
              <a:t>Sécurité des applications conteneurisées avec K8S</a:t>
            </a:r>
            <a:endParaRPr lang="fr-FR"/>
          </a:p>
        </p:txBody>
      </p:sp>
      <p:sp>
        <p:nvSpPr>
          <p:cNvPr id="7" name="Slide Number Placeholder 6"/>
          <p:cNvSpPr>
            <a:spLocks noGrp="1"/>
          </p:cNvSpPr>
          <p:nvPr>
            <p:ph type="sldNum" sz="quarter" idx="12"/>
          </p:nvPr>
        </p:nvSpPr>
        <p:spPr/>
        <p:txBody>
          <a:bodyPr/>
          <a:lstStyle/>
          <a:p>
            <a:fld id="{DD9BC35F-91A1-4ACF-B10F-6F8BBE36500D}"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A25810C-A449-4362-8434-0B8FAA3BD720}" type="datetime1">
              <a:rPr lang="fr-FR" smtClean="0"/>
              <a:t>20/04/2025</a:t>
            </a:fld>
            <a:endParaRPr lang="fr-FR"/>
          </a:p>
        </p:txBody>
      </p:sp>
      <p:sp>
        <p:nvSpPr>
          <p:cNvPr id="8" name="Footer Placeholder 7"/>
          <p:cNvSpPr>
            <a:spLocks noGrp="1"/>
          </p:cNvSpPr>
          <p:nvPr>
            <p:ph type="ftr" sz="quarter" idx="11"/>
          </p:nvPr>
        </p:nvSpPr>
        <p:spPr/>
        <p:txBody>
          <a:bodyPr/>
          <a:lstStyle/>
          <a:p>
            <a:r>
              <a:rPr lang="fr-FR" smtClean="0"/>
              <a:t>Sécurité des applications conteneurisées avec K8S</a:t>
            </a:r>
            <a:endParaRPr lang="fr-FR"/>
          </a:p>
        </p:txBody>
      </p:sp>
      <p:sp>
        <p:nvSpPr>
          <p:cNvPr id="9" name="Slide Number Placeholder 8"/>
          <p:cNvSpPr>
            <a:spLocks noGrp="1"/>
          </p:cNvSpPr>
          <p:nvPr>
            <p:ph type="sldNum" sz="quarter" idx="12"/>
          </p:nvPr>
        </p:nvSpPr>
        <p:spPr/>
        <p:txBody>
          <a:bodyPr/>
          <a:lstStyle/>
          <a:p>
            <a:fld id="{DD9BC35F-91A1-4ACF-B10F-6F8BBE36500D}" type="slidenum">
              <a:rPr lang="fr-FR" smtClean="0"/>
              <a:t>‹N°›</a:t>
            </a:fld>
            <a:endParaRPr lang="fr-F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A69175B0-00A4-4552-B2AC-9F1AACC84ACD}" type="datetime1">
              <a:rPr lang="fr-FR" smtClean="0"/>
              <a:t>20/04/2025</a:t>
            </a:fld>
            <a:endParaRPr lang="fr-FR"/>
          </a:p>
        </p:txBody>
      </p:sp>
      <p:sp>
        <p:nvSpPr>
          <p:cNvPr id="4" name="Footer Placeholder 3"/>
          <p:cNvSpPr>
            <a:spLocks noGrp="1"/>
          </p:cNvSpPr>
          <p:nvPr>
            <p:ph type="ftr" sz="quarter" idx="11"/>
          </p:nvPr>
        </p:nvSpPr>
        <p:spPr/>
        <p:txBody>
          <a:bodyPr/>
          <a:lstStyle/>
          <a:p>
            <a:r>
              <a:rPr lang="fr-FR" smtClean="0"/>
              <a:t>Sécurité des applications conteneurisées avec K8S</a:t>
            </a:r>
            <a:endParaRPr lang="fr-FR"/>
          </a:p>
        </p:txBody>
      </p:sp>
      <p:sp>
        <p:nvSpPr>
          <p:cNvPr id="5" name="Slide Number Placeholder 4"/>
          <p:cNvSpPr>
            <a:spLocks noGrp="1"/>
          </p:cNvSpPr>
          <p:nvPr>
            <p:ph type="sldNum" sz="quarter" idx="12"/>
          </p:nvPr>
        </p:nvSpPr>
        <p:spPr/>
        <p:txBody>
          <a:bodyPr/>
          <a:lstStyle/>
          <a:p>
            <a:fld id="{DD9BC35F-91A1-4ACF-B10F-6F8BBE36500D}"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4C22C-C718-4E07-8FA6-55ADB1C363BC}" type="datetime1">
              <a:rPr lang="fr-FR" smtClean="0"/>
              <a:t>20/04/2025</a:t>
            </a:fld>
            <a:endParaRPr lang="fr-FR"/>
          </a:p>
        </p:txBody>
      </p:sp>
      <p:sp>
        <p:nvSpPr>
          <p:cNvPr id="3" name="Footer Placeholder 2"/>
          <p:cNvSpPr>
            <a:spLocks noGrp="1"/>
          </p:cNvSpPr>
          <p:nvPr>
            <p:ph type="ftr" sz="quarter" idx="11"/>
          </p:nvPr>
        </p:nvSpPr>
        <p:spPr/>
        <p:txBody>
          <a:bodyPr/>
          <a:lstStyle/>
          <a:p>
            <a:r>
              <a:rPr lang="fr-FR" smtClean="0"/>
              <a:t>Sécurité des applications conteneurisées avec K8S</a:t>
            </a:r>
            <a:endParaRPr lang="fr-FR"/>
          </a:p>
        </p:txBody>
      </p:sp>
      <p:sp>
        <p:nvSpPr>
          <p:cNvPr id="4" name="Slide Number Placeholder 3"/>
          <p:cNvSpPr>
            <a:spLocks noGrp="1"/>
          </p:cNvSpPr>
          <p:nvPr>
            <p:ph type="sldNum" sz="quarter" idx="12"/>
          </p:nvPr>
        </p:nvSpPr>
        <p:spPr/>
        <p:txBody>
          <a:bodyPr/>
          <a:lstStyle/>
          <a:p>
            <a:fld id="{DD9BC35F-91A1-4ACF-B10F-6F8BBE36500D}"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6E51DD2-1D08-49E9-B2D3-83FAD49CCDD8}" type="datetime1">
              <a:rPr lang="fr-FR" smtClean="0"/>
              <a:t>20/04/2025</a:t>
            </a:fld>
            <a:endParaRPr lang="fr-FR"/>
          </a:p>
        </p:txBody>
      </p:sp>
      <p:sp>
        <p:nvSpPr>
          <p:cNvPr id="6" name="Footer Placeholder 5"/>
          <p:cNvSpPr>
            <a:spLocks noGrp="1"/>
          </p:cNvSpPr>
          <p:nvPr>
            <p:ph type="ftr" sz="quarter" idx="11"/>
          </p:nvPr>
        </p:nvSpPr>
        <p:spPr/>
        <p:txBody>
          <a:bodyPr/>
          <a:lstStyle/>
          <a:p>
            <a:r>
              <a:rPr lang="fr-FR" smtClean="0"/>
              <a:t>Sécurité des applications conteneurisées avec K8S</a:t>
            </a:r>
            <a:endParaRPr lang="fr-FR"/>
          </a:p>
        </p:txBody>
      </p:sp>
      <p:sp>
        <p:nvSpPr>
          <p:cNvPr id="7" name="Slide Number Placeholder 6"/>
          <p:cNvSpPr>
            <a:spLocks noGrp="1"/>
          </p:cNvSpPr>
          <p:nvPr>
            <p:ph type="sldNum" sz="quarter" idx="12"/>
          </p:nvPr>
        </p:nvSpPr>
        <p:spPr/>
        <p:txBody>
          <a:bodyPr/>
          <a:lstStyle/>
          <a:p>
            <a:fld id="{DD9BC35F-91A1-4ACF-B10F-6F8BBE36500D}" type="slidenum">
              <a:rPr lang="fr-FR" smtClean="0"/>
              <a:t>‹N°›</a:t>
            </a:fld>
            <a:endParaRPr lang="fr-F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D7F1606-1EC6-4B2F-B3CB-56AC2BFA6517}" type="datetime1">
              <a:rPr lang="fr-FR" smtClean="0"/>
              <a:t>20/04/2025</a:t>
            </a:fld>
            <a:endParaRPr lang="fr-FR"/>
          </a:p>
        </p:txBody>
      </p:sp>
      <p:sp>
        <p:nvSpPr>
          <p:cNvPr id="6" name="Footer Placeholder 5"/>
          <p:cNvSpPr>
            <a:spLocks noGrp="1"/>
          </p:cNvSpPr>
          <p:nvPr>
            <p:ph type="ftr" sz="quarter" idx="11"/>
          </p:nvPr>
        </p:nvSpPr>
        <p:spPr/>
        <p:txBody>
          <a:bodyPr/>
          <a:lstStyle/>
          <a:p>
            <a:r>
              <a:rPr lang="fr-FR" smtClean="0"/>
              <a:t>Sécurité des applications conteneurisées avec K8S</a:t>
            </a:r>
            <a:endParaRPr lang="fr-FR"/>
          </a:p>
        </p:txBody>
      </p:sp>
      <p:sp>
        <p:nvSpPr>
          <p:cNvPr id="7" name="Slide Number Placeholder 6"/>
          <p:cNvSpPr>
            <a:spLocks noGrp="1"/>
          </p:cNvSpPr>
          <p:nvPr>
            <p:ph type="sldNum" sz="quarter" idx="12"/>
          </p:nvPr>
        </p:nvSpPr>
        <p:spPr/>
        <p:txBody>
          <a:bodyPr/>
          <a:lstStyle/>
          <a:p>
            <a:fld id="{DD9BC35F-91A1-4ACF-B10F-6F8BBE36500D}"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800A9A4-0E72-44E9-8D9F-221A284B9EFF}" type="datetime1">
              <a:rPr lang="fr-FR" smtClean="0"/>
              <a:t>20/04/2025</a:t>
            </a:fld>
            <a:endParaRPr lang="fr-F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fr-FR" smtClean="0"/>
              <a:t>Sécurité des applications conteneurisées avec K8S</a:t>
            </a:r>
            <a:endParaRPr lang="fr-F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D9BC35F-91A1-4ACF-B10F-6F8BBE36500D}"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docker.com/reference/dockerfi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Cloud-Elit/Docker_Kubernetes/blob/main/Ateliers_Docker.m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kubernetes.io/docs/reference/kubectl/" TargetMode="External"/><Relationship Id="rId2" Type="http://schemas.openxmlformats.org/officeDocument/2006/relationships/hyperlink" Target="https://minikube.sigs.k8s.io/docs/start/?arch=/windows/x86-64/stable/.exe+downloa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kubernetes.io/docs/concepts/workloads/controllers/daemonset/" TargetMode="External"/><Relationship Id="rId2" Type="http://schemas.openxmlformats.org/officeDocument/2006/relationships/hyperlink" Target="https://kubernetes.io/docs/concepts/workloads/controllers/statefulset/" TargetMode="External"/><Relationship Id="rId1" Type="http://schemas.openxmlformats.org/officeDocument/2006/relationships/slideLayout" Target="../slideLayouts/slideLayout2.xml"/><Relationship Id="rId5" Type="http://schemas.openxmlformats.org/officeDocument/2006/relationships/hyperlink" Target="https://kubernetes.io/docs/concepts/workloads/controllers/cron-jobs/" TargetMode="External"/><Relationship Id="rId4" Type="http://schemas.openxmlformats.org/officeDocument/2006/relationships/hyperlink" Target="https://kubernetes.io/docs/concepts/workloads/controllers/job/"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Cloud-Elit/Docker_Kubernetes/blob/main/Ateliers_K8s.m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hyperlink" Target="https://www.crowdstrike.com/fr-fr/cybersecurity-101/cloud-security/virtualization-vs-containerization/"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ocs.docker.com/reference/dockerfile/" TargetMode="External"/><Relationship Id="rId2" Type="http://schemas.openxmlformats.org/officeDocument/2006/relationships/hyperlink" Target="https://containers.goffinet.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371600"/>
            <a:ext cx="8062664" cy="1927225"/>
          </a:xfrm>
        </p:spPr>
        <p:txBody>
          <a:bodyPr/>
          <a:lstStyle/>
          <a:p>
            <a:pPr algn="ctr"/>
            <a:r>
              <a:rPr lang="fr-FR" sz="2000" b="1" dirty="0" smtClean="0"/>
              <a:t>Cloud Computing : </a:t>
            </a:r>
            <a:r>
              <a:rPr lang="fr-FR" sz="2000" b="1" dirty="0"/>
              <a:t>Docker, Kubernetes</a:t>
            </a:r>
            <a:br>
              <a:rPr lang="fr-FR" sz="2000" b="1" dirty="0"/>
            </a:br>
            <a:r>
              <a:rPr lang="fr-FR" sz="2000" b="1" dirty="0" smtClean="0"/>
              <a:t>Déploiement et Sécurité </a:t>
            </a:r>
            <a:r>
              <a:rPr lang="fr-FR" sz="2000" b="1" dirty="0"/>
              <a:t>des applications </a:t>
            </a:r>
            <a:r>
              <a:rPr lang="fr-FR" sz="2000" b="1" dirty="0" smtClean="0"/>
              <a:t>conteneurisées</a:t>
            </a:r>
            <a:endParaRPr lang="fr-FR" sz="2000" b="1" dirty="0"/>
          </a:p>
        </p:txBody>
      </p:sp>
      <p:sp>
        <p:nvSpPr>
          <p:cNvPr id="3" name="Sous-titre 2"/>
          <p:cNvSpPr>
            <a:spLocks noGrp="1"/>
          </p:cNvSpPr>
          <p:nvPr>
            <p:ph type="subTitle" idx="1"/>
          </p:nvPr>
        </p:nvSpPr>
        <p:spPr>
          <a:xfrm>
            <a:off x="685800" y="3505200"/>
            <a:ext cx="7630616" cy="1752600"/>
          </a:xfrm>
        </p:spPr>
        <p:txBody>
          <a:bodyPr>
            <a:normAutofit/>
          </a:bodyPr>
          <a:lstStyle/>
          <a:p>
            <a:r>
              <a:rPr lang="fr-FR" sz="2000" dirty="0" smtClean="0"/>
              <a:t>Dr. Mohamed TALHA</a:t>
            </a:r>
          </a:p>
          <a:p>
            <a:r>
              <a:rPr lang="fr-FR" sz="2000" dirty="0"/>
              <a:t>Technical </a:t>
            </a:r>
            <a:r>
              <a:rPr lang="fr-FR" sz="2000" dirty="0" smtClean="0"/>
              <a:t>Leader in </a:t>
            </a:r>
            <a:r>
              <a:rPr lang="fr-FR" sz="2000" dirty="0" smtClean="0"/>
              <a:t>Cloud Computing, Java </a:t>
            </a:r>
            <a:r>
              <a:rPr lang="fr-FR" sz="2000" dirty="0" smtClean="0"/>
              <a:t>/ </a:t>
            </a:r>
            <a:r>
              <a:rPr lang="fr-FR" sz="2000" dirty="0" smtClean="0"/>
              <a:t>JEE and Big Data</a:t>
            </a:r>
            <a:endParaRPr lang="fr-FR" sz="2000" dirty="0"/>
          </a:p>
        </p:txBody>
      </p:sp>
    </p:spTree>
    <p:extLst>
      <p:ext uri="{BB962C8B-B14F-4D97-AF65-F5344CB8AC3E}">
        <p14:creationId xmlns:p14="http://schemas.microsoft.com/office/powerpoint/2010/main" val="22754378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Image docker</a:t>
            </a:r>
            <a:endParaRPr lang="fr-FR" dirty="0"/>
          </a:p>
        </p:txBody>
      </p:sp>
      <p:sp>
        <p:nvSpPr>
          <p:cNvPr id="3" name="Espace réservé du contenu 2"/>
          <p:cNvSpPr>
            <a:spLocks noGrp="1"/>
          </p:cNvSpPr>
          <p:nvPr>
            <p:ph idx="1"/>
          </p:nvPr>
        </p:nvSpPr>
        <p:spPr>
          <a:xfrm>
            <a:off x="457200" y="1600200"/>
            <a:ext cx="8507288" cy="4997152"/>
          </a:xfrm>
        </p:spPr>
        <p:txBody>
          <a:bodyPr>
            <a:normAutofit/>
          </a:bodyPr>
          <a:lstStyle/>
          <a:p>
            <a:r>
              <a:rPr lang="fr-FR" sz="2200" dirty="0" smtClean="0"/>
              <a:t>Une </a:t>
            </a:r>
            <a:r>
              <a:rPr lang="fr-FR" sz="2200" b="1" dirty="0">
                <a:solidFill>
                  <a:srgbClr val="13B1B9"/>
                </a:solidFill>
              </a:rPr>
              <a:t>Image Docker</a:t>
            </a:r>
            <a:r>
              <a:rPr lang="fr-FR" sz="2200" dirty="0" smtClean="0"/>
              <a:t> </a:t>
            </a:r>
            <a:r>
              <a:rPr lang="fr-FR" sz="2200" dirty="0" smtClean="0"/>
              <a:t>est </a:t>
            </a:r>
            <a:r>
              <a:rPr lang="fr-FR" sz="2200" dirty="0"/>
              <a:t>un </a:t>
            </a:r>
            <a:r>
              <a:rPr lang="fr-FR" sz="2200" dirty="0" smtClean="0"/>
              <a:t>modèle, en </a:t>
            </a:r>
            <a:r>
              <a:rPr lang="fr-FR" sz="2200" dirty="0" smtClean="0"/>
              <a:t>lecture </a:t>
            </a:r>
            <a:r>
              <a:rPr lang="fr-FR" sz="2200" dirty="0" smtClean="0"/>
              <a:t>seule, </a:t>
            </a:r>
            <a:r>
              <a:rPr lang="fr-FR" sz="2200" dirty="0" smtClean="0"/>
              <a:t>composé </a:t>
            </a:r>
            <a:r>
              <a:rPr lang="fr-FR" sz="2200" dirty="0"/>
              <a:t>de plusieurs couches </a:t>
            </a:r>
            <a:r>
              <a:rPr lang="fr-FR" sz="2200" dirty="0" smtClean="0"/>
              <a:t>qui représentent </a:t>
            </a:r>
            <a:r>
              <a:rPr lang="fr-FR" sz="2200" dirty="0"/>
              <a:t>l’application que l’on souhaite déployer </a:t>
            </a:r>
            <a:r>
              <a:rPr lang="fr-FR" sz="2200" dirty="0" smtClean="0"/>
              <a:t>ainsi </a:t>
            </a:r>
            <a:r>
              <a:rPr lang="fr-FR" sz="2200" dirty="0"/>
              <a:t>que les bibliothèques et les fichiers binaires requis</a:t>
            </a:r>
            <a:r>
              <a:rPr lang="fr-FR" sz="2200" dirty="0" smtClean="0"/>
              <a:t>.</a:t>
            </a:r>
          </a:p>
          <a:p>
            <a:r>
              <a:rPr lang="fr-FR" sz="2200" dirty="0" smtClean="0"/>
              <a:t>Exemple :</a:t>
            </a:r>
            <a:endParaRPr lang="fr-FR" sz="2200" dirty="0" smtClean="0"/>
          </a:p>
          <a:p>
            <a:endParaRPr lang="fr-FR" sz="2200" dirty="0"/>
          </a:p>
          <a:p>
            <a:endParaRPr lang="fr-FR" sz="2200" dirty="0" smtClean="0"/>
          </a:p>
          <a:p>
            <a:endParaRPr lang="fr-FR" sz="2200" dirty="0"/>
          </a:p>
          <a:p>
            <a:endParaRPr lang="fr-FR" sz="2200" dirty="0" smtClean="0"/>
          </a:p>
          <a:p>
            <a:endParaRPr lang="fr-FR" sz="2000" dirty="0" smtClean="0"/>
          </a:p>
          <a:p>
            <a:endParaRPr lang="fr-FR" sz="2000" dirty="0" smtClean="0"/>
          </a:p>
          <a:p>
            <a:pPr marL="0" indent="0">
              <a:buNone/>
            </a:pPr>
            <a:r>
              <a:rPr lang="fr-FR" sz="2000" dirty="0" smtClean="0">
                <a:sym typeface="Wingdings" panose="05000000000000000000" pitchFamily="2" charset="2"/>
              </a:rPr>
              <a:t> </a:t>
            </a:r>
            <a:r>
              <a:rPr lang="fr-FR" sz="2000" dirty="0" smtClean="0"/>
              <a:t>Un </a:t>
            </a:r>
            <a:r>
              <a:rPr lang="fr-FR" sz="2000" dirty="0">
                <a:solidFill>
                  <a:srgbClr val="13B1B9"/>
                </a:solidFill>
              </a:rPr>
              <a:t>Conteneur Docker</a:t>
            </a:r>
            <a:r>
              <a:rPr lang="fr-FR" sz="2000" dirty="0"/>
              <a:t> </a:t>
            </a:r>
            <a:r>
              <a:rPr lang="fr-FR" sz="2000" dirty="0" smtClean="0"/>
              <a:t>est une </a:t>
            </a:r>
            <a:r>
              <a:rPr lang="fr-FR" sz="2000" dirty="0"/>
              <a:t>instance d’une </a:t>
            </a:r>
            <a:r>
              <a:rPr lang="fr-FR" sz="2000" dirty="0">
                <a:solidFill>
                  <a:srgbClr val="13B1B9"/>
                </a:solidFill>
              </a:rPr>
              <a:t>Image Docker</a:t>
            </a:r>
            <a:r>
              <a:rPr lang="fr-FR" sz="2000" dirty="0"/>
              <a:t>.</a:t>
            </a:r>
            <a:endParaRPr lang="fr-FR" sz="2200" dirty="0" smtClean="0"/>
          </a:p>
          <a:p>
            <a:endParaRPr lang="fr-FR" sz="2200" dirty="0"/>
          </a:p>
          <a:p>
            <a:endParaRPr lang="fr-FR" sz="2200" dirty="0"/>
          </a:p>
        </p:txBody>
      </p:sp>
      <p:pic>
        <p:nvPicPr>
          <p:cNvPr id="4" name="Image 3" descr="Les différentes couches d'une image LAMP au moyen de Docker"/>
          <p:cNvPicPr/>
          <p:nvPr/>
        </p:nvPicPr>
        <p:blipFill>
          <a:blip r:embed="rId2">
            <a:extLst>
              <a:ext uri="{28A0092B-C50C-407E-A947-70E740481C1C}">
                <a14:useLocalDpi xmlns:a14="http://schemas.microsoft.com/office/drawing/2010/main" val="0"/>
              </a:ext>
            </a:extLst>
          </a:blip>
          <a:srcRect/>
          <a:stretch>
            <a:fillRect/>
          </a:stretch>
        </p:blipFill>
        <p:spPr bwMode="auto">
          <a:xfrm>
            <a:off x="730963" y="3140968"/>
            <a:ext cx="1669415" cy="2157730"/>
          </a:xfrm>
          <a:prstGeom prst="rect">
            <a:avLst/>
          </a:prstGeom>
          <a:noFill/>
          <a:ln>
            <a:noFill/>
          </a:ln>
        </p:spPr>
      </p:pic>
      <p:sp>
        <p:nvSpPr>
          <p:cNvPr id="6" name="Rectangle 5"/>
          <p:cNvSpPr/>
          <p:nvPr/>
        </p:nvSpPr>
        <p:spPr>
          <a:xfrm>
            <a:off x="2400378" y="3266866"/>
            <a:ext cx="6060054" cy="430887"/>
          </a:xfrm>
          <a:prstGeom prst="rect">
            <a:avLst/>
          </a:prstGeom>
        </p:spPr>
        <p:txBody>
          <a:bodyPr wrap="square">
            <a:spAutoFit/>
          </a:bodyPr>
          <a:lstStyle/>
          <a:p>
            <a:r>
              <a:rPr lang="fr-FR" sz="2200" dirty="0" smtClean="0"/>
              <a:t>Une image LAMP (Linux Apache MySQL PHP)</a:t>
            </a:r>
            <a:endParaRPr lang="fr-FR" sz="2200" dirty="0"/>
          </a:p>
        </p:txBody>
      </p:sp>
      <p:sp>
        <p:nvSpPr>
          <p:cNvPr id="7" name="Rectangle 6"/>
          <p:cNvSpPr/>
          <p:nvPr/>
        </p:nvSpPr>
        <p:spPr>
          <a:xfrm>
            <a:off x="2514185" y="3698914"/>
            <a:ext cx="6212454" cy="261610"/>
          </a:xfrm>
          <a:prstGeom prst="rect">
            <a:avLst/>
          </a:prstGeom>
        </p:spPr>
        <p:txBody>
          <a:bodyPr wrap="square">
            <a:spAutoFit/>
          </a:bodyPr>
          <a:lstStyle/>
          <a:p>
            <a:r>
              <a:rPr lang="fr-FR" sz="1100" dirty="0"/>
              <a:t>Une couche </a:t>
            </a:r>
            <a:r>
              <a:rPr lang="fr-FR" sz="1100" dirty="0" err="1"/>
              <a:t>php</a:t>
            </a:r>
            <a:r>
              <a:rPr lang="fr-FR" sz="1100" dirty="0"/>
              <a:t> qui contiendra un interpréteur PHP mais aussi les bibliothèques qui vont avec.</a:t>
            </a:r>
          </a:p>
        </p:txBody>
      </p:sp>
      <p:sp>
        <p:nvSpPr>
          <p:cNvPr id="8" name="Rectangle 7"/>
          <p:cNvSpPr/>
          <p:nvPr/>
        </p:nvSpPr>
        <p:spPr>
          <a:xfrm>
            <a:off x="2514185" y="4031486"/>
            <a:ext cx="6212454" cy="261610"/>
          </a:xfrm>
          <a:prstGeom prst="rect">
            <a:avLst/>
          </a:prstGeom>
        </p:spPr>
        <p:txBody>
          <a:bodyPr wrap="square">
            <a:spAutoFit/>
          </a:bodyPr>
          <a:lstStyle/>
          <a:p>
            <a:r>
              <a:rPr lang="fr-FR" sz="1100" dirty="0"/>
              <a:t>Une couche </a:t>
            </a:r>
            <a:r>
              <a:rPr lang="fr-FR" sz="1100" dirty="0" err="1"/>
              <a:t>Mysql</a:t>
            </a:r>
            <a:r>
              <a:rPr lang="fr-FR" sz="1100" dirty="0"/>
              <a:t> qui contiendra le système de gestion de bases de données.</a:t>
            </a:r>
          </a:p>
        </p:txBody>
      </p:sp>
      <p:sp>
        <p:nvSpPr>
          <p:cNvPr id="10" name="Rectangle 9"/>
          <p:cNvSpPr/>
          <p:nvPr/>
        </p:nvSpPr>
        <p:spPr>
          <a:xfrm>
            <a:off x="2514185" y="4772548"/>
            <a:ext cx="6060054" cy="261610"/>
          </a:xfrm>
          <a:prstGeom prst="rect">
            <a:avLst/>
          </a:prstGeom>
        </p:spPr>
        <p:txBody>
          <a:bodyPr wrap="square">
            <a:spAutoFit/>
          </a:bodyPr>
          <a:lstStyle/>
          <a:p>
            <a:r>
              <a:rPr lang="fr-FR" sz="1100" dirty="0"/>
              <a:t>Une couche OS pour exécuter Apache, MySQL et PHP sur un OS Linux Debian.</a:t>
            </a:r>
          </a:p>
        </p:txBody>
      </p:sp>
      <p:sp>
        <p:nvSpPr>
          <p:cNvPr id="11" name="Rectangle 10"/>
          <p:cNvSpPr/>
          <p:nvPr/>
        </p:nvSpPr>
        <p:spPr>
          <a:xfrm>
            <a:off x="2514185" y="4365104"/>
            <a:ext cx="6060054" cy="261610"/>
          </a:xfrm>
          <a:prstGeom prst="rect">
            <a:avLst/>
          </a:prstGeom>
        </p:spPr>
        <p:txBody>
          <a:bodyPr wrap="square">
            <a:spAutoFit/>
          </a:bodyPr>
          <a:lstStyle/>
          <a:p>
            <a:r>
              <a:rPr lang="fr-FR" sz="1100" dirty="0"/>
              <a:t>Une couche Apache pour démarrer le serveur web.</a:t>
            </a:r>
          </a:p>
        </p:txBody>
      </p:sp>
      <p:cxnSp>
        <p:nvCxnSpPr>
          <p:cNvPr id="9" name="Connecteur droit avec flèche 8"/>
          <p:cNvCxnSpPr>
            <a:endCxn id="7" idx="1"/>
          </p:cNvCxnSpPr>
          <p:nvPr/>
        </p:nvCxnSpPr>
        <p:spPr>
          <a:xfrm>
            <a:off x="2267744" y="3829719"/>
            <a:ext cx="2464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2267744" y="4162291"/>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a:off x="2267744" y="4495909"/>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a:off x="2267744" y="4903353"/>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Espace réservé du pied de page 11"/>
          <p:cNvSpPr>
            <a:spLocks noGrp="1"/>
          </p:cNvSpPr>
          <p:nvPr>
            <p:ph type="ftr" sz="quarter" idx="11"/>
          </p:nvPr>
        </p:nvSpPr>
        <p:spPr/>
        <p:txBody>
          <a:bodyPr/>
          <a:lstStyle/>
          <a:p>
            <a:r>
              <a:rPr lang="fr-FR" smtClean="0"/>
              <a:t>Sécurité des applications conteneurisées avec K8S</a:t>
            </a:r>
            <a:endParaRPr lang="fr-FR"/>
          </a:p>
        </p:txBody>
      </p:sp>
      <p:sp>
        <p:nvSpPr>
          <p:cNvPr id="14" name="Espace réservé du numéro de diapositive 13"/>
          <p:cNvSpPr>
            <a:spLocks noGrp="1"/>
          </p:cNvSpPr>
          <p:nvPr>
            <p:ph type="sldNum" sz="quarter" idx="12"/>
          </p:nvPr>
        </p:nvSpPr>
        <p:spPr/>
        <p:txBody>
          <a:bodyPr/>
          <a:lstStyle/>
          <a:p>
            <a:fld id="{DD9BC35F-91A1-4ACF-B10F-6F8BBE36500D}" type="slidenum">
              <a:rPr lang="fr-FR" smtClean="0"/>
              <a:t>10</a:t>
            </a:fld>
            <a:endParaRPr lang="fr-FR"/>
          </a:p>
        </p:txBody>
      </p:sp>
    </p:spTree>
    <p:extLst>
      <p:ext uri="{BB962C8B-B14F-4D97-AF65-F5344CB8AC3E}">
        <p14:creationId xmlns:p14="http://schemas.microsoft.com/office/powerpoint/2010/main" val="279190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 presetClass="entr" presetSubtype="0" fill="hold"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80">
                                          <p:stCondLst>
                                            <p:cond delay="0"/>
                                          </p:stCondLst>
                                        </p:cTn>
                                        <p:tgtEl>
                                          <p:spTgt spid="3">
                                            <p:txEl>
                                              <p:pRg st="8" end="8"/>
                                            </p:txEl>
                                          </p:spTgt>
                                        </p:tgtEl>
                                      </p:cBhvr>
                                    </p:animEffect>
                                    <p:anim calcmode="lin" valueType="num">
                                      <p:cBhvr>
                                        <p:cTn id="38"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43" dur="26">
                                          <p:stCondLst>
                                            <p:cond delay="650"/>
                                          </p:stCondLst>
                                        </p:cTn>
                                        <p:tgtEl>
                                          <p:spTgt spid="3">
                                            <p:txEl>
                                              <p:pRg st="8" end="8"/>
                                            </p:txEl>
                                          </p:spTgt>
                                        </p:tgtEl>
                                      </p:cBhvr>
                                      <p:to x="100000" y="60000"/>
                                    </p:animScale>
                                    <p:animScale>
                                      <p:cBhvr>
                                        <p:cTn id="44" dur="166" decel="50000">
                                          <p:stCondLst>
                                            <p:cond delay="676"/>
                                          </p:stCondLst>
                                        </p:cTn>
                                        <p:tgtEl>
                                          <p:spTgt spid="3">
                                            <p:txEl>
                                              <p:pRg st="8" end="8"/>
                                            </p:txEl>
                                          </p:spTgt>
                                        </p:tgtEl>
                                      </p:cBhvr>
                                      <p:to x="100000" y="100000"/>
                                    </p:animScale>
                                    <p:animScale>
                                      <p:cBhvr>
                                        <p:cTn id="45" dur="26">
                                          <p:stCondLst>
                                            <p:cond delay="1312"/>
                                          </p:stCondLst>
                                        </p:cTn>
                                        <p:tgtEl>
                                          <p:spTgt spid="3">
                                            <p:txEl>
                                              <p:pRg st="8" end="8"/>
                                            </p:txEl>
                                          </p:spTgt>
                                        </p:tgtEl>
                                      </p:cBhvr>
                                      <p:to x="100000" y="80000"/>
                                    </p:animScale>
                                    <p:animScale>
                                      <p:cBhvr>
                                        <p:cTn id="46" dur="166" decel="50000">
                                          <p:stCondLst>
                                            <p:cond delay="1338"/>
                                          </p:stCondLst>
                                        </p:cTn>
                                        <p:tgtEl>
                                          <p:spTgt spid="3">
                                            <p:txEl>
                                              <p:pRg st="8" end="8"/>
                                            </p:txEl>
                                          </p:spTgt>
                                        </p:tgtEl>
                                      </p:cBhvr>
                                      <p:to x="100000" y="100000"/>
                                    </p:animScale>
                                    <p:animScale>
                                      <p:cBhvr>
                                        <p:cTn id="47" dur="26">
                                          <p:stCondLst>
                                            <p:cond delay="1642"/>
                                          </p:stCondLst>
                                        </p:cTn>
                                        <p:tgtEl>
                                          <p:spTgt spid="3">
                                            <p:txEl>
                                              <p:pRg st="8" end="8"/>
                                            </p:txEl>
                                          </p:spTgt>
                                        </p:tgtEl>
                                      </p:cBhvr>
                                      <p:to x="100000" y="90000"/>
                                    </p:animScale>
                                    <p:animScale>
                                      <p:cBhvr>
                                        <p:cTn id="48" dur="166" decel="50000">
                                          <p:stCondLst>
                                            <p:cond delay="1668"/>
                                          </p:stCondLst>
                                        </p:cTn>
                                        <p:tgtEl>
                                          <p:spTgt spid="3">
                                            <p:txEl>
                                              <p:pRg st="8" end="8"/>
                                            </p:txEl>
                                          </p:spTgt>
                                        </p:tgtEl>
                                      </p:cBhvr>
                                      <p:to x="100000" y="100000"/>
                                    </p:animScale>
                                    <p:animScale>
                                      <p:cBhvr>
                                        <p:cTn id="49" dur="26">
                                          <p:stCondLst>
                                            <p:cond delay="1808"/>
                                          </p:stCondLst>
                                        </p:cTn>
                                        <p:tgtEl>
                                          <p:spTgt spid="3">
                                            <p:txEl>
                                              <p:pRg st="8" end="8"/>
                                            </p:txEl>
                                          </p:spTgt>
                                        </p:tgtEl>
                                      </p:cBhvr>
                                      <p:to x="100000" y="95000"/>
                                    </p:animScale>
                                    <p:animScale>
                                      <p:cBhvr>
                                        <p:cTn id="50" dur="166" decel="50000">
                                          <p:stCondLst>
                                            <p:cond delay="1834"/>
                                          </p:stCondLst>
                                        </p:cTn>
                                        <p:tgtEl>
                                          <p:spTgt spid="3">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Dockerfile</a:t>
            </a:r>
            <a:endParaRPr lang="fr-FR" dirty="0"/>
          </a:p>
        </p:txBody>
      </p:sp>
      <p:sp>
        <p:nvSpPr>
          <p:cNvPr id="3" name="Espace réservé du contenu 2"/>
          <p:cNvSpPr>
            <a:spLocks noGrp="1"/>
          </p:cNvSpPr>
          <p:nvPr>
            <p:ph idx="1"/>
          </p:nvPr>
        </p:nvSpPr>
        <p:spPr>
          <a:xfrm>
            <a:off x="457200" y="1600200"/>
            <a:ext cx="8435280" cy="4876800"/>
          </a:xfrm>
        </p:spPr>
        <p:txBody>
          <a:bodyPr>
            <a:normAutofit/>
          </a:bodyPr>
          <a:lstStyle/>
          <a:p>
            <a:pPr algn="just"/>
            <a:r>
              <a:rPr lang="fr-FR" dirty="0"/>
              <a:t>U</a:t>
            </a:r>
            <a:r>
              <a:rPr lang="fr-FR" dirty="0" smtClean="0"/>
              <a:t>n </a:t>
            </a:r>
            <a:r>
              <a:rPr lang="fr-FR" b="1" dirty="0">
                <a:solidFill>
                  <a:srgbClr val="13B1B9"/>
                </a:solidFill>
              </a:rPr>
              <a:t>Dockerfile</a:t>
            </a:r>
            <a:r>
              <a:rPr lang="fr-FR" dirty="0"/>
              <a:t> </a:t>
            </a:r>
            <a:r>
              <a:rPr lang="fr-FR" dirty="0" smtClean="0"/>
              <a:t>est </a:t>
            </a:r>
            <a:r>
              <a:rPr lang="fr-FR" dirty="0"/>
              <a:t>un </a:t>
            </a:r>
            <a:r>
              <a:rPr lang="fr-FR" dirty="0" smtClean="0"/>
              <a:t>fichier </a:t>
            </a:r>
            <a:r>
              <a:rPr lang="fr-FR" dirty="0"/>
              <a:t>texte qui définit une suite  de commandes UNIX </a:t>
            </a:r>
            <a:r>
              <a:rPr lang="fr-FR" dirty="0" smtClean="0"/>
              <a:t>qui s’exécutent </a:t>
            </a:r>
            <a:r>
              <a:rPr lang="fr-FR" dirty="0"/>
              <a:t>les unes après les autres pour créer une </a:t>
            </a:r>
            <a:r>
              <a:rPr lang="fr-FR" dirty="0" smtClean="0"/>
              <a:t>Image </a:t>
            </a:r>
            <a:r>
              <a:rPr lang="fr-FR" dirty="0"/>
              <a:t>D</a:t>
            </a:r>
            <a:r>
              <a:rPr lang="fr-FR" dirty="0" smtClean="0"/>
              <a:t>ocker.</a:t>
            </a:r>
          </a:p>
          <a:p>
            <a:pPr algn="just"/>
            <a:endParaRPr lang="fr-FR" dirty="0" smtClean="0"/>
          </a:p>
          <a:p>
            <a:pPr algn="just"/>
            <a:r>
              <a:rPr lang="fr-FR" dirty="0"/>
              <a:t>Un Dockerfile précise </a:t>
            </a:r>
            <a:r>
              <a:rPr lang="fr-FR" dirty="0" smtClean="0"/>
              <a:t>l’OS</a:t>
            </a:r>
            <a:r>
              <a:rPr lang="fr-FR" dirty="0"/>
              <a:t> </a:t>
            </a:r>
            <a:r>
              <a:rPr lang="fr-FR" dirty="0" smtClean="0"/>
              <a:t>de base</a:t>
            </a:r>
            <a:r>
              <a:rPr lang="fr-FR" dirty="0"/>
              <a:t>, les </a:t>
            </a:r>
            <a:r>
              <a:rPr lang="fr-FR" dirty="0" smtClean="0"/>
              <a:t>bibliothèques, les </a:t>
            </a:r>
            <a:r>
              <a:rPr lang="fr-FR" dirty="0"/>
              <a:t>variables d’environnement, les emplacements </a:t>
            </a:r>
            <a:r>
              <a:rPr lang="fr-FR" dirty="0" smtClean="0"/>
              <a:t>des fichiers à charger, le port </a:t>
            </a:r>
            <a:r>
              <a:rPr lang="fr-FR" dirty="0" smtClean="0"/>
              <a:t>réseau, </a:t>
            </a:r>
            <a:r>
              <a:rPr lang="fr-FR" dirty="0" smtClean="0"/>
              <a:t>les commandes à exécuter, etc</a:t>
            </a:r>
            <a:r>
              <a:rPr lang="fr-FR" dirty="0" smtClean="0"/>
              <a:t>.</a:t>
            </a:r>
          </a:p>
          <a:p>
            <a:pPr algn="just"/>
            <a:endParaRPr lang="fr-FR" dirty="0" smtClean="0"/>
          </a:p>
          <a:p>
            <a:pPr algn="just"/>
            <a:r>
              <a:rPr lang="fr-FR" dirty="0" smtClean="0"/>
              <a:t>Docker dispose de deux utilitaires :</a:t>
            </a:r>
          </a:p>
          <a:p>
            <a:pPr lvl="1" algn="just"/>
            <a:r>
              <a:rPr lang="fr-FR" sz="1900" b="1" dirty="0" err="1" smtClean="0">
                <a:solidFill>
                  <a:srgbClr val="13B1B9"/>
                </a:solidFill>
              </a:rPr>
              <a:t>build</a:t>
            </a:r>
            <a:r>
              <a:rPr lang="fr-FR" sz="1900" dirty="0" smtClean="0"/>
              <a:t> </a:t>
            </a:r>
            <a:r>
              <a:rPr lang="fr-FR" sz="1900" dirty="0"/>
              <a:t> </a:t>
            </a:r>
            <a:r>
              <a:rPr lang="fr-FR" sz="1900" dirty="0" smtClean="0"/>
              <a:t>qui </a:t>
            </a:r>
            <a:r>
              <a:rPr lang="fr-FR" sz="1900" dirty="0"/>
              <a:t>permet de créer une Image Docker à partir d’un </a:t>
            </a:r>
            <a:r>
              <a:rPr lang="fr-FR" sz="1900" dirty="0" smtClean="0"/>
              <a:t>Dockerfile</a:t>
            </a:r>
          </a:p>
          <a:p>
            <a:pPr lvl="1" algn="just"/>
            <a:r>
              <a:rPr lang="fr-FR" sz="1900" b="1" dirty="0" err="1" smtClean="0">
                <a:solidFill>
                  <a:srgbClr val="13B1B9"/>
                </a:solidFill>
              </a:rPr>
              <a:t>run</a:t>
            </a:r>
            <a:r>
              <a:rPr lang="fr-FR" sz="1900" dirty="0"/>
              <a:t> qui permet de </a:t>
            </a:r>
            <a:r>
              <a:rPr lang="fr-FR" sz="1900" dirty="0" smtClean="0"/>
              <a:t>lancer le conteneur </a:t>
            </a:r>
            <a:r>
              <a:rPr lang="fr-FR" sz="1900" dirty="0" smtClean="0"/>
              <a:t>en instanciant l’image </a:t>
            </a:r>
            <a:r>
              <a:rPr lang="fr-FR" sz="1900" dirty="0" smtClean="0"/>
              <a:t>Docker</a:t>
            </a:r>
          </a:p>
        </p:txBody>
      </p:sp>
      <p:sp>
        <p:nvSpPr>
          <p:cNvPr id="5" name="Espace réservé du pied de page 4"/>
          <p:cNvSpPr>
            <a:spLocks noGrp="1"/>
          </p:cNvSpPr>
          <p:nvPr>
            <p:ph type="ftr" sz="quarter" idx="11"/>
          </p:nvPr>
        </p:nvSpPr>
        <p:spPr/>
        <p:txBody>
          <a:bodyPr/>
          <a:lstStyle/>
          <a:p>
            <a:r>
              <a:rPr lang="fr-FR" smtClean="0"/>
              <a:t>Sécurité des applications conteneurisées avec K8S</a:t>
            </a:r>
            <a:endParaRPr lang="fr-FR"/>
          </a:p>
        </p:txBody>
      </p:sp>
      <p:sp>
        <p:nvSpPr>
          <p:cNvPr id="6" name="Espace réservé du numéro de diapositive 5"/>
          <p:cNvSpPr>
            <a:spLocks noGrp="1"/>
          </p:cNvSpPr>
          <p:nvPr>
            <p:ph type="sldNum" sz="quarter" idx="12"/>
          </p:nvPr>
        </p:nvSpPr>
        <p:spPr/>
        <p:txBody>
          <a:bodyPr/>
          <a:lstStyle/>
          <a:p>
            <a:fld id="{DD9BC35F-91A1-4ACF-B10F-6F8BBE36500D}" type="slidenum">
              <a:rPr lang="fr-FR" smtClean="0"/>
              <a:t>11</a:t>
            </a:fld>
            <a:endParaRPr lang="fr-FR"/>
          </a:p>
        </p:txBody>
      </p:sp>
      <p:sp>
        <p:nvSpPr>
          <p:cNvPr id="7" name="ZoneTexte 6"/>
          <p:cNvSpPr txBox="1"/>
          <p:nvPr/>
        </p:nvSpPr>
        <p:spPr>
          <a:xfrm>
            <a:off x="755576" y="6093296"/>
            <a:ext cx="158417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fr-FR" dirty="0" smtClean="0"/>
              <a:t>Dockerfile</a:t>
            </a:r>
            <a:endParaRPr lang="fr-FR" dirty="0"/>
          </a:p>
        </p:txBody>
      </p:sp>
      <p:sp>
        <p:nvSpPr>
          <p:cNvPr id="8" name="ZoneTexte 7"/>
          <p:cNvSpPr txBox="1"/>
          <p:nvPr/>
        </p:nvSpPr>
        <p:spPr>
          <a:xfrm>
            <a:off x="3414242" y="6093296"/>
            <a:ext cx="194421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dirty="0" smtClean="0"/>
              <a:t>Docker Image</a:t>
            </a:r>
            <a:endParaRPr lang="fr-FR" dirty="0"/>
          </a:p>
        </p:txBody>
      </p:sp>
      <p:sp>
        <p:nvSpPr>
          <p:cNvPr id="9" name="ZoneTexte 8"/>
          <p:cNvSpPr txBox="1"/>
          <p:nvPr/>
        </p:nvSpPr>
        <p:spPr>
          <a:xfrm>
            <a:off x="6300192" y="6093296"/>
            <a:ext cx="216024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dirty="0" smtClean="0"/>
              <a:t>Docker Container</a:t>
            </a:r>
            <a:endParaRPr lang="fr-FR" dirty="0"/>
          </a:p>
        </p:txBody>
      </p:sp>
      <p:cxnSp>
        <p:nvCxnSpPr>
          <p:cNvPr id="11" name="Connecteur droit avec flèche 10"/>
          <p:cNvCxnSpPr>
            <a:stCxn id="7" idx="3"/>
            <a:endCxn id="8" idx="1"/>
          </p:cNvCxnSpPr>
          <p:nvPr/>
        </p:nvCxnSpPr>
        <p:spPr>
          <a:xfrm>
            <a:off x="2339752" y="6277962"/>
            <a:ext cx="10744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8" idx="3"/>
            <a:endCxn id="9" idx="1"/>
          </p:cNvCxnSpPr>
          <p:nvPr/>
        </p:nvCxnSpPr>
        <p:spPr>
          <a:xfrm>
            <a:off x="5358458" y="6277962"/>
            <a:ext cx="9417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2483768" y="5949280"/>
            <a:ext cx="671979" cy="369332"/>
          </a:xfrm>
          <a:prstGeom prst="rect">
            <a:avLst/>
          </a:prstGeom>
          <a:noFill/>
        </p:spPr>
        <p:txBody>
          <a:bodyPr wrap="none" rtlCol="0">
            <a:spAutoFit/>
          </a:bodyPr>
          <a:lstStyle/>
          <a:p>
            <a:r>
              <a:rPr lang="fr-FR" dirty="0" err="1" smtClean="0">
                <a:solidFill>
                  <a:srgbClr val="13B1B9"/>
                </a:solidFill>
              </a:rPr>
              <a:t>build</a:t>
            </a:r>
            <a:endParaRPr lang="fr-FR" dirty="0">
              <a:solidFill>
                <a:srgbClr val="13B1B9"/>
              </a:solidFill>
            </a:endParaRPr>
          </a:p>
        </p:txBody>
      </p:sp>
      <p:sp>
        <p:nvSpPr>
          <p:cNvPr id="15" name="ZoneTexte 14"/>
          <p:cNvSpPr txBox="1"/>
          <p:nvPr/>
        </p:nvSpPr>
        <p:spPr>
          <a:xfrm>
            <a:off x="5493335" y="5949280"/>
            <a:ext cx="518091" cy="369332"/>
          </a:xfrm>
          <a:prstGeom prst="rect">
            <a:avLst/>
          </a:prstGeom>
          <a:noFill/>
        </p:spPr>
        <p:txBody>
          <a:bodyPr wrap="none" rtlCol="0">
            <a:spAutoFit/>
          </a:bodyPr>
          <a:lstStyle/>
          <a:p>
            <a:r>
              <a:rPr lang="fr-FR" dirty="0" err="1" smtClean="0">
                <a:solidFill>
                  <a:srgbClr val="13B1B9"/>
                </a:solidFill>
              </a:rPr>
              <a:t>run</a:t>
            </a:r>
            <a:endParaRPr lang="fr-FR" dirty="0">
              <a:solidFill>
                <a:srgbClr val="13B1B9"/>
              </a:solidFill>
            </a:endParaRPr>
          </a:p>
        </p:txBody>
      </p:sp>
    </p:spTree>
    <p:extLst>
      <p:ext uri="{BB962C8B-B14F-4D97-AF65-F5344CB8AC3E}">
        <p14:creationId xmlns:p14="http://schemas.microsoft.com/office/powerpoint/2010/main" val="284542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80">
                                          <p:stCondLst>
                                            <p:cond delay="0"/>
                                          </p:stCondLst>
                                        </p:cTn>
                                        <p:tgtEl>
                                          <p:spTgt spid="7"/>
                                        </p:tgtEl>
                                      </p:cBhvr>
                                    </p:animEffect>
                                    <p:anim calcmode="lin" valueType="num">
                                      <p:cBhvr>
                                        <p:cTn id="19"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4" dur="26">
                                          <p:stCondLst>
                                            <p:cond delay="650"/>
                                          </p:stCondLst>
                                        </p:cTn>
                                        <p:tgtEl>
                                          <p:spTgt spid="7"/>
                                        </p:tgtEl>
                                      </p:cBhvr>
                                      <p:to x="100000" y="60000"/>
                                    </p:animScale>
                                    <p:animScale>
                                      <p:cBhvr>
                                        <p:cTn id="25" dur="166" decel="50000">
                                          <p:stCondLst>
                                            <p:cond delay="676"/>
                                          </p:stCondLst>
                                        </p:cTn>
                                        <p:tgtEl>
                                          <p:spTgt spid="7"/>
                                        </p:tgtEl>
                                      </p:cBhvr>
                                      <p:to x="100000" y="100000"/>
                                    </p:animScale>
                                    <p:animScale>
                                      <p:cBhvr>
                                        <p:cTn id="26" dur="26">
                                          <p:stCondLst>
                                            <p:cond delay="1312"/>
                                          </p:stCondLst>
                                        </p:cTn>
                                        <p:tgtEl>
                                          <p:spTgt spid="7"/>
                                        </p:tgtEl>
                                      </p:cBhvr>
                                      <p:to x="100000" y="80000"/>
                                    </p:animScale>
                                    <p:animScale>
                                      <p:cBhvr>
                                        <p:cTn id="27" dur="166" decel="50000">
                                          <p:stCondLst>
                                            <p:cond delay="1338"/>
                                          </p:stCondLst>
                                        </p:cTn>
                                        <p:tgtEl>
                                          <p:spTgt spid="7"/>
                                        </p:tgtEl>
                                      </p:cBhvr>
                                      <p:to x="100000" y="100000"/>
                                    </p:animScale>
                                    <p:animScale>
                                      <p:cBhvr>
                                        <p:cTn id="28" dur="26">
                                          <p:stCondLst>
                                            <p:cond delay="1642"/>
                                          </p:stCondLst>
                                        </p:cTn>
                                        <p:tgtEl>
                                          <p:spTgt spid="7"/>
                                        </p:tgtEl>
                                      </p:cBhvr>
                                      <p:to x="100000" y="90000"/>
                                    </p:animScale>
                                    <p:animScale>
                                      <p:cBhvr>
                                        <p:cTn id="29" dur="166" decel="50000">
                                          <p:stCondLst>
                                            <p:cond delay="1668"/>
                                          </p:stCondLst>
                                        </p:cTn>
                                        <p:tgtEl>
                                          <p:spTgt spid="7"/>
                                        </p:tgtEl>
                                      </p:cBhvr>
                                      <p:to x="100000" y="100000"/>
                                    </p:animScale>
                                    <p:animScale>
                                      <p:cBhvr>
                                        <p:cTn id="30" dur="26">
                                          <p:stCondLst>
                                            <p:cond delay="1808"/>
                                          </p:stCondLst>
                                        </p:cTn>
                                        <p:tgtEl>
                                          <p:spTgt spid="7"/>
                                        </p:tgtEl>
                                      </p:cBhvr>
                                      <p:to x="100000" y="95000"/>
                                    </p:animScale>
                                    <p:animScale>
                                      <p:cBhvr>
                                        <p:cTn id="31" dur="166" decel="50000">
                                          <p:stCondLst>
                                            <p:cond delay="1834"/>
                                          </p:stCondLst>
                                        </p:cTn>
                                        <p:tgtEl>
                                          <p:spTgt spid="7"/>
                                        </p:tgtEl>
                                      </p:cBhvr>
                                      <p:to x="100000" y="100000"/>
                                    </p:animScale>
                                  </p:childTnLst>
                                </p:cTn>
                              </p:par>
                              <p:par>
                                <p:cTn id="32" presetID="26"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80">
                                          <p:stCondLst>
                                            <p:cond delay="0"/>
                                          </p:stCondLst>
                                        </p:cTn>
                                        <p:tgtEl>
                                          <p:spTgt spid="8"/>
                                        </p:tgtEl>
                                      </p:cBhvr>
                                    </p:animEffect>
                                    <p:anim calcmode="lin" valueType="num">
                                      <p:cBhvr>
                                        <p:cTn id="35"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0" dur="26">
                                          <p:stCondLst>
                                            <p:cond delay="650"/>
                                          </p:stCondLst>
                                        </p:cTn>
                                        <p:tgtEl>
                                          <p:spTgt spid="8"/>
                                        </p:tgtEl>
                                      </p:cBhvr>
                                      <p:to x="100000" y="60000"/>
                                    </p:animScale>
                                    <p:animScale>
                                      <p:cBhvr>
                                        <p:cTn id="41" dur="166" decel="50000">
                                          <p:stCondLst>
                                            <p:cond delay="676"/>
                                          </p:stCondLst>
                                        </p:cTn>
                                        <p:tgtEl>
                                          <p:spTgt spid="8"/>
                                        </p:tgtEl>
                                      </p:cBhvr>
                                      <p:to x="100000" y="100000"/>
                                    </p:animScale>
                                    <p:animScale>
                                      <p:cBhvr>
                                        <p:cTn id="42" dur="26">
                                          <p:stCondLst>
                                            <p:cond delay="1312"/>
                                          </p:stCondLst>
                                        </p:cTn>
                                        <p:tgtEl>
                                          <p:spTgt spid="8"/>
                                        </p:tgtEl>
                                      </p:cBhvr>
                                      <p:to x="100000" y="80000"/>
                                    </p:animScale>
                                    <p:animScale>
                                      <p:cBhvr>
                                        <p:cTn id="43" dur="166" decel="50000">
                                          <p:stCondLst>
                                            <p:cond delay="1338"/>
                                          </p:stCondLst>
                                        </p:cTn>
                                        <p:tgtEl>
                                          <p:spTgt spid="8"/>
                                        </p:tgtEl>
                                      </p:cBhvr>
                                      <p:to x="100000" y="100000"/>
                                    </p:animScale>
                                    <p:animScale>
                                      <p:cBhvr>
                                        <p:cTn id="44" dur="26">
                                          <p:stCondLst>
                                            <p:cond delay="1642"/>
                                          </p:stCondLst>
                                        </p:cTn>
                                        <p:tgtEl>
                                          <p:spTgt spid="8"/>
                                        </p:tgtEl>
                                      </p:cBhvr>
                                      <p:to x="100000" y="90000"/>
                                    </p:animScale>
                                    <p:animScale>
                                      <p:cBhvr>
                                        <p:cTn id="45" dur="166" decel="50000">
                                          <p:stCondLst>
                                            <p:cond delay="1668"/>
                                          </p:stCondLst>
                                        </p:cTn>
                                        <p:tgtEl>
                                          <p:spTgt spid="8"/>
                                        </p:tgtEl>
                                      </p:cBhvr>
                                      <p:to x="100000" y="100000"/>
                                    </p:animScale>
                                    <p:animScale>
                                      <p:cBhvr>
                                        <p:cTn id="46" dur="26">
                                          <p:stCondLst>
                                            <p:cond delay="1808"/>
                                          </p:stCondLst>
                                        </p:cTn>
                                        <p:tgtEl>
                                          <p:spTgt spid="8"/>
                                        </p:tgtEl>
                                      </p:cBhvr>
                                      <p:to x="100000" y="95000"/>
                                    </p:animScale>
                                    <p:animScale>
                                      <p:cBhvr>
                                        <p:cTn id="47" dur="166" decel="50000">
                                          <p:stCondLst>
                                            <p:cond delay="1834"/>
                                          </p:stCondLst>
                                        </p:cTn>
                                        <p:tgtEl>
                                          <p:spTgt spid="8"/>
                                        </p:tgtEl>
                                      </p:cBhvr>
                                      <p:to x="100000" y="100000"/>
                                    </p:animScale>
                                  </p:childTnLst>
                                </p:cTn>
                              </p:par>
                              <p:par>
                                <p:cTn id="48" presetID="26"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down)">
                                      <p:cBhvr>
                                        <p:cTn id="50" dur="580">
                                          <p:stCondLst>
                                            <p:cond delay="0"/>
                                          </p:stCondLst>
                                        </p:cTn>
                                        <p:tgtEl>
                                          <p:spTgt spid="9"/>
                                        </p:tgtEl>
                                      </p:cBhvr>
                                    </p:animEffect>
                                    <p:anim calcmode="lin" valueType="num">
                                      <p:cBhvr>
                                        <p:cTn id="51"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56" dur="26">
                                          <p:stCondLst>
                                            <p:cond delay="650"/>
                                          </p:stCondLst>
                                        </p:cTn>
                                        <p:tgtEl>
                                          <p:spTgt spid="9"/>
                                        </p:tgtEl>
                                      </p:cBhvr>
                                      <p:to x="100000" y="60000"/>
                                    </p:animScale>
                                    <p:animScale>
                                      <p:cBhvr>
                                        <p:cTn id="57" dur="166" decel="50000">
                                          <p:stCondLst>
                                            <p:cond delay="676"/>
                                          </p:stCondLst>
                                        </p:cTn>
                                        <p:tgtEl>
                                          <p:spTgt spid="9"/>
                                        </p:tgtEl>
                                      </p:cBhvr>
                                      <p:to x="100000" y="100000"/>
                                    </p:animScale>
                                    <p:animScale>
                                      <p:cBhvr>
                                        <p:cTn id="58" dur="26">
                                          <p:stCondLst>
                                            <p:cond delay="1312"/>
                                          </p:stCondLst>
                                        </p:cTn>
                                        <p:tgtEl>
                                          <p:spTgt spid="9"/>
                                        </p:tgtEl>
                                      </p:cBhvr>
                                      <p:to x="100000" y="80000"/>
                                    </p:animScale>
                                    <p:animScale>
                                      <p:cBhvr>
                                        <p:cTn id="59" dur="166" decel="50000">
                                          <p:stCondLst>
                                            <p:cond delay="1338"/>
                                          </p:stCondLst>
                                        </p:cTn>
                                        <p:tgtEl>
                                          <p:spTgt spid="9"/>
                                        </p:tgtEl>
                                      </p:cBhvr>
                                      <p:to x="100000" y="100000"/>
                                    </p:animScale>
                                    <p:animScale>
                                      <p:cBhvr>
                                        <p:cTn id="60" dur="26">
                                          <p:stCondLst>
                                            <p:cond delay="1642"/>
                                          </p:stCondLst>
                                        </p:cTn>
                                        <p:tgtEl>
                                          <p:spTgt spid="9"/>
                                        </p:tgtEl>
                                      </p:cBhvr>
                                      <p:to x="100000" y="90000"/>
                                    </p:animScale>
                                    <p:animScale>
                                      <p:cBhvr>
                                        <p:cTn id="61" dur="166" decel="50000">
                                          <p:stCondLst>
                                            <p:cond delay="1668"/>
                                          </p:stCondLst>
                                        </p:cTn>
                                        <p:tgtEl>
                                          <p:spTgt spid="9"/>
                                        </p:tgtEl>
                                      </p:cBhvr>
                                      <p:to x="100000" y="100000"/>
                                    </p:animScale>
                                    <p:animScale>
                                      <p:cBhvr>
                                        <p:cTn id="62" dur="26">
                                          <p:stCondLst>
                                            <p:cond delay="1808"/>
                                          </p:stCondLst>
                                        </p:cTn>
                                        <p:tgtEl>
                                          <p:spTgt spid="9"/>
                                        </p:tgtEl>
                                      </p:cBhvr>
                                      <p:to x="100000" y="95000"/>
                                    </p:animScale>
                                    <p:animScale>
                                      <p:cBhvr>
                                        <p:cTn id="63" dur="166" decel="50000">
                                          <p:stCondLst>
                                            <p:cond delay="1834"/>
                                          </p:stCondLst>
                                        </p:cTn>
                                        <p:tgtEl>
                                          <p:spTgt spid="9"/>
                                        </p:tgtEl>
                                      </p:cBhvr>
                                      <p:to x="100000" y="100000"/>
                                    </p:animScale>
                                  </p:childTnLst>
                                </p:cTn>
                              </p:par>
                              <p:par>
                                <p:cTn id="64" presetID="26" presetClass="entr" presetSubtype="0"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ipe(down)">
                                      <p:cBhvr>
                                        <p:cTn id="66" dur="580">
                                          <p:stCondLst>
                                            <p:cond delay="0"/>
                                          </p:stCondLst>
                                        </p:cTn>
                                        <p:tgtEl>
                                          <p:spTgt spid="11"/>
                                        </p:tgtEl>
                                      </p:cBhvr>
                                    </p:animEffect>
                                    <p:anim calcmode="lin" valueType="num">
                                      <p:cBhvr>
                                        <p:cTn id="67"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72" dur="26">
                                          <p:stCondLst>
                                            <p:cond delay="650"/>
                                          </p:stCondLst>
                                        </p:cTn>
                                        <p:tgtEl>
                                          <p:spTgt spid="11"/>
                                        </p:tgtEl>
                                      </p:cBhvr>
                                      <p:to x="100000" y="60000"/>
                                    </p:animScale>
                                    <p:animScale>
                                      <p:cBhvr>
                                        <p:cTn id="73" dur="166" decel="50000">
                                          <p:stCondLst>
                                            <p:cond delay="676"/>
                                          </p:stCondLst>
                                        </p:cTn>
                                        <p:tgtEl>
                                          <p:spTgt spid="11"/>
                                        </p:tgtEl>
                                      </p:cBhvr>
                                      <p:to x="100000" y="100000"/>
                                    </p:animScale>
                                    <p:animScale>
                                      <p:cBhvr>
                                        <p:cTn id="74" dur="26">
                                          <p:stCondLst>
                                            <p:cond delay="1312"/>
                                          </p:stCondLst>
                                        </p:cTn>
                                        <p:tgtEl>
                                          <p:spTgt spid="11"/>
                                        </p:tgtEl>
                                      </p:cBhvr>
                                      <p:to x="100000" y="80000"/>
                                    </p:animScale>
                                    <p:animScale>
                                      <p:cBhvr>
                                        <p:cTn id="75" dur="166" decel="50000">
                                          <p:stCondLst>
                                            <p:cond delay="1338"/>
                                          </p:stCondLst>
                                        </p:cTn>
                                        <p:tgtEl>
                                          <p:spTgt spid="11"/>
                                        </p:tgtEl>
                                      </p:cBhvr>
                                      <p:to x="100000" y="100000"/>
                                    </p:animScale>
                                    <p:animScale>
                                      <p:cBhvr>
                                        <p:cTn id="76" dur="26">
                                          <p:stCondLst>
                                            <p:cond delay="1642"/>
                                          </p:stCondLst>
                                        </p:cTn>
                                        <p:tgtEl>
                                          <p:spTgt spid="11"/>
                                        </p:tgtEl>
                                      </p:cBhvr>
                                      <p:to x="100000" y="90000"/>
                                    </p:animScale>
                                    <p:animScale>
                                      <p:cBhvr>
                                        <p:cTn id="77" dur="166" decel="50000">
                                          <p:stCondLst>
                                            <p:cond delay="1668"/>
                                          </p:stCondLst>
                                        </p:cTn>
                                        <p:tgtEl>
                                          <p:spTgt spid="11"/>
                                        </p:tgtEl>
                                      </p:cBhvr>
                                      <p:to x="100000" y="100000"/>
                                    </p:animScale>
                                    <p:animScale>
                                      <p:cBhvr>
                                        <p:cTn id="78" dur="26">
                                          <p:stCondLst>
                                            <p:cond delay="1808"/>
                                          </p:stCondLst>
                                        </p:cTn>
                                        <p:tgtEl>
                                          <p:spTgt spid="11"/>
                                        </p:tgtEl>
                                      </p:cBhvr>
                                      <p:to x="100000" y="95000"/>
                                    </p:animScale>
                                    <p:animScale>
                                      <p:cBhvr>
                                        <p:cTn id="79" dur="166" decel="50000">
                                          <p:stCondLst>
                                            <p:cond delay="1834"/>
                                          </p:stCondLst>
                                        </p:cTn>
                                        <p:tgtEl>
                                          <p:spTgt spid="11"/>
                                        </p:tgtEl>
                                      </p:cBhvr>
                                      <p:to x="100000" y="100000"/>
                                    </p:animScale>
                                  </p:childTnLst>
                                </p:cTn>
                              </p:par>
                              <p:par>
                                <p:cTn id="80" presetID="26" presetClass="entr" presetSubtype="0" fill="hold" nodeType="with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wipe(down)">
                                      <p:cBhvr>
                                        <p:cTn id="82" dur="580">
                                          <p:stCondLst>
                                            <p:cond delay="0"/>
                                          </p:stCondLst>
                                        </p:cTn>
                                        <p:tgtEl>
                                          <p:spTgt spid="13"/>
                                        </p:tgtEl>
                                      </p:cBhvr>
                                    </p:animEffect>
                                    <p:anim calcmode="lin" valueType="num">
                                      <p:cBhvr>
                                        <p:cTn id="83"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84"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85"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86"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87"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88" dur="26">
                                          <p:stCondLst>
                                            <p:cond delay="650"/>
                                          </p:stCondLst>
                                        </p:cTn>
                                        <p:tgtEl>
                                          <p:spTgt spid="13"/>
                                        </p:tgtEl>
                                      </p:cBhvr>
                                      <p:to x="100000" y="60000"/>
                                    </p:animScale>
                                    <p:animScale>
                                      <p:cBhvr>
                                        <p:cTn id="89" dur="166" decel="50000">
                                          <p:stCondLst>
                                            <p:cond delay="676"/>
                                          </p:stCondLst>
                                        </p:cTn>
                                        <p:tgtEl>
                                          <p:spTgt spid="13"/>
                                        </p:tgtEl>
                                      </p:cBhvr>
                                      <p:to x="100000" y="100000"/>
                                    </p:animScale>
                                    <p:animScale>
                                      <p:cBhvr>
                                        <p:cTn id="90" dur="26">
                                          <p:stCondLst>
                                            <p:cond delay="1312"/>
                                          </p:stCondLst>
                                        </p:cTn>
                                        <p:tgtEl>
                                          <p:spTgt spid="13"/>
                                        </p:tgtEl>
                                      </p:cBhvr>
                                      <p:to x="100000" y="80000"/>
                                    </p:animScale>
                                    <p:animScale>
                                      <p:cBhvr>
                                        <p:cTn id="91" dur="166" decel="50000">
                                          <p:stCondLst>
                                            <p:cond delay="1338"/>
                                          </p:stCondLst>
                                        </p:cTn>
                                        <p:tgtEl>
                                          <p:spTgt spid="13"/>
                                        </p:tgtEl>
                                      </p:cBhvr>
                                      <p:to x="100000" y="100000"/>
                                    </p:animScale>
                                    <p:animScale>
                                      <p:cBhvr>
                                        <p:cTn id="92" dur="26">
                                          <p:stCondLst>
                                            <p:cond delay="1642"/>
                                          </p:stCondLst>
                                        </p:cTn>
                                        <p:tgtEl>
                                          <p:spTgt spid="13"/>
                                        </p:tgtEl>
                                      </p:cBhvr>
                                      <p:to x="100000" y="90000"/>
                                    </p:animScale>
                                    <p:animScale>
                                      <p:cBhvr>
                                        <p:cTn id="93" dur="166" decel="50000">
                                          <p:stCondLst>
                                            <p:cond delay="1668"/>
                                          </p:stCondLst>
                                        </p:cTn>
                                        <p:tgtEl>
                                          <p:spTgt spid="13"/>
                                        </p:tgtEl>
                                      </p:cBhvr>
                                      <p:to x="100000" y="100000"/>
                                    </p:animScale>
                                    <p:animScale>
                                      <p:cBhvr>
                                        <p:cTn id="94" dur="26">
                                          <p:stCondLst>
                                            <p:cond delay="1808"/>
                                          </p:stCondLst>
                                        </p:cTn>
                                        <p:tgtEl>
                                          <p:spTgt spid="13"/>
                                        </p:tgtEl>
                                      </p:cBhvr>
                                      <p:to x="100000" y="95000"/>
                                    </p:animScale>
                                    <p:animScale>
                                      <p:cBhvr>
                                        <p:cTn id="95" dur="166" decel="50000">
                                          <p:stCondLst>
                                            <p:cond delay="1834"/>
                                          </p:stCondLst>
                                        </p:cTn>
                                        <p:tgtEl>
                                          <p:spTgt spid="13"/>
                                        </p:tgtEl>
                                      </p:cBhvr>
                                      <p:to x="100000" y="100000"/>
                                    </p:animScale>
                                  </p:childTnLst>
                                </p:cTn>
                              </p:par>
                              <p:par>
                                <p:cTn id="96" presetID="26" presetClass="entr" presetSubtype="0" fill="hold" grpId="0" nodeType="with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wipe(down)">
                                      <p:cBhvr>
                                        <p:cTn id="98" dur="580">
                                          <p:stCondLst>
                                            <p:cond delay="0"/>
                                          </p:stCondLst>
                                        </p:cTn>
                                        <p:tgtEl>
                                          <p:spTgt spid="14"/>
                                        </p:tgtEl>
                                      </p:cBhvr>
                                    </p:animEffect>
                                    <p:anim calcmode="lin" valueType="num">
                                      <p:cBhvr>
                                        <p:cTn id="99"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00"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1"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02"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03"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04" dur="26">
                                          <p:stCondLst>
                                            <p:cond delay="650"/>
                                          </p:stCondLst>
                                        </p:cTn>
                                        <p:tgtEl>
                                          <p:spTgt spid="14"/>
                                        </p:tgtEl>
                                      </p:cBhvr>
                                      <p:to x="100000" y="60000"/>
                                    </p:animScale>
                                    <p:animScale>
                                      <p:cBhvr>
                                        <p:cTn id="105" dur="166" decel="50000">
                                          <p:stCondLst>
                                            <p:cond delay="676"/>
                                          </p:stCondLst>
                                        </p:cTn>
                                        <p:tgtEl>
                                          <p:spTgt spid="14"/>
                                        </p:tgtEl>
                                      </p:cBhvr>
                                      <p:to x="100000" y="100000"/>
                                    </p:animScale>
                                    <p:animScale>
                                      <p:cBhvr>
                                        <p:cTn id="106" dur="26">
                                          <p:stCondLst>
                                            <p:cond delay="1312"/>
                                          </p:stCondLst>
                                        </p:cTn>
                                        <p:tgtEl>
                                          <p:spTgt spid="14"/>
                                        </p:tgtEl>
                                      </p:cBhvr>
                                      <p:to x="100000" y="80000"/>
                                    </p:animScale>
                                    <p:animScale>
                                      <p:cBhvr>
                                        <p:cTn id="107" dur="166" decel="50000">
                                          <p:stCondLst>
                                            <p:cond delay="1338"/>
                                          </p:stCondLst>
                                        </p:cTn>
                                        <p:tgtEl>
                                          <p:spTgt spid="14"/>
                                        </p:tgtEl>
                                      </p:cBhvr>
                                      <p:to x="100000" y="100000"/>
                                    </p:animScale>
                                    <p:animScale>
                                      <p:cBhvr>
                                        <p:cTn id="108" dur="26">
                                          <p:stCondLst>
                                            <p:cond delay="1642"/>
                                          </p:stCondLst>
                                        </p:cTn>
                                        <p:tgtEl>
                                          <p:spTgt spid="14"/>
                                        </p:tgtEl>
                                      </p:cBhvr>
                                      <p:to x="100000" y="90000"/>
                                    </p:animScale>
                                    <p:animScale>
                                      <p:cBhvr>
                                        <p:cTn id="109" dur="166" decel="50000">
                                          <p:stCondLst>
                                            <p:cond delay="1668"/>
                                          </p:stCondLst>
                                        </p:cTn>
                                        <p:tgtEl>
                                          <p:spTgt spid="14"/>
                                        </p:tgtEl>
                                      </p:cBhvr>
                                      <p:to x="100000" y="100000"/>
                                    </p:animScale>
                                    <p:animScale>
                                      <p:cBhvr>
                                        <p:cTn id="110" dur="26">
                                          <p:stCondLst>
                                            <p:cond delay="1808"/>
                                          </p:stCondLst>
                                        </p:cTn>
                                        <p:tgtEl>
                                          <p:spTgt spid="14"/>
                                        </p:tgtEl>
                                      </p:cBhvr>
                                      <p:to x="100000" y="95000"/>
                                    </p:animScale>
                                    <p:animScale>
                                      <p:cBhvr>
                                        <p:cTn id="111" dur="166" decel="50000">
                                          <p:stCondLst>
                                            <p:cond delay="1834"/>
                                          </p:stCondLst>
                                        </p:cTn>
                                        <p:tgtEl>
                                          <p:spTgt spid="14"/>
                                        </p:tgtEl>
                                      </p:cBhvr>
                                      <p:to x="100000" y="100000"/>
                                    </p:animScale>
                                  </p:childTnLst>
                                </p:cTn>
                              </p:par>
                              <p:par>
                                <p:cTn id="112" presetID="26" presetClass="entr" presetSubtype="0" fill="hold" grpId="0" nodeType="withEffect">
                                  <p:stCondLst>
                                    <p:cond delay="0"/>
                                  </p:stCondLst>
                                  <p:childTnLst>
                                    <p:set>
                                      <p:cBhvr>
                                        <p:cTn id="113" dur="1" fill="hold">
                                          <p:stCondLst>
                                            <p:cond delay="0"/>
                                          </p:stCondLst>
                                        </p:cTn>
                                        <p:tgtEl>
                                          <p:spTgt spid="15"/>
                                        </p:tgtEl>
                                        <p:attrNameLst>
                                          <p:attrName>style.visibility</p:attrName>
                                        </p:attrNameLst>
                                      </p:cBhvr>
                                      <p:to>
                                        <p:strVal val="visible"/>
                                      </p:to>
                                    </p:set>
                                    <p:animEffect transition="in" filter="wipe(down)">
                                      <p:cBhvr>
                                        <p:cTn id="114" dur="580">
                                          <p:stCondLst>
                                            <p:cond delay="0"/>
                                          </p:stCondLst>
                                        </p:cTn>
                                        <p:tgtEl>
                                          <p:spTgt spid="15"/>
                                        </p:tgtEl>
                                      </p:cBhvr>
                                    </p:animEffect>
                                    <p:anim calcmode="lin" valueType="num">
                                      <p:cBhvr>
                                        <p:cTn id="115"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16"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17"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18"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19"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20" dur="26">
                                          <p:stCondLst>
                                            <p:cond delay="650"/>
                                          </p:stCondLst>
                                        </p:cTn>
                                        <p:tgtEl>
                                          <p:spTgt spid="15"/>
                                        </p:tgtEl>
                                      </p:cBhvr>
                                      <p:to x="100000" y="60000"/>
                                    </p:animScale>
                                    <p:animScale>
                                      <p:cBhvr>
                                        <p:cTn id="121" dur="166" decel="50000">
                                          <p:stCondLst>
                                            <p:cond delay="676"/>
                                          </p:stCondLst>
                                        </p:cTn>
                                        <p:tgtEl>
                                          <p:spTgt spid="15"/>
                                        </p:tgtEl>
                                      </p:cBhvr>
                                      <p:to x="100000" y="100000"/>
                                    </p:animScale>
                                    <p:animScale>
                                      <p:cBhvr>
                                        <p:cTn id="122" dur="26">
                                          <p:stCondLst>
                                            <p:cond delay="1312"/>
                                          </p:stCondLst>
                                        </p:cTn>
                                        <p:tgtEl>
                                          <p:spTgt spid="15"/>
                                        </p:tgtEl>
                                      </p:cBhvr>
                                      <p:to x="100000" y="80000"/>
                                    </p:animScale>
                                    <p:animScale>
                                      <p:cBhvr>
                                        <p:cTn id="123" dur="166" decel="50000">
                                          <p:stCondLst>
                                            <p:cond delay="1338"/>
                                          </p:stCondLst>
                                        </p:cTn>
                                        <p:tgtEl>
                                          <p:spTgt spid="15"/>
                                        </p:tgtEl>
                                      </p:cBhvr>
                                      <p:to x="100000" y="100000"/>
                                    </p:animScale>
                                    <p:animScale>
                                      <p:cBhvr>
                                        <p:cTn id="124" dur="26">
                                          <p:stCondLst>
                                            <p:cond delay="1642"/>
                                          </p:stCondLst>
                                        </p:cTn>
                                        <p:tgtEl>
                                          <p:spTgt spid="15"/>
                                        </p:tgtEl>
                                      </p:cBhvr>
                                      <p:to x="100000" y="90000"/>
                                    </p:animScale>
                                    <p:animScale>
                                      <p:cBhvr>
                                        <p:cTn id="125" dur="166" decel="50000">
                                          <p:stCondLst>
                                            <p:cond delay="1668"/>
                                          </p:stCondLst>
                                        </p:cTn>
                                        <p:tgtEl>
                                          <p:spTgt spid="15"/>
                                        </p:tgtEl>
                                      </p:cBhvr>
                                      <p:to x="100000" y="100000"/>
                                    </p:animScale>
                                    <p:animScale>
                                      <p:cBhvr>
                                        <p:cTn id="126" dur="26">
                                          <p:stCondLst>
                                            <p:cond delay="1808"/>
                                          </p:stCondLst>
                                        </p:cTn>
                                        <p:tgtEl>
                                          <p:spTgt spid="15"/>
                                        </p:tgtEl>
                                      </p:cBhvr>
                                      <p:to x="100000" y="95000"/>
                                    </p:animScale>
                                    <p:animScale>
                                      <p:cBhvr>
                                        <p:cTn id="127"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332656"/>
            <a:ext cx="8229600" cy="720080"/>
          </a:xfrm>
        </p:spPr>
        <p:txBody>
          <a:bodyPr/>
          <a:lstStyle/>
          <a:p>
            <a:r>
              <a:rPr lang="fr-FR" dirty="0" smtClean="0"/>
              <a:t>Dockerfile - exemple</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976491784"/>
              </p:ext>
            </p:extLst>
          </p:nvPr>
        </p:nvGraphicFramePr>
        <p:xfrm>
          <a:off x="1691680" y="1052736"/>
          <a:ext cx="5760640" cy="5668264"/>
        </p:xfrm>
        <a:graphic>
          <a:graphicData uri="http://schemas.openxmlformats.org/drawingml/2006/table">
            <a:tbl>
              <a:tblPr firstRow="1" firstCol="1" bandRow="1">
                <a:tableStyleId>{5C22544A-7EE6-4342-B048-85BDC9FD1C3A}</a:tableStyleId>
              </a:tblPr>
              <a:tblGrid>
                <a:gridCol w="5760640"/>
              </a:tblGrid>
              <a:tr h="5256584">
                <a:tc>
                  <a:txBody>
                    <a:bodyPr/>
                    <a:lstStyle/>
                    <a:p>
                      <a:pPr algn="just">
                        <a:lnSpc>
                          <a:spcPct val="115000"/>
                        </a:lnSpc>
                        <a:spcAft>
                          <a:spcPts val="0"/>
                        </a:spcAft>
                      </a:pPr>
                      <a:r>
                        <a:rPr lang="fr-FR" sz="900" dirty="0">
                          <a:solidFill>
                            <a:schemeClr val="tx1"/>
                          </a:solidFill>
                          <a:effectLst/>
                        </a:rPr>
                        <a:t># --------------- DÉBUT COUCHE OS -------------------</a:t>
                      </a:r>
                    </a:p>
                    <a:p>
                      <a:pPr algn="just">
                        <a:lnSpc>
                          <a:spcPct val="115000"/>
                        </a:lnSpc>
                        <a:spcAft>
                          <a:spcPts val="0"/>
                        </a:spcAft>
                      </a:pPr>
                      <a:r>
                        <a:rPr lang="fr-FR" sz="900" dirty="0">
                          <a:solidFill>
                            <a:schemeClr val="tx1"/>
                          </a:solidFill>
                          <a:effectLst/>
                        </a:rPr>
                        <a:t>FROM </a:t>
                      </a:r>
                      <a:r>
                        <a:rPr lang="fr-FR" sz="900" dirty="0" err="1">
                          <a:solidFill>
                            <a:schemeClr val="tx1"/>
                          </a:solidFill>
                          <a:effectLst/>
                        </a:rPr>
                        <a:t>debian:stable-slim</a:t>
                      </a:r>
                      <a:endParaRPr lang="fr-FR" sz="900" dirty="0">
                        <a:solidFill>
                          <a:schemeClr val="tx1"/>
                        </a:solidFill>
                        <a:effectLst/>
                      </a:endParaRPr>
                    </a:p>
                    <a:p>
                      <a:pPr algn="just">
                        <a:lnSpc>
                          <a:spcPct val="115000"/>
                        </a:lnSpc>
                        <a:spcAft>
                          <a:spcPts val="0"/>
                        </a:spcAft>
                      </a:pPr>
                      <a:r>
                        <a:rPr lang="fr-FR" sz="900" dirty="0">
                          <a:solidFill>
                            <a:schemeClr val="tx1"/>
                          </a:solidFill>
                          <a:effectLst/>
                        </a:rPr>
                        <a:t># --------------- FIN COUCHE OS ---------------------</a:t>
                      </a:r>
                    </a:p>
                    <a:p>
                      <a:pPr algn="just">
                        <a:lnSpc>
                          <a:spcPct val="115000"/>
                        </a:lnSpc>
                        <a:spcAft>
                          <a:spcPts val="0"/>
                        </a:spcAft>
                      </a:pPr>
                      <a:r>
                        <a:rPr lang="fr-FR" sz="900" dirty="0">
                          <a:solidFill>
                            <a:schemeClr val="tx1"/>
                          </a:solidFill>
                          <a:effectLst/>
                        </a:rPr>
                        <a:t> </a:t>
                      </a:r>
                    </a:p>
                    <a:p>
                      <a:pPr algn="just">
                        <a:lnSpc>
                          <a:spcPct val="115000"/>
                        </a:lnSpc>
                        <a:spcAft>
                          <a:spcPts val="0"/>
                        </a:spcAft>
                      </a:pPr>
                      <a:r>
                        <a:rPr lang="fr-FR" sz="900" dirty="0">
                          <a:solidFill>
                            <a:schemeClr val="tx1"/>
                          </a:solidFill>
                          <a:effectLst/>
                        </a:rPr>
                        <a:t># MÉTADONNÉES DE L'IMAGE</a:t>
                      </a:r>
                    </a:p>
                    <a:p>
                      <a:pPr algn="just">
                        <a:lnSpc>
                          <a:spcPct val="115000"/>
                        </a:lnSpc>
                        <a:spcAft>
                          <a:spcPts val="0"/>
                        </a:spcAft>
                      </a:pPr>
                      <a:r>
                        <a:rPr lang="fr-FR" sz="900" dirty="0">
                          <a:solidFill>
                            <a:schemeClr val="tx1"/>
                          </a:solidFill>
                          <a:effectLst/>
                        </a:rPr>
                        <a:t>LABEL version="1.0" </a:t>
                      </a:r>
                      <a:r>
                        <a:rPr lang="fr-FR" sz="900" dirty="0" err="1">
                          <a:solidFill>
                            <a:schemeClr val="tx1"/>
                          </a:solidFill>
                          <a:effectLst/>
                        </a:rPr>
                        <a:t>maintainer</a:t>
                      </a:r>
                      <a:r>
                        <a:rPr lang="fr-FR" sz="900" dirty="0">
                          <a:solidFill>
                            <a:schemeClr val="tx1"/>
                          </a:solidFill>
                          <a:effectLst/>
                        </a:rPr>
                        <a:t>="</a:t>
                      </a:r>
                      <a:r>
                        <a:rPr lang="fr-FR" sz="900" dirty="0" err="1">
                          <a:solidFill>
                            <a:schemeClr val="tx1"/>
                          </a:solidFill>
                          <a:effectLst/>
                        </a:rPr>
                        <a:t>mohamed.talha</a:t>
                      </a:r>
                      <a:r>
                        <a:rPr lang="fr-FR" sz="900" dirty="0">
                          <a:solidFill>
                            <a:schemeClr val="tx1"/>
                          </a:solidFill>
                          <a:effectLst/>
                        </a:rPr>
                        <a:t>"</a:t>
                      </a:r>
                    </a:p>
                    <a:p>
                      <a:pPr algn="just">
                        <a:lnSpc>
                          <a:spcPct val="115000"/>
                        </a:lnSpc>
                        <a:spcAft>
                          <a:spcPts val="0"/>
                        </a:spcAft>
                      </a:pPr>
                      <a:r>
                        <a:rPr lang="fr-FR" sz="900" dirty="0">
                          <a:solidFill>
                            <a:schemeClr val="tx1"/>
                          </a:solidFill>
                          <a:effectLst/>
                        </a:rPr>
                        <a:t> </a:t>
                      </a:r>
                    </a:p>
                    <a:p>
                      <a:pPr algn="just">
                        <a:lnSpc>
                          <a:spcPct val="115000"/>
                        </a:lnSpc>
                        <a:spcAft>
                          <a:spcPts val="0"/>
                        </a:spcAft>
                      </a:pPr>
                      <a:r>
                        <a:rPr lang="fr-FR" sz="900" dirty="0">
                          <a:solidFill>
                            <a:schemeClr val="tx1"/>
                          </a:solidFill>
                          <a:effectLst/>
                        </a:rPr>
                        <a:t># VARIABLES TEMPORAIRES</a:t>
                      </a:r>
                    </a:p>
                    <a:p>
                      <a:pPr algn="just">
                        <a:lnSpc>
                          <a:spcPct val="115000"/>
                        </a:lnSpc>
                        <a:spcAft>
                          <a:spcPts val="0"/>
                        </a:spcAft>
                      </a:pPr>
                      <a:r>
                        <a:rPr lang="fr-FR" sz="900" dirty="0" smtClean="0">
                          <a:solidFill>
                            <a:schemeClr val="tx1"/>
                          </a:solidFill>
                          <a:effectLst/>
                        </a:rPr>
                        <a:t>ARG </a:t>
                      </a:r>
                      <a:r>
                        <a:rPr lang="fr-FR" sz="900" dirty="0">
                          <a:solidFill>
                            <a:schemeClr val="tx1"/>
                          </a:solidFill>
                          <a:effectLst/>
                        </a:rPr>
                        <a:t>DOCUMENTROOT="/var/www/html"</a:t>
                      </a:r>
                    </a:p>
                    <a:p>
                      <a:pPr algn="just">
                        <a:lnSpc>
                          <a:spcPct val="115000"/>
                        </a:lnSpc>
                        <a:spcAft>
                          <a:spcPts val="0"/>
                        </a:spcAft>
                      </a:pPr>
                      <a:r>
                        <a:rPr lang="fr-FR" sz="900" dirty="0">
                          <a:solidFill>
                            <a:schemeClr val="tx1"/>
                          </a:solidFill>
                          <a:effectLst/>
                        </a:rPr>
                        <a:t> </a:t>
                      </a:r>
                    </a:p>
                    <a:p>
                      <a:pPr algn="just">
                        <a:lnSpc>
                          <a:spcPct val="115000"/>
                        </a:lnSpc>
                        <a:spcAft>
                          <a:spcPts val="0"/>
                        </a:spcAft>
                      </a:pPr>
                      <a:r>
                        <a:rPr lang="fr-FR" sz="900" dirty="0">
                          <a:solidFill>
                            <a:schemeClr val="tx1"/>
                          </a:solidFill>
                          <a:effectLst/>
                        </a:rPr>
                        <a:t># --------------- DÉBUT COUCHE APACHE ---------------</a:t>
                      </a:r>
                    </a:p>
                    <a:p>
                      <a:pPr algn="just">
                        <a:lnSpc>
                          <a:spcPct val="115000"/>
                        </a:lnSpc>
                        <a:spcAft>
                          <a:spcPts val="0"/>
                        </a:spcAft>
                      </a:pPr>
                      <a:r>
                        <a:rPr lang="fr-FR" sz="900" dirty="0">
                          <a:solidFill>
                            <a:schemeClr val="tx1"/>
                          </a:solidFill>
                          <a:effectLst/>
                        </a:rPr>
                        <a:t>RUN </a:t>
                      </a:r>
                      <a:r>
                        <a:rPr lang="fr-FR" sz="900" dirty="0" err="1">
                          <a:solidFill>
                            <a:schemeClr val="tx1"/>
                          </a:solidFill>
                          <a:effectLst/>
                        </a:rPr>
                        <a:t>apt-get</a:t>
                      </a:r>
                      <a:r>
                        <a:rPr lang="fr-FR" sz="900" dirty="0">
                          <a:solidFill>
                            <a:schemeClr val="tx1"/>
                          </a:solidFill>
                          <a:effectLst/>
                        </a:rPr>
                        <a:t> update -y &amp;&amp; </a:t>
                      </a:r>
                      <a:r>
                        <a:rPr lang="fr-FR" sz="900" dirty="0" err="1" smtClean="0">
                          <a:solidFill>
                            <a:schemeClr val="tx1"/>
                          </a:solidFill>
                          <a:effectLst/>
                        </a:rPr>
                        <a:t>apt-get</a:t>
                      </a:r>
                      <a:r>
                        <a:rPr lang="fr-FR" sz="900" dirty="0" smtClean="0">
                          <a:solidFill>
                            <a:schemeClr val="tx1"/>
                          </a:solidFill>
                          <a:effectLst/>
                        </a:rPr>
                        <a:t> </a:t>
                      </a:r>
                      <a:r>
                        <a:rPr lang="fr-FR" sz="900" dirty="0" err="1" smtClean="0">
                          <a:solidFill>
                            <a:schemeClr val="tx1"/>
                          </a:solidFill>
                          <a:effectLst/>
                        </a:rPr>
                        <a:t>install</a:t>
                      </a:r>
                      <a:r>
                        <a:rPr lang="fr-FR" sz="900" dirty="0" smtClean="0">
                          <a:solidFill>
                            <a:schemeClr val="tx1"/>
                          </a:solidFill>
                          <a:effectLst/>
                        </a:rPr>
                        <a:t> </a:t>
                      </a:r>
                      <a:r>
                        <a:rPr lang="fr-FR" sz="900" dirty="0">
                          <a:solidFill>
                            <a:schemeClr val="tx1"/>
                          </a:solidFill>
                          <a:effectLst/>
                        </a:rPr>
                        <a:t>apache2</a:t>
                      </a:r>
                    </a:p>
                    <a:p>
                      <a:pPr algn="just">
                        <a:lnSpc>
                          <a:spcPct val="115000"/>
                        </a:lnSpc>
                        <a:spcAft>
                          <a:spcPts val="0"/>
                        </a:spcAft>
                      </a:pPr>
                      <a:r>
                        <a:rPr lang="fr-FR" sz="900" dirty="0">
                          <a:solidFill>
                            <a:schemeClr val="tx1"/>
                          </a:solidFill>
                          <a:effectLst/>
                        </a:rPr>
                        <a:t># --------------- FIN COUCHE APACHE -----------------</a:t>
                      </a:r>
                    </a:p>
                    <a:p>
                      <a:pPr algn="just">
                        <a:lnSpc>
                          <a:spcPct val="115000"/>
                        </a:lnSpc>
                        <a:spcAft>
                          <a:spcPts val="0"/>
                        </a:spcAft>
                      </a:pPr>
                      <a:r>
                        <a:rPr lang="fr-FR" sz="900" dirty="0">
                          <a:solidFill>
                            <a:schemeClr val="tx1"/>
                          </a:solidFill>
                          <a:effectLst/>
                        </a:rPr>
                        <a:t> </a:t>
                      </a:r>
                    </a:p>
                    <a:p>
                      <a:pPr algn="just">
                        <a:lnSpc>
                          <a:spcPct val="115000"/>
                        </a:lnSpc>
                        <a:spcAft>
                          <a:spcPts val="0"/>
                        </a:spcAft>
                      </a:pPr>
                      <a:r>
                        <a:rPr lang="fr-FR" sz="900" dirty="0">
                          <a:solidFill>
                            <a:schemeClr val="tx1"/>
                          </a:solidFill>
                          <a:effectLst/>
                        </a:rPr>
                        <a:t># --------------- DÉBUT COUCHE MYSQL ----------------</a:t>
                      </a:r>
                    </a:p>
                    <a:p>
                      <a:pPr algn="just">
                        <a:lnSpc>
                          <a:spcPct val="115000"/>
                        </a:lnSpc>
                        <a:spcAft>
                          <a:spcPts val="0"/>
                        </a:spcAft>
                      </a:pPr>
                      <a:r>
                        <a:rPr lang="fr-FR" sz="900" dirty="0">
                          <a:solidFill>
                            <a:schemeClr val="tx1"/>
                          </a:solidFill>
                          <a:effectLst/>
                        </a:rPr>
                        <a:t>RUN </a:t>
                      </a:r>
                      <a:r>
                        <a:rPr lang="fr-FR" sz="900" dirty="0" err="1">
                          <a:solidFill>
                            <a:schemeClr val="tx1"/>
                          </a:solidFill>
                          <a:effectLst/>
                        </a:rPr>
                        <a:t>apt-get</a:t>
                      </a:r>
                      <a:r>
                        <a:rPr lang="fr-FR" sz="900" dirty="0">
                          <a:solidFill>
                            <a:schemeClr val="tx1"/>
                          </a:solidFill>
                          <a:effectLst/>
                        </a:rPr>
                        <a:t> </a:t>
                      </a:r>
                      <a:r>
                        <a:rPr lang="fr-FR" sz="900" dirty="0" err="1" smtClean="0">
                          <a:solidFill>
                            <a:schemeClr val="tx1"/>
                          </a:solidFill>
                          <a:effectLst/>
                        </a:rPr>
                        <a:t>install</a:t>
                      </a:r>
                      <a:r>
                        <a:rPr lang="fr-FR" sz="900" dirty="0" smtClean="0">
                          <a:solidFill>
                            <a:schemeClr val="tx1"/>
                          </a:solidFill>
                          <a:effectLst/>
                        </a:rPr>
                        <a:t> </a:t>
                      </a:r>
                      <a:r>
                        <a:rPr lang="fr-FR" sz="900" dirty="0" err="1">
                          <a:solidFill>
                            <a:schemeClr val="tx1"/>
                          </a:solidFill>
                          <a:effectLst/>
                        </a:rPr>
                        <a:t>mariadb</a:t>
                      </a:r>
                      <a:r>
                        <a:rPr lang="fr-FR" sz="900" dirty="0">
                          <a:solidFill>
                            <a:schemeClr val="tx1"/>
                          </a:solidFill>
                          <a:effectLst/>
                        </a:rPr>
                        <a:t>-server</a:t>
                      </a:r>
                    </a:p>
                    <a:p>
                      <a:pPr algn="just">
                        <a:lnSpc>
                          <a:spcPct val="115000"/>
                        </a:lnSpc>
                        <a:spcAft>
                          <a:spcPts val="0"/>
                        </a:spcAft>
                      </a:pPr>
                      <a:r>
                        <a:rPr lang="fr-FR" sz="900" dirty="0">
                          <a:solidFill>
                            <a:schemeClr val="tx1"/>
                          </a:solidFill>
                          <a:effectLst/>
                        </a:rPr>
                        <a:t>COPY </a:t>
                      </a:r>
                      <a:r>
                        <a:rPr lang="fr-FR" sz="900" dirty="0" err="1">
                          <a:solidFill>
                            <a:schemeClr val="tx1"/>
                          </a:solidFill>
                          <a:effectLst/>
                        </a:rPr>
                        <a:t>db</a:t>
                      </a:r>
                      <a:r>
                        <a:rPr lang="fr-FR" sz="900" dirty="0">
                          <a:solidFill>
                            <a:schemeClr val="tx1"/>
                          </a:solidFill>
                          <a:effectLst/>
                        </a:rPr>
                        <a:t>/</a:t>
                      </a:r>
                      <a:r>
                        <a:rPr lang="fr-FR" sz="900" dirty="0" err="1">
                          <a:solidFill>
                            <a:schemeClr val="tx1"/>
                          </a:solidFill>
                          <a:effectLst/>
                        </a:rPr>
                        <a:t>articles.sql</a:t>
                      </a:r>
                      <a:r>
                        <a:rPr lang="fr-FR" sz="900" dirty="0">
                          <a:solidFill>
                            <a:schemeClr val="tx1"/>
                          </a:solidFill>
                          <a:effectLst/>
                        </a:rPr>
                        <a:t> /</a:t>
                      </a:r>
                    </a:p>
                    <a:p>
                      <a:pPr algn="just">
                        <a:lnSpc>
                          <a:spcPct val="115000"/>
                        </a:lnSpc>
                        <a:spcAft>
                          <a:spcPts val="0"/>
                        </a:spcAft>
                      </a:pPr>
                      <a:r>
                        <a:rPr lang="fr-FR" sz="900" dirty="0">
                          <a:solidFill>
                            <a:schemeClr val="tx1"/>
                          </a:solidFill>
                          <a:effectLst/>
                        </a:rPr>
                        <a:t># --------------- FIN COUCHE MYSQL ------------------</a:t>
                      </a:r>
                    </a:p>
                    <a:p>
                      <a:pPr algn="just">
                        <a:lnSpc>
                          <a:spcPct val="115000"/>
                        </a:lnSpc>
                        <a:spcAft>
                          <a:spcPts val="0"/>
                        </a:spcAft>
                      </a:pPr>
                      <a:r>
                        <a:rPr lang="fr-FR" sz="900" dirty="0">
                          <a:solidFill>
                            <a:schemeClr val="tx1"/>
                          </a:solidFill>
                          <a:effectLst/>
                        </a:rPr>
                        <a:t> </a:t>
                      </a:r>
                    </a:p>
                    <a:p>
                      <a:pPr algn="just">
                        <a:lnSpc>
                          <a:spcPct val="115000"/>
                        </a:lnSpc>
                        <a:spcAft>
                          <a:spcPts val="0"/>
                        </a:spcAft>
                      </a:pPr>
                      <a:r>
                        <a:rPr lang="fr-FR" sz="900" dirty="0">
                          <a:solidFill>
                            <a:schemeClr val="tx1"/>
                          </a:solidFill>
                          <a:effectLst/>
                        </a:rPr>
                        <a:t># --------------- DÉBUT COUCHE PHP ------------------</a:t>
                      </a:r>
                    </a:p>
                    <a:p>
                      <a:pPr algn="just">
                        <a:lnSpc>
                          <a:spcPct val="115000"/>
                        </a:lnSpc>
                        <a:spcAft>
                          <a:spcPts val="0"/>
                        </a:spcAft>
                      </a:pPr>
                      <a:r>
                        <a:rPr lang="fr-FR" sz="900" dirty="0">
                          <a:solidFill>
                            <a:schemeClr val="tx1"/>
                          </a:solidFill>
                          <a:effectLst/>
                        </a:rPr>
                        <a:t>RUN </a:t>
                      </a:r>
                      <a:r>
                        <a:rPr lang="fr-FR" sz="900" dirty="0" err="1" smtClean="0">
                          <a:solidFill>
                            <a:schemeClr val="tx1"/>
                          </a:solidFill>
                          <a:effectLst/>
                        </a:rPr>
                        <a:t>apt-get</a:t>
                      </a:r>
                      <a:r>
                        <a:rPr lang="fr-FR" sz="900" dirty="0" smtClean="0">
                          <a:solidFill>
                            <a:schemeClr val="tx1"/>
                          </a:solidFill>
                          <a:effectLst/>
                        </a:rPr>
                        <a:t> </a:t>
                      </a:r>
                      <a:r>
                        <a:rPr lang="fr-FR" sz="900" dirty="0">
                          <a:solidFill>
                            <a:schemeClr val="tx1"/>
                          </a:solidFill>
                          <a:effectLst/>
                        </a:rPr>
                        <a:t>\</a:t>
                      </a:r>
                    </a:p>
                    <a:p>
                      <a:pPr algn="just">
                        <a:lnSpc>
                          <a:spcPct val="115000"/>
                        </a:lnSpc>
                        <a:spcAft>
                          <a:spcPts val="0"/>
                        </a:spcAft>
                      </a:pPr>
                      <a:r>
                        <a:rPr lang="fr-FR" sz="900" dirty="0">
                          <a:solidFill>
                            <a:schemeClr val="tx1"/>
                          </a:solidFill>
                          <a:effectLst/>
                        </a:rPr>
                        <a:t>    </a:t>
                      </a:r>
                      <a:r>
                        <a:rPr lang="fr-FR" sz="900" dirty="0" err="1">
                          <a:solidFill>
                            <a:schemeClr val="tx1"/>
                          </a:solidFill>
                          <a:effectLst/>
                        </a:rPr>
                        <a:t>php-mysql</a:t>
                      </a:r>
                      <a:r>
                        <a:rPr lang="fr-FR" sz="900" dirty="0">
                          <a:solidFill>
                            <a:schemeClr val="tx1"/>
                          </a:solidFill>
                          <a:effectLst/>
                        </a:rPr>
                        <a:t> \</a:t>
                      </a:r>
                    </a:p>
                    <a:p>
                      <a:pPr algn="just">
                        <a:lnSpc>
                          <a:spcPct val="115000"/>
                        </a:lnSpc>
                        <a:spcAft>
                          <a:spcPts val="0"/>
                        </a:spcAft>
                      </a:pPr>
                      <a:r>
                        <a:rPr lang="fr-FR" sz="900" dirty="0">
                          <a:solidFill>
                            <a:schemeClr val="tx1"/>
                          </a:solidFill>
                          <a:effectLst/>
                        </a:rPr>
                        <a:t>    </a:t>
                      </a:r>
                      <a:r>
                        <a:rPr lang="fr-FR" sz="900" dirty="0" err="1">
                          <a:solidFill>
                            <a:schemeClr val="tx1"/>
                          </a:solidFill>
                          <a:effectLst/>
                        </a:rPr>
                        <a:t>php</a:t>
                      </a:r>
                      <a:r>
                        <a:rPr lang="fr-FR" sz="900" dirty="0">
                          <a:solidFill>
                            <a:schemeClr val="tx1"/>
                          </a:solidFill>
                          <a:effectLst/>
                        </a:rPr>
                        <a:t> &amp;&amp; \</a:t>
                      </a:r>
                    </a:p>
                    <a:p>
                      <a:pPr algn="just">
                        <a:lnSpc>
                          <a:spcPct val="115000"/>
                        </a:lnSpc>
                        <a:spcAft>
                          <a:spcPts val="0"/>
                        </a:spcAft>
                      </a:pPr>
                      <a:r>
                        <a:rPr lang="fr-FR" sz="900" dirty="0">
                          <a:solidFill>
                            <a:schemeClr val="tx1"/>
                          </a:solidFill>
                          <a:effectLst/>
                        </a:rPr>
                        <a:t>    </a:t>
                      </a:r>
                      <a:r>
                        <a:rPr lang="fr-FR" sz="900" dirty="0" err="1">
                          <a:solidFill>
                            <a:schemeClr val="tx1"/>
                          </a:solidFill>
                          <a:effectLst/>
                        </a:rPr>
                        <a:t>rm</a:t>
                      </a:r>
                      <a:r>
                        <a:rPr lang="fr-FR" sz="900" dirty="0">
                          <a:solidFill>
                            <a:schemeClr val="tx1"/>
                          </a:solidFill>
                          <a:effectLst/>
                        </a:rPr>
                        <a:t> -f ${DOCUMENTROOT}/index.html &amp;&amp; \</a:t>
                      </a:r>
                    </a:p>
                    <a:p>
                      <a:pPr algn="just">
                        <a:lnSpc>
                          <a:spcPct val="115000"/>
                        </a:lnSpc>
                        <a:spcAft>
                          <a:spcPts val="0"/>
                        </a:spcAft>
                      </a:pPr>
                      <a:r>
                        <a:rPr lang="fr-FR" sz="900" dirty="0">
                          <a:solidFill>
                            <a:schemeClr val="tx1"/>
                          </a:solidFill>
                          <a:effectLst/>
                        </a:rPr>
                        <a:t>    </a:t>
                      </a:r>
                      <a:r>
                        <a:rPr lang="fr-FR" sz="900" dirty="0" err="1">
                          <a:solidFill>
                            <a:schemeClr val="tx1"/>
                          </a:solidFill>
                          <a:effectLst/>
                        </a:rPr>
                        <a:t>apt-get</a:t>
                      </a:r>
                      <a:r>
                        <a:rPr lang="fr-FR" sz="900" dirty="0">
                          <a:solidFill>
                            <a:schemeClr val="tx1"/>
                          </a:solidFill>
                          <a:effectLst/>
                        </a:rPr>
                        <a:t> </a:t>
                      </a:r>
                      <a:r>
                        <a:rPr lang="fr-FR" sz="900" dirty="0" err="1">
                          <a:solidFill>
                            <a:schemeClr val="tx1"/>
                          </a:solidFill>
                          <a:effectLst/>
                        </a:rPr>
                        <a:t>autoclean</a:t>
                      </a:r>
                      <a:r>
                        <a:rPr lang="fr-FR" sz="900" dirty="0">
                          <a:solidFill>
                            <a:schemeClr val="tx1"/>
                          </a:solidFill>
                          <a:effectLst/>
                        </a:rPr>
                        <a:t> -y</a:t>
                      </a:r>
                    </a:p>
                    <a:p>
                      <a:pPr algn="just">
                        <a:lnSpc>
                          <a:spcPct val="115000"/>
                        </a:lnSpc>
                        <a:spcAft>
                          <a:spcPts val="0"/>
                        </a:spcAft>
                      </a:pPr>
                      <a:r>
                        <a:rPr lang="fr-FR" sz="900" dirty="0">
                          <a:solidFill>
                            <a:schemeClr val="tx1"/>
                          </a:solidFill>
                          <a:effectLst/>
                        </a:rPr>
                        <a:t>COPY </a:t>
                      </a:r>
                      <a:r>
                        <a:rPr lang="fr-FR" sz="900" dirty="0" err="1">
                          <a:solidFill>
                            <a:schemeClr val="tx1"/>
                          </a:solidFill>
                          <a:effectLst/>
                        </a:rPr>
                        <a:t>app</a:t>
                      </a:r>
                      <a:r>
                        <a:rPr lang="fr-FR" sz="900" dirty="0">
                          <a:solidFill>
                            <a:schemeClr val="tx1"/>
                          </a:solidFill>
                          <a:effectLst/>
                        </a:rPr>
                        <a:t> ${DOCUMENTROOT}</a:t>
                      </a:r>
                    </a:p>
                    <a:p>
                      <a:pPr algn="just">
                        <a:lnSpc>
                          <a:spcPct val="115000"/>
                        </a:lnSpc>
                        <a:spcAft>
                          <a:spcPts val="0"/>
                        </a:spcAft>
                      </a:pPr>
                      <a:r>
                        <a:rPr lang="fr-FR" sz="900" dirty="0">
                          <a:solidFill>
                            <a:schemeClr val="tx1"/>
                          </a:solidFill>
                          <a:effectLst/>
                        </a:rPr>
                        <a:t># --------------- FIN COUCHE PHP --------------------</a:t>
                      </a:r>
                    </a:p>
                    <a:p>
                      <a:pPr algn="just">
                        <a:lnSpc>
                          <a:spcPct val="115000"/>
                        </a:lnSpc>
                        <a:spcAft>
                          <a:spcPts val="0"/>
                        </a:spcAft>
                      </a:pPr>
                      <a:r>
                        <a:rPr lang="fr-FR" sz="900" dirty="0">
                          <a:solidFill>
                            <a:schemeClr val="tx1"/>
                          </a:solidFill>
                          <a:effectLst/>
                        </a:rPr>
                        <a:t> </a:t>
                      </a:r>
                    </a:p>
                    <a:p>
                      <a:pPr algn="just">
                        <a:lnSpc>
                          <a:spcPct val="115000"/>
                        </a:lnSpc>
                        <a:spcAft>
                          <a:spcPts val="0"/>
                        </a:spcAft>
                      </a:pPr>
                      <a:r>
                        <a:rPr lang="fr-FR" sz="900" dirty="0">
                          <a:solidFill>
                            <a:schemeClr val="tx1"/>
                          </a:solidFill>
                          <a:effectLst/>
                        </a:rPr>
                        <a:t># OUVERTURE DU PORT HTTP</a:t>
                      </a:r>
                    </a:p>
                    <a:p>
                      <a:pPr algn="just">
                        <a:lnSpc>
                          <a:spcPct val="115000"/>
                        </a:lnSpc>
                        <a:spcAft>
                          <a:spcPts val="0"/>
                        </a:spcAft>
                      </a:pPr>
                      <a:r>
                        <a:rPr lang="fr-FR" sz="900" dirty="0">
                          <a:solidFill>
                            <a:schemeClr val="tx1"/>
                          </a:solidFill>
                          <a:effectLst/>
                        </a:rPr>
                        <a:t>EXPOSE 80</a:t>
                      </a:r>
                    </a:p>
                    <a:p>
                      <a:pPr algn="just">
                        <a:lnSpc>
                          <a:spcPct val="115000"/>
                        </a:lnSpc>
                        <a:spcAft>
                          <a:spcPts val="0"/>
                        </a:spcAft>
                      </a:pPr>
                      <a:r>
                        <a:rPr lang="fr-FR" sz="900" dirty="0">
                          <a:solidFill>
                            <a:schemeClr val="tx1"/>
                          </a:solidFill>
                          <a:effectLst/>
                        </a:rPr>
                        <a:t> </a:t>
                      </a:r>
                    </a:p>
                    <a:p>
                      <a:pPr algn="just">
                        <a:lnSpc>
                          <a:spcPct val="115000"/>
                        </a:lnSpc>
                        <a:spcAft>
                          <a:spcPts val="0"/>
                        </a:spcAft>
                      </a:pPr>
                      <a:r>
                        <a:rPr lang="fr-FR" sz="900" dirty="0">
                          <a:solidFill>
                            <a:schemeClr val="tx1"/>
                          </a:solidFill>
                          <a:effectLst/>
                        </a:rPr>
                        <a:t># RÉPERTOIRE DE TRAVAIL</a:t>
                      </a:r>
                    </a:p>
                    <a:p>
                      <a:pPr algn="just">
                        <a:lnSpc>
                          <a:spcPct val="115000"/>
                        </a:lnSpc>
                        <a:spcAft>
                          <a:spcPts val="0"/>
                        </a:spcAft>
                      </a:pPr>
                      <a:r>
                        <a:rPr lang="fr-FR" sz="900" dirty="0">
                          <a:solidFill>
                            <a:schemeClr val="tx1"/>
                          </a:solidFill>
                          <a:effectLst/>
                        </a:rPr>
                        <a:t>WORKDIR  ${DOCUMENTROOT}</a:t>
                      </a:r>
                    </a:p>
                    <a:p>
                      <a:pPr algn="just">
                        <a:lnSpc>
                          <a:spcPct val="115000"/>
                        </a:lnSpc>
                        <a:spcAft>
                          <a:spcPts val="0"/>
                        </a:spcAft>
                      </a:pPr>
                      <a:r>
                        <a:rPr lang="fr-FR" sz="900" dirty="0">
                          <a:solidFill>
                            <a:schemeClr val="tx1"/>
                          </a:solidFill>
                          <a:effectLst/>
                        </a:rPr>
                        <a:t> </a:t>
                      </a:r>
                    </a:p>
                    <a:p>
                      <a:pPr algn="just">
                        <a:lnSpc>
                          <a:spcPct val="115000"/>
                        </a:lnSpc>
                        <a:spcAft>
                          <a:spcPts val="0"/>
                        </a:spcAft>
                      </a:pPr>
                      <a:r>
                        <a:rPr lang="fr-FR" sz="900" dirty="0">
                          <a:solidFill>
                            <a:schemeClr val="tx1"/>
                          </a:solidFill>
                          <a:effectLst/>
                        </a:rPr>
                        <a:t># DÉMARRAGE DES SERVICES LORS DE L'EXÉCUTION DE L'IMAGE</a:t>
                      </a:r>
                    </a:p>
                    <a:p>
                      <a:pPr algn="just">
                        <a:lnSpc>
                          <a:spcPct val="115000"/>
                        </a:lnSpc>
                        <a:spcAft>
                          <a:spcPts val="0"/>
                        </a:spcAft>
                      </a:pPr>
                      <a:r>
                        <a:rPr lang="fr-FR" sz="900" dirty="0">
                          <a:solidFill>
                            <a:schemeClr val="tx1"/>
                          </a:solidFill>
                          <a:effectLst/>
                        </a:rPr>
                        <a:t>ENTRYPOINT service </a:t>
                      </a:r>
                      <a:r>
                        <a:rPr lang="fr-FR" sz="900" dirty="0" err="1">
                          <a:solidFill>
                            <a:schemeClr val="tx1"/>
                          </a:solidFill>
                          <a:effectLst/>
                        </a:rPr>
                        <a:t>mariadb</a:t>
                      </a:r>
                      <a:r>
                        <a:rPr lang="fr-FR" sz="900" dirty="0">
                          <a:solidFill>
                            <a:schemeClr val="tx1"/>
                          </a:solidFill>
                          <a:effectLst/>
                        </a:rPr>
                        <a:t> </a:t>
                      </a:r>
                      <a:r>
                        <a:rPr lang="fr-FR" sz="900" dirty="0" err="1">
                          <a:solidFill>
                            <a:schemeClr val="tx1"/>
                          </a:solidFill>
                          <a:effectLst/>
                        </a:rPr>
                        <a:t>start</a:t>
                      </a:r>
                      <a:r>
                        <a:rPr lang="fr-FR" sz="900" dirty="0">
                          <a:solidFill>
                            <a:schemeClr val="tx1"/>
                          </a:solidFill>
                          <a:effectLst/>
                        </a:rPr>
                        <a:t> &amp;&amp; </a:t>
                      </a:r>
                      <a:r>
                        <a:rPr lang="fr-FR" sz="900" dirty="0" err="1">
                          <a:solidFill>
                            <a:schemeClr val="tx1"/>
                          </a:solidFill>
                          <a:effectLst/>
                        </a:rPr>
                        <a:t>mariadb</a:t>
                      </a:r>
                      <a:r>
                        <a:rPr lang="fr-FR" sz="900" dirty="0">
                          <a:solidFill>
                            <a:schemeClr val="tx1"/>
                          </a:solidFill>
                          <a:effectLst/>
                        </a:rPr>
                        <a:t> &lt; /</a:t>
                      </a:r>
                      <a:r>
                        <a:rPr lang="fr-FR" sz="900" dirty="0" err="1">
                          <a:solidFill>
                            <a:schemeClr val="tx1"/>
                          </a:solidFill>
                          <a:effectLst/>
                        </a:rPr>
                        <a:t>articles.sql</a:t>
                      </a:r>
                      <a:r>
                        <a:rPr lang="fr-FR" sz="900" dirty="0">
                          <a:solidFill>
                            <a:schemeClr val="tx1"/>
                          </a:solidFill>
                          <a:effectLst/>
                        </a:rPr>
                        <a:t> &amp;&amp; apache2ctl -D FOREGROUND</a:t>
                      </a:r>
                      <a:endParaRPr lang="fr-FR" sz="900" dirty="0">
                        <a:solidFill>
                          <a:schemeClr val="tx1"/>
                        </a:solidFill>
                        <a:effectLst/>
                        <a:latin typeface="Calibri"/>
                        <a:ea typeface="Calibri"/>
                        <a:cs typeface="Arial"/>
                      </a:endParaRPr>
                    </a:p>
                  </a:txBody>
                  <a:tcPr marL="45653" marR="45653" marT="0" marB="0">
                    <a:solidFill>
                      <a:schemeClr val="bg1">
                        <a:lumMod val="95000"/>
                      </a:schemeClr>
                    </a:solidFill>
                  </a:tcPr>
                </a:tc>
              </a:tr>
            </a:tbl>
          </a:graphicData>
        </a:graphic>
      </p:graphicFrame>
      <p:sp>
        <p:nvSpPr>
          <p:cNvPr id="5" name="Espace réservé du pied de page 4"/>
          <p:cNvSpPr>
            <a:spLocks noGrp="1"/>
          </p:cNvSpPr>
          <p:nvPr>
            <p:ph type="ftr" sz="quarter" idx="11"/>
          </p:nvPr>
        </p:nvSpPr>
        <p:spPr/>
        <p:txBody>
          <a:bodyPr/>
          <a:lstStyle/>
          <a:p>
            <a:r>
              <a:rPr lang="fr-FR" smtClean="0"/>
              <a:t>Sécurité des applications conteneurisées avec K8S</a:t>
            </a:r>
            <a:endParaRPr lang="fr-FR"/>
          </a:p>
        </p:txBody>
      </p:sp>
      <p:sp>
        <p:nvSpPr>
          <p:cNvPr id="6" name="Espace réservé du numéro de diapositive 5"/>
          <p:cNvSpPr>
            <a:spLocks noGrp="1"/>
          </p:cNvSpPr>
          <p:nvPr>
            <p:ph type="sldNum" sz="quarter" idx="12"/>
          </p:nvPr>
        </p:nvSpPr>
        <p:spPr/>
        <p:txBody>
          <a:bodyPr/>
          <a:lstStyle/>
          <a:p>
            <a:fld id="{DD9BC35F-91A1-4ACF-B10F-6F8BBE36500D}" type="slidenum">
              <a:rPr lang="fr-FR" smtClean="0"/>
              <a:t>12</a:t>
            </a:fld>
            <a:endParaRPr lang="fr-FR"/>
          </a:p>
        </p:txBody>
      </p:sp>
    </p:spTree>
    <p:extLst>
      <p:ext uri="{BB962C8B-B14F-4D97-AF65-F5344CB8AC3E}">
        <p14:creationId xmlns:p14="http://schemas.microsoft.com/office/powerpoint/2010/main" val="163776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commandes Dockerfile (1/3)</a:t>
            </a:r>
            <a:endParaRPr lang="fr-FR" dirty="0"/>
          </a:p>
        </p:txBody>
      </p:sp>
      <p:sp>
        <p:nvSpPr>
          <p:cNvPr id="3" name="Espace réservé du contenu 2"/>
          <p:cNvSpPr>
            <a:spLocks noGrp="1"/>
          </p:cNvSpPr>
          <p:nvPr>
            <p:ph idx="1"/>
          </p:nvPr>
        </p:nvSpPr>
        <p:spPr/>
        <p:txBody>
          <a:bodyPr>
            <a:normAutofit/>
          </a:bodyPr>
          <a:lstStyle/>
          <a:p>
            <a:pPr algn="just"/>
            <a:r>
              <a:rPr lang="fr-FR" sz="2200" b="1" dirty="0" smtClean="0">
                <a:solidFill>
                  <a:srgbClr val="13B1B9"/>
                </a:solidFill>
              </a:rPr>
              <a:t>FROM</a:t>
            </a:r>
            <a:r>
              <a:rPr lang="fr-FR" sz="2200" dirty="0" smtClean="0"/>
              <a:t> : elle </a:t>
            </a:r>
            <a:r>
              <a:rPr lang="fr-FR" sz="2200" dirty="0"/>
              <a:t>définit l'image de base qui sera utilisée par les instructions </a:t>
            </a:r>
            <a:r>
              <a:rPr lang="fr-FR" sz="2200" dirty="0" smtClean="0"/>
              <a:t>suivantes </a:t>
            </a:r>
            <a:r>
              <a:rPr lang="fr-FR" sz="2200" dirty="0" smtClean="0">
                <a:sym typeface="Wingdings" panose="05000000000000000000" pitchFamily="2" charset="2"/>
              </a:rPr>
              <a:t> </a:t>
            </a:r>
            <a:r>
              <a:rPr lang="fr-FR" sz="2200" dirty="0" smtClean="0"/>
              <a:t>chaque </a:t>
            </a:r>
            <a:r>
              <a:rPr lang="fr-FR" sz="2200" dirty="0"/>
              <a:t>image est forcément basée sur une autre image. Une des images les plus utilisées est « </a:t>
            </a:r>
            <a:r>
              <a:rPr lang="fr-FR" sz="2200" dirty="0">
                <a:solidFill>
                  <a:srgbClr val="C00000"/>
                </a:solidFill>
              </a:rPr>
              <a:t>Alpine Linux</a:t>
            </a:r>
            <a:r>
              <a:rPr lang="fr-FR" sz="2200" dirty="0"/>
              <a:t> » </a:t>
            </a:r>
            <a:r>
              <a:rPr lang="fr-FR" sz="2200" dirty="0" smtClean="0"/>
              <a:t>qui est </a:t>
            </a:r>
            <a:r>
              <a:rPr lang="fr-FR" sz="2200" dirty="0"/>
              <a:t>une distribution </a:t>
            </a:r>
            <a:r>
              <a:rPr lang="fr-FR" sz="2200" b="1" u="sng" dirty="0"/>
              <a:t>légère</a:t>
            </a:r>
            <a:r>
              <a:rPr lang="fr-FR" sz="2200" dirty="0"/>
              <a:t> qui existe depuis 2006 et réputée pour sa sécurité. Le choix de la bonne image de </a:t>
            </a:r>
            <a:r>
              <a:rPr lang="fr-FR" sz="2200" dirty="0" smtClean="0"/>
              <a:t>base est </a:t>
            </a:r>
            <a:r>
              <a:rPr lang="fr-FR" sz="2200" dirty="0"/>
              <a:t>primordial pour une bonne performance</a:t>
            </a:r>
            <a:r>
              <a:rPr lang="fr-FR" sz="2200" dirty="0" smtClean="0"/>
              <a:t>.</a:t>
            </a:r>
          </a:p>
          <a:p>
            <a:pPr algn="just"/>
            <a:r>
              <a:rPr lang="fr-FR" sz="2200" b="1" dirty="0" smtClean="0">
                <a:solidFill>
                  <a:srgbClr val="13B1B9"/>
                </a:solidFill>
              </a:rPr>
              <a:t>LABEL</a:t>
            </a:r>
            <a:r>
              <a:rPr lang="fr-FR" sz="2200" dirty="0" smtClean="0"/>
              <a:t> : </a:t>
            </a:r>
            <a:r>
              <a:rPr lang="fr-FR" sz="2200" dirty="0"/>
              <a:t>elle ajoute des métadonnées à l'image avec un système de clés-valeurs ; elle permet par exemple d'indiquer l'auteur du </a:t>
            </a:r>
            <a:r>
              <a:rPr lang="fr-FR" sz="2200" dirty="0" smtClean="0"/>
              <a:t>Dockerfile ou la version du fichier.</a:t>
            </a:r>
          </a:p>
          <a:p>
            <a:pPr algn="just"/>
            <a:r>
              <a:rPr lang="fr-FR" sz="2200" b="1" dirty="0">
                <a:solidFill>
                  <a:srgbClr val="13B1B9"/>
                </a:solidFill>
              </a:rPr>
              <a:t>ENV</a:t>
            </a:r>
            <a:r>
              <a:rPr lang="fr-FR" sz="2200" dirty="0"/>
              <a:t> : elle permet de définir des variables d'environnements utilisables dans le Dockerfile et le conteneur.</a:t>
            </a:r>
          </a:p>
          <a:p>
            <a:pPr algn="just"/>
            <a:r>
              <a:rPr lang="fr-FR" sz="2200" b="1" dirty="0" smtClean="0">
                <a:solidFill>
                  <a:srgbClr val="13B1B9"/>
                </a:solidFill>
              </a:rPr>
              <a:t>ARG</a:t>
            </a:r>
            <a:r>
              <a:rPr lang="fr-FR" sz="2200" dirty="0" smtClean="0"/>
              <a:t> : elle </a:t>
            </a:r>
            <a:r>
              <a:rPr lang="fr-FR" sz="2200" dirty="0"/>
              <a:t>permet de définir des variables temporaires qu'on peut utiliser dans un Dockerfile</a:t>
            </a:r>
            <a:r>
              <a:rPr lang="fr-FR" sz="2200" dirty="0" smtClean="0"/>
              <a:t>.</a:t>
            </a:r>
          </a:p>
          <a:p>
            <a:pPr algn="just"/>
            <a:endParaRPr lang="fr-FR" sz="2200" dirty="0"/>
          </a:p>
        </p:txBody>
      </p:sp>
      <p:sp>
        <p:nvSpPr>
          <p:cNvPr id="5" name="Espace réservé du pied de page 4"/>
          <p:cNvSpPr>
            <a:spLocks noGrp="1"/>
          </p:cNvSpPr>
          <p:nvPr>
            <p:ph type="ftr" sz="quarter" idx="11"/>
          </p:nvPr>
        </p:nvSpPr>
        <p:spPr/>
        <p:txBody>
          <a:bodyPr/>
          <a:lstStyle/>
          <a:p>
            <a:r>
              <a:rPr lang="fr-FR" smtClean="0"/>
              <a:t>Sécurité des applications conteneurisées avec K8S</a:t>
            </a:r>
            <a:endParaRPr lang="fr-FR"/>
          </a:p>
        </p:txBody>
      </p:sp>
      <p:sp>
        <p:nvSpPr>
          <p:cNvPr id="6" name="Espace réservé du numéro de diapositive 5"/>
          <p:cNvSpPr>
            <a:spLocks noGrp="1"/>
          </p:cNvSpPr>
          <p:nvPr>
            <p:ph type="sldNum" sz="quarter" idx="12"/>
          </p:nvPr>
        </p:nvSpPr>
        <p:spPr/>
        <p:txBody>
          <a:bodyPr/>
          <a:lstStyle/>
          <a:p>
            <a:fld id="{DD9BC35F-91A1-4ACF-B10F-6F8BBE36500D}" type="slidenum">
              <a:rPr lang="fr-FR" smtClean="0"/>
              <a:t>13</a:t>
            </a:fld>
            <a:endParaRPr lang="fr-FR"/>
          </a:p>
        </p:txBody>
      </p:sp>
    </p:spTree>
    <p:extLst>
      <p:ext uri="{BB962C8B-B14F-4D97-AF65-F5344CB8AC3E}">
        <p14:creationId xmlns:p14="http://schemas.microsoft.com/office/powerpoint/2010/main" val="3460318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commandes Dockerfile </a:t>
            </a:r>
            <a:r>
              <a:rPr lang="fr-FR" dirty="0" smtClean="0"/>
              <a:t>(2/3)</a:t>
            </a:r>
            <a:endParaRPr lang="fr-FR" dirty="0"/>
          </a:p>
        </p:txBody>
      </p:sp>
      <p:sp>
        <p:nvSpPr>
          <p:cNvPr id="3" name="Espace réservé du contenu 2"/>
          <p:cNvSpPr>
            <a:spLocks noGrp="1"/>
          </p:cNvSpPr>
          <p:nvPr>
            <p:ph idx="1"/>
          </p:nvPr>
        </p:nvSpPr>
        <p:spPr/>
        <p:txBody>
          <a:bodyPr>
            <a:normAutofit/>
          </a:bodyPr>
          <a:lstStyle/>
          <a:p>
            <a:pPr algn="just"/>
            <a:r>
              <a:rPr lang="fr-FR" sz="2200" b="1" dirty="0" smtClean="0">
                <a:solidFill>
                  <a:srgbClr val="13B1B9"/>
                </a:solidFill>
              </a:rPr>
              <a:t>RUN</a:t>
            </a:r>
            <a:r>
              <a:rPr lang="fr-FR" sz="2200" dirty="0" smtClean="0">
                <a:solidFill>
                  <a:srgbClr val="13B1B9"/>
                </a:solidFill>
              </a:rPr>
              <a:t> </a:t>
            </a:r>
            <a:r>
              <a:rPr lang="fr-FR" sz="2200" dirty="0" smtClean="0"/>
              <a:t>: elle </a:t>
            </a:r>
            <a:r>
              <a:rPr lang="fr-FR" sz="2200" dirty="0"/>
              <a:t>exécute des commandes Linux ou Windows lors de la création de l'image</a:t>
            </a:r>
            <a:r>
              <a:rPr lang="fr-FR" sz="2200" dirty="0" smtClean="0"/>
              <a:t>.</a:t>
            </a:r>
          </a:p>
          <a:p>
            <a:pPr algn="just"/>
            <a:r>
              <a:rPr lang="fr-FR" sz="2200" b="1" dirty="0" smtClean="0">
                <a:solidFill>
                  <a:srgbClr val="13B1B9"/>
                </a:solidFill>
              </a:rPr>
              <a:t>COPY</a:t>
            </a:r>
            <a:r>
              <a:rPr lang="fr-FR" sz="2200" dirty="0" smtClean="0">
                <a:solidFill>
                  <a:srgbClr val="13B1B9"/>
                </a:solidFill>
              </a:rPr>
              <a:t> </a:t>
            </a:r>
            <a:r>
              <a:rPr lang="fr-FR" sz="2200" dirty="0" smtClean="0"/>
              <a:t>: elle </a:t>
            </a:r>
            <a:r>
              <a:rPr lang="fr-FR" sz="2200" dirty="0"/>
              <a:t>permet de copier des fichiers depuis la machine locale vers le conteneur Docker</a:t>
            </a:r>
            <a:r>
              <a:rPr lang="fr-FR" sz="2200" dirty="0" smtClean="0"/>
              <a:t>.</a:t>
            </a:r>
          </a:p>
          <a:p>
            <a:pPr algn="just"/>
            <a:r>
              <a:rPr lang="fr-FR" sz="2200" b="1" dirty="0" smtClean="0">
                <a:solidFill>
                  <a:srgbClr val="13B1B9"/>
                </a:solidFill>
              </a:rPr>
              <a:t>ADD</a:t>
            </a:r>
            <a:r>
              <a:rPr lang="fr-FR" sz="2200" dirty="0" smtClean="0"/>
              <a:t> : elle </a:t>
            </a:r>
            <a:r>
              <a:rPr lang="fr-FR" sz="2200" dirty="0"/>
              <a:t>permet de copier des fichiers depuis la machine locale vers le conteneur Docker (tout comme COPY) mais prend en charge des liens ou des </a:t>
            </a:r>
            <a:r>
              <a:rPr lang="fr-FR" sz="2200" dirty="0" smtClean="0"/>
              <a:t>archives.</a:t>
            </a:r>
          </a:p>
          <a:p>
            <a:pPr algn="just"/>
            <a:r>
              <a:rPr lang="fr-FR" sz="2200" b="1" dirty="0" smtClean="0">
                <a:solidFill>
                  <a:srgbClr val="13B1B9"/>
                </a:solidFill>
              </a:rPr>
              <a:t>ENTRYPOINT</a:t>
            </a:r>
            <a:r>
              <a:rPr lang="fr-FR" sz="2200" dirty="0" smtClean="0"/>
              <a:t> : comme </a:t>
            </a:r>
            <a:r>
              <a:rPr lang="fr-FR" sz="2200" dirty="0"/>
              <a:t>son nom l'indique, c'est le point d'entrée du conteneur, en d'autres termes, c'est la commande qui sera toujours exécutée au démarrage du conteneur</a:t>
            </a:r>
            <a:r>
              <a:rPr lang="fr-FR" sz="2200" dirty="0" smtClean="0"/>
              <a:t>.</a:t>
            </a:r>
          </a:p>
          <a:p>
            <a:pPr algn="just"/>
            <a:r>
              <a:rPr lang="fr-FR" sz="2200" b="1" dirty="0" smtClean="0">
                <a:solidFill>
                  <a:srgbClr val="13B1B9"/>
                </a:solidFill>
              </a:rPr>
              <a:t>CMD</a:t>
            </a:r>
            <a:r>
              <a:rPr lang="fr-FR" sz="2200" dirty="0" smtClean="0"/>
              <a:t> : elle </a:t>
            </a:r>
            <a:r>
              <a:rPr lang="fr-FR" sz="2200" dirty="0"/>
              <a:t>spécifie les arguments qui seront envoyés à l’ENTRYPOINT.</a:t>
            </a:r>
          </a:p>
        </p:txBody>
      </p:sp>
      <p:sp>
        <p:nvSpPr>
          <p:cNvPr id="5" name="Espace réservé du pied de page 4"/>
          <p:cNvSpPr>
            <a:spLocks noGrp="1"/>
          </p:cNvSpPr>
          <p:nvPr>
            <p:ph type="ftr" sz="quarter" idx="11"/>
          </p:nvPr>
        </p:nvSpPr>
        <p:spPr/>
        <p:txBody>
          <a:bodyPr/>
          <a:lstStyle/>
          <a:p>
            <a:r>
              <a:rPr lang="fr-FR" smtClean="0"/>
              <a:t>Sécurité des applications conteneurisées avec K8S</a:t>
            </a:r>
            <a:endParaRPr lang="fr-FR"/>
          </a:p>
        </p:txBody>
      </p:sp>
      <p:sp>
        <p:nvSpPr>
          <p:cNvPr id="6" name="Espace réservé du numéro de diapositive 5"/>
          <p:cNvSpPr>
            <a:spLocks noGrp="1"/>
          </p:cNvSpPr>
          <p:nvPr>
            <p:ph type="sldNum" sz="quarter" idx="12"/>
          </p:nvPr>
        </p:nvSpPr>
        <p:spPr/>
        <p:txBody>
          <a:bodyPr/>
          <a:lstStyle/>
          <a:p>
            <a:fld id="{DD9BC35F-91A1-4ACF-B10F-6F8BBE36500D}" type="slidenum">
              <a:rPr lang="fr-FR" smtClean="0"/>
              <a:t>14</a:t>
            </a:fld>
            <a:endParaRPr lang="fr-FR"/>
          </a:p>
        </p:txBody>
      </p:sp>
    </p:spTree>
    <p:extLst>
      <p:ext uri="{BB962C8B-B14F-4D97-AF65-F5344CB8AC3E}">
        <p14:creationId xmlns:p14="http://schemas.microsoft.com/office/powerpoint/2010/main" val="4188351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commandes Dockerfile </a:t>
            </a:r>
            <a:r>
              <a:rPr lang="fr-FR" dirty="0" smtClean="0"/>
              <a:t>(3/3)</a:t>
            </a:r>
            <a:endParaRPr lang="fr-FR" dirty="0"/>
          </a:p>
        </p:txBody>
      </p:sp>
      <p:sp>
        <p:nvSpPr>
          <p:cNvPr id="3" name="Espace réservé du contenu 2"/>
          <p:cNvSpPr>
            <a:spLocks noGrp="1"/>
          </p:cNvSpPr>
          <p:nvPr>
            <p:ph idx="1"/>
          </p:nvPr>
        </p:nvSpPr>
        <p:spPr>
          <a:xfrm>
            <a:off x="457200" y="1600200"/>
            <a:ext cx="8435280" cy="4876800"/>
          </a:xfrm>
        </p:spPr>
        <p:txBody>
          <a:bodyPr>
            <a:normAutofit/>
          </a:bodyPr>
          <a:lstStyle/>
          <a:p>
            <a:pPr algn="just"/>
            <a:r>
              <a:rPr lang="fr-FR" sz="2200" b="1" dirty="0" smtClean="0">
                <a:solidFill>
                  <a:srgbClr val="13B1B9"/>
                </a:solidFill>
              </a:rPr>
              <a:t>WORKDIR</a:t>
            </a:r>
            <a:r>
              <a:rPr lang="fr-FR" sz="2200" dirty="0" smtClean="0">
                <a:solidFill>
                  <a:srgbClr val="13B1B9"/>
                </a:solidFill>
              </a:rPr>
              <a:t> </a:t>
            </a:r>
            <a:r>
              <a:rPr lang="fr-FR" sz="2200" dirty="0" smtClean="0"/>
              <a:t>: elle </a:t>
            </a:r>
            <a:r>
              <a:rPr lang="fr-FR" sz="2200" dirty="0"/>
              <a:t>définit le répertoire de travail </a:t>
            </a:r>
            <a:r>
              <a:rPr lang="fr-FR" sz="2200" dirty="0" smtClean="0"/>
              <a:t>à utiliser </a:t>
            </a:r>
            <a:r>
              <a:rPr lang="fr-FR" sz="2200" dirty="0"/>
              <a:t>pour le lancement </a:t>
            </a:r>
            <a:r>
              <a:rPr lang="fr-FR" sz="2200" dirty="0" smtClean="0"/>
              <a:t>des commandes</a:t>
            </a:r>
            <a:r>
              <a:rPr lang="fr-FR" sz="2200" dirty="0"/>
              <a:t> CMD et/ou ENTRYPOINT et ça sera aussi le dossier courant lors du démarrage du conteneur</a:t>
            </a:r>
            <a:r>
              <a:rPr lang="fr-FR" sz="2200" dirty="0" smtClean="0"/>
              <a:t>.</a:t>
            </a:r>
          </a:p>
          <a:p>
            <a:pPr algn="just"/>
            <a:r>
              <a:rPr lang="fr-FR" sz="2200" b="1" dirty="0" smtClean="0">
                <a:solidFill>
                  <a:srgbClr val="13B1B9"/>
                </a:solidFill>
              </a:rPr>
              <a:t>EXPOSE</a:t>
            </a:r>
            <a:r>
              <a:rPr lang="fr-FR" sz="2200" dirty="0" smtClean="0"/>
              <a:t> : </a:t>
            </a:r>
            <a:r>
              <a:rPr lang="fr-FR" sz="2200" dirty="0"/>
              <a:t>elle expose un port.</a:t>
            </a:r>
          </a:p>
          <a:p>
            <a:pPr algn="just"/>
            <a:r>
              <a:rPr lang="fr-FR" sz="2000" b="1" dirty="0" smtClean="0">
                <a:solidFill>
                  <a:srgbClr val="13B1B9"/>
                </a:solidFill>
              </a:rPr>
              <a:t>VOLUMES</a:t>
            </a:r>
            <a:r>
              <a:rPr lang="fr-FR" sz="2000" dirty="0" smtClean="0"/>
              <a:t> : </a:t>
            </a:r>
            <a:r>
              <a:rPr lang="fr-FR" sz="2200" dirty="0"/>
              <a:t>elle crée un point de montage qui permettra de persister les données.</a:t>
            </a:r>
          </a:p>
          <a:p>
            <a:pPr algn="just"/>
            <a:r>
              <a:rPr lang="fr-FR" sz="2000" b="1" dirty="0" smtClean="0">
                <a:solidFill>
                  <a:srgbClr val="13B1B9"/>
                </a:solidFill>
              </a:rPr>
              <a:t>USER</a:t>
            </a:r>
            <a:r>
              <a:rPr lang="fr-FR" sz="2000" dirty="0" smtClean="0"/>
              <a:t> : </a:t>
            </a:r>
            <a:r>
              <a:rPr lang="fr-FR" sz="2200" dirty="0"/>
              <a:t>elle désigne quel est l'utilisateur qui lancera les prochaines instructions RUN, CMD ou ENTRYPOINT (par défaut c'est l'utilisateur </a:t>
            </a:r>
            <a:r>
              <a:rPr lang="fr-FR" sz="2200" dirty="0" err="1"/>
              <a:t>root</a:t>
            </a:r>
            <a:r>
              <a:rPr lang="fr-FR" sz="2200" dirty="0"/>
              <a:t>).</a:t>
            </a:r>
          </a:p>
          <a:p>
            <a:pPr algn="just"/>
            <a:r>
              <a:rPr lang="fr-FR" sz="2200" dirty="0"/>
              <a:t>et bien d’autres… </a:t>
            </a:r>
            <a:r>
              <a:rPr lang="fr-FR" sz="2000" dirty="0" smtClean="0">
                <a:sym typeface="Wingdings" panose="05000000000000000000" pitchFamily="2" charset="2"/>
              </a:rPr>
              <a:t></a:t>
            </a:r>
            <a:r>
              <a:rPr lang="fr-FR" sz="2000" dirty="0" smtClean="0"/>
              <a:t> </a:t>
            </a:r>
            <a:r>
              <a:rPr lang="fr-FR" sz="2000" dirty="0">
                <a:hlinkClick r:id="rId2"/>
              </a:rPr>
              <a:t>https://docs.docker.com/reference/dockerfile</a:t>
            </a:r>
            <a:r>
              <a:rPr lang="fr-FR" sz="2000" dirty="0" smtClean="0">
                <a:hlinkClick r:id="rId2"/>
              </a:rPr>
              <a:t>/</a:t>
            </a:r>
            <a:endParaRPr lang="fr-FR" sz="2000" dirty="0" smtClean="0"/>
          </a:p>
          <a:p>
            <a:pPr algn="just"/>
            <a:endParaRPr lang="fr-FR" sz="2200" dirty="0"/>
          </a:p>
        </p:txBody>
      </p:sp>
      <p:sp>
        <p:nvSpPr>
          <p:cNvPr id="5" name="Espace réservé du pied de page 4"/>
          <p:cNvSpPr>
            <a:spLocks noGrp="1"/>
          </p:cNvSpPr>
          <p:nvPr>
            <p:ph type="ftr" sz="quarter" idx="11"/>
          </p:nvPr>
        </p:nvSpPr>
        <p:spPr/>
        <p:txBody>
          <a:bodyPr/>
          <a:lstStyle/>
          <a:p>
            <a:r>
              <a:rPr lang="fr-FR" smtClean="0"/>
              <a:t>Sécurité des applications conteneurisées avec K8S</a:t>
            </a:r>
            <a:endParaRPr lang="fr-FR"/>
          </a:p>
        </p:txBody>
      </p:sp>
      <p:sp>
        <p:nvSpPr>
          <p:cNvPr id="6" name="Espace réservé du numéro de diapositive 5"/>
          <p:cNvSpPr>
            <a:spLocks noGrp="1"/>
          </p:cNvSpPr>
          <p:nvPr>
            <p:ph type="sldNum" sz="quarter" idx="12"/>
          </p:nvPr>
        </p:nvSpPr>
        <p:spPr/>
        <p:txBody>
          <a:bodyPr/>
          <a:lstStyle/>
          <a:p>
            <a:fld id="{DD9BC35F-91A1-4ACF-B10F-6F8BBE36500D}" type="slidenum">
              <a:rPr lang="fr-FR" smtClean="0"/>
              <a:t>15</a:t>
            </a:fld>
            <a:endParaRPr lang="fr-FR"/>
          </a:p>
        </p:txBody>
      </p:sp>
    </p:spTree>
    <p:extLst>
      <p:ext uri="{BB962C8B-B14F-4D97-AF65-F5344CB8AC3E}">
        <p14:creationId xmlns:p14="http://schemas.microsoft.com/office/powerpoint/2010/main" val="25901721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33400"/>
            <a:ext cx="8363272" cy="990600"/>
          </a:xfrm>
        </p:spPr>
        <p:txBody>
          <a:bodyPr>
            <a:normAutofit/>
          </a:bodyPr>
          <a:lstStyle/>
          <a:p>
            <a:r>
              <a:rPr lang="fr-FR" sz="3500" dirty="0" smtClean="0"/>
              <a:t>Ateliers Docker</a:t>
            </a:r>
            <a:endParaRPr lang="fr-FR" sz="3500" dirty="0"/>
          </a:p>
        </p:txBody>
      </p:sp>
      <p:sp>
        <p:nvSpPr>
          <p:cNvPr id="3" name="Espace réservé du contenu 2"/>
          <p:cNvSpPr>
            <a:spLocks noGrp="1"/>
          </p:cNvSpPr>
          <p:nvPr>
            <p:ph idx="1"/>
          </p:nvPr>
        </p:nvSpPr>
        <p:spPr/>
        <p:txBody>
          <a:bodyPr>
            <a:noAutofit/>
          </a:bodyPr>
          <a:lstStyle/>
          <a:p>
            <a:pPr algn="just"/>
            <a:r>
              <a:rPr lang="fr-FR" sz="2200" b="1" dirty="0">
                <a:solidFill>
                  <a:srgbClr val="C00000"/>
                </a:solidFill>
              </a:rPr>
              <a:t>Atelier 1</a:t>
            </a:r>
            <a:r>
              <a:rPr lang="fr-FR" sz="2200" dirty="0"/>
              <a:t> : télécharger et installer Docker sur votre machine locale </a:t>
            </a:r>
            <a:r>
              <a:rPr lang="fr-FR" sz="2200" dirty="0" smtClean="0"/>
              <a:t>(ayant un OS récent) ou </a:t>
            </a:r>
            <a:r>
              <a:rPr lang="fr-FR" sz="2200" dirty="0"/>
              <a:t>une machine </a:t>
            </a:r>
            <a:r>
              <a:rPr lang="fr-FR" sz="2200" dirty="0" smtClean="0"/>
              <a:t>virtuelle.</a:t>
            </a:r>
          </a:p>
          <a:p>
            <a:pPr algn="just"/>
            <a:endParaRPr lang="fr-FR" sz="2200" dirty="0"/>
          </a:p>
          <a:p>
            <a:pPr algn="just"/>
            <a:r>
              <a:rPr lang="fr-FR" sz="2200" b="1" dirty="0">
                <a:solidFill>
                  <a:srgbClr val="C00000"/>
                </a:solidFill>
              </a:rPr>
              <a:t>Atelier 2</a:t>
            </a:r>
            <a:r>
              <a:rPr lang="fr-FR" sz="2200" dirty="0" smtClean="0"/>
              <a:t> : manipuler </a:t>
            </a:r>
            <a:r>
              <a:rPr lang="fr-FR" sz="2200" dirty="0"/>
              <a:t>les images et les conteneurs </a:t>
            </a:r>
            <a:r>
              <a:rPr lang="fr-FR" sz="2200" dirty="0" smtClean="0"/>
              <a:t>Docker.</a:t>
            </a:r>
            <a:endParaRPr lang="fr-FR" sz="2200" dirty="0"/>
          </a:p>
          <a:p>
            <a:pPr algn="just"/>
            <a:endParaRPr lang="fr-FR" sz="2200" dirty="0" smtClean="0"/>
          </a:p>
          <a:p>
            <a:pPr algn="just"/>
            <a:r>
              <a:rPr lang="fr-FR" sz="2200" b="1" dirty="0">
                <a:solidFill>
                  <a:srgbClr val="C00000"/>
                </a:solidFill>
              </a:rPr>
              <a:t>Atelier 3</a:t>
            </a:r>
            <a:r>
              <a:rPr lang="fr-FR" sz="2200" dirty="0" smtClean="0"/>
              <a:t> : créer </a:t>
            </a:r>
            <a:r>
              <a:rPr lang="fr-FR" sz="2200" dirty="0"/>
              <a:t>un Dockerfile, générer l'Image Docker et exécuter un conteneur </a:t>
            </a:r>
            <a:r>
              <a:rPr lang="fr-FR" sz="2200" dirty="0" smtClean="0"/>
              <a:t>Docker.</a:t>
            </a:r>
            <a:endParaRPr lang="fr-FR" sz="2200" dirty="0"/>
          </a:p>
          <a:p>
            <a:pPr algn="just"/>
            <a:endParaRPr lang="fr-FR" sz="2200" dirty="0" smtClean="0"/>
          </a:p>
          <a:p>
            <a:pPr algn="just"/>
            <a:r>
              <a:rPr lang="fr-FR" sz="2200" b="1" dirty="0">
                <a:solidFill>
                  <a:srgbClr val="C00000"/>
                </a:solidFill>
              </a:rPr>
              <a:t>Atelier 4</a:t>
            </a:r>
            <a:r>
              <a:rPr lang="fr-FR" sz="2200" dirty="0" smtClean="0"/>
              <a:t> : publier </a:t>
            </a:r>
            <a:r>
              <a:rPr lang="fr-FR" sz="2200" dirty="0"/>
              <a:t>une image sur le </a:t>
            </a:r>
            <a:r>
              <a:rPr lang="fr-FR" sz="2200" dirty="0" err="1"/>
              <a:t>repository</a:t>
            </a:r>
            <a:r>
              <a:rPr lang="fr-FR" sz="2200" dirty="0"/>
              <a:t> Docker </a:t>
            </a:r>
            <a:r>
              <a:rPr lang="fr-FR" sz="2200" dirty="0" smtClean="0"/>
              <a:t>Hub.</a:t>
            </a:r>
          </a:p>
          <a:p>
            <a:pPr algn="just"/>
            <a:endParaRPr lang="fr-FR" sz="2200" dirty="0"/>
          </a:p>
          <a:p>
            <a:pPr marL="0" indent="0" algn="just">
              <a:buNone/>
            </a:pPr>
            <a:r>
              <a:rPr lang="fr-FR" sz="2200" dirty="0" smtClean="0">
                <a:sym typeface="Wingdings" panose="05000000000000000000" pitchFamily="2" charset="2"/>
              </a:rPr>
              <a:t> </a:t>
            </a:r>
            <a:r>
              <a:rPr lang="fr-FR" sz="2200" dirty="0" smtClean="0">
                <a:sym typeface="Wingdings" panose="05000000000000000000" pitchFamily="2" charset="2"/>
              </a:rPr>
              <a:t>Suivre les 4 ateliers sur </a:t>
            </a:r>
            <a:r>
              <a:rPr lang="fr-FR" sz="2200" dirty="0" err="1" smtClean="0">
                <a:sym typeface="Wingdings" panose="05000000000000000000" pitchFamily="2" charset="2"/>
                <a:hlinkClick r:id="rId2"/>
              </a:rPr>
              <a:t>GitHub_Ateliers_Docker</a:t>
            </a:r>
            <a:endParaRPr lang="fr-FR" sz="2200" dirty="0"/>
          </a:p>
        </p:txBody>
      </p:sp>
      <p:sp>
        <p:nvSpPr>
          <p:cNvPr id="5" name="Espace réservé du pied de page 4"/>
          <p:cNvSpPr>
            <a:spLocks noGrp="1"/>
          </p:cNvSpPr>
          <p:nvPr>
            <p:ph type="ftr" sz="quarter" idx="11"/>
          </p:nvPr>
        </p:nvSpPr>
        <p:spPr/>
        <p:txBody>
          <a:bodyPr/>
          <a:lstStyle/>
          <a:p>
            <a:r>
              <a:rPr lang="fr-FR" smtClean="0"/>
              <a:t>Sécurité des applications conteneurisées avec K8S</a:t>
            </a:r>
            <a:endParaRPr lang="fr-FR"/>
          </a:p>
        </p:txBody>
      </p:sp>
      <p:sp>
        <p:nvSpPr>
          <p:cNvPr id="6" name="Espace réservé du numéro de diapositive 5"/>
          <p:cNvSpPr>
            <a:spLocks noGrp="1"/>
          </p:cNvSpPr>
          <p:nvPr>
            <p:ph type="sldNum" sz="quarter" idx="12"/>
          </p:nvPr>
        </p:nvSpPr>
        <p:spPr/>
        <p:txBody>
          <a:bodyPr/>
          <a:lstStyle/>
          <a:p>
            <a:fld id="{DD9BC35F-91A1-4ACF-B10F-6F8BBE36500D}" type="slidenum">
              <a:rPr lang="fr-FR" smtClean="0"/>
              <a:t>16</a:t>
            </a:fld>
            <a:endParaRPr lang="fr-FR"/>
          </a:p>
        </p:txBody>
      </p:sp>
    </p:spTree>
    <p:extLst>
      <p:ext uri="{BB962C8B-B14F-4D97-AF65-F5344CB8AC3E}">
        <p14:creationId xmlns:p14="http://schemas.microsoft.com/office/powerpoint/2010/main" val="38526572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Kubernetes</a:t>
            </a:r>
            <a:endParaRPr lang="fr-FR" dirty="0"/>
          </a:p>
        </p:txBody>
      </p:sp>
      <p:sp>
        <p:nvSpPr>
          <p:cNvPr id="5" name="Sous-titre 2"/>
          <p:cNvSpPr>
            <a:spLocks noGrp="1"/>
          </p:cNvSpPr>
          <p:nvPr>
            <p:ph type="subTitle" idx="1"/>
          </p:nvPr>
        </p:nvSpPr>
        <p:spPr>
          <a:xfrm>
            <a:off x="685800" y="3505200"/>
            <a:ext cx="7630616" cy="2516088"/>
          </a:xfrm>
        </p:spPr>
        <p:txBody>
          <a:bodyPr>
            <a:noAutofit/>
          </a:bodyPr>
          <a:lstStyle/>
          <a:p>
            <a:pPr marL="342900" indent="-342900">
              <a:buFont typeface="Arial" panose="020B0604020202020204" pitchFamily="34" charset="0"/>
              <a:buChar char="•"/>
            </a:pPr>
            <a:r>
              <a:rPr lang="fr-FR" sz="2200" dirty="0"/>
              <a:t>K8s, qu’est-ce que c’est ?</a:t>
            </a:r>
          </a:p>
          <a:p>
            <a:pPr marL="342900" indent="-342900">
              <a:buFont typeface="Arial" panose="020B0604020202020204" pitchFamily="34" charset="0"/>
              <a:buChar char="•"/>
            </a:pPr>
            <a:r>
              <a:rPr lang="fr-FR" sz="2200" dirty="0"/>
              <a:t>Atelier : minikube &amp; kubectl</a:t>
            </a:r>
          </a:p>
          <a:p>
            <a:pPr marL="342900" indent="-342900">
              <a:buFont typeface="Arial" panose="020B0604020202020204" pitchFamily="34" charset="0"/>
              <a:buChar char="•"/>
            </a:pPr>
            <a:r>
              <a:rPr lang="fr-FR" sz="2200" dirty="0"/>
              <a:t>Objets </a:t>
            </a:r>
            <a:r>
              <a:rPr lang="fr-FR" sz="2200" dirty="0" smtClean="0"/>
              <a:t>K8s, Workloads K8s, Cluster </a:t>
            </a:r>
            <a:r>
              <a:rPr lang="fr-FR" sz="2200" dirty="0"/>
              <a:t>K8s</a:t>
            </a:r>
          </a:p>
          <a:p>
            <a:pPr marL="342900" indent="-342900">
              <a:buFont typeface="Arial" panose="020B0604020202020204" pitchFamily="34" charset="0"/>
              <a:buChar char="•"/>
            </a:pPr>
            <a:r>
              <a:rPr lang="fr-FR" sz="2200" dirty="0" smtClean="0"/>
              <a:t>Atelier : déployer une API REST Spring Boot sur </a:t>
            </a:r>
            <a:r>
              <a:rPr lang="fr-FR" sz="2200" dirty="0" smtClean="0"/>
              <a:t>K8s</a:t>
            </a:r>
          </a:p>
          <a:p>
            <a:pPr marL="342900" indent="-342900">
              <a:buFont typeface="Arial" panose="020B0604020202020204" pitchFamily="34" charset="0"/>
              <a:buChar char="•"/>
            </a:pPr>
            <a:r>
              <a:rPr lang="fr-FR" sz="2200" dirty="0" smtClean="0"/>
              <a:t>ConfigMap</a:t>
            </a:r>
            <a:r>
              <a:rPr lang="fr-FR" sz="2200" dirty="0"/>
              <a:t> </a:t>
            </a:r>
            <a:r>
              <a:rPr lang="fr-FR" sz="2200" dirty="0" smtClean="0"/>
              <a:t>&amp; Secrets K8s</a:t>
            </a:r>
          </a:p>
          <a:p>
            <a:pPr marL="342900" indent="-342900">
              <a:buFont typeface="Arial" panose="020B0604020202020204" pitchFamily="34" charset="0"/>
              <a:buChar char="•"/>
            </a:pPr>
            <a:r>
              <a:rPr lang="fr-FR" sz="2200" dirty="0"/>
              <a:t>Atelier : </a:t>
            </a:r>
            <a:r>
              <a:rPr lang="fr-FR" sz="2200" dirty="0" smtClean="0"/>
              <a:t>sécuriser une </a:t>
            </a:r>
            <a:r>
              <a:rPr lang="fr-FR" sz="2200" dirty="0"/>
              <a:t>API </a:t>
            </a:r>
            <a:r>
              <a:rPr lang="fr-FR" sz="2200" dirty="0" smtClean="0"/>
              <a:t>REST conteneurisée</a:t>
            </a:r>
            <a:endParaRPr lang="fr-FR" sz="2200" dirty="0"/>
          </a:p>
        </p:txBody>
      </p:sp>
    </p:spTree>
    <p:extLst>
      <p:ext uri="{BB962C8B-B14F-4D97-AF65-F5344CB8AC3E}">
        <p14:creationId xmlns:p14="http://schemas.microsoft.com/office/powerpoint/2010/main" val="985879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K8s, qu’est-ce que c’est ?</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sz="2200" b="1" dirty="0">
                <a:solidFill>
                  <a:srgbClr val="13B1B9"/>
                </a:solidFill>
              </a:rPr>
              <a:t>Kubernetes</a:t>
            </a:r>
            <a:r>
              <a:rPr lang="fr-FR" sz="2200" dirty="0"/>
              <a:t> </a:t>
            </a:r>
            <a:r>
              <a:rPr lang="fr-FR" sz="2200" dirty="0" smtClean="0"/>
              <a:t>(ou </a:t>
            </a:r>
            <a:r>
              <a:rPr lang="fr-FR" sz="2200" b="1" dirty="0" smtClean="0">
                <a:solidFill>
                  <a:srgbClr val="13B1B9"/>
                </a:solidFill>
              </a:rPr>
              <a:t>K8s</a:t>
            </a:r>
            <a:r>
              <a:rPr lang="fr-FR" sz="2200" dirty="0"/>
              <a:t>) est un système open-source permettant d'automatiser le déploiement, la mise à l'échelle (scalabilité) et la gestion des applications </a:t>
            </a:r>
            <a:r>
              <a:rPr lang="fr-FR" sz="2200" dirty="0" smtClean="0"/>
              <a:t>conteneurisées.</a:t>
            </a:r>
          </a:p>
          <a:p>
            <a:pPr algn="just"/>
            <a:r>
              <a:rPr lang="fr-FR" sz="2200" dirty="0" smtClean="0"/>
              <a:t>En d’autres termes, </a:t>
            </a:r>
            <a:r>
              <a:rPr lang="fr-FR" sz="2200" b="1" dirty="0">
                <a:solidFill>
                  <a:srgbClr val="13B1B9"/>
                </a:solidFill>
              </a:rPr>
              <a:t>K8s</a:t>
            </a:r>
            <a:r>
              <a:rPr lang="fr-FR" sz="2200" dirty="0"/>
              <a:t> </a:t>
            </a:r>
            <a:r>
              <a:rPr lang="fr-FR" sz="2200" dirty="0" smtClean="0"/>
              <a:t>est un </a:t>
            </a:r>
            <a:r>
              <a:rPr lang="fr-FR" sz="2200" u="sng" dirty="0"/>
              <a:t>orchestrateur</a:t>
            </a:r>
            <a:r>
              <a:rPr lang="fr-FR" sz="2200" dirty="0"/>
              <a:t> de </a:t>
            </a:r>
            <a:r>
              <a:rPr lang="fr-FR" sz="2200" dirty="0" smtClean="0"/>
              <a:t>conteneurs </a:t>
            </a:r>
            <a:r>
              <a:rPr lang="fr-FR" sz="2200" dirty="0" smtClean="0">
                <a:sym typeface="Wingdings" panose="05000000000000000000" pitchFamily="2" charset="2"/>
              </a:rPr>
              <a:t> il</a:t>
            </a:r>
            <a:r>
              <a:rPr lang="fr-FR" sz="2200" dirty="0" smtClean="0"/>
              <a:t> permet de </a:t>
            </a:r>
            <a:r>
              <a:rPr lang="fr-FR" sz="2200" dirty="0" smtClean="0"/>
              <a:t>gérer </a:t>
            </a:r>
            <a:r>
              <a:rPr lang="fr-FR" sz="2200" dirty="0" smtClean="0"/>
              <a:t>le cycle de vie </a:t>
            </a:r>
            <a:r>
              <a:rPr lang="fr-FR" sz="2200" dirty="0"/>
              <a:t>des </a:t>
            </a:r>
            <a:r>
              <a:rPr lang="fr-FR" sz="2200" dirty="0" smtClean="0"/>
              <a:t>conteneurs (</a:t>
            </a:r>
            <a:r>
              <a:rPr lang="fr-FR" sz="2200" dirty="0"/>
              <a:t>déployer</a:t>
            </a:r>
            <a:r>
              <a:rPr lang="fr-FR" sz="2200" dirty="0" smtClean="0"/>
              <a:t>, exécuter, surveiller, mettre à l’échelle et coordonner</a:t>
            </a:r>
            <a:r>
              <a:rPr lang="fr-FR" sz="2200" dirty="0" smtClean="0"/>
              <a:t>).</a:t>
            </a:r>
            <a:endParaRPr lang="fr-FR" sz="2200" dirty="0" smtClean="0"/>
          </a:p>
          <a:p>
            <a:pPr algn="just"/>
            <a:endParaRPr lang="fr-FR" sz="2200" dirty="0"/>
          </a:p>
          <a:p>
            <a:pPr algn="just"/>
            <a:endParaRPr lang="fr-FR" sz="2200" dirty="0" smtClean="0"/>
          </a:p>
          <a:p>
            <a:pPr algn="just"/>
            <a:endParaRPr lang="fr-FR" sz="2200" dirty="0"/>
          </a:p>
          <a:p>
            <a:pPr algn="just"/>
            <a:endParaRPr lang="fr-FR" sz="2200" dirty="0" smtClean="0"/>
          </a:p>
          <a:p>
            <a:pPr algn="just"/>
            <a:endParaRPr lang="fr-FR" sz="2200" dirty="0" smtClean="0"/>
          </a:p>
          <a:p>
            <a:pPr algn="just"/>
            <a:r>
              <a:rPr lang="fr-FR" sz="2200" dirty="0" smtClean="0"/>
              <a:t>Du </a:t>
            </a:r>
            <a:r>
              <a:rPr lang="fr-FR" sz="2200" dirty="0" smtClean="0"/>
              <a:t>fait de </a:t>
            </a:r>
            <a:r>
              <a:rPr lang="fr-FR" sz="2200" dirty="0"/>
              <a:t>sa flexibilité, </a:t>
            </a:r>
            <a:r>
              <a:rPr lang="fr-FR" sz="2200" b="1" dirty="0" smtClean="0">
                <a:solidFill>
                  <a:srgbClr val="13B1B9"/>
                </a:solidFill>
              </a:rPr>
              <a:t>K8s</a:t>
            </a:r>
            <a:r>
              <a:rPr lang="fr-FR" sz="2200" dirty="0" smtClean="0"/>
              <a:t> est </a:t>
            </a:r>
            <a:r>
              <a:rPr lang="fr-FR" sz="2200" dirty="0"/>
              <a:t>présent dans la plupart des fournisseurs </a:t>
            </a:r>
            <a:r>
              <a:rPr lang="fr-FR" sz="2200" dirty="0" smtClean="0"/>
              <a:t>Cloud </a:t>
            </a:r>
            <a:r>
              <a:rPr lang="fr-FR" sz="2200" dirty="0" smtClean="0"/>
              <a:t>:</a:t>
            </a:r>
          </a:p>
          <a:p>
            <a:pPr lvl="1" algn="just">
              <a:buFont typeface="Wingdings" panose="05000000000000000000" pitchFamily="2" charset="2"/>
              <a:buChar char="ü"/>
            </a:pPr>
            <a:r>
              <a:rPr lang="fr-FR" sz="1800" dirty="0" smtClean="0"/>
              <a:t>Azure </a:t>
            </a:r>
            <a:r>
              <a:rPr lang="fr-FR" sz="1800" dirty="0"/>
              <a:t>Kubernetes Service (</a:t>
            </a:r>
            <a:r>
              <a:rPr lang="fr-FR" sz="1800" b="1" dirty="0" smtClean="0"/>
              <a:t>AKS</a:t>
            </a:r>
            <a:r>
              <a:rPr lang="fr-FR" sz="1800" dirty="0" smtClean="0"/>
              <a:t>)</a:t>
            </a:r>
          </a:p>
          <a:p>
            <a:pPr lvl="1" algn="just">
              <a:buFont typeface="Wingdings" panose="05000000000000000000" pitchFamily="2" charset="2"/>
              <a:buChar char="ü"/>
            </a:pPr>
            <a:r>
              <a:rPr lang="fr-FR" sz="1800" dirty="0" smtClean="0"/>
              <a:t>Amazon </a:t>
            </a:r>
            <a:r>
              <a:rPr lang="fr-FR" sz="1800" dirty="0" err="1"/>
              <a:t>Elastic</a:t>
            </a:r>
            <a:r>
              <a:rPr lang="fr-FR" sz="1800" dirty="0"/>
              <a:t> Kubernetes Service </a:t>
            </a:r>
            <a:r>
              <a:rPr lang="fr-FR" sz="1800" dirty="0" smtClean="0"/>
              <a:t>(</a:t>
            </a:r>
            <a:r>
              <a:rPr lang="fr-FR" sz="1800" b="1" dirty="0" smtClean="0"/>
              <a:t>EKS</a:t>
            </a:r>
            <a:r>
              <a:rPr lang="fr-FR" sz="1800" dirty="0" smtClean="0"/>
              <a:t>)</a:t>
            </a:r>
          </a:p>
          <a:p>
            <a:pPr lvl="1" algn="just">
              <a:buFont typeface="Wingdings" panose="05000000000000000000" pitchFamily="2" charset="2"/>
              <a:buChar char="ü"/>
            </a:pPr>
            <a:r>
              <a:rPr lang="fr-FR" sz="1800" dirty="0" smtClean="0"/>
              <a:t>Google </a:t>
            </a:r>
            <a:r>
              <a:rPr lang="fr-FR" sz="1800" dirty="0"/>
              <a:t>Kubernetes Engine (</a:t>
            </a:r>
            <a:r>
              <a:rPr lang="fr-FR" sz="1800" b="1" dirty="0"/>
              <a:t>GKE</a:t>
            </a:r>
            <a:r>
              <a:rPr lang="fr-FR" sz="1800" dirty="0" smtClean="0"/>
              <a:t>)</a:t>
            </a:r>
            <a:endParaRPr lang="fr-FR" sz="1800" dirty="0" smtClean="0"/>
          </a:p>
        </p:txBody>
      </p:sp>
      <p:pic>
        <p:nvPicPr>
          <p:cNvPr id="7172" name="Picture 4" descr="Kubernetes logo - Social media &amp; Logos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708920"/>
            <a:ext cx="4320480" cy="2160240"/>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4"/>
          <p:cNvSpPr>
            <a:spLocks noGrp="1"/>
          </p:cNvSpPr>
          <p:nvPr>
            <p:ph type="ftr" sz="quarter" idx="11"/>
          </p:nvPr>
        </p:nvSpPr>
        <p:spPr/>
        <p:txBody>
          <a:bodyPr/>
          <a:lstStyle/>
          <a:p>
            <a:r>
              <a:rPr lang="fr-FR" smtClean="0"/>
              <a:t>Sécurité des applications conteneurisées avec K8S</a:t>
            </a:r>
            <a:endParaRPr lang="fr-FR"/>
          </a:p>
        </p:txBody>
      </p:sp>
      <p:sp>
        <p:nvSpPr>
          <p:cNvPr id="6" name="Espace réservé du numéro de diapositive 5"/>
          <p:cNvSpPr>
            <a:spLocks noGrp="1"/>
          </p:cNvSpPr>
          <p:nvPr>
            <p:ph type="sldNum" sz="quarter" idx="12"/>
          </p:nvPr>
        </p:nvSpPr>
        <p:spPr/>
        <p:txBody>
          <a:bodyPr/>
          <a:lstStyle/>
          <a:p>
            <a:fld id="{DD9BC35F-91A1-4ACF-B10F-6F8BBE36500D}" type="slidenum">
              <a:rPr lang="fr-FR" smtClean="0"/>
              <a:t>18</a:t>
            </a:fld>
            <a:endParaRPr lang="fr-FR"/>
          </a:p>
        </p:txBody>
      </p:sp>
    </p:spTree>
    <p:extLst>
      <p:ext uri="{BB962C8B-B14F-4D97-AF65-F5344CB8AC3E}">
        <p14:creationId xmlns:p14="http://schemas.microsoft.com/office/powerpoint/2010/main" val="107369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Atelier K8s : minikube et kubectl</a:t>
            </a:r>
            <a:endParaRPr lang="fr-FR" dirty="0"/>
          </a:p>
        </p:txBody>
      </p:sp>
      <p:sp>
        <p:nvSpPr>
          <p:cNvPr id="3" name="Espace réservé du contenu 2"/>
          <p:cNvSpPr>
            <a:spLocks noGrp="1"/>
          </p:cNvSpPr>
          <p:nvPr>
            <p:ph idx="1"/>
          </p:nvPr>
        </p:nvSpPr>
        <p:spPr/>
        <p:txBody>
          <a:bodyPr>
            <a:normAutofit/>
          </a:bodyPr>
          <a:lstStyle/>
          <a:p>
            <a:pPr algn="just"/>
            <a:r>
              <a:rPr lang="fr-FR" sz="2200" b="1" dirty="0">
                <a:solidFill>
                  <a:srgbClr val="13B1B9"/>
                </a:solidFill>
              </a:rPr>
              <a:t>minikube</a:t>
            </a:r>
            <a:r>
              <a:rPr lang="fr-FR" sz="2200" dirty="0"/>
              <a:t> est une version allégée de </a:t>
            </a:r>
            <a:r>
              <a:rPr lang="fr-FR" sz="2200" dirty="0" smtClean="0"/>
              <a:t>K8s déployable </a:t>
            </a:r>
            <a:r>
              <a:rPr lang="fr-FR" sz="2200" dirty="0"/>
              <a:t>sur un poste de </a:t>
            </a:r>
            <a:r>
              <a:rPr lang="fr-FR" sz="2200" dirty="0" smtClean="0"/>
              <a:t>travail permettant d’éviter d’avoir un réseau de plusieurs machines pour déployer Kubernetes.</a:t>
            </a:r>
            <a:endParaRPr lang="fr-FR" sz="2200" dirty="0"/>
          </a:p>
          <a:p>
            <a:pPr marL="0" indent="0" algn="just">
              <a:buNone/>
            </a:pPr>
            <a:r>
              <a:rPr lang="fr-FR" sz="2200" dirty="0" smtClean="0">
                <a:sym typeface="Wingdings" panose="05000000000000000000" pitchFamily="2" charset="2"/>
              </a:rPr>
              <a:t>   i</a:t>
            </a:r>
            <a:r>
              <a:rPr lang="fr-FR" sz="2200" dirty="0" smtClean="0"/>
              <a:t>nstaller minikube en suivant les étapes de la doc officielle : </a:t>
            </a:r>
            <a:r>
              <a:rPr lang="fr-FR" sz="2200" dirty="0" smtClean="0">
                <a:hlinkClick r:id="rId2"/>
              </a:rPr>
              <a:t>https</a:t>
            </a:r>
            <a:r>
              <a:rPr lang="fr-FR" sz="2200" dirty="0">
                <a:hlinkClick r:id="rId2"/>
              </a:rPr>
              <a:t>://minikube.sigs.k8s.io/docs/start/?arch=%</a:t>
            </a:r>
            <a:r>
              <a:rPr lang="fr-FR" sz="2200" dirty="0" smtClean="0">
                <a:hlinkClick r:id="rId2"/>
              </a:rPr>
              <a:t>2Fwindows%2Fx86-64%2Fstable%2F.exe+download</a:t>
            </a:r>
            <a:endParaRPr lang="fr-FR" sz="2200" dirty="0" smtClean="0"/>
          </a:p>
          <a:p>
            <a:pPr algn="just"/>
            <a:endParaRPr lang="fr-FR" sz="2200" dirty="0" smtClean="0"/>
          </a:p>
          <a:p>
            <a:pPr algn="just"/>
            <a:r>
              <a:rPr lang="fr-FR" sz="2200" b="1" dirty="0">
                <a:solidFill>
                  <a:srgbClr val="13B1B9"/>
                </a:solidFill>
              </a:rPr>
              <a:t>kubectl</a:t>
            </a:r>
            <a:r>
              <a:rPr lang="fr-FR" sz="2200" dirty="0"/>
              <a:t> est une </a:t>
            </a:r>
            <a:r>
              <a:rPr lang="fr-FR" sz="2200" dirty="0" smtClean="0"/>
              <a:t>CLI (</a:t>
            </a:r>
            <a:r>
              <a:rPr lang="fr-FR" sz="2200" b="1" dirty="0" smtClean="0"/>
              <a:t>C</a:t>
            </a:r>
            <a:r>
              <a:rPr lang="fr-FR" sz="2200" dirty="0" smtClean="0"/>
              <a:t>ommande </a:t>
            </a:r>
            <a:r>
              <a:rPr lang="fr-FR" sz="2200" b="1" dirty="0"/>
              <a:t>L</a:t>
            </a:r>
            <a:r>
              <a:rPr lang="fr-FR" sz="2200" dirty="0"/>
              <a:t>ine </a:t>
            </a:r>
            <a:r>
              <a:rPr lang="fr-FR" sz="2200" b="1" dirty="0" smtClean="0"/>
              <a:t>I</a:t>
            </a:r>
            <a:r>
              <a:rPr lang="fr-FR" sz="2200" dirty="0" smtClean="0"/>
              <a:t>nterface</a:t>
            </a:r>
            <a:r>
              <a:rPr lang="fr-FR" sz="2200" dirty="0"/>
              <a:t>) </a:t>
            </a:r>
            <a:r>
              <a:rPr lang="fr-FR" sz="2200" dirty="0" smtClean="0"/>
              <a:t>très populaire utilisée </a:t>
            </a:r>
            <a:r>
              <a:rPr lang="fr-FR" sz="2200" dirty="0"/>
              <a:t>pour interagir avec les clusters Kubernetes. Par exemple, il est possible d'afficher l'ensemble des </a:t>
            </a:r>
            <a:r>
              <a:rPr lang="fr-FR" sz="2200" dirty="0" smtClean="0"/>
              <a:t>pods d'un </a:t>
            </a:r>
            <a:r>
              <a:rPr lang="fr-FR" sz="2200" dirty="0"/>
              <a:t>cluster </a:t>
            </a:r>
            <a:r>
              <a:rPr lang="fr-FR" sz="2200" dirty="0" smtClean="0"/>
              <a:t>K8s avec </a:t>
            </a:r>
            <a:r>
              <a:rPr lang="fr-FR" sz="2200" dirty="0"/>
              <a:t>la commande </a:t>
            </a:r>
            <a:r>
              <a:rPr lang="fr-FR" sz="2200" dirty="0" smtClean="0"/>
              <a:t>suivante :</a:t>
            </a:r>
          </a:p>
          <a:p>
            <a:pPr marL="0" indent="0" algn="just">
              <a:buNone/>
            </a:pPr>
            <a:r>
              <a:rPr lang="fr-FR" sz="2200" dirty="0" smtClean="0">
                <a:sym typeface="Wingdings" panose="05000000000000000000" pitchFamily="2" charset="2"/>
              </a:rPr>
              <a:t>   </a:t>
            </a:r>
            <a:r>
              <a:rPr lang="fr-FR" sz="2200" dirty="0" smtClean="0"/>
              <a:t>Pour plus </a:t>
            </a:r>
            <a:r>
              <a:rPr lang="fr-FR" sz="2200" dirty="0" smtClean="0"/>
              <a:t>d’informations </a:t>
            </a:r>
            <a:r>
              <a:rPr lang="fr-FR" sz="2200" dirty="0" smtClean="0"/>
              <a:t>sur les </a:t>
            </a:r>
            <a:r>
              <a:rPr lang="fr-FR" sz="2200" dirty="0"/>
              <a:t>commandes kubectl  </a:t>
            </a:r>
            <a:r>
              <a:rPr lang="fr-FR" sz="2200" dirty="0" smtClean="0"/>
              <a:t>: </a:t>
            </a:r>
            <a:r>
              <a:rPr lang="fr-FR" sz="2200" dirty="0" smtClean="0">
                <a:hlinkClick r:id="rId3"/>
              </a:rPr>
              <a:t>https</a:t>
            </a:r>
            <a:r>
              <a:rPr lang="fr-FR" sz="2200" dirty="0">
                <a:hlinkClick r:id="rId3"/>
              </a:rPr>
              <a:t>://kubernetes.io/docs/reference/kubectl</a:t>
            </a:r>
            <a:r>
              <a:rPr lang="fr-FR" sz="2200" dirty="0" smtClean="0">
                <a:hlinkClick r:id="rId3"/>
              </a:rPr>
              <a:t>/</a:t>
            </a:r>
            <a:endParaRPr lang="fr-FR" sz="2200" dirty="0" smtClean="0"/>
          </a:p>
          <a:p>
            <a:pPr algn="just"/>
            <a:endParaRPr lang="fr-FR" sz="2200" dirty="0" smtClean="0"/>
          </a:p>
          <a:p>
            <a:pPr algn="just"/>
            <a:endParaRPr lang="fr-FR" sz="2200" dirty="0"/>
          </a:p>
        </p:txBody>
      </p:sp>
      <p:graphicFrame>
        <p:nvGraphicFramePr>
          <p:cNvPr id="4" name="Tableau 3"/>
          <p:cNvGraphicFramePr>
            <a:graphicFrameLocks noGrp="1"/>
          </p:cNvGraphicFramePr>
          <p:nvPr>
            <p:extLst>
              <p:ext uri="{D42A27DB-BD31-4B8C-83A1-F6EECF244321}">
                <p14:modId xmlns:p14="http://schemas.microsoft.com/office/powerpoint/2010/main" val="2539185195"/>
              </p:ext>
            </p:extLst>
          </p:nvPr>
        </p:nvGraphicFramePr>
        <p:xfrm>
          <a:off x="5868144" y="5218400"/>
          <a:ext cx="2543944" cy="370840"/>
        </p:xfrm>
        <a:graphic>
          <a:graphicData uri="http://schemas.openxmlformats.org/drawingml/2006/table">
            <a:tbl>
              <a:tblPr firstRow="1" bandRow="1">
                <a:tableStyleId>{5C22544A-7EE6-4342-B048-85BDC9FD1C3A}</a:tableStyleId>
              </a:tblPr>
              <a:tblGrid>
                <a:gridCol w="2543944"/>
              </a:tblGrid>
              <a:tr h="370840">
                <a:tc>
                  <a:txBody>
                    <a:bodyPr/>
                    <a:lstStyle/>
                    <a:p>
                      <a:r>
                        <a:rPr lang="fr-FR" b="0" i="1" dirty="0" smtClean="0"/>
                        <a:t>kubectl</a:t>
                      </a:r>
                      <a:r>
                        <a:rPr lang="fr-FR" b="0" i="1" baseline="0" dirty="0" smtClean="0"/>
                        <a:t> </a:t>
                      </a:r>
                      <a:r>
                        <a:rPr lang="fr-FR" b="0" i="1" baseline="0" dirty="0" err="1" smtClean="0"/>
                        <a:t>get</a:t>
                      </a:r>
                      <a:r>
                        <a:rPr lang="fr-FR" b="0" i="1" baseline="0" dirty="0" smtClean="0"/>
                        <a:t> pods</a:t>
                      </a:r>
                      <a:endParaRPr lang="fr-FR" b="0" i="1" dirty="0"/>
                    </a:p>
                  </a:txBody>
                  <a:tcPr/>
                </a:tc>
              </a:tr>
            </a:tbl>
          </a:graphicData>
        </a:graphic>
      </p:graphicFrame>
      <p:sp>
        <p:nvSpPr>
          <p:cNvPr id="6" name="Espace réservé du pied de page 5"/>
          <p:cNvSpPr>
            <a:spLocks noGrp="1"/>
          </p:cNvSpPr>
          <p:nvPr>
            <p:ph type="ftr" sz="quarter" idx="11"/>
          </p:nvPr>
        </p:nvSpPr>
        <p:spPr/>
        <p:txBody>
          <a:bodyPr/>
          <a:lstStyle/>
          <a:p>
            <a:r>
              <a:rPr lang="fr-FR" smtClean="0"/>
              <a:t>Sécurité des applications conteneurisées avec K8S</a:t>
            </a:r>
            <a:endParaRPr lang="fr-FR"/>
          </a:p>
        </p:txBody>
      </p:sp>
      <p:sp>
        <p:nvSpPr>
          <p:cNvPr id="7" name="Espace réservé du numéro de diapositive 6"/>
          <p:cNvSpPr>
            <a:spLocks noGrp="1"/>
          </p:cNvSpPr>
          <p:nvPr>
            <p:ph type="sldNum" sz="quarter" idx="12"/>
          </p:nvPr>
        </p:nvSpPr>
        <p:spPr/>
        <p:txBody>
          <a:bodyPr/>
          <a:lstStyle/>
          <a:p>
            <a:fld id="{DD9BC35F-91A1-4ACF-B10F-6F8BBE36500D}" type="slidenum">
              <a:rPr lang="fr-FR" smtClean="0"/>
              <a:t>19</a:t>
            </a:fld>
            <a:endParaRPr lang="fr-FR"/>
          </a:p>
        </p:txBody>
      </p:sp>
    </p:spTree>
    <p:extLst>
      <p:ext uri="{BB962C8B-B14F-4D97-AF65-F5344CB8AC3E}">
        <p14:creationId xmlns:p14="http://schemas.microsoft.com/office/powerpoint/2010/main" val="2625354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a:t>
            </a:r>
            <a:endParaRPr lang="fr-FR" dirty="0"/>
          </a:p>
        </p:txBody>
      </p:sp>
      <p:sp>
        <p:nvSpPr>
          <p:cNvPr id="3" name="Espace réservé du contenu 2"/>
          <p:cNvSpPr>
            <a:spLocks noGrp="1"/>
          </p:cNvSpPr>
          <p:nvPr>
            <p:ph idx="1"/>
          </p:nvPr>
        </p:nvSpPr>
        <p:spPr/>
        <p:txBody>
          <a:bodyPr>
            <a:noAutofit/>
          </a:bodyPr>
          <a:lstStyle/>
          <a:p>
            <a:r>
              <a:rPr lang="fr-FR" sz="2000" dirty="0" smtClean="0"/>
              <a:t>Virtualisation</a:t>
            </a:r>
          </a:p>
          <a:p>
            <a:pPr lvl="1"/>
            <a:r>
              <a:rPr lang="fr-FR" sz="1600" dirty="0" smtClean="0"/>
              <a:t>Machine Virtuelle, Conteneur, </a:t>
            </a:r>
            <a:r>
              <a:rPr lang="fr-FR" sz="1600" dirty="0" smtClean="0"/>
              <a:t>VM versus Container</a:t>
            </a:r>
          </a:p>
          <a:p>
            <a:r>
              <a:rPr lang="fr-FR" sz="2000" dirty="0" smtClean="0"/>
              <a:t>Docker</a:t>
            </a:r>
          </a:p>
          <a:p>
            <a:pPr lvl="1"/>
            <a:r>
              <a:rPr lang="fr-FR" sz="1600" dirty="0" smtClean="0"/>
              <a:t>Dockerfile, Image Docker, Docker Container</a:t>
            </a:r>
          </a:p>
          <a:p>
            <a:pPr lvl="1"/>
            <a:r>
              <a:rPr lang="fr-FR" sz="1600" dirty="0" smtClean="0"/>
              <a:t>Atelier </a:t>
            </a:r>
            <a:r>
              <a:rPr lang="fr-FR" sz="1600" dirty="0"/>
              <a:t>: installer Docker, manipuler les images et </a:t>
            </a:r>
            <a:r>
              <a:rPr lang="fr-FR" sz="1600" dirty="0" smtClean="0"/>
              <a:t>les conteneurs, Docker </a:t>
            </a:r>
            <a:r>
              <a:rPr lang="fr-FR" sz="1600" dirty="0"/>
              <a:t>Hub</a:t>
            </a:r>
            <a:endParaRPr lang="fr-FR" sz="1600" dirty="0" smtClean="0"/>
          </a:p>
          <a:p>
            <a:r>
              <a:rPr lang="fr-FR" sz="2000" dirty="0" smtClean="0"/>
              <a:t>Kubernetes </a:t>
            </a:r>
            <a:r>
              <a:rPr lang="fr-FR" sz="2000" dirty="0" smtClean="0"/>
              <a:t>(K8s)</a:t>
            </a:r>
          </a:p>
          <a:p>
            <a:pPr lvl="1"/>
            <a:r>
              <a:rPr lang="fr-FR" sz="1600" dirty="0" smtClean="0"/>
              <a:t>Atelier </a:t>
            </a:r>
            <a:r>
              <a:rPr lang="fr-FR" sz="1600" dirty="0" smtClean="0"/>
              <a:t>: mettre en place un Cluster K8s avec minikube &amp; kubectl</a:t>
            </a:r>
          </a:p>
          <a:p>
            <a:pPr lvl="1"/>
            <a:r>
              <a:rPr lang="fr-FR" sz="1600" dirty="0" smtClean="0"/>
              <a:t>Objets </a:t>
            </a:r>
            <a:r>
              <a:rPr lang="fr-FR" sz="1600" dirty="0" smtClean="0"/>
              <a:t>K8s, Workloads K8s, Cluster K8s</a:t>
            </a:r>
          </a:p>
          <a:p>
            <a:pPr lvl="1"/>
            <a:r>
              <a:rPr lang="fr-FR" sz="1600" dirty="0" smtClean="0"/>
              <a:t>Atelier </a:t>
            </a:r>
            <a:r>
              <a:rPr lang="fr-FR" sz="1600" dirty="0" smtClean="0"/>
              <a:t>: déployer une API REST Spring Boot sur un Cluster </a:t>
            </a:r>
            <a:r>
              <a:rPr lang="fr-FR" sz="1600" dirty="0" smtClean="0"/>
              <a:t>K8s</a:t>
            </a:r>
          </a:p>
          <a:p>
            <a:pPr lvl="1"/>
            <a:r>
              <a:rPr lang="fr-FR" sz="1600" dirty="0" smtClean="0"/>
              <a:t>Config Map et Secrets Docker</a:t>
            </a:r>
          </a:p>
          <a:p>
            <a:pPr lvl="1"/>
            <a:r>
              <a:rPr lang="fr-FR" sz="1600" dirty="0"/>
              <a:t>Atelier : </a:t>
            </a:r>
            <a:r>
              <a:rPr lang="fr-FR" sz="1600" dirty="0" smtClean="0"/>
              <a:t>sécuriser une </a:t>
            </a:r>
            <a:r>
              <a:rPr lang="fr-FR" sz="1600" dirty="0"/>
              <a:t>API </a:t>
            </a:r>
            <a:r>
              <a:rPr lang="fr-FR" sz="1600" dirty="0" smtClean="0"/>
              <a:t>REST conteneurisée</a:t>
            </a:r>
            <a:endParaRPr lang="fr-FR" sz="1600" dirty="0" smtClean="0"/>
          </a:p>
          <a:p>
            <a:r>
              <a:rPr lang="fr-FR" sz="2000" dirty="0" smtClean="0"/>
              <a:t>Sécurité des applications virtualisées</a:t>
            </a:r>
          </a:p>
          <a:p>
            <a:pPr lvl="1"/>
            <a:r>
              <a:rPr lang="fr-FR" sz="1600" dirty="0" smtClean="0"/>
              <a:t>Sécuriser une VM</a:t>
            </a:r>
          </a:p>
          <a:p>
            <a:pPr lvl="1"/>
            <a:r>
              <a:rPr lang="fr-FR" sz="1600" dirty="0" smtClean="0"/>
              <a:t>Sécuriser un conteneur</a:t>
            </a:r>
          </a:p>
          <a:p>
            <a:pPr lvl="1"/>
            <a:endParaRPr lang="fr-FR" sz="1600" dirty="0" smtClean="0"/>
          </a:p>
          <a:p>
            <a:pPr lvl="1"/>
            <a:endParaRPr lang="fr-FR" sz="1600" dirty="0" smtClean="0"/>
          </a:p>
          <a:p>
            <a:pPr lvl="1"/>
            <a:endParaRPr lang="fr-FR" sz="1600" dirty="0" smtClean="0"/>
          </a:p>
          <a:p>
            <a:pPr lvl="1"/>
            <a:endParaRPr lang="fr-FR" dirty="0" smtClean="0"/>
          </a:p>
          <a:p>
            <a:endParaRPr lang="fr-FR" sz="2000" dirty="0"/>
          </a:p>
        </p:txBody>
      </p:sp>
      <p:sp>
        <p:nvSpPr>
          <p:cNvPr id="5" name="Espace réservé du pied de page 4"/>
          <p:cNvSpPr>
            <a:spLocks noGrp="1"/>
          </p:cNvSpPr>
          <p:nvPr>
            <p:ph type="ftr" sz="quarter" idx="11"/>
          </p:nvPr>
        </p:nvSpPr>
        <p:spPr/>
        <p:txBody>
          <a:bodyPr/>
          <a:lstStyle/>
          <a:p>
            <a:r>
              <a:rPr lang="fr-FR" dirty="0" smtClean="0"/>
              <a:t>Sécurité des applications conteneurisées avec K8S</a:t>
            </a:r>
            <a:endParaRPr lang="fr-FR" dirty="0"/>
          </a:p>
        </p:txBody>
      </p:sp>
      <p:sp>
        <p:nvSpPr>
          <p:cNvPr id="6" name="Espace réservé du numéro de diapositive 5"/>
          <p:cNvSpPr>
            <a:spLocks noGrp="1"/>
          </p:cNvSpPr>
          <p:nvPr>
            <p:ph type="sldNum" sz="quarter" idx="12"/>
          </p:nvPr>
        </p:nvSpPr>
        <p:spPr/>
        <p:txBody>
          <a:bodyPr/>
          <a:lstStyle/>
          <a:p>
            <a:fld id="{DD9BC35F-91A1-4ACF-B10F-6F8BBE36500D}" type="slidenum">
              <a:rPr lang="fr-FR" smtClean="0"/>
              <a:t>2</a:t>
            </a:fld>
            <a:endParaRPr lang="fr-FR"/>
          </a:p>
        </p:txBody>
      </p:sp>
    </p:spTree>
    <p:extLst>
      <p:ext uri="{BB962C8B-B14F-4D97-AF65-F5344CB8AC3E}">
        <p14:creationId xmlns:p14="http://schemas.microsoft.com/office/powerpoint/2010/main" val="1952905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Atelier K8s : minikube et kubectl</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1628800"/>
            <a:ext cx="6457950"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space réservé du pied de page 3"/>
          <p:cNvSpPr>
            <a:spLocks noGrp="1"/>
          </p:cNvSpPr>
          <p:nvPr>
            <p:ph type="ftr" sz="quarter" idx="11"/>
          </p:nvPr>
        </p:nvSpPr>
        <p:spPr/>
        <p:txBody>
          <a:bodyPr/>
          <a:lstStyle/>
          <a:p>
            <a:r>
              <a:rPr lang="fr-FR" smtClean="0"/>
              <a:t>Sécurité des applications conteneurisées avec K8S</a:t>
            </a:r>
            <a:endParaRPr lang="fr-FR"/>
          </a:p>
        </p:txBody>
      </p:sp>
      <p:sp>
        <p:nvSpPr>
          <p:cNvPr id="5" name="Espace réservé du numéro de diapositive 4"/>
          <p:cNvSpPr>
            <a:spLocks noGrp="1"/>
          </p:cNvSpPr>
          <p:nvPr>
            <p:ph type="sldNum" sz="quarter" idx="12"/>
          </p:nvPr>
        </p:nvSpPr>
        <p:spPr/>
        <p:txBody>
          <a:bodyPr/>
          <a:lstStyle/>
          <a:p>
            <a:fld id="{DD9BC35F-91A1-4ACF-B10F-6F8BBE36500D}" type="slidenum">
              <a:rPr lang="fr-FR" smtClean="0"/>
              <a:t>20</a:t>
            </a:fld>
            <a:endParaRPr lang="fr-FR"/>
          </a:p>
        </p:txBody>
      </p:sp>
    </p:spTree>
    <p:extLst>
      <p:ext uri="{BB962C8B-B14F-4D97-AF65-F5344CB8AC3E}">
        <p14:creationId xmlns:p14="http://schemas.microsoft.com/office/powerpoint/2010/main" val="39191928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Atelier K8s : minikube et kubectl</a:t>
            </a:r>
          </a:p>
        </p:txBody>
      </p:sp>
      <p:sp>
        <p:nvSpPr>
          <p:cNvPr id="3" name="Espace réservé du contenu 2"/>
          <p:cNvSpPr>
            <a:spLocks noGrp="1"/>
          </p:cNvSpPr>
          <p:nvPr>
            <p:ph idx="1"/>
          </p:nvPr>
        </p:nvSpPr>
        <p:spPr/>
        <p:txBody>
          <a:bodyPr/>
          <a:lstStyle/>
          <a:p>
            <a:r>
              <a:rPr lang="fr-FR" dirty="0" smtClean="0"/>
              <a:t>Exécutez et interprétez </a:t>
            </a:r>
            <a:r>
              <a:rPr lang="fr-FR" dirty="0" smtClean="0"/>
              <a:t>quelques commandes. Exemple :</a:t>
            </a:r>
            <a:endParaRPr lang="fr-FR" dirty="0" smtClean="0"/>
          </a:p>
          <a:p>
            <a:pPr lvl="1"/>
            <a:r>
              <a:rPr lang="fr-FR" dirty="0" smtClean="0"/>
              <a:t>minikube </a:t>
            </a:r>
            <a:r>
              <a:rPr lang="fr-FR" dirty="0" err="1" smtClean="0"/>
              <a:t>start</a:t>
            </a:r>
            <a:endParaRPr lang="fr-FR" dirty="0" smtClean="0"/>
          </a:p>
          <a:p>
            <a:pPr lvl="1"/>
            <a:r>
              <a:rPr lang="fr-FR" dirty="0"/>
              <a:t>minikube </a:t>
            </a:r>
            <a:r>
              <a:rPr lang="fr-FR" dirty="0" smtClean="0"/>
              <a:t>status</a:t>
            </a:r>
          </a:p>
          <a:p>
            <a:pPr lvl="1"/>
            <a:r>
              <a:rPr lang="fr-FR" dirty="0"/>
              <a:t>minikube </a:t>
            </a:r>
            <a:r>
              <a:rPr lang="fr-FR" dirty="0" err="1" smtClean="0"/>
              <a:t>dashboard</a:t>
            </a:r>
            <a:endParaRPr lang="fr-FR" dirty="0" smtClean="0"/>
          </a:p>
          <a:p>
            <a:pPr lvl="1"/>
            <a:r>
              <a:rPr lang="fr-FR" dirty="0" smtClean="0"/>
              <a:t>minikube </a:t>
            </a:r>
            <a:r>
              <a:rPr lang="fr-FR" dirty="0"/>
              <a:t>kubectl -- </a:t>
            </a:r>
            <a:r>
              <a:rPr lang="fr-FR" dirty="0" err="1"/>
              <a:t>get</a:t>
            </a:r>
            <a:r>
              <a:rPr lang="fr-FR" dirty="0"/>
              <a:t> </a:t>
            </a:r>
            <a:r>
              <a:rPr lang="fr-FR" dirty="0" smtClean="0"/>
              <a:t>pods –A</a:t>
            </a:r>
          </a:p>
          <a:p>
            <a:pPr lvl="1"/>
            <a:r>
              <a:rPr lang="fr-FR" dirty="0"/>
              <a:t>minikube kubectl -- </a:t>
            </a:r>
            <a:r>
              <a:rPr lang="fr-FR" dirty="0" err="1"/>
              <a:t>get</a:t>
            </a:r>
            <a:r>
              <a:rPr lang="fr-FR" dirty="0"/>
              <a:t> </a:t>
            </a:r>
            <a:r>
              <a:rPr lang="fr-FR" dirty="0" err="1" smtClean="0"/>
              <a:t>nodes</a:t>
            </a:r>
            <a:endParaRPr lang="fr-FR" dirty="0" smtClean="0"/>
          </a:p>
          <a:p>
            <a:pPr lvl="1"/>
            <a:r>
              <a:rPr lang="fr-FR" dirty="0" smtClean="0"/>
              <a:t>minikube </a:t>
            </a:r>
            <a:r>
              <a:rPr lang="fr-FR" dirty="0" err="1" smtClean="0"/>
              <a:t>ssh</a:t>
            </a:r>
            <a:endParaRPr lang="fr-FR" dirty="0" smtClean="0"/>
          </a:p>
          <a:p>
            <a:pPr lvl="2"/>
            <a:r>
              <a:rPr lang="fr-FR" dirty="0" smtClean="0"/>
              <a:t>docker version</a:t>
            </a:r>
          </a:p>
          <a:p>
            <a:pPr lvl="2"/>
            <a:r>
              <a:rPr lang="fr-FR" dirty="0" smtClean="0"/>
              <a:t>docker image </a:t>
            </a:r>
            <a:r>
              <a:rPr lang="fr-FR" dirty="0" err="1" smtClean="0"/>
              <a:t>ls</a:t>
            </a:r>
            <a:endParaRPr lang="fr-FR" dirty="0" smtClean="0"/>
          </a:p>
          <a:p>
            <a:pPr lvl="2"/>
            <a:r>
              <a:rPr lang="fr-FR" dirty="0" smtClean="0"/>
              <a:t>docker </a:t>
            </a:r>
            <a:r>
              <a:rPr lang="fr-FR" dirty="0" err="1" smtClean="0"/>
              <a:t>run</a:t>
            </a:r>
            <a:r>
              <a:rPr lang="fr-FR" dirty="0" smtClean="0"/>
              <a:t> hello-world</a:t>
            </a:r>
          </a:p>
          <a:p>
            <a:pPr lvl="2"/>
            <a:r>
              <a:rPr lang="fr-FR" dirty="0" smtClean="0"/>
              <a:t>docker images</a:t>
            </a:r>
            <a:endParaRPr lang="fr-FR" dirty="0" smtClean="0"/>
          </a:p>
          <a:p>
            <a:pPr lvl="2"/>
            <a:r>
              <a:rPr lang="fr-FR" dirty="0" smtClean="0"/>
              <a:t>exit</a:t>
            </a:r>
            <a:endParaRPr lang="fr-FR" dirty="0" smtClean="0"/>
          </a:p>
          <a:p>
            <a:pPr lvl="1"/>
            <a:r>
              <a:rPr lang="fr-FR" dirty="0"/>
              <a:t>minikube </a:t>
            </a:r>
            <a:r>
              <a:rPr lang="fr-FR" dirty="0" smtClean="0"/>
              <a:t>stop</a:t>
            </a:r>
          </a:p>
          <a:p>
            <a:pPr marL="0" indent="0">
              <a:buNone/>
            </a:pPr>
            <a:endParaRPr lang="fr-FR" dirty="0"/>
          </a:p>
        </p:txBody>
      </p:sp>
      <p:sp>
        <p:nvSpPr>
          <p:cNvPr id="5" name="Espace réservé du pied de page 4"/>
          <p:cNvSpPr>
            <a:spLocks noGrp="1"/>
          </p:cNvSpPr>
          <p:nvPr>
            <p:ph type="ftr" sz="quarter" idx="11"/>
          </p:nvPr>
        </p:nvSpPr>
        <p:spPr/>
        <p:txBody>
          <a:bodyPr/>
          <a:lstStyle/>
          <a:p>
            <a:r>
              <a:rPr lang="fr-FR" smtClean="0"/>
              <a:t>Sécurité des applications conteneurisées avec K8S</a:t>
            </a:r>
            <a:endParaRPr lang="fr-FR"/>
          </a:p>
        </p:txBody>
      </p:sp>
      <p:sp>
        <p:nvSpPr>
          <p:cNvPr id="6" name="Espace réservé du numéro de diapositive 5"/>
          <p:cNvSpPr>
            <a:spLocks noGrp="1"/>
          </p:cNvSpPr>
          <p:nvPr>
            <p:ph type="sldNum" sz="quarter" idx="12"/>
          </p:nvPr>
        </p:nvSpPr>
        <p:spPr/>
        <p:txBody>
          <a:bodyPr/>
          <a:lstStyle/>
          <a:p>
            <a:fld id="{DD9BC35F-91A1-4ACF-B10F-6F8BBE36500D}" type="slidenum">
              <a:rPr lang="fr-FR" smtClean="0"/>
              <a:t>21</a:t>
            </a:fld>
            <a:endParaRPr lang="fr-FR"/>
          </a:p>
        </p:txBody>
      </p:sp>
    </p:spTree>
    <p:extLst>
      <p:ext uri="{BB962C8B-B14F-4D97-AF65-F5344CB8AC3E}">
        <p14:creationId xmlns:p14="http://schemas.microsoft.com/office/powerpoint/2010/main" val="39692462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Objets K8S</a:t>
            </a:r>
            <a:endParaRPr lang="fr-FR" dirty="0"/>
          </a:p>
        </p:txBody>
      </p:sp>
      <p:sp>
        <p:nvSpPr>
          <p:cNvPr id="3" name="Sous-titre 2"/>
          <p:cNvSpPr>
            <a:spLocks noGrp="1"/>
          </p:cNvSpPr>
          <p:nvPr>
            <p:ph type="subTitle" idx="1"/>
          </p:nvPr>
        </p:nvSpPr>
        <p:spPr/>
        <p:txBody>
          <a:bodyPr>
            <a:normAutofit lnSpcReduction="10000"/>
          </a:bodyPr>
          <a:lstStyle/>
          <a:p>
            <a:pPr marL="342900" indent="-342900">
              <a:buFont typeface="Arial" panose="020B0604020202020204" pitchFamily="34" charset="0"/>
              <a:buChar char="•"/>
            </a:pPr>
            <a:r>
              <a:rPr lang="fr-FR" dirty="0" smtClean="0"/>
              <a:t>POD</a:t>
            </a:r>
          </a:p>
          <a:p>
            <a:pPr marL="342900" indent="-342900">
              <a:buFont typeface="Arial" panose="020B0604020202020204" pitchFamily="34" charset="0"/>
              <a:buChar char="•"/>
            </a:pPr>
            <a:r>
              <a:rPr lang="fr-FR" dirty="0" smtClean="0"/>
              <a:t>VOLUME</a:t>
            </a:r>
          </a:p>
          <a:p>
            <a:pPr marL="342900" indent="-342900">
              <a:buFont typeface="Arial" panose="020B0604020202020204" pitchFamily="34" charset="0"/>
              <a:buChar char="•"/>
            </a:pPr>
            <a:r>
              <a:rPr lang="fr-FR" dirty="0" smtClean="0"/>
              <a:t>SERVICE</a:t>
            </a:r>
          </a:p>
          <a:p>
            <a:pPr marL="342900" indent="-342900">
              <a:buFont typeface="Arial" panose="020B0604020202020204" pitchFamily="34" charset="0"/>
              <a:buChar char="•"/>
            </a:pPr>
            <a:r>
              <a:rPr lang="fr-FR" dirty="0" smtClean="0"/>
              <a:t>NAMESPACE</a:t>
            </a:r>
            <a:endParaRPr lang="fr-FR" dirty="0"/>
          </a:p>
        </p:txBody>
      </p:sp>
    </p:spTree>
    <p:extLst>
      <p:ext uri="{BB962C8B-B14F-4D97-AF65-F5344CB8AC3E}">
        <p14:creationId xmlns:p14="http://schemas.microsoft.com/office/powerpoint/2010/main" val="18077883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Objets K8s : </a:t>
            </a:r>
            <a:r>
              <a:rPr lang="fr-FR" dirty="0" smtClean="0"/>
              <a:t>PODS</a:t>
            </a:r>
            <a:endParaRPr lang="fr-FR" dirty="0"/>
          </a:p>
        </p:txBody>
      </p:sp>
      <p:sp>
        <p:nvSpPr>
          <p:cNvPr id="3" name="Espace réservé du contenu 2"/>
          <p:cNvSpPr>
            <a:spLocks noGrp="1"/>
          </p:cNvSpPr>
          <p:nvPr>
            <p:ph idx="1"/>
          </p:nvPr>
        </p:nvSpPr>
        <p:spPr/>
        <p:txBody>
          <a:bodyPr>
            <a:noAutofit/>
          </a:bodyPr>
          <a:lstStyle/>
          <a:p>
            <a:pPr algn="just"/>
            <a:r>
              <a:rPr lang="fr-FR" sz="2200" dirty="0"/>
              <a:t>Kubernetes </a:t>
            </a:r>
            <a:r>
              <a:rPr lang="fr-FR" sz="2200" dirty="0" smtClean="0"/>
              <a:t>ne manipule pas </a:t>
            </a:r>
            <a:r>
              <a:rPr lang="fr-FR" sz="2200" dirty="0"/>
              <a:t>directement les conteneurs, mais il les </a:t>
            </a:r>
            <a:r>
              <a:rPr lang="fr-FR" sz="2200" dirty="0" smtClean="0"/>
              <a:t>regroupe dans une </a:t>
            </a:r>
            <a:r>
              <a:rPr lang="fr-FR" sz="2200" dirty="0"/>
              <a:t>structure de niveau supérieur appelés </a:t>
            </a:r>
            <a:r>
              <a:rPr lang="fr-FR" sz="2200" dirty="0" smtClean="0">
                <a:solidFill>
                  <a:srgbClr val="13B1B9"/>
                </a:solidFill>
              </a:rPr>
              <a:t>POD</a:t>
            </a:r>
            <a:r>
              <a:rPr lang="fr-FR" sz="2200" dirty="0" smtClean="0"/>
              <a:t>. Il s’agit de </a:t>
            </a:r>
            <a:r>
              <a:rPr lang="fr-FR" sz="2200" dirty="0"/>
              <a:t>la plus petite entité dans un cluster </a:t>
            </a:r>
            <a:r>
              <a:rPr lang="fr-FR" sz="2200" dirty="0" smtClean="0"/>
              <a:t>K8s.</a:t>
            </a:r>
          </a:p>
          <a:p>
            <a:pPr algn="just"/>
            <a:r>
              <a:rPr lang="fr-FR" sz="2200" dirty="0"/>
              <a:t>Chaque pod possède </a:t>
            </a:r>
            <a:r>
              <a:rPr lang="fr-FR" sz="2200" dirty="0" smtClean="0"/>
              <a:t>:</a:t>
            </a:r>
          </a:p>
          <a:p>
            <a:pPr lvl="1" algn="just"/>
            <a:r>
              <a:rPr lang="fr-FR" b="1" dirty="0" smtClean="0"/>
              <a:t>Une </a:t>
            </a:r>
            <a:r>
              <a:rPr lang="fr-FR" b="1" dirty="0"/>
              <a:t>adresse IP</a:t>
            </a:r>
            <a:r>
              <a:rPr lang="fr-FR" dirty="0"/>
              <a:t> unique dans le </a:t>
            </a:r>
            <a:r>
              <a:rPr lang="fr-FR" dirty="0" smtClean="0"/>
              <a:t>cluster pour pouvoir communiquer avec les conteneurs </a:t>
            </a:r>
            <a:r>
              <a:rPr lang="fr-FR" dirty="0"/>
              <a:t>qu’il </a:t>
            </a:r>
            <a:r>
              <a:rPr lang="fr-FR" dirty="0" smtClean="0"/>
              <a:t>héberge.</a:t>
            </a:r>
          </a:p>
          <a:p>
            <a:pPr lvl="1" algn="just"/>
            <a:r>
              <a:rPr lang="fr-FR" b="1" dirty="0" smtClean="0"/>
              <a:t>Un </a:t>
            </a:r>
            <a:r>
              <a:rPr lang="fr-FR" b="1" dirty="0"/>
              <a:t>espace de stockage</a:t>
            </a:r>
            <a:r>
              <a:rPr lang="fr-FR" dirty="0"/>
              <a:t> partagé à travers des volumes </a:t>
            </a:r>
            <a:r>
              <a:rPr lang="fr-FR" dirty="0" smtClean="0"/>
              <a:t>K8s, pour que ses conteneurs puissent échanger des données entre eux.</a:t>
            </a:r>
          </a:p>
          <a:p>
            <a:pPr lvl="1" algn="just"/>
            <a:r>
              <a:rPr lang="fr-FR" b="1" dirty="0" smtClean="0"/>
              <a:t>Un </a:t>
            </a:r>
            <a:r>
              <a:rPr lang="fr-FR" b="1" dirty="0"/>
              <a:t>ensemble de métadonnées</a:t>
            </a:r>
            <a:r>
              <a:rPr lang="fr-FR" dirty="0"/>
              <a:t> définissant son comportement, ses règles d’affinité et ses ressources allouées.</a:t>
            </a:r>
            <a:endParaRPr lang="fr-FR" sz="2200" dirty="0"/>
          </a:p>
          <a:p>
            <a:pPr algn="just"/>
            <a:r>
              <a:rPr lang="fr-FR" sz="2200" dirty="0"/>
              <a:t>Un pod peut contenir un ou plusieurs conteneurs, mais </a:t>
            </a:r>
            <a:r>
              <a:rPr lang="fr-FR" sz="2200" dirty="0" smtClean="0"/>
              <a:t>en pratique, un pod </a:t>
            </a:r>
            <a:r>
              <a:rPr lang="fr-FR" sz="2200" dirty="0"/>
              <a:t>n’héberge qu’un seul conteneur principal</a:t>
            </a:r>
            <a:r>
              <a:rPr lang="fr-FR" sz="2200" dirty="0" smtClean="0"/>
              <a:t>.</a:t>
            </a:r>
            <a:endParaRPr lang="fr-FR" sz="2200" dirty="0"/>
          </a:p>
        </p:txBody>
      </p:sp>
      <p:sp>
        <p:nvSpPr>
          <p:cNvPr id="5" name="Espace réservé du pied de page 4"/>
          <p:cNvSpPr>
            <a:spLocks noGrp="1"/>
          </p:cNvSpPr>
          <p:nvPr>
            <p:ph type="ftr" sz="quarter" idx="11"/>
          </p:nvPr>
        </p:nvSpPr>
        <p:spPr/>
        <p:txBody>
          <a:bodyPr/>
          <a:lstStyle/>
          <a:p>
            <a:r>
              <a:rPr lang="fr-FR" smtClean="0"/>
              <a:t>Sécurité des applications conteneurisées avec K8S</a:t>
            </a:r>
            <a:endParaRPr lang="fr-FR"/>
          </a:p>
        </p:txBody>
      </p:sp>
      <p:sp>
        <p:nvSpPr>
          <p:cNvPr id="6" name="Espace réservé du numéro de diapositive 5"/>
          <p:cNvSpPr>
            <a:spLocks noGrp="1"/>
          </p:cNvSpPr>
          <p:nvPr>
            <p:ph type="sldNum" sz="quarter" idx="12"/>
          </p:nvPr>
        </p:nvSpPr>
        <p:spPr/>
        <p:txBody>
          <a:bodyPr/>
          <a:lstStyle/>
          <a:p>
            <a:fld id="{DD9BC35F-91A1-4ACF-B10F-6F8BBE36500D}" type="slidenum">
              <a:rPr lang="fr-FR" smtClean="0"/>
              <a:t>23</a:t>
            </a:fld>
            <a:endParaRPr lang="fr-FR"/>
          </a:p>
        </p:txBody>
      </p:sp>
    </p:spTree>
    <p:extLst>
      <p:ext uri="{BB962C8B-B14F-4D97-AF65-F5344CB8AC3E}">
        <p14:creationId xmlns:p14="http://schemas.microsoft.com/office/powerpoint/2010/main" val="92270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Objets K8s : </a:t>
            </a:r>
            <a:r>
              <a:rPr lang="fr-FR" dirty="0" smtClean="0"/>
              <a:t>PODS</a:t>
            </a:r>
            <a:endParaRPr lang="fr-FR" dirty="0"/>
          </a:p>
        </p:txBody>
      </p:sp>
      <p:sp>
        <p:nvSpPr>
          <p:cNvPr id="3" name="Espace réservé du contenu 2"/>
          <p:cNvSpPr>
            <a:spLocks noGrp="1"/>
          </p:cNvSpPr>
          <p:nvPr>
            <p:ph idx="1"/>
          </p:nvPr>
        </p:nvSpPr>
        <p:spPr/>
        <p:txBody>
          <a:bodyPr>
            <a:normAutofit/>
          </a:bodyPr>
          <a:lstStyle/>
          <a:p>
            <a:pPr algn="just"/>
            <a:r>
              <a:rPr lang="fr-FR" sz="2200" dirty="0" smtClean="0"/>
              <a:t>La configuration d’un POD se fait par le biais d’un </a:t>
            </a:r>
            <a:r>
              <a:rPr lang="fr-FR" sz="2200" b="1" dirty="0" smtClean="0"/>
              <a:t>Manifest</a:t>
            </a:r>
            <a:r>
              <a:rPr lang="fr-FR" sz="2200" dirty="0" smtClean="0"/>
              <a:t> qui est un fichier YAML (ou </a:t>
            </a:r>
            <a:r>
              <a:rPr lang="fr-FR" sz="2200" dirty="0" smtClean="0"/>
              <a:t>JSON</a:t>
            </a:r>
            <a:r>
              <a:rPr lang="fr-FR" sz="2200" dirty="0" smtClean="0"/>
              <a:t>) comprenant 4 sections :</a:t>
            </a:r>
            <a:endParaRPr lang="fr-FR" sz="2200" dirty="0"/>
          </a:p>
          <a:p>
            <a:pPr lvl="1" algn="just"/>
            <a:r>
              <a:rPr lang="fr-FR" sz="1800" dirty="0" err="1" smtClean="0">
                <a:solidFill>
                  <a:srgbClr val="13B1B9"/>
                </a:solidFill>
              </a:rPr>
              <a:t>apiVersion</a:t>
            </a:r>
            <a:r>
              <a:rPr lang="fr-FR" sz="1800" dirty="0" smtClean="0"/>
              <a:t> : la version</a:t>
            </a:r>
            <a:endParaRPr lang="fr-FR" sz="1800" dirty="0"/>
          </a:p>
          <a:p>
            <a:pPr lvl="1" algn="just"/>
            <a:r>
              <a:rPr lang="fr-FR" sz="1800" dirty="0" err="1">
                <a:solidFill>
                  <a:srgbClr val="13B1B9"/>
                </a:solidFill>
              </a:rPr>
              <a:t>kind</a:t>
            </a:r>
            <a:r>
              <a:rPr lang="fr-FR" sz="1800" dirty="0" smtClean="0"/>
              <a:t> : Pod (d’autres type existent comme Deployment, ReplicaSet, etc.)</a:t>
            </a:r>
            <a:endParaRPr lang="fr-FR" sz="1800" dirty="0"/>
          </a:p>
          <a:p>
            <a:pPr lvl="1" algn="just"/>
            <a:r>
              <a:rPr lang="fr-FR" sz="1800" dirty="0">
                <a:solidFill>
                  <a:srgbClr val="13B1B9"/>
                </a:solidFill>
              </a:rPr>
              <a:t>Metadata</a:t>
            </a:r>
            <a:r>
              <a:rPr lang="fr-FR" sz="1800" dirty="0" smtClean="0"/>
              <a:t> : par ajouter des informations (</a:t>
            </a:r>
            <a:r>
              <a:rPr lang="fr-FR" sz="1800" dirty="0" err="1" smtClean="0"/>
              <a:t>name</a:t>
            </a:r>
            <a:r>
              <a:rPr lang="fr-FR" sz="1800" dirty="0" smtClean="0"/>
              <a:t>, labels, etc.).</a:t>
            </a:r>
            <a:endParaRPr lang="fr-FR" sz="1800" dirty="0"/>
          </a:p>
          <a:p>
            <a:pPr lvl="1" algn="just"/>
            <a:r>
              <a:rPr lang="fr-FR" sz="1800" dirty="0" err="1">
                <a:solidFill>
                  <a:srgbClr val="13B1B9"/>
                </a:solidFill>
              </a:rPr>
              <a:t>spec</a:t>
            </a:r>
            <a:r>
              <a:rPr lang="fr-FR" sz="1800" dirty="0" smtClean="0"/>
              <a:t> : pour spécifier les conteneurs à exécuter dans le pod</a:t>
            </a:r>
            <a:endParaRPr lang="fr-FR" sz="1800" dirty="0"/>
          </a:p>
          <a:p>
            <a:pPr algn="just"/>
            <a:r>
              <a:rPr lang="fr-FR" sz="2200" dirty="0"/>
              <a:t>Voici un exemple d’un </a:t>
            </a:r>
            <a:r>
              <a:rPr lang="fr-FR" sz="2200" dirty="0" smtClean="0"/>
              <a:t>Manifest </a:t>
            </a:r>
            <a:r>
              <a:rPr lang="fr-FR" sz="2200" dirty="0"/>
              <a:t>basique (</a:t>
            </a:r>
            <a:r>
              <a:rPr lang="fr-FR" sz="2200" i="1" dirty="0"/>
              <a:t>pod-</a:t>
            </a:r>
            <a:r>
              <a:rPr lang="fr-FR" sz="2200" i="1" dirty="0" err="1"/>
              <a:t>exemple.yaml</a:t>
            </a:r>
            <a:r>
              <a:rPr lang="fr-FR" sz="2200" dirty="0"/>
              <a:t>) :</a:t>
            </a:r>
            <a:endParaRPr lang="fr-FR" sz="2200" dirty="0" smtClean="0"/>
          </a:p>
          <a:p>
            <a:pPr algn="just"/>
            <a:endParaRPr lang="fr-FR" sz="2200" dirty="0"/>
          </a:p>
          <a:p>
            <a:pPr algn="just"/>
            <a:endParaRPr lang="fr-FR" sz="2200" dirty="0" smtClean="0"/>
          </a:p>
          <a:p>
            <a:pPr algn="just"/>
            <a:endParaRPr lang="fr-FR" sz="2200" dirty="0"/>
          </a:p>
          <a:p>
            <a:pPr algn="just"/>
            <a:endParaRPr lang="fr-FR" sz="2200" dirty="0" smtClean="0"/>
          </a:p>
          <a:p>
            <a:pPr algn="just"/>
            <a:endParaRPr lang="fr-FR" sz="2200" dirty="0"/>
          </a:p>
          <a:p>
            <a:pPr algn="just"/>
            <a:r>
              <a:rPr lang="fr-FR" sz="2000" dirty="0" smtClean="0"/>
              <a:t>Le Pod précédent peut être créé par la commande kubectl suivante</a:t>
            </a:r>
            <a:r>
              <a:rPr lang="fr-FR" sz="2000" dirty="0"/>
              <a:t> </a:t>
            </a:r>
            <a:r>
              <a:rPr lang="fr-FR" sz="2000" dirty="0" smtClean="0"/>
              <a:t>: </a:t>
            </a:r>
          </a:p>
          <a:p>
            <a:pPr algn="just"/>
            <a:endParaRPr lang="fr-FR" sz="2200" dirty="0"/>
          </a:p>
        </p:txBody>
      </p:sp>
      <p:sp>
        <p:nvSpPr>
          <p:cNvPr id="4" name="Espace réservé du pied de page 3"/>
          <p:cNvSpPr>
            <a:spLocks noGrp="1"/>
          </p:cNvSpPr>
          <p:nvPr>
            <p:ph type="ftr" sz="quarter" idx="11"/>
          </p:nvPr>
        </p:nvSpPr>
        <p:spPr/>
        <p:txBody>
          <a:bodyPr/>
          <a:lstStyle/>
          <a:p>
            <a:r>
              <a:rPr lang="fr-FR" smtClean="0"/>
              <a:t>Sécurité des applications conteneurisées avec K8S</a:t>
            </a:r>
            <a:endParaRPr lang="fr-FR"/>
          </a:p>
        </p:txBody>
      </p:sp>
      <p:graphicFrame>
        <p:nvGraphicFramePr>
          <p:cNvPr id="6" name="Tableau 5"/>
          <p:cNvGraphicFramePr>
            <a:graphicFrameLocks noGrp="1"/>
          </p:cNvGraphicFramePr>
          <p:nvPr>
            <p:extLst>
              <p:ext uri="{D42A27DB-BD31-4B8C-83A1-F6EECF244321}">
                <p14:modId xmlns:p14="http://schemas.microsoft.com/office/powerpoint/2010/main" val="3545439128"/>
              </p:ext>
            </p:extLst>
          </p:nvPr>
        </p:nvGraphicFramePr>
        <p:xfrm>
          <a:off x="1979712" y="4093428"/>
          <a:ext cx="5379085" cy="1911477"/>
        </p:xfrm>
        <a:graphic>
          <a:graphicData uri="http://schemas.openxmlformats.org/drawingml/2006/table">
            <a:tbl>
              <a:tblPr firstRow="1" firstCol="1" bandRow="1">
                <a:tableStyleId>{5C22544A-7EE6-4342-B048-85BDC9FD1C3A}</a:tableStyleId>
              </a:tblPr>
              <a:tblGrid>
                <a:gridCol w="5379085"/>
              </a:tblGrid>
              <a:tr h="0">
                <a:tc>
                  <a:txBody>
                    <a:bodyPr/>
                    <a:lstStyle/>
                    <a:p>
                      <a:pPr marL="457200" algn="l">
                        <a:lnSpc>
                          <a:spcPct val="115000"/>
                        </a:lnSpc>
                        <a:spcAft>
                          <a:spcPts val="0"/>
                        </a:spcAft>
                      </a:pPr>
                      <a:r>
                        <a:rPr lang="fr-FR" sz="1100" dirty="0" err="1" smtClean="0">
                          <a:effectLst/>
                        </a:rPr>
                        <a:t>apiVersion</a:t>
                      </a:r>
                      <a:r>
                        <a:rPr lang="fr-FR" sz="1100" dirty="0" smtClean="0">
                          <a:effectLst/>
                        </a:rPr>
                        <a:t>: v1</a:t>
                      </a:r>
                    </a:p>
                    <a:p>
                      <a:pPr marL="457200" algn="l">
                        <a:lnSpc>
                          <a:spcPct val="115000"/>
                        </a:lnSpc>
                        <a:spcAft>
                          <a:spcPts val="0"/>
                        </a:spcAft>
                      </a:pPr>
                      <a:r>
                        <a:rPr lang="fr-FR" sz="1100" dirty="0" err="1" smtClean="0">
                          <a:effectLst/>
                        </a:rPr>
                        <a:t>kind</a:t>
                      </a:r>
                      <a:r>
                        <a:rPr lang="fr-FR" sz="1100" dirty="0" smtClean="0">
                          <a:effectLst/>
                        </a:rPr>
                        <a:t>: Pod</a:t>
                      </a:r>
                    </a:p>
                    <a:p>
                      <a:pPr marL="457200" algn="l">
                        <a:lnSpc>
                          <a:spcPct val="115000"/>
                        </a:lnSpc>
                        <a:spcAft>
                          <a:spcPts val="0"/>
                        </a:spcAft>
                      </a:pPr>
                      <a:r>
                        <a:rPr lang="fr-FR" sz="1100" dirty="0" smtClean="0">
                          <a:effectLst/>
                        </a:rPr>
                        <a:t>metadata:</a:t>
                      </a:r>
                    </a:p>
                    <a:p>
                      <a:pPr marL="457200" algn="l">
                        <a:lnSpc>
                          <a:spcPct val="115000"/>
                        </a:lnSpc>
                        <a:spcAft>
                          <a:spcPts val="0"/>
                        </a:spcAft>
                      </a:pPr>
                      <a:r>
                        <a:rPr lang="fr-FR" sz="1100" dirty="0" smtClean="0">
                          <a:effectLst/>
                        </a:rPr>
                        <a:t>  </a:t>
                      </a:r>
                      <a:r>
                        <a:rPr lang="fr-FR" sz="1100" dirty="0" err="1" smtClean="0">
                          <a:effectLst/>
                        </a:rPr>
                        <a:t>name</a:t>
                      </a:r>
                      <a:r>
                        <a:rPr lang="fr-FR" sz="1100" dirty="0" smtClean="0">
                          <a:effectLst/>
                        </a:rPr>
                        <a:t>: nginx</a:t>
                      </a:r>
                    </a:p>
                    <a:p>
                      <a:pPr marL="457200" algn="l">
                        <a:lnSpc>
                          <a:spcPct val="115000"/>
                        </a:lnSpc>
                        <a:spcAft>
                          <a:spcPts val="0"/>
                        </a:spcAft>
                      </a:pPr>
                      <a:r>
                        <a:rPr lang="fr-FR" sz="1100" dirty="0" err="1" smtClean="0">
                          <a:effectLst/>
                        </a:rPr>
                        <a:t>spec</a:t>
                      </a:r>
                      <a:r>
                        <a:rPr lang="fr-FR" sz="1100" dirty="0" smtClean="0">
                          <a:effectLst/>
                        </a:rPr>
                        <a:t>:</a:t>
                      </a:r>
                    </a:p>
                    <a:p>
                      <a:pPr marL="457200" algn="l">
                        <a:lnSpc>
                          <a:spcPct val="115000"/>
                        </a:lnSpc>
                        <a:spcAft>
                          <a:spcPts val="0"/>
                        </a:spcAft>
                      </a:pPr>
                      <a:r>
                        <a:rPr lang="fr-FR" sz="1100" dirty="0" smtClean="0">
                          <a:effectLst/>
                        </a:rPr>
                        <a:t>  containers:</a:t>
                      </a:r>
                    </a:p>
                    <a:p>
                      <a:pPr marL="457200" algn="l">
                        <a:lnSpc>
                          <a:spcPct val="115000"/>
                        </a:lnSpc>
                        <a:spcAft>
                          <a:spcPts val="0"/>
                        </a:spcAft>
                      </a:pPr>
                      <a:r>
                        <a:rPr lang="fr-FR" sz="1100" dirty="0" smtClean="0">
                          <a:effectLst/>
                        </a:rPr>
                        <a:t>  - </a:t>
                      </a:r>
                      <a:r>
                        <a:rPr lang="fr-FR" sz="1100" dirty="0" err="1" smtClean="0">
                          <a:effectLst/>
                        </a:rPr>
                        <a:t>name</a:t>
                      </a:r>
                      <a:r>
                        <a:rPr lang="fr-FR" sz="1100" dirty="0" smtClean="0">
                          <a:effectLst/>
                        </a:rPr>
                        <a:t>: nginx</a:t>
                      </a:r>
                    </a:p>
                    <a:p>
                      <a:pPr marL="457200" algn="l">
                        <a:lnSpc>
                          <a:spcPct val="115000"/>
                        </a:lnSpc>
                        <a:spcAft>
                          <a:spcPts val="0"/>
                        </a:spcAft>
                      </a:pPr>
                      <a:r>
                        <a:rPr lang="fr-FR" sz="1100" dirty="0" smtClean="0">
                          <a:effectLst/>
                        </a:rPr>
                        <a:t>    image: nginx:1.14.2</a:t>
                      </a:r>
                    </a:p>
                    <a:p>
                      <a:pPr marL="457200" algn="l">
                        <a:lnSpc>
                          <a:spcPct val="115000"/>
                        </a:lnSpc>
                        <a:spcAft>
                          <a:spcPts val="0"/>
                        </a:spcAft>
                      </a:pPr>
                      <a:r>
                        <a:rPr lang="fr-FR" sz="1100" dirty="0" smtClean="0">
                          <a:effectLst/>
                        </a:rPr>
                        <a:t>    ports:</a:t>
                      </a:r>
                    </a:p>
                    <a:p>
                      <a:pPr marL="457200" algn="l">
                        <a:lnSpc>
                          <a:spcPct val="115000"/>
                        </a:lnSpc>
                        <a:spcAft>
                          <a:spcPts val="0"/>
                        </a:spcAft>
                      </a:pPr>
                      <a:r>
                        <a:rPr lang="fr-FR" sz="1100" dirty="0" smtClean="0">
                          <a:effectLst/>
                        </a:rPr>
                        <a:t>    - </a:t>
                      </a:r>
                      <a:r>
                        <a:rPr lang="fr-FR" sz="1100" dirty="0" err="1" smtClean="0">
                          <a:effectLst/>
                        </a:rPr>
                        <a:t>containerPort</a:t>
                      </a:r>
                      <a:r>
                        <a:rPr lang="fr-FR" sz="1100" dirty="0" smtClean="0">
                          <a:effectLst/>
                        </a:rPr>
                        <a:t>: 80</a:t>
                      </a:r>
                      <a:endParaRPr lang="fr-FR" sz="1100" dirty="0">
                        <a:effectLst/>
                      </a:endParaRPr>
                    </a:p>
                  </a:txBody>
                  <a:tcPr marL="68580" marR="68580" marT="0" marB="0"/>
                </a:tc>
              </a:tr>
            </a:tbl>
          </a:graphicData>
        </a:graphic>
      </p:graphicFrame>
      <p:sp>
        <p:nvSpPr>
          <p:cNvPr id="7" name="Rectangle 6"/>
          <p:cNvSpPr/>
          <p:nvPr/>
        </p:nvSpPr>
        <p:spPr>
          <a:xfrm>
            <a:off x="2339752" y="6453336"/>
            <a:ext cx="3685624" cy="369332"/>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r>
              <a:rPr lang="fr-FR" i="1" dirty="0"/>
              <a:t>kubectl </a:t>
            </a:r>
            <a:r>
              <a:rPr lang="fr-FR" i="1" dirty="0" err="1"/>
              <a:t>apply</a:t>
            </a:r>
            <a:r>
              <a:rPr lang="fr-FR" i="1" dirty="0"/>
              <a:t> -f pod-</a:t>
            </a:r>
            <a:r>
              <a:rPr lang="fr-FR" i="1" dirty="0" err="1"/>
              <a:t>exemple.yaml</a:t>
            </a:r>
            <a:endParaRPr lang="fr-FR" i="1" dirty="0"/>
          </a:p>
        </p:txBody>
      </p:sp>
      <p:sp>
        <p:nvSpPr>
          <p:cNvPr id="8" name="Espace réservé du numéro de diapositive 7"/>
          <p:cNvSpPr>
            <a:spLocks noGrp="1"/>
          </p:cNvSpPr>
          <p:nvPr>
            <p:ph type="sldNum" sz="quarter" idx="12"/>
          </p:nvPr>
        </p:nvSpPr>
        <p:spPr/>
        <p:txBody>
          <a:bodyPr/>
          <a:lstStyle/>
          <a:p>
            <a:fld id="{DD9BC35F-91A1-4ACF-B10F-6F8BBE36500D}" type="slidenum">
              <a:rPr lang="fr-FR" smtClean="0"/>
              <a:t>24</a:t>
            </a:fld>
            <a:endParaRPr lang="fr-FR"/>
          </a:p>
        </p:txBody>
      </p:sp>
    </p:spTree>
    <p:extLst>
      <p:ext uri="{BB962C8B-B14F-4D97-AF65-F5344CB8AC3E}">
        <p14:creationId xmlns:p14="http://schemas.microsoft.com/office/powerpoint/2010/main" val="96144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fade">
                                      <p:cBhvr>
                                        <p:cTn id="7" dur="500"/>
                                        <p:tgtEl>
                                          <p:spTgt spid="3">
                                            <p:txEl>
                                              <p:pRg st="11" end="1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Objets K8s : PODS</a:t>
            </a:r>
          </a:p>
        </p:txBody>
      </p:sp>
      <p:sp>
        <p:nvSpPr>
          <p:cNvPr id="3" name="Espace réservé du contenu 2"/>
          <p:cNvSpPr>
            <a:spLocks noGrp="1"/>
          </p:cNvSpPr>
          <p:nvPr>
            <p:ph idx="1"/>
          </p:nvPr>
        </p:nvSpPr>
        <p:spPr/>
        <p:txBody>
          <a:bodyPr/>
          <a:lstStyle/>
          <a:p>
            <a:pPr algn="just"/>
            <a:r>
              <a:rPr lang="fr-FR" dirty="0" smtClean="0"/>
              <a:t>Le cycle </a:t>
            </a:r>
            <a:r>
              <a:rPr lang="fr-FR" dirty="0"/>
              <a:t>de vie </a:t>
            </a:r>
            <a:r>
              <a:rPr lang="fr-FR" dirty="0" smtClean="0"/>
              <a:t>d’un Pod est déterminé au travers d’un ensemble d’états (</a:t>
            </a:r>
            <a:r>
              <a:rPr lang="fr-FR" dirty="0" smtClean="0">
                <a:solidFill>
                  <a:srgbClr val="13B1B9"/>
                </a:solidFill>
              </a:rPr>
              <a:t>Pod STATUS</a:t>
            </a:r>
            <a:r>
              <a:rPr lang="fr-FR" dirty="0" smtClean="0"/>
              <a:t>) :</a:t>
            </a:r>
            <a:endParaRPr lang="fr-FR" dirty="0"/>
          </a:p>
        </p:txBody>
      </p:sp>
      <p:sp>
        <p:nvSpPr>
          <p:cNvPr id="4" name="Espace réservé du pied de page 3"/>
          <p:cNvSpPr>
            <a:spLocks noGrp="1"/>
          </p:cNvSpPr>
          <p:nvPr>
            <p:ph type="ftr" sz="quarter" idx="11"/>
          </p:nvPr>
        </p:nvSpPr>
        <p:spPr/>
        <p:txBody>
          <a:bodyPr/>
          <a:lstStyle/>
          <a:p>
            <a:r>
              <a:rPr lang="fr-FR" smtClean="0"/>
              <a:t>Sécurité des applications conteneurisées avec K8S</a:t>
            </a:r>
            <a:endParaRPr lang="fr-FR"/>
          </a:p>
        </p:txBody>
      </p:sp>
      <p:pic>
        <p:nvPicPr>
          <p:cNvPr id="6" name="Picture 2" descr="https://miro.medium.com/v2/resize:fit:700/1*s0-tmM7cmDNkQ4BWIvEy1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548085"/>
            <a:ext cx="6667500" cy="3905251"/>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numéro de diapositive 6"/>
          <p:cNvSpPr>
            <a:spLocks noGrp="1"/>
          </p:cNvSpPr>
          <p:nvPr>
            <p:ph type="sldNum" sz="quarter" idx="12"/>
          </p:nvPr>
        </p:nvSpPr>
        <p:spPr/>
        <p:txBody>
          <a:bodyPr/>
          <a:lstStyle/>
          <a:p>
            <a:fld id="{DD9BC35F-91A1-4ACF-B10F-6F8BBE36500D}" type="slidenum">
              <a:rPr lang="fr-FR" smtClean="0"/>
              <a:t>25</a:t>
            </a:fld>
            <a:endParaRPr lang="fr-FR"/>
          </a:p>
        </p:txBody>
      </p:sp>
    </p:spTree>
    <p:extLst>
      <p:ext uri="{BB962C8B-B14F-4D97-AF65-F5344CB8AC3E}">
        <p14:creationId xmlns:p14="http://schemas.microsoft.com/office/powerpoint/2010/main" val="42262067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Objets K8s : </a:t>
            </a:r>
            <a:r>
              <a:rPr lang="fr-FR" dirty="0" smtClean="0"/>
              <a:t>VOLUMES</a:t>
            </a:r>
            <a:endParaRPr lang="fr-FR" dirty="0"/>
          </a:p>
        </p:txBody>
      </p:sp>
      <p:sp>
        <p:nvSpPr>
          <p:cNvPr id="3" name="Espace réservé du contenu 2"/>
          <p:cNvSpPr>
            <a:spLocks noGrp="1"/>
          </p:cNvSpPr>
          <p:nvPr>
            <p:ph idx="1"/>
          </p:nvPr>
        </p:nvSpPr>
        <p:spPr>
          <a:xfrm>
            <a:off x="457200" y="1600200"/>
            <a:ext cx="8229600" cy="1252736"/>
          </a:xfrm>
        </p:spPr>
        <p:txBody>
          <a:bodyPr>
            <a:normAutofit/>
          </a:bodyPr>
          <a:lstStyle/>
          <a:p>
            <a:pPr algn="just"/>
            <a:r>
              <a:rPr lang="fr-FR" sz="2200" dirty="0" smtClean="0"/>
              <a:t>Un </a:t>
            </a:r>
            <a:r>
              <a:rPr lang="fr-FR" sz="2200" b="1" dirty="0" smtClean="0">
                <a:solidFill>
                  <a:srgbClr val="13B1B9"/>
                </a:solidFill>
              </a:rPr>
              <a:t>Volume</a:t>
            </a:r>
            <a:r>
              <a:rPr lang="fr-FR" sz="2200" dirty="0" smtClean="0">
                <a:solidFill>
                  <a:srgbClr val="13B1B9"/>
                </a:solidFill>
              </a:rPr>
              <a:t> </a:t>
            </a:r>
            <a:r>
              <a:rPr lang="fr-FR" sz="2200" dirty="0" smtClean="0"/>
              <a:t>K8s fournit </a:t>
            </a:r>
            <a:r>
              <a:rPr lang="fr-FR" sz="2200" dirty="0"/>
              <a:t>un stockage </a:t>
            </a:r>
            <a:r>
              <a:rPr lang="fr-FR" sz="2200" dirty="0" smtClean="0"/>
              <a:t>qui persiste pendant </a:t>
            </a:r>
            <a:r>
              <a:rPr lang="fr-FR" sz="2200" dirty="0"/>
              <a:t>toute la durée de vie du pod. </a:t>
            </a:r>
            <a:endParaRPr lang="fr-FR" sz="2200" dirty="0" smtClean="0"/>
          </a:p>
          <a:p>
            <a:pPr marL="0" indent="0" algn="just">
              <a:buNone/>
            </a:pPr>
            <a:endParaRPr lang="fr-FR" sz="2200" dirty="0"/>
          </a:p>
        </p:txBody>
      </p:sp>
      <p:sp>
        <p:nvSpPr>
          <p:cNvPr id="5" name="Rectangle 4"/>
          <p:cNvSpPr/>
          <p:nvPr/>
        </p:nvSpPr>
        <p:spPr>
          <a:xfrm>
            <a:off x="683568" y="5129316"/>
            <a:ext cx="8352928" cy="1107996"/>
          </a:xfrm>
          <a:prstGeom prst="rect">
            <a:avLst/>
          </a:prstGeom>
        </p:spPr>
        <p:txBody>
          <a:bodyPr wrap="square">
            <a:spAutoFit/>
          </a:bodyPr>
          <a:lstStyle/>
          <a:p>
            <a:pPr algn="just"/>
            <a:r>
              <a:rPr lang="fr-FR" sz="2200" dirty="0">
                <a:sym typeface="Wingdings" panose="05000000000000000000" pitchFamily="2" charset="2"/>
              </a:rPr>
              <a:t> </a:t>
            </a:r>
            <a:r>
              <a:rPr lang="fr-FR" sz="2200" dirty="0" smtClean="0">
                <a:sym typeface="Wingdings" panose="05000000000000000000" pitchFamily="2" charset="2"/>
              </a:rPr>
              <a:t>        Le </a:t>
            </a:r>
            <a:r>
              <a:rPr lang="fr-FR" sz="2200" dirty="0">
                <a:sym typeface="Wingdings" panose="05000000000000000000" pitchFamily="2" charset="2"/>
              </a:rPr>
              <a:t>redémarrage du pod effacera toutes ses </a:t>
            </a:r>
            <a:r>
              <a:rPr lang="fr-FR" sz="2200" dirty="0" smtClean="0">
                <a:sym typeface="Wingdings" panose="05000000000000000000" pitchFamily="2" charset="2"/>
              </a:rPr>
              <a:t>données. Selon        le besoin</a:t>
            </a:r>
            <a:r>
              <a:rPr lang="fr-FR" sz="2200" dirty="0">
                <a:sym typeface="Wingdings" panose="05000000000000000000" pitchFamily="2" charset="2"/>
              </a:rPr>
              <a:t>, on peut </a:t>
            </a:r>
            <a:r>
              <a:rPr lang="fr-FR" sz="2200" dirty="0" smtClean="0">
                <a:sym typeface="Wingdings" panose="05000000000000000000" pitchFamily="2" charset="2"/>
              </a:rPr>
              <a:t>utiliser d’autres type de stockage K8s comme </a:t>
            </a:r>
            <a:r>
              <a:rPr lang="fr-FR" sz="2200" b="1" dirty="0" smtClean="0">
                <a:solidFill>
                  <a:srgbClr val="13B1B9"/>
                </a:solidFill>
                <a:sym typeface="Wingdings" panose="05000000000000000000" pitchFamily="2" charset="2"/>
              </a:rPr>
              <a:t>Persistent </a:t>
            </a:r>
            <a:r>
              <a:rPr lang="fr-FR" sz="2200" b="1" dirty="0">
                <a:solidFill>
                  <a:srgbClr val="13B1B9"/>
                </a:solidFill>
                <a:sym typeface="Wingdings" panose="05000000000000000000" pitchFamily="2" charset="2"/>
              </a:rPr>
              <a:t>Volume</a:t>
            </a:r>
            <a:r>
              <a:rPr lang="fr-FR" sz="2200" dirty="0">
                <a:sym typeface="Wingdings" panose="05000000000000000000" pitchFamily="2" charset="2"/>
              </a:rPr>
              <a:t>,</a:t>
            </a:r>
            <a:r>
              <a:rPr lang="fr-FR" sz="2200" b="1" dirty="0">
                <a:solidFill>
                  <a:srgbClr val="13B1B9"/>
                </a:solidFill>
                <a:sym typeface="Wingdings" panose="05000000000000000000" pitchFamily="2" charset="2"/>
              </a:rPr>
              <a:t> </a:t>
            </a:r>
            <a:r>
              <a:rPr lang="fr-FR" sz="2200" b="1" dirty="0" smtClean="0">
                <a:solidFill>
                  <a:srgbClr val="13B1B9"/>
                </a:solidFill>
              </a:rPr>
              <a:t>config Map</a:t>
            </a:r>
            <a:r>
              <a:rPr lang="fr-FR" sz="2200" dirty="0" smtClean="0">
                <a:sym typeface="Wingdings" panose="05000000000000000000" pitchFamily="2" charset="2"/>
              </a:rPr>
              <a:t>,</a:t>
            </a:r>
            <a:r>
              <a:rPr lang="fr-FR" sz="2200" b="1" dirty="0" smtClean="0">
                <a:solidFill>
                  <a:srgbClr val="13B1B9"/>
                </a:solidFill>
              </a:rPr>
              <a:t> Secret</a:t>
            </a:r>
            <a:r>
              <a:rPr lang="fr-FR" sz="2200" dirty="0" smtClean="0">
                <a:sym typeface="Wingdings" panose="05000000000000000000" pitchFamily="2" charset="2"/>
              </a:rPr>
              <a:t>, etc</a:t>
            </a:r>
            <a:r>
              <a:rPr lang="fr-FR" sz="2200" dirty="0">
                <a:sym typeface="Wingdings" panose="05000000000000000000" pitchFamily="2" charset="2"/>
              </a:rPr>
              <a:t>.</a:t>
            </a:r>
            <a:endParaRPr lang="fr-FR" sz="2200" b="1" dirty="0">
              <a:solidFill>
                <a:srgbClr val="13B1B9"/>
              </a:solidFill>
            </a:endParaRPr>
          </a:p>
        </p:txBody>
      </p:sp>
      <p:pic>
        <p:nvPicPr>
          <p:cNvPr id="6" name="Picture 4" descr="C:\Users\Mohamed\Desktop\0-6385_alert-png-transparent-images-attention-icon-p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5154882"/>
            <a:ext cx="462475" cy="4024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39552" y="2920291"/>
            <a:ext cx="4030488" cy="1446550"/>
          </a:xfrm>
          <a:prstGeom prst="rect">
            <a:avLst/>
          </a:prstGeom>
        </p:spPr>
        <p:txBody>
          <a:bodyPr wrap="square">
            <a:spAutoFit/>
          </a:bodyPr>
          <a:lstStyle/>
          <a:p>
            <a:pPr marL="182880" indent="-182880">
              <a:spcBef>
                <a:spcPct val="20000"/>
              </a:spcBef>
              <a:buClr>
                <a:schemeClr val="accent1"/>
              </a:buClr>
              <a:buSzPct val="85000"/>
              <a:buFont typeface="Arial" pitchFamily="34" charset="0"/>
              <a:buChar char="•"/>
            </a:pPr>
            <a:r>
              <a:rPr lang="fr-FR" sz="2200" dirty="0"/>
              <a:t>Un Volume peut être utilisé comme espace disque partagé pour les conteneurs à l'intérieur du pod.</a:t>
            </a:r>
          </a:p>
        </p:txBody>
      </p:sp>
      <p:pic>
        <p:nvPicPr>
          <p:cNvPr id="9" name="Image 8"/>
          <p:cNvPicPr/>
          <p:nvPr/>
        </p:nvPicPr>
        <p:blipFill>
          <a:blip r:embed="rId3"/>
          <a:stretch>
            <a:fillRect/>
          </a:stretch>
        </p:blipFill>
        <p:spPr>
          <a:xfrm>
            <a:off x="4570040" y="2492896"/>
            <a:ext cx="3962400" cy="1962785"/>
          </a:xfrm>
          <a:prstGeom prst="rect">
            <a:avLst/>
          </a:prstGeom>
        </p:spPr>
      </p:pic>
      <p:sp>
        <p:nvSpPr>
          <p:cNvPr id="11" name="Espace réservé du pied de page 10"/>
          <p:cNvSpPr>
            <a:spLocks noGrp="1"/>
          </p:cNvSpPr>
          <p:nvPr>
            <p:ph type="ftr" sz="quarter" idx="11"/>
          </p:nvPr>
        </p:nvSpPr>
        <p:spPr/>
        <p:txBody>
          <a:bodyPr/>
          <a:lstStyle/>
          <a:p>
            <a:r>
              <a:rPr lang="fr-FR" smtClean="0"/>
              <a:t>Sécurité des applications conteneurisées avec K8S</a:t>
            </a:r>
            <a:endParaRPr lang="fr-FR"/>
          </a:p>
        </p:txBody>
      </p:sp>
      <p:sp>
        <p:nvSpPr>
          <p:cNvPr id="4" name="Espace réservé du numéro de diapositive 3"/>
          <p:cNvSpPr>
            <a:spLocks noGrp="1"/>
          </p:cNvSpPr>
          <p:nvPr>
            <p:ph type="sldNum" sz="quarter" idx="12"/>
          </p:nvPr>
        </p:nvSpPr>
        <p:spPr/>
        <p:txBody>
          <a:bodyPr/>
          <a:lstStyle/>
          <a:p>
            <a:fld id="{DD9BC35F-91A1-4ACF-B10F-6F8BBE36500D}" type="slidenum">
              <a:rPr lang="fr-FR" smtClean="0"/>
              <a:t>26</a:t>
            </a:fld>
            <a:endParaRPr lang="fr-FR"/>
          </a:p>
        </p:txBody>
      </p:sp>
    </p:spTree>
    <p:extLst>
      <p:ext uri="{BB962C8B-B14F-4D97-AF65-F5344CB8AC3E}">
        <p14:creationId xmlns:p14="http://schemas.microsoft.com/office/powerpoint/2010/main" val="305432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Objets K8s : </a:t>
            </a:r>
            <a:r>
              <a:rPr lang="fr-FR" dirty="0" smtClean="0"/>
              <a:t>SERVICES</a:t>
            </a:r>
            <a:endParaRPr lang="fr-FR" dirty="0"/>
          </a:p>
        </p:txBody>
      </p:sp>
      <p:sp>
        <p:nvSpPr>
          <p:cNvPr id="3" name="Espace réservé du contenu 2"/>
          <p:cNvSpPr>
            <a:spLocks noGrp="1"/>
          </p:cNvSpPr>
          <p:nvPr>
            <p:ph idx="1"/>
          </p:nvPr>
        </p:nvSpPr>
        <p:spPr>
          <a:xfrm>
            <a:off x="457200" y="1600200"/>
            <a:ext cx="8363272" cy="4876800"/>
          </a:xfrm>
        </p:spPr>
        <p:txBody>
          <a:bodyPr>
            <a:normAutofit/>
          </a:bodyPr>
          <a:lstStyle/>
          <a:p>
            <a:pPr algn="just"/>
            <a:r>
              <a:rPr lang="fr-FR" sz="2200" dirty="0" smtClean="0"/>
              <a:t>L’accès à un conteneur se </a:t>
            </a:r>
            <a:r>
              <a:rPr lang="fr-FR" sz="2200" dirty="0"/>
              <a:t>fait via </a:t>
            </a:r>
            <a:r>
              <a:rPr lang="fr-FR" sz="2200" dirty="0" smtClean="0"/>
              <a:t>l’adresse IP de son pod. Si ce dernier redémarre, une nouveau pod sera créée et aura une nouvelle adresse IP. Comment peut-on accéder au conteneur sans se soucier de l’adresse IP du pod ? </a:t>
            </a:r>
            <a:r>
              <a:rPr lang="fr-FR" sz="2200" dirty="0" smtClean="0">
                <a:sym typeface="Wingdings" panose="05000000000000000000" pitchFamily="2" charset="2"/>
              </a:rPr>
              <a:t></a:t>
            </a:r>
            <a:r>
              <a:rPr lang="fr-FR" sz="2200" dirty="0" smtClean="0"/>
              <a:t> </a:t>
            </a:r>
            <a:r>
              <a:rPr lang="fr-FR" sz="2200" b="1" dirty="0" smtClean="0">
                <a:solidFill>
                  <a:srgbClr val="13B1B9"/>
                </a:solidFill>
              </a:rPr>
              <a:t>Service K8s</a:t>
            </a:r>
            <a:r>
              <a:rPr lang="fr-FR" sz="2200" dirty="0" smtClean="0"/>
              <a:t>.</a:t>
            </a:r>
          </a:p>
          <a:p>
            <a:pPr algn="just"/>
            <a:endParaRPr lang="fr-FR" sz="2200" dirty="0" smtClean="0"/>
          </a:p>
          <a:p>
            <a:pPr algn="just"/>
            <a:r>
              <a:rPr lang="fr-FR" sz="2200" dirty="0"/>
              <a:t>Un Service K8s permet aux pods de recevoir du trafic même après le redémarrage (changement d’adresse IP).</a:t>
            </a:r>
          </a:p>
          <a:p>
            <a:pPr algn="just"/>
            <a:endParaRPr lang="fr-FR" sz="2000" dirty="0" smtClean="0"/>
          </a:p>
          <a:p>
            <a:pPr algn="just"/>
            <a:r>
              <a:rPr lang="fr-FR" sz="2200" dirty="0"/>
              <a:t>Concrètement, pour cibler des pods, un service </a:t>
            </a:r>
            <a:r>
              <a:rPr lang="fr-FR" sz="2200" dirty="0" smtClean="0"/>
              <a:t>se base sur </a:t>
            </a:r>
            <a:r>
              <a:rPr lang="fr-FR" sz="2200" dirty="0"/>
              <a:t>un </a:t>
            </a:r>
            <a:r>
              <a:rPr lang="fr-FR" sz="2200" b="1" dirty="0" smtClean="0">
                <a:solidFill>
                  <a:srgbClr val="13B1B9"/>
                </a:solidFill>
              </a:rPr>
              <a:t>Selector</a:t>
            </a:r>
            <a:r>
              <a:rPr lang="fr-FR" sz="2200" dirty="0" smtClean="0"/>
              <a:t> </a:t>
            </a:r>
            <a:r>
              <a:rPr lang="fr-FR" sz="2200" dirty="0"/>
              <a:t>qui va chercher dans le cluster des objets possédant des paires </a:t>
            </a:r>
            <a:r>
              <a:rPr lang="fr-FR" sz="2200" b="1" u="sng" dirty="0" smtClean="0"/>
              <a:t>clé / valeurs</a:t>
            </a:r>
            <a:r>
              <a:rPr lang="fr-FR" sz="2200" dirty="0" smtClean="0"/>
              <a:t> </a:t>
            </a:r>
            <a:r>
              <a:rPr lang="fr-FR" sz="2200" dirty="0"/>
              <a:t>qui correspondent à celles qu’il attend.</a:t>
            </a:r>
            <a:endParaRPr lang="fr-FR" sz="2200" dirty="0" smtClean="0"/>
          </a:p>
          <a:p>
            <a:pPr algn="just"/>
            <a:endParaRPr lang="fr-FR" sz="2200" dirty="0"/>
          </a:p>
        </p:txBody>
      </p:sp>
      <p:sp>
        <p:nvSpPr>
          <p:cNvPr id="5" name="Espace réservé du pied de page 4"/>
          <p:cNvSpPr>
            <a:spLocks noGrp="1"/>
          </p:cNvSpPr>
          <p:nvPr>
            <p:ph type="ftr" sz="quarter" idx="11"/>
          </p:nvPr>
        </p:nvSpPr>
        <p:spPr/>
        <p:txBody>
          <a:bodyPr/>
          <a:lstStyle/>
          <a:p>
            <a:r>
              <a:rPr lang="fr-FR" smtClean="0"/>
              <a:t>Sécurité des applications conteneurisées avec K8S</a:t>
            </a:r>
            <a:endParaRPr lang="fr-FR"/>
          </a:p>
        </p:txBody>
      </p:sp>
      <p:sp>
        <p:nvSpPr>
          <p:cNvPr id="6" name="Espace réservé du numéro de diapositive 5"/>
          <p:cNvSpPr>
            <a:spLocks noGrp="1"/>
          </p:cNvSpPr>
          <p:nvPr>
            <p:ph type="sldNum" sz="quarter" idx="12"/>
          </p:nvPr>
        </p:nvSpPr>
        <p:spPr/>
        <p:txBody>
          <a:bodyPr/>
          <a:lstStyle/>
          <a:p>
            <a:fld id="{DD9BC35F-91A1-4ACF-B10F-6F8BBE36500D}" type="slidenum">
              <a:rPr lang="fr-FR" smtClean="0"/>
              <a:t>27</a:t>
            </a:fld>
            <a:endParaRPr lang="fr-FR"/>
          </a:p>
        </p:txBody>
      </p:sp>
    </p:spTree>
    <p:extLst>
      <p:ext uri="{BB962C8B-B14F-4D97-AF65-F5344CB8AC3E}">
        <p14:creationId xmlns:p14="http://schemas.microsoft.com/office/powerpoint/2010/main" val="29017370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Objets K8s : </a:t>
            </a:r>
            <a:r>
              <a:rPr lang="fr-FR" dirty="0" smtClean="0"/>
              <a:t>SERVICES</a:t>
            </a:r>
            <a:endParaRPr lang="fr-FR" dirty="0"/>
          </a:p>
        </p:txBody>
      </p:sp>
      <p:sp>
        <p:nvSpPr>
          <p:cNvPr id="3" name="Espace réservé du contenu 2"/>
          <p:cNvSpPr>
            <a:spLocks noGrp="1"/>
          </p:cNvSpPr>
          <p:nvPr>
            <p:ph idx="1"/>
          </p:nvPr>
        </p:nvSpPr>
        <p:spPr>
          <a:xfrm>
            <a:off x="323528" y="1700808"/>
            <a:ext cx="3672408" cy="2520280"/>
          </a:xfrm>
        </p:spPr>
        <p:txBody>
          <a:bodyPr>
            <a:noAutofit/>
          </a:bodyPr>
          <a:lstStyle/>
          <a:p>
            <a:r>
              <a:rPr lang="fr-FR" sz="2200" dirty="0" smtClean="0"/>
              <a:t>Le </a:t>
            </a:r>
            <a:r>
              <a:rPr lang="fr-FR" sz="2200" b="1" dirty="0" smtClean="0">
                <a:solidFill>
                  <a:srgbClr val="13B1B9"/>
                </a:solidFill>
              </a:rPr>
              <a:t>Service</a:t>
            </a:r>
            <a:r>
              <a:rPr lang="fr-FR" sz="2200" dirty="0" smtClean="0"/>
              <a:t>, exposé </a:t>
            </a:r>
            <a:r>
              <a:rPr lang="fr-FR" sz="2200" dirty="0"/>
              <a:t>via son adresse IP </a:t>
            </a:r>
            <a:r>
              <a:rPr lang="fr-FR" sz="2200" dirty="0" smtClean="0"/>
              <a:t>1.1.1.1, utilise </a:t>
            </a:r>
            <a:r>
              <a:rPr lang="fr-FR" sz="2200" dirty="0"/>
              <a:t>un </a:t>
            </a:r>
            <a:r>
              <a:rPr lang="fr-FR" sz="2200" b="1" dirty="0" smtClean="0">
                <a:solidFill>
                  <a:srgbClr val="13B1B9"/>
                </a:solidFill>
              </a:rPr>
              <a:t>Selector</a:t>
            </a:r>
            <a:r>
              <a:rPr lang="fr-FR" sz="2200" dirty="0" smtClean="0"/>
              <a:t> </a:t>
            </a:r>
            <a:r>
              <a:rPr lang="fr-FR" sz="2200" dirty="0"/>
              <a:t>qui </a:t>
            </a:r>
            <a:r>
              <a:rPr lang="fr-FR" sz="2200" dirty="0" smtClean="0"/>
              <a:t>surveille les </a:t>
            </a:r>
            <a:r>
              <a:rPr lang="fr-FR" sz="2200" dirty="0"/>
              <a:t>pods ayant le label </a:t>
            </a:r>
            <a:r>
              <a:rPr lang="fr-FR" sz="2200" dirty="0" smtClean="0"/>
              <a:t>"</a:t>
            </a:r>
            <a:r>
              <a:rPr lang="fr-FR" sz="2200" b="1" i="1" dirty="0" smtClean="0"/>
              <a:t>App</a:t>
            </a:r>
            <a:r>
              <a:rPr lang="fr-FR" sz="2200" b="1" i="1" dirty="0"/>
              <a:t>: </a:t>
            </a:r>
            <a:r>
              <a:rPr lang="fr-FR" sz="2200" b="1" i="1" dirty="0" smtClean="0"/>
              <a:t>App1</a:t>
            </a:r>
            <a:r>
              <a:rPr lang="fr-FR" sz="2200" dirty="0" smtClean="0"/>
              <a:t>" et </a:t>
            </a:r>
            <a:r>
              <a:rPr lang="fr-FR" sz="2200" dirty="0" smtClean="0"/>
              <a:t>le </a:t>
            </a:r>
            <a:r>
              <a:rPr lang="fr-FR" sz="2200" dirty="0"/>
              <a:t>status </a:t>
            </a:r>
            <a:r>
              <a:rPr lang="fr-FR" sz="2200" dirty="0" smtClean="0"/>
              <a:t>"</a:t>
            </a:r>
            <a:r>
              <a:rPr lang="fr-FR" sz="2200" b="1" dirty="0" smtClean="0"/>
              <a:t>Running</a:t>
            </a:r>
            <a:r>
              <a:rPr lang="fr-FR" sz="2200" dirty="0" smtClean="0"/>
              <a:t>".</a:t>
            </a:r>
          </a:p>
        </p:txBody>
      </p:sp>
      <p:sp>
        <p:nvSpPr>
          <p:cNvPr id="4" name="Espace réservé du pied de page 3"/>
          <p:cNvSpPr>
            <a:spLocks noGrp="1"/>
          </p:cNvSpPr>
          <p:nvPr>
            <p:ph type="ftr" sz="quarter" idx="11"/>
          </p:nvPr>
        </p:nvSpPr>
        <p:spPr/>
        <p:txBody>
          <a:bodyPr/>
          <a:lstStyle/>
          <a:p>
            <a:r>
              <a:rPr lang="fr-FR" smtClean="0"/>
              <a:t>Sécurité des applications conteneurisées avec K8S</a:t>
            </a:r>
            <a:endParaRPr lang="fr-FR"/>
          </a:p>
        </p:txBody>
      </p:sp>
      <p:pic>
        <p:nvPicPr>
          <p:cNvPr id="7" name="Image 6"/>
          <p:cNvPicPr/>
          <p:nvPr/>
        </p:nvPicPr>
        <p:blipFill>
          <a:blip r:embed="rId2">
            <a:extLst>
              <a:ext uri="{28A0092B-C50C-407E-A947-70E740481C1C}">
                <a14:useLocalDpi xmlns:a14="http://schemas.microsoft.com/office/drawing/2010/main" val="0"/>
              </a:ext>
            </a:extLst>
          </a:blip>
          <a:srcRect/>
          <a:stretch>
            <a:fillRect/>
          </a:stretch>
        </p:blipFill>
        <p:spPr bwMode="auto">
          <a:xfrm>
            <a:off x="3491880" y="1844824"/>
            <a:ext cx="5281930" cy="4157980"/>
          </a:xfrm>
          <a:prstGeom prst="rect">
            <a:avLst/>
          </a:prstGeom>
          <a:noFill/>
          <a:ln>
            <a:noFill/>
          </a:ln>
        </p:spPr>
      </p:pic>
      <p:sp>
        <p:nvSpPr>
          <p:cNvPr id="6" name="Espace réservé du numéro de diapositive 5"/>
          <p:cNvSpPr>
            <a:spLocks noGrp="1"/>
          </p:cNvSpPr>
          <p:nvPr>
            <p:ph type="sldNum" sz="quarter" idx="12"/>
          </p:nvPr>
        </p:nvSpPr>
        <p:spPr/>
        <p:txBody>
          <a:bodyPr/>
          <a:lstStyle/>
          <a:p>
            <a:fld id="{DD9BC35F-91A1-4ACF-B10F-6F8BBE36500D}" type="slidenum">
              <a:rPr lang="fr-FR" smtClean="0"/>
              <a:t>28</a:t>
            </a:fld>
            <a:endParaRPr lang="fr-FR"/>
          </a:p>
        </p:txBody>
      </p:sp>
      <p:sp>
        <p:nvSpPr>
          <p:cNvPr id="8" name="Espace réservé du contenu 2"/>
          <p:cNvSpPr txBox="1">
            <a:spLocks/>
          </p:cNvSpPr>
          <p:nvPr/>
        </p:nvSpPr>
        <p:spPr>
          <a:xfrm>
            <a:off x="395536" y="4581128"/>
            <a:ext cx="3456384" cy="194421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fr-FR" sz="2200" dirty="0" smtClean="0"/>
              <a:t>Cela permet au Selector de récupérer leurs IP pour permettre ensuite de les interroger.</a:t>
            </a:r>
            <a:endParaRPr lang="fr-FR" sz="2200" dirty="0"/>
          </a:p>
        </p:txBody>
      </p:sp>
    </p:spTree>
    <p:extLst>
      <p:ext uri="{BB962C8B-B14F-4D97-AF65-F5344CB8AC3E}">
        <p14:creationId xmlns:p14="http://schemas.microsoft.com/office/powerpoint/2010/main" val="41157668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Objets K8s : </a:t>
            </a:r>
            <a:r>
              <a:rPr lang="fr-FR" dirty="0" smtClean="0"/>
              <a:t>NAMESPACES</a:t>
            </a:r>
            <a:endParaRPr lang="fr-FR" dirty="0"/>
          </a:p>
        </p:txBody>
      </p:sp>
      <p:sp>
        <p:nvSpPr>
          <p:cNvPr id="3" name="Espace réservé du contenu 2"/>
          <p:cNvSpPr>
            <a:spLocks noGrp="1"/>
          </p:cNvSpPr>
          <p:nvPr>
            <p:ph idx="1"/>
          </p:nvPr>
        </p:nvSpPr>
        <p:spPr/>
        <p:txBody>
          <a:bodyPr>
            <a:normAutofit/>
          </a:bodyPr>
          <a:lstStyle/>
          <a:p>
            <a:pPr algn="just"/>
            <a:r>
              <a:rPr lang="fr-FR" sz="2200" dirty="0"/>
              <a:t>un </a:t>
            </a:r>
            <a:r>
              <a:rPr lang="fr-FR" sz="2200" b="1" dirty="0">
                <a:solidFill>
                  <a:srgbClr val="13B1B9"/>
                </a:solidFill>
              </a:rPr>
              <a:t>NameSpace</a:t>
            </a:r>
            <a:r>
              <a:rPr lang="fr-FR" sz="2200" dirty="0"/>
              <a:t> fournit un mécanisme pour isoler des groupes de ressources au sein d’un même cluster</a:t>
            </a:r>
            <a:r>
              <a:rPr lang="fr-FR" sz="2200" dirty="0" smtClean="0"/>
              <a:t>.</a:t>
            </a:r>
          </a:p>
          <a:p>
            <a:pPr algn="just"/>
            <a:endParaRPr lang="fr-FR" sz="2200" dirty="0" smtClean="0"/>
          </a:p>
          <a:p>
            <a:pPr algn="just"/>
            <a:r>
              <a:rPr lang="fr-FR" sz="2200" dirty="0"/>
              <a:t>Les namespaces sont utilisés dans des environnements avec de nombreux utilisateurs répartis sur plusieurs équipes ou projets, ou même séparant des environnements tels que le développement, </a:t>
            </a:r>
            <a:r>
              <a:rPr lang="fr-FR" sz="2200" dirty="0" smtClean="0"/>
              <a:t>l’intégration, la qualification et </a:t>
            </a:r>
            <a:r>
              <a:rPr lang="fr-FR" sz="2200" dirty="0"/>
              <a:t>la production</a:t>
            </a:r>
            <a:r>
              <a:rPr lang="fr-FR" sz="2200" dirty="0" smtClean="0"/>
              <a:t>.</a:t>
            </a:r>
          </a:p>
          <a:p>
            <a:pPr algn="just"/>
            <a:endParaRPr lang="fr-FR" sz="2200" dirty="0"/>
          </a:p>
          <a:p>
            <a:pPr algn="just"/>
            <a:r>
              <a:rPr lang="fr-FR" sz="2200" dirty="0"/>
              <a:t>La portée basée sur un NameSpace s’applique uniquement aux objets avec NameSpace </a:t>
            </a:r>
            <a:r>
              <a:rPr lang="fr-FR" sz="2200" dirty="0" smtClean="0"/>
              <a:t>(ex. pod, </a:t>
            </a:r>
            <a:r>
              <a:rPr lang="fr-FR" sz="2200" dirty="0"/>
              <a:t>services, etc.) et non aux objets à l’échelle du cluster </a:t>
            </a:r>
            <a:r>
              <a:rPr lang="fr-FR" sz="2200" dirty="0" smtClean="0"/>
              <a:t>(ex. </a:t>
            </a:r>
            <a:r>
              <a:rPr lang="fr-FR" sz="2200" dirty="0" err="1" smtClean="0"/>
              <a:t>StorageClass</a:t>
            </a:r>
            <a:r>
              <a:rPr lang="fr-FR" sz="2200" dirty="0"/>
              <a:t>, </a:t>
            </a:r>
            <a:r>
              <a:rPr lang="fr-FR" sz="2200" dirty="0" err="1"/>
              <a:t>Nodes</a:t>
            </a:r>
            <a:r>
              <a:rPr lang="fr-FR" sz="2200" dirty="0"/>
              <a:t>, </a:t>
            </a:r>
            <a:r>
              <a:rPr lang="fr-FR" sz="2200" dirty="0" smtClean="0"/>
              <a:t>Persistent Volume, </a:t>
            </a:r>
            <a:r>
              <a:rPr lang="fr-FR" sz="2200" dirty="0"/>
              <a:t>etc.).</a:t>
            </a:r>
          </a:p>
          <a:p>
            <a:pPr algn="just"/>
            <a:endParaRPr lang="fr-FR" sz="2200" dirty="0"/>
          </a:p>
        </p:txBody>
      </p:sp>
      <p:sp>
        <p:nvSpPr>
          <p:cNvPr id="5" name="Espace réservé du pied de page 4"/>
          <p:cNvSpPr>
            <a:spLocks noGrp="1"/>
          </p:cNvSpPr>
          <p:nvPr>
            <p:ph type="ftr" sz="quarter" idx="11"/>
          </p:nvPr>
        </p:nvSpPr>
        <p:spPr/>
        <p:txBody>
          <a:bodyPr/>
          <a:lstStyle/>
          <a:p>
            <a:r>
              <a:rPr lang="fr-FR" smtClean="0"/>
              <a:t>Sécurité des applications conteneurisées avec K8S</a:t>
            </a:r>
            <a:endParaRPr lang="fr-FR"/>
          </a:p>
        </p:txBody>
      </p:sp>
      <p:sp>
        <p:nvSpPr>
          <p:cNvPr id="6" name="Espace réservé du numéro de diapositive 5"/>
          <p:cNvSpPr>
            <a:spLocks noGrp="1"/>
          </p:cNvSpPr>
          <p:nvPr>
            <p:ph type="sldNum" sz="quarter" idx="12"/>
          </p:nvPr>
        </p:nvSpPr>
        <p:spPr/>
        <p:txBody>
          <a:bodyPr/>
          <a:lstStyle/>
          <a:p>
            <a:fld id="{DD9BC35F-91A1-4ACF-B10F-6F8BBE36500D}" type="slidenum">
              <a:rPr lang="fr-FR" smtClean="0"/>
              <a:t>29</a:t>
            </a:fld>
            <a:endParaRPr lang="fr-FR"/>
          </a:p>
        </p:txBody>
      </p:sp>
    </p:spTree>
    <p:extLst>
      <p:ext uri="{BB962C8B-B14F-4D97-AF65-F5344CB8AC3E}">
        <p14:creationId xmlns:p14="http://schemas.microsoft.com/office/powerpoint/2010/main" val="1053197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sz="3600" dirty="0"/>
              <a:t>Virtualisation </a:t>
            </a:r>
            <a:endParaRPr lang="fr-FR" sz="3600" dirty="0"/>
          </a:p>
        </p:txBody>
      </p:sp>
      <p:sp>
        <p:nvSpPr>
          <p:cNvPr id="4" name="Sous-titre 2"/>
          <p:cNvSpPr>
            <a:spLocks noGrp="1"/>
          </p:cNvSpPr>
          <p:nvPr>
            <p:ph type="subTitle" idx="1"/>
          </p:nvPr>
        </p:nvSpPr>
        <p:spPr>
          <a:xfrm>
            <a:off x="685800" y="3505200"/>
            <a:ext cx="6400800" cy="1752600"/>
          </a:xfrm>
        </p:spPr>
        <p:txBody>
          <a:bodyPr>
            <a:normAutofit lnSpcReduction="10000"/>
          </a:bodyPr>
          <a:lstStyle/>
          <a:p>
            <a:pPr marL="342900" indent="-342900">
              <a:buFont typeface="Arial" panose="020B0604020202020204" pitchFamily="34" charset="0"/>
              <a:buChar char="•"/>
            </a:pPr>
            <a:r>
              <a:rPr lang="fr-FR" dirty="0" smtClean="0"/>
              <a:t>Virtualisation</a:t>
            </a:r>
          </a:p>
          <a:p>
            <a:pPr marL="342900" indent="-342900">
              <a:buFont typeface="Arial" panose="020B0604020202020204" pitchFamily="34" charset="0"/>
              <a:buChar char="•"/>
            </a:pPr>
            <a:r>
              <a:rPr lang="fr-FR" dirty="0" smtClean="0"/>
              <a:t>Machine Virtuelle</a:t>
            </a:r>
          </a:p>
          <a:p>
            <a:pPr marL="342900" indent="-342900">
              <a:buFont typeface="Arial" panose="020B0604020202020204" pitchFamily="34" charset="0"/>
              <a:buChar char="•"/>
            </a:pPr>
            <a:r>
              <a:rPr lang="fr-FR" dirty="0" smtClean="0"/>
              <a:t>Conteneur</a:t>
            </a:r>
          </a:p>
          <a:p>
            <a:pPr marL="342900" indent="-342900">
              <a:buFont typeface="Arial" panose="020B0604020202020204" pitchFamily="34" charset="0"/>
              <a:buChar char="•"/>
            </a:pPr>
            <a:r>
              <a:rPr lang="fr-FR" dirty="0" smtClean="0"/>
              <a:t>VM vs Container</a:t>
            </a:r>
            <a:endParaRPr lang="fr-FR" dirty="0" smtClean="0"/>
          </a:p>
        </p:txBody>
      </p:sp>
    </p:spTree>
    <p:extLst>
      <p:ext uri="{BB962C8B-B14F-4D97-AF65-F5344CB8AC3E}">
        <p14:creationId xmlns:p14="http://schemas.microsoft.com/office/powerpoint/2010/main" val="18356073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Workloads K8s</a:t>
            </a:r>
            <a:endParaRPr lang="fr-FR" dirty="0"/>
          </a:p>
        </p:txBody>
      </p:sp>
      <p:sp>
        <p:nvSpPr>
          <p:cNvPr id="3" name="Sous-titre 2"/>
          <p:cNvSpPr>
            <a:spLocks noGrp="1"/>
          </p:cNvSpPr>
          <p:nvPr>
            <p:ph type="subTitle" idx="1"/>
          </p:nvPr>
        </p:nvSpPr>
        <p:spPr>
          <a:xfrm>
            <a:off x="685800" y="3505200"/>
            <a:ext cx="6400800" cy="2300064"/>
          </a:xfrm>
        </p:spPr>
        <p:txBody>
          <a:bodyPr>
            <a:normAutofit/>
          </a:bodyPr>
          <a:lstStyle/>
          <a:p>
            <a:pPr marL="342900" indent="-342900">
              <a:buFont typeface="Arial" panose="020B0604020202020204" pitchFamily="34" charset="0"/>
              <a:buChar char="•"/>
            </a:pPr>
            <a:r>
              <a:rPr lang="fr-FR" dirty="0"/>
              <a:t>Deployment</a:t>
            </a:r>
            <a:endParaRPr lang="fr-FR" dirty="0" smtClean="0"/>
          </a:p>
          <a:p>
            <a:pPr marL="342900" indent="-342900">
              <a:buFont typeface="Arial" panose="020B0604020202020204" pitchFamily="34" charset="0"/>
              <a:buChar char="•"/>
            </a:pPr>
            <a:r>
              <a:rPr lang="fr-FR" dirty="0" smtClean="0"/>
              <a:t>ReplicaSet</a:t>
            </a:r>
          </a:p>
          <a:p>
            <a:pPr marL="342900" indent="-342900">
              <a:buFont typeface="Arial" panose="020B0604020202020204" pitchFamily="34" charset="0"/>
              <a:buChar char="•"/>
            </a:pPr>
            <a:r>
              <a:rPr lang="fr-FR" dirty="0" smtClean="0"/>
              <a:t>StatefulSet</a:t>
            </a:r>
            <a:endParaRPr lang="fr-FR" dirty="0"/>
          </a:p>
          <a:p>
            <a:pPr marL="342900" indent="-342900">
              <a:buFont typeface="Arial" panose="020B0604020202020204" pitchFamily="34" charset="0"/>
              <a:buChar char="•"/>
            </a:pPr>
            <a:r>
              <a:rPr lang="fr-FR" dirty="0" smtClean="0"/>
              <a:t>DaemonSet</a:t>
            </a:r>
          </a:p>
          <a:p>
            <a:pPr marL="342900" indent="-342900">
              <a:buFont typeface="Arial" panose="020B0604020202020204" pitchFamily="34" charset="0"/>
              <a:buChar char="•"/>
            </a:pPr>
            <a:r>
              <a:rPr lang="fr-FR" dirty="0" smtClean="0"/>
              <a:t>Job / </a:t>
            </a:r>
            <a:r>
              <a:rPr lang="fr-FR" dirty="0" smtClean="0"/>
              <a:t>CronJob</a:t>
            </a:r>
            <a:endParaRPr lang="fr-FR" dirty="0"/>
          </a:p>
          <a:p>
            <a:pPr marL="342900" indent="-342900">
              <a:buFont typeface="Arial" panose="020B0604020202020204" pitchFamily="34" charset="0"/>
              <a:buChar char="•"/>
            </a:pPr>
            <a:endParaRPr lang="fr-FR" dirty="0"/>
          </a:p>
        </p:txBody>
      </p:sp>
    </p:spTree>
    <p:extLst>
      <p:ext uri="{BB962C8B-B14F-4D97-AF65-F5344CB8AC3E}">
        <p14:creationId xmlns:p14="http://schemas.microsoft.com/office/powerpoint/2010/main" val="12567779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Workloads</a:t>
            </a:r>
            <a:endParaRPr lang="fr-FR" dirty="0"/>
          </a:p>
        </p:txBody>
      </p:sp>
      <p:sp>
        <p:nvSpPr>
          <p:cNvPr id="3" name="Espace réservé du contenu 2"/>
          <p:cNvSpPr>
            <a:spLocks noGrp="1"/>
          </p:cNvSpPr>
          <p:nvPr>
            <p:ph idx="1"/>
          </p:nvPr>
        </p:nvSpPr>
        <p:spPr/>
        <p:txBody>
          <a:bodyPr>
            <a:noAutofit/>
          </a:bodyPr>
          <a:lstStyle/>
          <a:p>
            <a:pPr algn="just"/>
            <a:r>
              <a:rPr lang="fr-FR" sz="2200" dirty="0" smtClean="0"/>
              <a:t>Un Pod K8s a </a:t>
            </a:r>
            <a:r>
              <a:rPr lang="fr-FR" sz="2200" dirty="0"/>
              <a:t>un cycle de vie définit. </a:t>
            </a:r>
            <a:r>
              <a:rPr lang="fr-FR" sz="2200" dirty="0" smtClean="0"/>
              <a:t>Lorsqu’un nœud du cluster subit une panne, tous les pods de ce nœud seront en échec. K8s traite cet échec en recréant automatiquement des nouveaux pods grâce à ses </a:t>
            </a:r>
            <a:r>
              <a:rPr lang="fr-FR" sz="2200" b="1" dirty="0" smtClean="0">
                <a:solidFill>
                  <a:srgbClr val="13B1B9"/>
                </a:solidFill>
              </a:rPr>
              <a:t>Workloads</a:t>
            </a:r>
            <a:r>
              <a:rPr lang="fr-FR" sz="2200" dirty="0" smtClean="0">
                <a:solidFill>
                  <a:srgbClr val="13B1B9"/>
                </a:solidFill>
              </a:rPr>
              <a:t> </a:t>
            </a:r>
            <a:r>
              <a:rPr lang="fr-FR" sz="2200" dirty="0" smtClean="0"/>
              <a:t>qui s’assurent du bon </a:t>
            </a:r>
            <a:r>
              <a:rPr lang="fr-FR" sz="2200" dirty="0"/>
              <a:t>nombre de pods souhaités et </a:t>
            </a:r>
            <a:r>
              <a:rPr lang="fr-FR" sz="2200" dirty="0" smtClean="0"/>
              <a:t>que le </a:t>
            </a:r>
            <a:r>
              <a:rPr lang="fr-FR" sz="2200" dirty="0"/>
              <a:t>bon type de pods soient en </a:t>
            </a:r>
            <a:r>
              <a:rPr lang="fr-FR" sz="2200" dirty="0" smtClean="0"/>
              <a:t>fonction.</a:t>
            </a:r>
          </a:p>
          <a:p>
            <a:pPr algn="just"/>
            <a:endParaRPr lang="fr-FR" sz="2200" dirty="0" smtClean="0"/>
          </a:p>
          <a:p>
            <a:pPr algn="just"/>
            <a:r>
              <a:rPr lang="fr-FR" sz="2200" dirty="0" smtClean="0"/>
              <a:t>Kubernetes </a:t>
            </a:r>
            <a:r>
              <a:rPr lang="fr-FR" sz="2200" dirty="0"/>
              <a:t>fournit plusieurs ressources workload </a:t>
            </a:r>
            <a:r>
              <a:rPr lang="fr-FR" sz="2200" dirty="0" smtClean="0"/>
              <a:t>:</a:t>
            </a:r>
          </a:p>
          <a:p>
            <a:pPr lvl="1" algn="just">
              <a:buFont typeface="Wingdings" panose="05000000000000000000" pitchFamily="2" charset="2"/>
              <a:buChar char="Ø"/>
            </a:pPr>
            <a:r>
              <a:rPr lang="en-US" sz="2200" dirty="0" smtClean="0"/>
              <a:t> Deployment</a:t>
            </a:r>
          </a:p>
          <a:p>
            <a:pPr lvl="1" algn="just">
              <a:buFont typeface="Wingdings" panose="05000000000000000000" pitchFamily="2" charset="2"/>
              <a:buChar char="Ø"/>
            </a:pPr>
            <a:r>
              <a:rPr lang="en-US" sz="2200" dirty="0" smtClean="0"/>
              <a:t> ReplicaSet</a:t>
            </a:r>
          </a:p>
          <a:p>
            <a:pPr lvl="1" algn="just">
              <a:buFont typeface="Wingdings" panose="05000000000000000000" pitchFamily="2" charset="2"/>
              <a:buChar char="Ø"/>
            </a:pPr>
            <a:r>
              <a:rPr lang="en-US" sz="2200" dirty="0" smtClean="0"/>
              <a:t> StatefulSet</a:t>
            </a:r>
            <a:endParaRPr lang="en-US" sz="2200" dirty="0"/>
          </a:p>
          <a:p>
            <a:pPr lvl="1" algn="just">
              <a:buFont typeface="Wingdings" panose="05000000000000000000" pitchFamily="2" charset="2"/>
              <a:buChar char="Ø"/>
            </a:pPr>
            <a:r>
              <a:rPr lang="en-US" sz="2200" dirty="0" smtClean="0"/>
              <a:t> DaemonSet</a:t>
            </a:r>
            <a:endParaRPr lang="en-US" sz="2200" dirty="0"/>
          </a:p>
          <a:p>
            <a:pPr lvl="1" algn="just">
              <a:buFont typeface="Wingdings" panose="05000000000000000000" pitchFamily="2" charset="2"/>
              <a:buChar char="Ø"/>
            </a:pPr>
            <a:r>
              <a:rPr lang="en-US" sz="2200" dirty="0" smtClean="0"/>
              <a:t> Job &amp; CronJob</a:t>
            </a:r>
          </a:p>
          <a:p>
            <a:pPr marL="274320" lvl="1" indent="0" algn="just">
              <a:buNone/>
            </a:pPr>
            <a:endParaRPr lang="fr-FR" sz="2200" dirty="0" smtClean="0"/>
          </a:p>
          <a:p>
            <a:pPr algn="just"/>
            <a:endParaRPr lang="fr-FR" sz="2200" dirty="0"/>
          </a:p>
        </p:txBody>
      </p:sp>
      <p:sp>
        <p:nvSpPr>
          <p:cNvPr id="4" name="Espace réservé du pied de page 3"/>
          <p:cNvSpPr>
            <a:spLocks noGrp="1"/>
          </p:cNvSpPr>
          <p:nvPr>
            <p:ph type="ftr" sz="quarter" idx="11"/>
          </p:nvPr>
        </p:nvSpPr>
        <p:spPr/>
        <p:txBody>
          <a:bodyPr/>
          <a:lstStyle/>
          <a:p>
            <a:r>
              <a:rPr lang="fr-FR" smtClean="0"/>
              <a:t>Sécurité des applications conteneurisées avec K8S</a:t>
            </a:r>
            <a:endParaRPr lang="fr-FR"/>
          </a:p>
        </p:txBody>
      </p:sp>
      <p:sp>
        <p:nvSpPr>
          <p:cNvPr id="6" name="Espace réservé du numéro de diapositive 5"/>
          <p:cNvSpPr>
            <a:spLocks noGrp="1"/>
          </p:cNvSpPr>
          <p:nvPr>
            <p:ph type="sldNum" sz="quarter" idx="12"/>
          </p:nvPr>
        </p:nvSpPr>
        <p:spPr/>
        <p:txBody>
          <a:bodyPr/>
          <a:lstStyle/>
          <a:p>
            <a:fld id="{DD9BC35F-91A1-4ACF-B10F-6F8BBE36500D}" type="slidenum">
              <a:rPr lang="fr-FR" smtClean="0"/>
              <a:t>31</a:t>
            </a:fld>
            <a:endParaRPr lang="fr-FR"/>
          </a:p>
        </p:txBody>
      </p:sp>
    </p:spTree>
    <p:extLst>
      <p:ext uri="{BB962C8B-B14F-4D97-AF65-F5344CB8AC3E}">
        <p14:creationId xmlns:p14="http://schemas.microsoft.com/office/powerpoint/2010/main" val="103216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Workloads </a:t>
            </a:r>
            <a:r>
              <a:rPr lang="fr-FR" dirty="0" smtClean="0"/>
              <a:t>K8s : Deployment</a:t>
            </a:r>
            <a:endParaRPr lang="fr-FR" dirty="0"/>
          </a:p>
        </p:txBody>
      </p:sp>
      <p:sp>
        <p:nvSpPr>
          <p:cNvPr id="3" name="Espace réservé du contenu 2"/>
          <p:cNvSpPr>
            <a:spLocks noGrp="1"/>
          </p:cNvSpPr>
          <p:nvPr>
            <p:ph idx="1"/>
          </p:nvPr>
        </p:nvSpPr>
        <p:spPr>
          <a:xfrm>
            <a:off x="457200" y="1600200"/>
            <a:ext cx="8229600" cy="1540768"/>
          </a:xfrm>
        </p:spPr>
        <p:txBody>
          <a:bodyPr>
            <a:normAutofit/>
          </a:bodyPr>
          <a:lstStyle/>
          <a:p>
            <a:pPr algn="just"/>
            <a:r>
              <a:rPr lang="fr-FR" sz="2200" dirty="0" smtClean="0"/>
              <a:t>Le </a:t>
            </a:r>
            <a:r>
              <a:rPr lang="fr-FR" sz="2200" b="1" dirty="0" smtClean="0">
                <a:solidFill>
                  <a:srgbClr val="13B1B9"/>
                </a:solidFill>
              </a:rPr>
              <a:t>Deployment</a:t>
            </a:r>
            <a:r>
              <a:rPr lang="fr-FR" sz="2200" dirty="0" smtClean="0"/>
              <a:t> </a:t>
            </a:r>
            <a:r>
              <a:rPr lang="fr-FR" sz="2200" dirty="0"/>
              <a:t>est une bonne approche pour </a:t>
            </a:r>
            <a:r>
              <a:rPr lang="fr-FR" sz="2200" dirty="0" smtClean="0"/>
              <a:t>gérer une </a:t>
            </a:r>
            <a:r>
              <a:rPr lang="fr-FR" sz="2200" dirty="0"/>
              <a:t>application </a:t>
            </a:r>
            <a:r>
              <a:rPr lang="fr-FR" sz="2200" u="sng" dirty="0"/>
              <a:t>stateless</a:t>
            </a:r>
            <a:r>
              <a:rPr lang="fr-FR" sz="2200" dirty="0"/>
              <a:t> sur un cluster </a:t>
            </a:r>
            <a:r>
              <a:rPr lang="fr-FR" sz="2200" dirty="0" smtClean="0"/>
              <a:t>K8s où </a:t>
            </a:r>
            <a:r>
              <a:rPr lang="fr-FR" sz="2200" dirty="0"/>
              <a:t>tous les Pods d’un Deployment sont interchangeables et peuvent être remplacés si </a:t>
            </a:r>
            <a:r>
              <a:rPr lang="fr-FR" sz="2200" dirty="0" smtClean="0"/>
              <a:t>besoin.</a:t>
            </a:r>
          </a:p>
          <a:p>
            <a:pPr algn="just"/>
            <a:endParaRPr lang="fr-FR" sz="2200" dirty="0"/>
          </a:p>
        </p:txBody>
      </p:sp>
      <p:sp>
        <p:nvSpPr>
          <p:cNvPr id="5" name="Espace réservé du pied de page 4"/>
          <p:cNvSpPr>
            <a:spLocks noGrp="1"/>
          </p:cNvSpPr>
          <p:nvPr>
            <p:ph type="ftr" sz="quarter" idx="11"/>
          </p:nvPr>
        </p:nvSpPr>
        <p:spPr/>
        <p:txBody>
          <a:bodyPr/>
          <a:lstStyle/>
          <a:p>
            <a:r>
              <a:rPr lang="fr-FR" smtClean="0"/>
              <a:t>Sécurité des applications conteneurisées avec K8S</a:t>
            </a:r>
            <a:endParaRPr lang="fr-FR"/>
          </a:p>
        </p:txBody>
      </p:sp>
      <p:graphicFrame>
        <p:nvGraphicFramePr>
          <p:cNvPr id="6" name="Tableau 5"/>
          <p:cNvGraphicFramePr>
            <a:graphicFrameLocks noGrp="1"/>
          </p:cNvGraphicFramePr>
          <p:nvPr>
            <p:extLst>
              <p:ext uri="{D42A27DB-BD31-4B8C-83A1-F6EECF244321}">
                <p14:modId xmlns:p14="http://schemas.microsoft.com/office/powerpoint/2010/main" val="3026538147"/>
              </p:ext>
            </p:extLst>
          </p:nvPr>
        </p:nvGraphicFramePr>
        <p:xfrm>
          <a:off x="3153093" y="2780928"/>
          <a:ext cx="5330825" cy="3864483"/>
        </p:xfrm>
        <a:graphic>
          <a:graphicData uri="http://schemas.openxmlformats.org/drawingml/2006/table">
            <a:tbl>
              <a:tblPr firstRow="1" firstCol="1" bandRow="1">
                <a:tableStyleId>{5C22544A-7EE6-4342-B048-85BDC9FD1C3A}</a:tableStyleId>
              </a:tblPr>
              <a:tblGrid>
                <a:gridCol w="5330825"/>
              </a:tblGrid>
              <a:tr h="0">
                <a:tc>
                  <a:txBody>
                    <a:bodyPr/>
                    <a:lstStyle/>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err="1">
                          <a:effectLst/>
                        </a:rPr>
                        <a:t>apiVersion</a:t>
                      </a:r>
                      <a:r>
                        <a:rPr lang="fr-FR" sz="1050" dirty="0">
                          <a:effectLst/>
                        </a:rPr>
                        <a:t>: </a:t>
                      </a:r>
                      <a:r>
                        <a:rPr lang="fr-FR" sz="1050" dirty="0" err="1">
                          <a:effectLst/>
                        </a:rPr>
                        <a:t>apps</a:t>
                      </a:r>
                      <a:r>
                        <a:rPr lang="fr-FR" sz="1050" dirty="0">
                          <a:effectLst/>
                        </a:rPr>
                        <a:t>/v1</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err="1">
                          <a:effectLst/>
                        </a:rPr>
                        <a:t>kind</a:t>
                      </a:r>
                      <a:r>
                        <a:rPr lang="fr-FR" sz="1050" dirty="0">
                          <a:effectLst/>
                        </a:rPr>
                        <a:t>: Deployment</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metadata:</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a:t>
                      </a:r>
                      <a:r>
                        <a:rPr lang="fr-FR" sz="1050" dirty="0" err="1">
                          <a:effectLst/>
                        </a:rPr>
                        <a:t>name</a:t>
                      </a:r>
                      <a:r>
                        <a:rPr lang="fr-FR" sz="1050" dirty="0">
                          <a:effectLst/>
                        </a:rPr>
                        <a:t>: nginx-</a:t>
                      </a:r>
                      <a:r>
                        <a:rPr lang="fr-FR" sz="1050" dirty="0" err="1">
                          <a:effectLst/>
                        </a:rPr>
                        <a:t>deployment</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labels:</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a:t>
                      </a:r>
                      <a:r>
                        <a:rPr lang="fr-FR" sz="1050" dirty="0" err="1">
                          <a:effectLst/>
                        </a:rPr>
                        <a:t>app</a:t>
                      </a:r>
                      <a:r>
                        <a:rPr lang="fr-FR" sz="1050" dirty="0">
                          <a:effectLst/>
                        </a:rPr>
                        <a:t>: nginx</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err="1">
                          <a:effectLst/>
                        </a:rPr>
                        <a:t>spec</a:t>
                      </a:r>
                      <a:r>
                        <a:rPr lang="fr-FR" sz="1050" dirty="0">
                          <a:effectLst/>
                        </a:rPr>
                        <a:t>:</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a:t>
                      </a:r>
                      <a:r>
                        <a:rPr lang="fr-FR" sz="1050" dirty="0" err="1">
                          <a:effectLst/>
                        </a:rPr>
                        <a:t>replicas</a:t>
                      </a:r>
                      <a:r>
                        <a:rPr lang="fr-FR" sz="1050" dirty="0">
                          <a:effectLst/>
                        </a:rPr>
                        <a:t>: 3</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a:t>
                      </a:r>
                      <a:r>
                        <a:rPr lang="fr-FR" sz="1050" dirty="0" err="1">
                          <a:effectLst/>
                        </a:rPr>
                        <a:t>selector</a:t>
                      </a:r>
                      <a:r>
                        <a:rPr lang="fr-FR" sz="1050" dirty="0">
                          <a:effectLst/>
                        </a:rPr>
                        <a:t>:</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a:t>
                      </a:r>
                      <a:r>
                        <a:rPr lang="fr-FR" sz="1050" dirty="0" err="1">
                          <a:effectLst/>
                        </a:rPr>
                        <a:t>matchLabels</a:t>
                      </a:r>
                      <a:r>
                        <a:rPr lang="fr-FR" sz="1050" dirty="0">
                          <a:effectLst/>
                        </a:rPr>
                        <a:t>:</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a:t>
                      </a:r>
                      <a:r>
                        <a:rPr lang="fr-FR" sz="1050" dirty="0" err="1">
                          <a:effectLst/>
                        </a:rPr>
                        <a:t>app</a:t>
                      </a:r>
                      <a:r>
                        <a:rPr lang="fr-FR" sz="1050" dirty="0">
                          <a:effectLst/>
                        </a:rPr>
                        <a:t>: nginx</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a:t>
                      </a:r>
                      <a:r>
                        <a:rPr lang="fr-FR" sz="1050" dirty="0" err="1">
                          <a:effectLst/>
                        </a:rPr>
                        <a:t>template</a:t>
                      </a:r>
                      <a:r>
                        <a:rPr lang="fr-FR" sz="1050" dirty="0">
                          <a:effectLst/>
                        </a:rPr>
                        <a:t>:</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metadata:</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labels:</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a:t>
                      </a:r>
                      <a:r>
                        <a:rPr lang="fr-FR" sz="1050" dirty="0" err="1">
                          <a:effectLst/>
                        </a:rPr>
                        <a:t>app</a:t>
                      </a:r>
                      <a:r>
                        <a:rPr lang="fr-FR" sz="1050" dirty="0">
                          <a:effectLst/>
                        </a:rPr>
                        <a:t>: nginx</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a:t>
                      </a:r>
                      <a:r>
                        <a:rPr lang="fr-FR" sz="1050" dirty="0" err="1">
                          <a:effectLst/>
                        </a:rPr>
                        <a:t>spec</a:t>
                      </a:r>
                      <a:r>
                        <a:rPr lang="fr-FR" sz="1050" dirty="0">
                          <a:effectLst/>
                        </a:rPr>
                        <a:t>:</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containers:</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 </a:t>
                      </a:r>
                      <a:r>
                        <a:rPr lang="fr-FR" sz="1050" dirty="0" err="1">
                          <a:effectLst/>
                        </a:rPr>
                        <a:t>name</a:t>
                      </a:r>
                      <a:r>
                        <a:rPr lang="fr-FR" sz="1050" dirty="0">
                          <a:effectLst/>
                        </a:rPr>
                        <a:t>: nginx</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image: nginx:1.14.2</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ports:</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 </a:t>
                      </a:r>
                      <a:r>
                        <a:rPr lang="fr-FR" sz="1050" dirty="0" err="1">
                          <a:effectLst/>
                        </a:rPr>
                        <a:t>containerPort</a:t>
                      </a:r>
                      <a:r>
                        <a:rPr lang="fr-FR" sz="1050" dirty="0">
                          <a:effectLst/>
                        </a:rPr>
                        <a:t>: 80</a:t>
                      </a:r>
                      <a:endParaRPr lang="fr-FR" sz="1100" dirty="0">
                        <a:effectLst/>
                        <a:latin typeface="Calibri"/>
                        <a:ea typeface="Calibri"/>
                        <a:cs typeface="Arial"/>
                      </a:endParaRPr>
                    </a:p>
                  </a:txBody>
                  <a:tcPr marL="68580" marR="68580" marT="0" marB="0"/>
                </a:tc>
              </a:tr>
            </a:tbl>
          </a:graphicData>
        </a:graphic>
      </p:graphicFrame>
      <p:sp>
        <p:nvSpPr>
          <p:cNvPr id="7" name="Rectangle 6"/>
          <p:cNvSpPr/>
          <p:nvPr/>
        </p:nvSpPr>
        <p:spPr>
          <a:xfrm>
            <a:off x="467544" y="3068959"/>
            <a:ext cx="2664296" cy="2800767"/>
          </a:xfrm>
          <a:prstGeom prst="rect">
            <a:avLst/>
          </a:prstGeom>
        </p:spPr>
        <p:txBody>
          <a:bodyPr wrap="square">
            <a:spAutoFit/>
          </a:bodyPr>
          <a:lstStyle/>
          <a:p>
            <a:pPr marL="182880" indent="-182880">
              <a:spcBef>
                <a:spcPct val="20000"/>
              </a:spcBef>
              <a:buClr>
                <a:schemeClr val="accent1"/>
              </a:buClr>
              <a:buSzPct val="85000"/>
              <a:buFont typeface="Arial" pitchFamily="34" charset="0"/>
              <a:buChar char="•"/>
            </a:pPr>
            <a:r>
              <a:rPr lang="fr-FR" sz="2200" dirty="0"/>
              <a:t>Un Deployment représente un ensemble de </a:t>
            </a:r>
            <a:r>
              <a:rPr lang="fr-FR" sz="2200" dirty="0" err="1">
                <a:solidFill>
                  <a:srgbClr val="13B1B9"/>
                </a:solidFill>
              </a:rPr>
              <a:t>ReplicaSets</a:t>
            </a:r>
            <a:r>
              <a:rPr lang="fr-FR" sz="2200" dirty="0"/>
              <a:t> d’une application (une abstraction de haut-niveau</a:t>
            </a:r>
            <a:r>
              <a:rPr lang="fr-FR" sz="2200" dirty="0" smtClean="0"/>
              <a:t>) pour contrôler les pods.</a:t>
            </a:r>
            <a:endParaRPr lang="fr-FR" sz="2200" dirty="0"/>
          </a:p>
        </p:txBody>
      </p:sp>
      <p:sp>
        <p:nvSpPr>
          <p:cNvPr id="8" name="Espace réservé du numéro de diapositive 7"/>
          <p:cNvSpPr>
            <a:spLocks noGrp="1"/>
          </p:cNvSpPr>
          <p:nvPr>
            <p:ph type="sldNum" sz="quarter" idx="12"/>
          </p:nvPr>
        </p:nvSpPr>
        <p:spPr/>
        <p:txBody>
          <a:bodyPr/>
          <a:lstStyle/>
          <a:p>
            <a:fld id="{DD9BC35F-91A1-4ACF-B10F-6F8BBE36500D}" type="slidenum">
              <a:rPr lang="fr-FR" smtClean="0"/>
              <a:t>32</a:t>
            </a:fld>
            <a:endParaRPr lang="fr-FR"/>
          </a:p>
        </p:txBody>
      </p:sp>
    </p:spTree>
    <p:extLst>
      <p:ext uri="{BB962C8B-B14F-4D97-AF65-F5344CB8AC3E}">
        <p14:creationId xmlns:p14="http://schemas.microsoft.com/office/powerpoint/2010/main" val="108548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Workloads K8s : ReplicaSet</a:t>
            </a:r>
            <a:endParaRPr lang="fr-FR" dirty="0"/>
          </a:p>
        </p:txBody>
      </p:sp>
      <p:sp>
        <p:nvSpPr>
          <p:cNvPr id="3" name="Espace réservé du contenu 2"/>
          <p:cNvSpPr>
            <a:spLocks noGrp="1"/>
          </p:cNvSpPr>
          <p:nvPr>
            <p:ph idx="1"/>
          </p:nvPr>
        </p:nvSpPr>
        <p:spPr>
          <a:xfrm>
            <a:off x="457200" y="1600200"/>
            <a:ext cx="8229600" cy="820688"/>
          </a:xfrm>
        </p:spPr>
        <p:txBody>
          <a:bodyPr>
            <a:normAutofit/>
          </a:bodyPr>
          <a:lstStyle/>
          <a:p>
            <a:pPr algn="just"/>
            <a:r>
              <a:rPr lang="fr-FR" sz="2200" dirty="0" smtClean="0"/>
              <a:t>Un </a:t>
            </a:r>
            <a:r>
              <a:rPr lang="fr-FR" sz="2200" b="1" dirty="0" smtClean="0">
                <a:solidFill>
                  <a:srgbClr val="13B1B9"/>
                </a:solidFill>
              </a:rPr>
              <a:t>ReplicaSet</a:t>
            </a:r>
            <a:r>
              <a:rPr lang="fr-FR" sz="2200" dirty="0" smtClean="0"/>
              <a:t> est le workload qui s’assure que </a:t>
            </a:r>
            <a:r>
              <a:rPr lang="fr-FR" sz="2200" dirty="0"/>
              <a:t>le nombre de pods souhaités est égal à ceux en </a:t>
            </a:r>
            <a:r>
              <a:rPr lang="fr-FR" sz="2200" dirty="0" smtClean="0"/>
              <a:t>fonction (status RUNNING).</a:t>
            </a:r>
            <a:endParaRPr lang="fr-FR" sz="2200" dirty="0" smtClean="0"/>
          </a:p>
        </p:txBody>
      </p:sp>
      <p:sp>
        <p:nvSpPr>
          <p:cNvPr id="5" name="Espace réservé du pied de page 4"/>
          <p:cNvSpPr>
            <a:spLocks noGrp="1"/>
          </p:cNvSpPr>
          <p:nvPr>
            <p:ph type="ftr" sz="quarter" idx="11"/>
          </p:nvPr>
        </p:nvSpPr>
        <p:spPr/>
        <p:txBody>
          <a:bodyPr/>
          <a:lstStyle/>
          <a:p>
            <a:r>
              <a:rPr lang="fr-FR" smtClean="0"/>
              <a:t>Sécurité des applications conteneurisées avec K8S</a:t>
            </a:r>
            <a:endParaRPr lang="fr-FR"/>
          </a:p>
        </p:txBody>
      </p:sp>
      <p:sp>
        <p:nvSpPr>
          <p:cNvPr id="9" name="Rectangle 8"/>
          <p:cNvSpPr/>
          <p:nvPr/>
        </p:nvSpPr>
        <p:spPr>
          <a:xfrm>
            <a:off x="467544" y="2385881"/>
            <a:ext cx="3816424" cy="4034951"/>
          </a:xfrm>
          <a:prstGeom prst="rect">
            <a:avLst/>
          </a:prstGeom>
        </p:spPr>
        <p:txBody>
          <a:bodyPr wrap="square">
            <a:spAutoFit/>
          </a:bodyPr>
          <a:lstStyle/>
          <a:p>
            <a:pPr marL="182880" indent="-182880">
              <a:spcBef>
                <a:spcPct val="20000"/>
              </a:spcBef>
              <a:buClr>
                <a:schemeClr val="accent1"/>
              </a:buClr>
              <a:buSzPct val="85000"/>
              <a:buFont typeface="Arial" pitchFamily="34" charset="0"/>
              <a:buChar char="•"/>
            </a:pPr>
            <a:r>
              <a:rPr lang="fr-FR" sz="2100" dirty="0" smtClean="0"/>
              <a:t>Un </a:t>
            </a:r>
            <a:r>
              <a:rPr lang="fr-FR" sz="2100" dirty="0"/>
              <a:t>ReplicaSet </a:t>
            </a:r>
            <a:r>
              <a:rPr lang="fr-FR" sz="2100" dirty="0" smtClean="0"/>
              <a:t>peut être utilisé pour gérer un pod, tout comme un Deployment, mais </a:t>
            </a:r>
            <a:r>
              <a:rPr lang="fr-FR" sz="2100" dirty="0"/>
              <a:t>toute modification apportée </a:t>
            </a:r>
            <a:r>
              <a:rPr lang="fr-FR" sz="2100" dirty="0" smtClean="0"/>
              <a:t>au </a:t>
            </a:r>
            <a:r>
              <a:rPr lang="fr-FR" sz="2100" dirty="0"/>
              <a:t>conteneur </a:t>
            </a:r>
            <a:r>
              <a:rPr lang="fr-FR" sz="2100" dirty="0" smtClean="0"/>
              <a:t>n’est </a:t>
            </a:r>
            <a:r>
              <a:rPr lang="fr-FR" sz="2100" dirty="0"/>
              <a:t>pas prise en </a:t>
            </a:r>
            <a:r>
              <a:rPr lang="fr-FR" sz="2100" dirty="0" smtClean="0"/>
              <a:t>charge </a:t>
            </a:r>
            <a:r>
              <a:rPr lang="fr-FR" sz="2100" dirty="0" smtClean="0">
                <a:sym typeface="Wingdings" panose="05000000000000000000" pitchFamily="2" charset="2"/>
              </a:rPr>
              <a:t> </a:t>
            </a:r>
            <a:r>
              <a:rPr lang="fr-FR" sz="2100" dirty="0"/>
              <a:t>il faudra </a:t>
            </a:r>
            <a:r>
              <a:rPr lang="fr-FR" sz="2100" dirty="0" smtClean="0"/>
              <a:t>créer manuellement un nouveau </a:t>
            </a:r>
            <a:r>
              <a:rPr lang="fr-FR" sz="2100" dirty="0"/>
              <a:t>ReplicaSet. </a:t>
            </a:r>
            <a:endParaRPr lang="fr-FR" sz="2100" dirty="0" smtClean="0"/>
          </a:p>
          <a:p>
            <a:pPr marL="182880" indent="-182880">
              <a:spcBef>
                <a:spcPct val="20000"/>
              </a:spcBef>
              <a:buClr>
                <a:schemeClr val="accent1"/>
              </a:buClr>
              <a:buSzPct val="85000"/>
              <a:buFont typeface="Arial" pitchFamily="34" charset="0"/>
              <a:buChar char="•"/>
            </a:pPr>
            <a:r>
              <a:rPr lang="fr-FR" sz="2100" dirty="0" smtClean="0"/>
              <a:t>En </a:t>
            </a:r>
            <a:r>
              <a:rPr lang="fr-FR" sz="2100" dirty="0"/>
              <a:t>revanche, </a:t>
            </a:r>
            <a:r>
              <a:rPr lang="fr-FR" sz="2100" dirty="0" smtClean="0"/>
              <a:t>toute modification apportée </a:t>
            </a:r>
            <a:r>
              <a:rPr lang="fr-FR" sz="2100" dirty="0"/>
              <a:t>à un Deployment </a:t>
            </a:r>
            <a:r>
              <a:rPr lang="fr-FR" sz="2100" dirty="0" smtClean="0"/>
              <a:t>est appliquée automatiquement. </a:t>
            </a:r>
            <a:endParaRPr lang="fr-FR" sz="2100" dirty="0"/>
          </a:p>
        </p:txBody>
      </p:sp>
      <p:sp>
        <p:nvSpPr>
          <p:cNvPr id="11" name="Rectangle 10"/>
          <p:cNvSpPr/>
          <p:nvPr/>
        </p:nvSpPr>
        <p:spPr>
          <a:xfrm>
            <a:off x="4248472" y="2492896"/>
            <a:ext cx="4572000" cy="3808735"/>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err="1"/>
              <a:t>apiVersion</a:t>
            </a:r>
            <a:r>
              <a:rPr lang="fr-FR" sz="1050" b="1" dirty="0"/>
              <a:t>: </a:t>
            </a:r>
            <a:r>
              <a:rPr lang="fr-FR" sz="1050" b="1" dirty="0" err="1"/>
              <a:t>apps</a:t>
            </a:r>
            <a:r>
              <a:rPr lang="fr-FR" sz="1050" b="1" dirty="0"/>
              <a:t>/v1</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err="1"/>
              <a:t>kind</a:t>
            </a:r>
            <a:r>
              <a:rPr lang="fr-FR" sz="1050" b="1" dirty="0"/>
              <a:t>: ReplicaSet</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metadata:</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a:t>
            </a:r>
            <a:r>
              <a:rPr lang="fr-FR" sz="1050" b="1" dirty="0" err="1"/>
              <a:t>name</a:t>
            </a:r>
            <a:r>
              <a:rPr lang="fr-FR" sz="1050" b="1" dirty="0"/>
              <a:t>: </a:t>
            </a:r>
            <a:r>
              <a:rPr lang="fr-FR" sz="1050" b="1" dirty="0" err="1"/>
              <a:t>frontend</a:t>
            </a:r>
            <a:endParaRPr lang="fr-FR" sz="1050" b="1" dirty="0"/>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labels:</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a:t>
            </a:r>
            <a:r>
              <a:rPr lang="fr-FR" sz="1050" b="1" dirty="0" err="1"/>
              <a:t>app</a:t>
            </a:r>
            <a:r>
              <a:rPr lang="fr-FR" sz="1050" b="1" dirty="0"/>
              <a:t>: </a:t>
            </a:r>
            <a:r>
              <a:rPr lang="fr-FR" sz="1050" b="1" dirty="0" err="1"/>
              <a:t>guestbook</a:t>
            </a:r>
            <a:endParaRPr lang="fr-FR" sz="1050" b="1" dirty="0"/>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a:t>
            </a:r>
            <a:r>
              <a:rPr lang="fr-FR" sz="1050" b="1" dirty="0" err="1"/>
              <a:t>tier</a:t>
            </a:r>
            <a:r>
              <a:rPr lang="fr-FR" sz="1050" b="1" dirty="0"/>
              <a:t>: </a:t>
            </a:r>
            <a:r>
              <a:rPr lang="fr-FR" sz="1050" b="1" dirty="0" err="1"/>
              <a:t>frontend</a:t>
            </a:r>
            <a:endParaRPr lang="fr-FR" sz="1050" b="1" dirty="0"/>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err="1"/>
              <a:t>spec</a:t>
            </a:r>
            <a:r>
              <a:rPr lang="fr-FR" sz="1050" b="1" dirty="0"/>
              <a:t>:</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err="1" smtClean="0"/>
              <a:t>replicas</a:t>
            </a:r>
            <a:r>
              <a:rPr lang="fr-FR" sz="1050" b="1" dirty="0"/>
              <a:t>: 3</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a:t>
            </a:r>
            <a:r>
              <a:rPr lang="fr-FR" sz="1050" b="1" dirty="0" err="1"/>
              <a:t>selector</a:t>
            </a:r>
            <a:r>
              <a:rPr lang="fr-FR" sz="1050" b="1" dirty="0"/>
              <a:t>:</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a:t>
            </a:r>
            <a:r>
              <a:rPr lang="fr-FR" sz="1050" b="1" dirty="0" err="1"/>
              <a:t>matchLabels</a:t>
            </a:r>
            <a:r>
              <a:rPr lang="fr-FR" sz="1050" b="1" dirty="0"/>
              <a:t>:</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a:t>
            </a:r>
            <a:r>
              <a:rPr lang="fr-FR" sz="1050" b="1" dirty="0" err="1"/>
              <a:t>tier</a:t>
            </a:r>
            <a:r>
              <a:rPr lang="fr-FR" sz="1050" b="1" dirty="0"/>
              <a:t>: </a:t>
            </a:r>
            <a:r>
              <a:rPr lang="fr-FR" sz="1050" b="1" dirty="0" err="1"/>
              <a:t>frontend</a:t>
            </a:r>
            <a:endParaRPr lang="fr-FR" sz="1050" b="1" dirty="0"/>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a:t>
            </a:r>
            <a:r>
              <a:rPr lang="fr-FR" sz="1050" b="1" dirty="0" err="1"/>
              <a:t>template</a:t>
            </a:r>
            <a:r>
              <a:rPr lang="fr-FR" sz="1050" b="1" dirty="0"/>
              <a:t>:</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metadata:</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labels:</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a:t>
            </a:r>
            <a:r>
              <a:rPr lang="fr-FR" sz="1050" b="1" dirty="0" err="1"/>
              <a:t>tier</a:t>
            </a:r>
            <a:r>
              <a:rPr lang="fr-FR" sz="1050" b="1" dirty="0"/>
              <a:t>: </a:t>
            </a:r>
            <a:r>
              <a:rPr lang="fr-FR" sz="1050" b="1" dirty="0" err="1"/>
              <a:t>frontend</a:t>
            </a:r>
            <a:endParaRPr lang="fr-FR" sz="1050" b="1" dirty="0"/>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a:t>
            </a:r>
            <a:r>
              <a:rPr lang="fr-FR" sz="1050" b="1" dirty="0" err="1"/>
              <a:t>spec</a:t>
            </a:r>
            <a:r>
              <a:rPr lang="fr-FR" sz="1050" b="1" dirty="0"/>
              <a:t>:</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containers:</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 </a:t>
            </a:r>
            <a:r>
              <a:rPr lang="fr-FR" sz="1050" b="1" dirty="0" err="1"/>
              <a:t>name</a:t>
            </a:r>
            <a:r>
              <a:rPr lang="fr-FR" sz="1050" b="1" dirty="0"/>
              <a:t>: </a:t>
            </a:r>
            <a:r>
              <a:rPr lang="fr-FR" sz="1050" b="1" dirty="0" err="1"/>
              <a:t>php</a:t>
            </a:r>
            <a:r>
              <a:rPr lang="fr-FR" sz="1050" b="1" dirty="0"/>
              <a:t>-redis</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image: gcr.io/</a:t>
            </a:r>
            <a:r>
              <a:rPr lang="fr-FR" sz="1050" b="1" dirty="0" err="1"/>
              <a:t>google_samples</a:t>
            </a:r>
            <a:r>
              <a:rPr lang="fr-FR" sz="1050" b="1" dirty="0"/>
              <a:t>/gb-frontend:v3</a:t>
            </a:r>
          </a:p>
        </p:txBody>
      </p:sp>
      <p:sp>
        <p:nvSpPr>
          <p:cNvPr id="6" name="Espace réservé du numéro de diapositive 5"/>
          <p:cNvSpPr>
            <a:spLocks noGrp="1"/>
          </p:cNvSpPr>
          <p:nvPr>
            <p:ph type="sldNum" sz="quarter" idx="12"/>
          </p:nvPr>
        </p:nvSpPr>
        <p:spPr/>
        <p:txBody>
          <a:bodyPr/>
          <a:lstStyle/>
          <a:p>
            <a:fld id="{DD9BC35F-91A1-4ACF-B10F-6F8BBE36500D}" type="slidenum">
              <a:rPr lang="fr-FR" smtClean="0"/>
              <a:t>33</a:t>
            </a:fld>
            <a:endParaRPr lang="fr-FR"/>
          </a:p>
        </p:txBody>
      </p:sp>
    </p:spTree>
    <p:extLst>
      <p:ext uri="{BB962C8B-B14F-4D97-AF65-F5344CB8AC3E}">
        <p14:creationId xmlns:p14="http://schemas.microsoft.com/office/powerpoint/2010/main" val="287190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a:t>Workloads </a:t>
            </a:r>
            <a:r>
              <a:rPr lang="fr-FR" sz="3200" dirty="0" smtClean="0"/>
              <a:t>K8s : StatefulSet, DaemonSet, Job</a:t>
            </a:r>
            <a:endParaRPr lang="fr-FR" sz="3200" dirty="0"/>
          </a:p>
        </p:txBody>
      </p:sp>
      <p:sp>
        <p:nvSpPr>
          <p:cNvPr id="3" name="Espace réservé du contenu 2"/>
          <p:cNvSpPr>
            <a:spLocks noGrp="1"/>
          </p:cNvSpPr>
          <p:nvPr>
            <p:ph idx="1"/>
          </p:nvPr>
        </p:nvSpPr>
        <p:spPr/>
        <p:txBody>
          <a:bodyPr>
            <a:normAutofit/>
          </a:bodyPr>
          <a:lstStyle/>
          <a:p>
            <a:pPr algn="just"/>
            <a:r>
              <a:rPr lang="fr-FR" sz="2200" dirty="0" smtClean="0"/>
              <a:t>Un </a:t>
            </a:r>
            <a:r>
              <a:rPr lang="fr-FR" sz="2200" b="1" dirty="0" smtClean="0">
                <a:solidFill>
                  <a:srgbClr val="13B1B9"/>
                </a:solidFill>
              </a:rPr>
              <a:t>StatefulSet</a:t>
            </a:r>
            <a:r>
              <a:rPr lang="fr-FR" sz="2200" dirty="0" smtClean="0"/>
              <a:t> est un workload qui permet </a:t>
            </a:r>
            <a:r>
              <a:rPr lang="fr-FR" sz="2200" dirty="0"/>
              <a:t>de lancer un ou plusieurs Pods </a:t>
            </a:r>
            <a:r>
              <a:rPr lang="fr-FR" sz="2200" dirty="0" smtClean="0"/>
              <a:t>qui </a:t>
            </a:r>
            <a:r>
              <a:rPr lang="fr-FR" sz="2200" b="1" i="1" dirty="0" smtClean="0"/>
              <a:t>persistent</a:t>
            </a:r>
            <a:r>
              <a:rPr lang="fr-FR" sz="2200" dirty="0" smtClean="0"/>
              <a:t> </a:t>
            </a:r>
            <a:r>
              <a:rPr lang="fr-FR" sz="2200" dirty="0"/>
              <a:t>des </a:t>
            </a:r>
            <a:r>
              <a:rPr lang="fr-FR" sz="2200" dirty="0" smtClean="0"/>
              <a:t>données. Le StatefulSet fait le lien entre le Pod et le </a:t>
            </a:r>
            <a:r>
              <a:rPr lang="fr-FR" sz="2200" u="sng" dirty="0" smtClean="0"/>
              <a:t>Persistent Volume</a:t>
            </a:r>
            <a:r>
              <a:rPr lang="fr-FR" sz="2200" dirty="0" smtClean="0"/>
              <a:t>. </a:t>
            </a:r>
            <a:r>
              <a:rPr lang="fr-FR" sz="2200" dirty="0" smtClean="0">
                <a:hlinkClick r:id="rId2"/>
              </a:rPr>
              <a:t>Voici un exemple</a:t>
            </a:r>
            <a:r>
              <a:rPr lang="fr-FR" sz="2200" dirty="0" smtClean="0"/>
              <a:t>.</a:t>
            </a:r>
          </a:p>
          <a:p>
            <a:pPr algn="just"/>
            <a:endParaRPr lang="fr-FR" sz="2200" dirty="0" smtClean="0"/>
          </a:p>
          <a:p>
            <a:pPr algn="just"/>
            <a:r>
              <a:rPr lang="fr-FR" sz="2200" dirty="0" smtClean="0"/>
              <a:t>Un </a:t>
            </a:r>
            <a:r>
              <a:rPr lang="fr-FR" sz="2200" b="1" dirty="0">
                <a:solidFill>
                  <a:srgbClr val="13B1B9"/>
                </a:solidFill>
              </a:rPr>
              <a:t>DaemonSet</a:t>
            </a:r>
            <a:r>
              <a:rPr lang="fr-FR" sz="2200" dirty="0" smtClean="0"/>
              <a:t> gèrent </a:t>
            </a:r>
            <a:r>
              <a:rPr lang="fr-FR" sz="2200" dirty="0"/>
              <a:t>les Pods qui effectuent des actions sur le nœud </a:t>
            </a:r>
            <a:r>
              <a:rPr lang="fr-FR" sz="2200" dirty="0" smtClean="0"/>
              <a:t>sur lequel ils tournent.</a:t>
            </a:r>
            <a:r>
              <a:rPr lang="fr-FR" sz="2200" dirty="0"/>
              <a:t> On utilise </a:t>
            </a:r>
            <a:r>
              <a:rPr lang="fr-FR" sz="2200" dirty="0" smtClean="0"/>
              <a:t>DaemonSet </a:t>
            </a:r>
            <a:r>
              <a:rPr lang="fr-FR" sz="2200" dirty="0"/>
              <a:t>le plus souvent pour gérer du stockage, du monitoring ou de la journalisation de log. </a:t>
            </a:r>
            <a:r>
              <a:rPr lang="fr-FR" sz="2200" dirty="0" smtClean="0">
                <a:hlinkClick r:id="rId3"/>
              </a:rPr>
              <a:t>Voici un exemple</a:t>
            </a:r>
            <a:r>
              <a:rPr lang="fr-FR" sz="2200" dirty="0" smtClean="0"/>
              <a:t>.</a:t>
            </a:r>
          </a:p>
          <a:p>
            <a:pPr algn="just"/>
            <a:endParaRPr lang="fr-FR" sz="2200" dirty="0" smtClean="0"/>
          </a:p>
          <a:p>
            <a:pPr algn="just"/>
            <a:r>
              <a:rPr lang="fr-FR" sz="2200" dirty="0"/>
              <a:t>Un </a:t>
            </a:r>
            <a:r>
              <a:rPr lang="fr-FR" sz="2200" b="1" dirty="0">
                <a:solidFill>
                  <a:srgbClr val="13B1B9"/>
                </a:solidFill>
              </a:rPr>
              <a:t>Job</a:t>
            </a:r>
            <a:r>
              <a:rPr lang="fr-FR" sz="2200" dirty="0"/>
              <a:t> crée </a:t>
            </a:r>
            <a:r>
              <a:rPr lang="fr-FR" sz="2200" dirty="0" smtClean="0"/>
              <a:t>des Pods </a:t>
            </a:r>
            <a:r>
              <a:rPr lang="fr-FR" sz="2200" dirty="0"/>
              <a:t>et s'assure </a:t>
            </a:r>
            <a:r>
              <a:rPr lang="fr-FR" sz="2200" dirty="0" smtClean="0"/>
              <a:t>qu’ils </a:t>
            </a:r>
            <a:r>
              <a:rPr lang="fr-FR" sz="2200" dirty="0"/>
              <a:t>se terminent avec succès</a:t>
            </a:r>
            <a:r>
              <a:rPr lang="fr-FR" sz="2200" dirty="0" smtClean="0"/>
              <a:t>. Un Job est une tâche ponctuelle (exécutée une seule fois). Un </a:t>
            </a:r>
            <a:r>
              <a:rPr lang="fr-FR" sz="2200" b="1" dirty="0" smtClean="0">
                <a:solidFill>
                  <a:srgbClr val="13B1B9"/>
                </a:solidFill>
              </a:rPr>
              <a:t>CronJob</a:t>
            </a:r>
            <a:r>
              <a:rPr lang="fr-FR" sz="2200" dirty="0" smtClean="0"/>
              <a:t>, en revanche, est une tâche récurrente planifiée. Voici deux exemples : </a:t>
            </a:r>
            <a:r>
              <a:rPr lang="fr-FR" sz="2200" dirty="0" smtClean="0">
                <a:hlinkClick r:id="rId4"/>
              </a:rPr>
              <a:t>Job</a:t>
            </a:r>
            <a:r>
              <a:rPr lang="fr-FR" sz="2200" dirty="0" smtClean="0"/>
              <a:t> et </a:t>
            </a:r>
            <a:r>
              <a:rPr lang="fr-FR" sz="2200" dirty="0" smtClean="0">
                <a:hlinkClick r:id="rId5"/>
              </a:rPr>
              <a:t>CronJob</a:t>
            </a:r>
            <a:r>
              <a:rPr lang="fr-FR" sz="2200" dirty="0" smtClean="0"/>
              <a:t>.</a:t>
            </a:r>
            <a:endParaRPr lang="fr-FR" sz="2200" dirty="0"/>
          </a:p>
          <a:p>
            <a:pPr algn="just"/>
            <a:endParaRPr lang="fr-FR" sz="2200" dirty="0" smtClean="0"/>
          </a:p>
          <a:p>
            <a:pPr algn="just"/>
            <a:endParaRPr lang="fr-FR" sz="2200" dirty="0" smtClean="0"/>
          </a:p>
          <a:p>
            <a:pPr algn="just"/>
            <a:endParaRPr lang="fr-FR" sz="2200" dirty="0"/>
          </a:p>
        </p:txBody>
      </p:sp>
      <p:sp>
        <p:nvSpPr>
          <p:cNvPr id="5" name="Espace réservé du pied de page 4"/>
          <p:cNvSpPr>
            <a:spLocks noGrp="1"/>
          </p:cNvSpPr>
          <p:nvPr>
            <p:ph type="ftr" sz="quarter" idx="11"/>
          </p:nvPr>
        </p:nvSpPr>
        <p:spPr/>
        <p:txBody>
          <a:bodyPr/>
          <a:lstStyle/>
          <a:p>
            <a:r>
              <a:rPr lang="fr-FR" smtClean="0"/>
              <a:t>Sécurité des applications conteneurisées avec K8S</a:t>
            </a:r>
            <a:endParaRPr lang="fr-FR"/>
          </a:p>
        </p:txBody>
      </p:sp>
      <p:sp>
        <p:nvSpPr>
          <p:cNvPr id="6" name="Espace réservé du numéro de diapositive 5"/>
          <p:cNvSpPr>
            <a:spLocks noGrp="1"/>
          </p:cNvSpPr>
          <p:nvPr>
            <p:ph type="sldNum" sz="quarter" idx="12"/>
          </p:nvPr>
        </p:nvSpPr>
        <p:spPr/>
        <p:txBody>
          <a:bodyPr/>
          <a:lstStyle/>
          <a:p>
            <a:fld id="{DD9BC35F-91A1-4ACF-B10F-6F8BBE36500D}" type="slidenum">
              <a:rPr lang="fr-FR" smtClean="0"/>
              <a:t>34</a:t>
            </a:fld>
            <a:endParaRPr lang="fr-FR"/>
          </a:p>
        </p:txBody>
      </p:sp>
    </p:spTree>
    <p:extLst>
      <p:ext uri="{BB962C8B-B14F-4D97-AF65-F5344CB8AC3E}">
        <p14:creationId xmlns:p14="http://schemas.microsoft.com/office/powerpoint/2010/main" val="9338852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Cluster K8S</a:t>
            </a:r>
            <a:endParaRPr lang="fr-FR" dirty="0"/>
          </a:p>
        </p:txBody>
      </p:sp>
      <p:sp>
        <p:nvSpPr>
          <p:cNvPr id="3" name="Sous-titre 2"/>
          <p:cNvSpPr>
            <a:spLocks noGrp="1"/>
          </p:cNvSpPr>
          <p:nvPr>
            <p:ph type="subTitle" idx="1"/>
          </p:nvPr>
        </p:nvSpPr>
        <p:spPr/>
        <p:txBody>
          <a:bodyPr>
            <a:normAutofit lnSpcReduction="10000"/>
          </a:bodyPr>
          <a:lstStyle/>
          <a:p>
            <a:pPr marL="342900" indent="-342900">
              <a:buFont typeface="Arial" panose="020B0604020202020204" pitchFamily="34" charset="0"/>
              <a:buChar char="•"/>
            </a:pPr>
            <a:r>
              <a:rPr lang="fr-FR" dirty="0" smtClean="0"/>
              <a:t>Control Plane</a:t>
            </a:r>
          </a:p>
          <a:p>
            <a:pPr marL="342900" indent="-342900">
              <a:buFont typeface="Arial" panose="020B0604020202020204" pitchFamily="34" charset="0"/>
              <a:buChar char="•"/>
            </a:pPr>
            <a:r>
              <a:rPr lang="fr-FR" dirty="0" err="1" smtClean="0"/>
              <a:t>Compute</a:t>
            </a:r>
            <a:r>
              <a:rPr lang="fr-FR" dirty="0" smtClean="0"/>
              <a:t> Machine</a:t>
            </a:r>
          </a:p>
          <a:p>
            <a:pPr marL="342900" indent="-342900">
              <a:buFont typeface="Arial" panose="020B0604020202020204" pitchFamily="34" charset="0"/>
              <a:buChar char="•"/>
            </a:pPr>
            <a:r>
              <a:rPr lang="fr-FR" dirty="0" smtClean="0"/>
              <a:t>Persistent Storage</a:t>
            </a:r>
          </a:p>
          <a:p>
            <a:pPr marL="342900" indent="-342900">
              <a:buFont typeface="Arial" panose="020B0604020202020204" pitchFamily="34" charset="0"/>
              <a:buChar char="•"/>
            </a:pPr>
            <a:r>
              <a:rPr lang="fr-FR" dirty="0" err="1" smtClean="0"/>
              <a:t>Containter</a:t>
            </a:r>
            <a:r>
              <a:rPr lang="fr-FR" dirty="0" smtClean="0"/>
              <a:t> </a:t>
            </a:r>
            <a:r>
              <a:rPr lang="fr-FR" dirty="0" err="1" smtClean="0"/>
              <a:t>Registry</a:t>
            </a:r>
            <a:endParaRPr lang="fr-FR" dirty="0" smtClean="0"/>
          </a:p>
          <a:p>
            <a:pPr marL="342900" indent="-342900">
              <a:buFont typeface="Arial" panose="020B0604020202020204" pitchFamily="34" charset="0"/>
              <a:buChar char="•"/>
            </a:pPr>
            <a:endParaRPr lang="fr-FR" dirty="0" smtClean="0"/>
          </a:p>
          <a:p>
            <a:pPr marL="342900" indent="-342900">
              <a:buFont typeface="Arial" panose="020B0604020202020204" pitchFamily="34" charset="0"/>
              <a:buChar char="•"/>
            </a:pPr>
            <a:endParaRPr lang="fr-FR" dirty="0"/>
          </a:p>
        </p:txBody>
      </p:sp>
    </p:spTree>
    <p:extLst>
      <p:ext uri="{BB962C8B-B14F-4D97-AF65-F5344CB8AC3E}">
        <p14:creationId xmlns:p14="http://schemas.microsoft.com/office/powerpoint/2010/main" val="4052798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Cluster K8s : Architecture</a:t>
            </a:r>
            <a:endParaRPr lang="fr-FR" dirty="0"/>
          </a:p>
        </p:txBody>
      </p:sp>
      <p:sp>
        <p:nvSpPr>
          <p:cNvPr id="5" name="Espace réservé du pied de page 4"/>
          <p:cNvSpPr>
            <a:spLocks noGrp="1"/>
          </p:cNvSpPr>
          <p:nvPr>
            <p:ph type="ftr" sz="quarter" idx="11"/>
          </p:nvPr>
        </p:nvSpPr>
        <p:spPr/>
        <p:txBody>
          <a:bodyPr/>
          <a:lstStyle/>
          <a:p>
            <a:r>
              <a:rPr lang="fr-FR" smtClean="0"/>
              <a:t>Sécurité des applications conteneurisées avec K8S</a:t>
            </a:r>
            <a:endParaRPr lang="fr-FR"/>
          </a:p>
        </p:txBody>
      </p:sp>
      <p:sp>
        <p:nvSpPr>
          <p:cNvPr id="8" name="AutoShape 6" descr="The control plane (kube-apiserver, etcd, kube-controller-manager, kube-scheduler) and several nodes. Each node is running a kubelet and kube-prox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AutoShape 8" descr="The control plane (kube-apiserver, etcd, kube-controller-manager, kube-scheduler) and several nodes. Each node is running a kubelet and kube-prox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63" name="Picture 1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0375" y="1404610"/>
            <a:ext cx="8172227" cy="5369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space réservé du numéro de diapositive 3"/>
          <p:cNvSpPr>
            <a:spLocks noGrp="1"/>
          </p:cNvSpPr>
          <p:nvPr>
            <p:ph type="sldNum" sz="quarter" idx="12"/>
          </p:nvPr>
        </p:nvSpPr>
        <p:spPr/>
        <p:txBody>
          <a:bodyPr/>
          <a:lstStyle/>
          <a:p>
            <a:fld id="{DD9BC35F-91A1-4ACF-B10F-6F8BBE36500D}" type="slidenum">
              <a:rPr lang="fr-FR" smtClean="0"/>
              <a:t>36</a:t>
            </a:fld>
            <a:endParaRPr lang="fr-FR"/>
          </a:p>
        </p:txBody>
      </p:sp>
    </p:spTree>
    <p:extLst>
      <p:ext uri="{BB962C8B-B14F-4D97-AF65-F5344CB8AC3E}">
        <p14:creationId xmlns:p14="http://schemas.microsoft.com/office/powerpoint/2010/main" val="427066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Cluster K8s : Control </a:t>
            </a:r>
            <a:r>
              <a:rPr lang="fr-FR" dirty="0" smtClean="0"/>
              <a:t>Plane (Master)</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sz="2300" b="1" dirty="0" smtClean="0">
                <a:solidFill>
                  <a:srgbClr val="13B1B9"/>
                </a:solidFill>
              </a:rPr>
              <a:t>Control Plane</a:t>
            </a:r>
            <a:r>
              <a:rPr lang="fr-FR" sz="2300" dirty="0" smtClean="0"/>
              <a:t> </a:t>
            </a:r>
            <a:r>
              <a:rPr lang="fr-FR" sz="2300" dirty="0"/>
              <a:t>est un ensemble de processus qui assignent les tâches, contrôlent les </a:t>
            </a:r>
            <a:r>
              <a:rPr lang="fr-FR" sz="2300" dirty="0" smtClean="0"/>
              <a:t>nœuds, s'assurent </a:t>
            </a:r>
            <a:r>
              <a:rPr lang="fr-FR" sz="2300" dirty="0"/>
              <a:t>que les configurations décrites dans les différents manifests sont respectées et assurent les ressources pour que les conteneurs peuvent fonctionner </a:t>
            </a:r>
            <a:r>
              <a:rPr lang="fr-FR" sz="2300" dirty="0" smtClean="0"/>
              <a:t>correctement.</a:t>
            </a:r>
          </a:p>
          <a:p>
            <a:pPr algn="just"/>
            <a:r>
              <a:rPr lang="fr-FR" sz="2300" dirty="0" smtClean="0"/>
              <a:t>Le </a:t>
            </a:r>
            <a:r>
              <a:rPr lang="fr-FR" sz="2300" dirty="0" smtClean="0"/>
              <a:t>Control Plane </a:t>
            </a:r>
            <a:r>
              <a:rPr lang="fr-FR" sz="2300" dirty="0" smtClean="0"/>
              <a:t>est composé de quatre éléments principaux :</a:t>
            </a:r>
          </a:p>
          <a:p>
            <a:pPr marL="457200" lvl="2" algn="just"/>
            <a:r>
              <a:rPr lang="fr-FR" sz="1900" b="1" dirty="0">
                <a:solidFill>
                  <a:srgbClr val="13B1B9"/>
                </a:solidFill>
              </a:rPr>
              <a:t>kube-apiserver</a:t>
            </a:r>
            <a:r>
              <a:rPr lang="fr-FR" sz="1900" dirty="0"/>
              <a:t> : c'est </a:t>
            </a:r>
            <a:r>
              <a:rPr lang="fr-FR" sz="1900" dirty="0" smtClean="0"/>
              <a:t>une API REST qui prend en charge les </a:t>
            </a:r>
            <a:r>
              <a:rPr lang="fr-FR" sz="1900" dirty="0"/>
              <a:t>demandes internes et </a:t>
            </a:r>
            <a:r>
              <a:rPr lang="fr-FR" sz="1900" dirty="0" smtClean="0"/>
              <a:t>externes (via </a:t>
            </a:r>
            <a:r>
              <a:rPr lang="fr-FR" sz="1900" dirty="0" smtClean="0"/>
              <a:t>kubectl </a:t>
            </a:r>
            <a:r>
              <a:rPr lang="fr-FR" sz="1900" dirty="0" smtClean="0"/>
              <a:t>ou </a:t>
            </a:r>
            <a:r>
              <a:rPr lang="fr-FR" sz="1900" dirty="0" smtClean="0"/>
              <a:t>kubeadm </a:t>
            </a:r>
            <a:r>
              <a:rPr lang="fr-FR" sz="1900" dirty="0"/>
              <a:t>par exemple).</a:t>
            </a:r>
            <a:endParaRPr lang="fr-FR" sz="1900" dirty="0" smtClean="0"/>
          </a:p>
          <a:p>
            <a:pPr marL="457200" lvl="2" algn="just"/>
            <a:r>
              <a:rPr lang="fr-FR" sz="1900" b="1" dirty="0">
                <a:solidFill>
                  <a:srgbClr val="13B1B9"/>
                </a:solidFill>
              </a:rPr>
              <a:t>kube-scheduler</a:t>
            </a:r>
            <a:r>
              <a:rPr lang="fr-FR" sz="1900" dirty="0"/>
              <a:t> : ce processus </a:t>
            </a:r>
            <a:r>
              <a:rPr lang="fr-FR" sz="1900" dirty="0" smtClean="0"/>
              <a:t>planifie </a:t>
            </a:r>
            <a:r>
              <a:rPr lang="fr-FR" sz="1900" dirty="0"/>
              <a:t>l'attribution d’un pod à un nœud en fonction des besoins </a:t>
            </a:r>
            <a:r>
              <a:rPr lang="fr-FR" sz="1900" dirty="0" smtClean="0"/>
              <a:t>en ressources (CPU, Mémoire, etc.) du pod.</a:t>
            </a:r>
          </a:p>
          <a:p>
            <a:pPr marL="457200" lvl="2" algn="just"/>
            <a:r>
              <a:rPr lang="fr-FR" sz="1900" b="1" dirty="0" err="1">
                <a:solidFill>
                  <a:srgbClr val="13B1B9"/>
                </a:solidFill>
              </a:rPr>
              <a:t>kube</a:t>
            </a:r>
            <a:r>
              <a:rPr lang="fr-FR" sz="1900" b="1" dirty="0">
                <a:solidFill>
                  <a:srgbClr val="13B1B9"/>
                </a:solidFill>
              </a:rPr>
              <a:t>-</a:t>
            </a:r>
            <a:r>
              <a:rPr lang="fr-FR" sz="1900" b="1" dirty="0" err="1">
                <a:solidFill>
                  <a:srgbClr val="13B1B9"/>
                </a:solidFill>
              </a:rPr>
              <a:t>controller</a:t>
            </a:r>
            <a:r>
              <a:rPr lang="fr-FR" sz="1900" b="1" dirty="0">
                <a:solidFill>
                  <a:srgbClr val="13B1B9"/>
                </a:solidFill>
              </a:rPr>
              <a:t>-manager</a:t>
            </a:r>
            <a:r>
              <a:rPr lang="fr-FR" sz="1900" dirty="0" smtClean="0"/>
              <a:t> : c’est un processus qui combine un ensemble de contrôleurs (contrôleur de nœuds, de tâches, de réplication, etc.) dans le but de surveiller l’état du cluster en faisant appliquer la configuration des pods, des déploiements, des services et de toutes les ressources K8s. </a:t>
            </a:r>
          </a:p>
          <a:p>
            <a:pPr marL="457200" lvl="2" algn="just"/>
            <a:r>
              <a:rPr lang="fr-FR" sz="1900" b="1" dirty="0" smtClean="0">
                <a:solidFill>
                  <a:srgbClr val="13B1B9"/>
                </a:solidFill>
              </a:rPr>
              <a:t>etcd</a:t>
            </a:r>
            <a:r>
              <a:rPr lang="fr-FR" sz="1900" dirty="0" smtClean="0">
                <a:solidFill>
                  <a:srgbClr val="13B1B9"/>
                </a:solidFill>
              </a:rPr>
              <a:t> </a:t>
            </a:r>
            <a:r>
              <a:rPr lang="fr-FR" sz="1900" dirty="0" smtClean="0"/>
              <a:t>: </a:t>
            </a:r>
            <a:r>
              <a:rPr lang="fr-FR" sz="1900" dirty="0"/>
              <a:t>c’est une base de données </a:t>
            </a:r>
            <a:r>
              <a:rPr lang="fr-FR" sz="1900" dirty="0" smtClean="0"/>
              <a:t>clé-valeur, hautement disponible, où sont stockées les </a:t>
            </a:r>
            <a:r>
              <a:rPr lang="fr-FR" sz="1900" dirty="0"/>
              <a:t>données de configuration et les informations sur l'état du cluster.</a:t>
            </a:r>
            <a:endParaRPr lang="fr-FR" sz="1900" dirty="0" smtClean="0"/>
          </a:p>
          <a:p>
            <a:pPr marL="457200" lvl="2" algn="just"/>
            <a:endParaRPr lang="fr-FR" dirty="0"/>
          </a:p>
          <a:p>
            <a:pPr marL="457200" lvl="2" algn="just"/>
            <a:endParaRPr lang="fr-FR" dirty="0"/>
          </a:p>
          <a:p>
            <a:pPr lvl="1" algn="just"/>
            <a:endParaRPr lang="fr-FR" sz="1800" dirty="0" smtClean="0"/>
          </a:p>
          <a:p>
            <a:pPr algn="just"/>
            <a:endParaRPr lang="fr-FR" sz="2200" dirty="0"/>
          </a:p>
          <a:p>
            <a:pPr algn="just"/>
            <a:endParaRPr lang="fr-FR" sz="2200" dirty="0"/>
          </a:p>
          <a:p>
            <a:pPr algn="just"/>
            <a:endParaRPr lang="fr-FR" sz="2200" dirty="0"/>
          </a:p>
          <a:p>
            <a:pPr algn="just"/>
            <a:endParaRPr lang="fr-FR" sz="2200" dirty="0"/>
          </a:p>
        </p:txBody>
      </p:sp>
      <p:sp>
        <p:nvSpPr>
          <p:cNvPr id="4" name="Espace réservé du pied de page 3"/>
          <p:cNvSpPr>
            <a:spLocks noGrp="1"/>
          </p:cNvSpPr>
          <p:nvPr>
            <p:ph type="ftr" sz="quarter" idx="11"/>
          </p:nvPr>
        </p:nvSpPr>
        <p:spPr/>
        <p:txBody>
          <a:bodyPr/>
          <a:lstStyle/>
          <a:p>
            <a:r>
              <a:rPr lang="fr-FR" smtClean="0"/>
              <a:t>Sécurité des applications conteneurisées avec K8S</a:t>
            </a:r>
            <a:endParaRPr lang="fr-FR"/>
          </a:p>
        </p:txBody>
      </p:sp>
      <p:sp>
        <p:nvSpPr>
          <p:cNvPr id="6" name="Espace réservé du numéro de diapositive 5"/>
          <p:cNvSpPr>
            <a:spLocks noGrp="1"/>
          </p:cNvSpPr>
          <p:nvPr>
            <p:ph type="sldNum" sz="quarter" idx="12"/>
          </p:nvPr>
        </p:nvSpPr>
        <p:spPr/>
        <p:txBody>
          <a:bodyPr/>
          <a:lstStyle/>
          <a:p>
            <a:fld id="{DD9BC35F-91A1-4ACF-B10F-6F8BBE36500D}" type="slidenum">
              <a:rPr lang="fr-FR" smtClean="0"/>
              <a:t>37</a:t>
            </a:fld>
            <a:endParaRPr lang="fr-FR"/>
          </a:p>
        </p:txBody>
      </p:sp>
    </p:spTree>
    <p:extLst>
      <p:ext uri="{BB962C8B-B14F-4D97-AF65-F5344CB8AC3E}">
        <p14:creationId xmlns:p14="http://schemas.microsoft.com/office/powerpoint/2010/main" val="299090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Cluster K8s : </a:t>
            </a:r>
            <a:r>
              <a:rPr lang="fr-FR" dirty="0" smtClean="0"/>
              <a:t>Worker </a:t>
            </a:r>
            <a:r>
              <a:rPr lang="fr-FR" dirty="0" err="1" smtClean="0"/>
              <a:t>nodes</a:t>
            </a:r>
            <a:endParaRPr lang="fr-FR" dirty="0"/>
          </a:p>
        </p:txBody>
      </p:sp>
      <p:sp>
        <p:nvSpPr>
          <p:cNvPr id="3" name="Espace réservé du contenu 2"/>
          <p:cNvSpPr>
            <a:spLocks noGrp="1"/>
          </p:cNvSpPr>
          <p:nvPr>
            <p:ph idx="1"/>
          </p:nvPr>
        </p:nvSpPr>
        <p:spPr/>
        <p:txBody>
          <a:bodyPr>
            <a:normAutofit lnSpcReduction="10000"/>
          </a:bodyPr>
          <a:lstStyle/>
          <a:p>
            <a:pPr algn="just"/>
            <a:r>
              <a:rPr lang="fr-FR" sz="2100" dirty="0"/>
              <a:t>Les pods sont exécutés dans des </a:t>
            </a:r>
            <a:r>
              <a:rPr lang="fr-FR" sz="2100" b="1" dirty="0">
                <a:solidFill>
                  <a:srgbClr val="13B1B9"/>
                </a:solidFill>
              </a:rPr>
              <a:t>nœuds</a:t>
            </a:r>
            <a:r>
              <a:rPr lang="fr-FR" sz="2100" dirty="0"/>
              <a:t> de calcul en fonction des ressources requises pour chaque pod et celles disponibles dans chaque </a:t>
            </a:r>
            <a:r>
              <a:rPr lang="fr-FR" sz="2100" dirty="0" smtClean="0"/>
              <a:t>nœud. La </a:t>
            </a:r>
            <a:r>
              <a:rPr lang="fr-FR" sz="2100" dirty="0"/>
              <a:t>mise à l’échelle d’un cluster K8s (scalabilité) consiste tout simplement à ajouter des </a:t>
            </a:r>
            <a:r>
              <a:rPr lang="fr-FR" sz="2100" dirty="0" smtClean="0"/>
              <a:t>nœuds.</a:t>
            </a:r>
          </a:p>
          <a:p>
            <a:pPr algn="just"/>
            <a:r>
              <a:rPr lang="fr-FR" sz="2100" dirty="0" smtClean="0"/>
              <a:t>Dans un nœud on trouve :</a:t>
            </a:r>
          </a:p>
          <a:p>
            <a:pPr lvl="1" algn="just"/>
            <a:r>
              <a:rPr lang="fr-FR" sz="1800" dirty="0" smtClean="0"/>
              <a:t>des </a:t>
            </a:r>
            <a:r>
              <a:rPr lang="fr-FR" sz="1800" b="1" dirty="0" smtClean="0">
                <a:solidFill>
                  <a:srgbClr val="13B1B9"/>
                </a:solidFill>
              </a:rPr>
              <a:t>pods</a:t>
            </a:r>
            <a:r>
              <a:rPr lang="fr-FR" sz="1800" dirty="0" smtClean="0"/>
              <a:t> : un pod est une instance d’une application exécutant un ou plusieurs conteneurs étroitement couplés. Chaque pod est instancié à partir d’un Manifest, dispose d’une adresse IP, d’un stockage éphémère et peut se connecter à un stockage persistant.</a:t>
            </a:r>
          </a:p>
          <a:p>
            <a:pPr lvl="1" algn="just"/>
            <a:r>
              <a:rPr lang="fr-FR" sz="1800" b="1" dirty="0">
                <a:solidFill>
                  <a:srgbClr val="13B1B9"/>
                </a:solidFill>
              </a:rPr>
              <a:t>kubelet</a:t>
            </a:r>
            <a:r>
              <a:rPr lang="fr-FR" sz="1800" dirty="0"/>
              <a:t> : </a:t>
            </a:r>
            <a:r>
              <a:rPr lang="fr-FR" sz="1800" dirty="0" smtClean="0"/>
              <a:t>c’est un agent qui assure la communication entre le plan de contrôle et le nœud (exécuter les actions) et s’assure </a:t>
            </a:r>
            <a:r>
              <a:rPr lang="fr-FR" sz="1800" dirty="0"/>
              <a:t>que les conteneurs </a:t>
            </a:r>
            <a:r>
              <a:rPr lang="fr-FR" sz="1800" dirty="0" smtClean="0"/>
              <a:t>des pods sont exécutés.</a:t>
            </a:r>
          </a:p>
          <a:p>
            <a:pPr lvl="1" algn="just"/>
            <a:r>
              <a:rPr lang="fr-FR" sz="1800" b="1" dirty="0">
                <a:solidFill>
                  <a:srgbClr val="13B1B9"/>
                </a:solidFill>
              </a:rPr>
              <a:t>Container </a:t>
            </a:r>
            <a:r>
              <a:rPr lang="fr-FR" sz="1800" b="1" dirty="0" err="1">
                <a:solidFill>
                  <a:srgbClr val="13B1B9"/>
                </a:solidFill>
              </a:rPr>
              <a:t>Runtime</a:t>
            </a:r>
            <a:r>
              <a:rPr lang="fr-FR" sz="1800" dirty="0"/>
              <a:t> : </a:t>
            </a:r>
            <a:r>
              <a:rPr lang="fr-FR" sz="1800" dirty="0" smtClean="0"/>
              <a:t>c'est </a:t>
            </a:r>
            <a:r>
              <a:rPr lang="fr-FR" sz="1800" dirty="0"/>
              <a:t>le logiciel utilisé pour exécuter les </a:t>
            </a:r>
            <a:r>
              <a:rPr lang="fr-FR" sz="1800" dirty="0"/>
              <a:t>conteneurs comme Docker, RKT, LXC ou </a:t>
            </a:r>
            <a:r>
              <a:rPr lang="fr-FR" sz="1800" dirty="0" smtClean="0"/>
              <a:t>CRI-O</a:t>
            </a:r>
            <a:r>
              <a:rPr lang="fr-FR" sz="1800" dirty="0" smtClean="0"/>
              <a:t>.</a:t>
            </a:r>
            <a:endParaRPr lang="fr-FR" sz="1800" dirty="0" smtClean="0"/>
          </a:p>
          <a:p>
            <a:pPr lvl="1" algn="just"/>
            <a:r>
              <a:rPr lang="fr-FR" sz="1800" b="1" dirty="0" err="1">
                <a:solidFill>
                  <a:srgbClr val="13B1B9"/>
                </a:solidFill>
              </a:rPr>
              <a:t>kube</a:t>
            </a:r>
            <a:r>
              <a:rPr lang="fr-FR" sz="1800" b="1" dirty="0">
                <a:solidFill>
                  <a:srgbClr val="13B1B9"/>
                </a:solidFill>
              </a:rPr>
              <a:t>-proxy</a:t>
            </a:r>
            <a:r>
              <a:rPr lang="fr-FR" sz="1800" dirty="0"/>
              <a:t> : c'est un proxy réseau qui s'exécute sur chaque nœud du cluster, et qui aide à faire le routage du trafic réseau aux pods.</a:t>
            </a:r>
          </a:p>
          <a:p>
            <a:pPr lvl="1" algn="just"/>
            <a:endParaRPr lang="fr-FR" sz="1800" dirty="0" smtClean="0"/>
          </a:p>
          <a:p>
            <a:pPr lvl="1" algn="just"/>
            <a:endParaRPr lang="fr-FR" sz="1800" dirty="0" smtClean="0"/>
          </a:p>
          <a:p>
            <a:pPr lvl="1" algn="just"/>
            <a:endParaRPr lang="fr-FR" sz="1800" dirty="0" smtClean="0"/>
          </a:p>
          <a:p>
            <a:pPr lvl="1" algn="just"/>
            <a:endParaRPr lang="fr-FR" sz="1800" dirty="0" smtClean="0"/>
          </a:p>
          <a:p>
            <a:pPr algn="just"/>
            <a:endParaRPr lang="fr-FR" sz="2200" dirty="0"/>
          </a:p>
        </p:txBody>
      </p:sp>
      <p:sp>
        <p:nvSpPr>
          <p:cNvPr id="4" name="Espace réservé du pied de page 3"/>
          <p:cNvSpPr>
            <a:spLocks noGrp="1"/>
          </p:cNvSpPr>
          <p:nvPr>
            <p:ph type="ftr" sz="quarter" idx="11"/>
          </p:nvPr>
        </p:nvSpPr>
        <p:spPr/>
        <p:txBody>
          <a:bodyPr/>
          <a:lstStyle/>
          <a:p>
            <a:r>
              <a:rPr lang="fr-FR" smtClean="0"/>
              <a:t>Sécurité des applications conteneurisées avec K8S</a:t>
            </a:r>
            <a:endParaRPr lang="fr-FR"/>
          </a:p>
        </p:txBody>
      </p:sp>
      <p:sp>
        <p:nvSpPr>
          <p:cNvPr id="6" name="Espace réservé du numéro de diapositive 5"/>
          <p:cNvSpPr>
            <a:spLocks noGrp="1"/>
          </p:cNvSpPr>
          <p:nvPr>
            <p:ph type="sldNum" sz="quarter" idx="12"/>
          </p:nvPr>
        </p:nvSpPr>
        <p:spPr/>
        <p:txBody>
          <a:bodyPr/>
          <a:lstStyle/>
          <a:p>
            <a:fld id="{DD9BC35F-91A1-4ACF-B10F-6F8BBE36500D}" type="slidenum">
              <a:rPr lang="fr-FR" smtClean="0"/>
              <a:t>38</a:t>
            </a:fld>
            <a:endParaRPr lang="fr-FR"/>
          </a:p>
        </p:txBody>
      </p:sp>
    </p:spTree>
    <p:extLst>
      <p:ext uri="{BB962C8B-B14F-4D97-AF65-F5344CB8AC3E}">
        <p14:creationId xmlns:p14="http://schemas.microsoft.com/office/powerpoint/2010/main" val="232469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Ateliers K8s</a:t>
            </a:r>
            <a:endParaRPr lang="fr-FR" dirty="0"/>
          </a:p>
        </p:txBody>
      </p:sp>
      <p:sp>
        <p:nvSpPr>
          <p:cNvPr id="3" name="Espace réservé du contenu 2"/>
          <p:cNvSpPr>
            <a:spLocks noGrp="1"/>
          </p:cNvSpPr>
          <p:nvPr>
            <p:ph idx="1"/>
          </p:nvPr>
        </p:nvSpPr>
        <p:spPr/>
        <p:txBody>
          <a:bodyPr/>
          <a:lstStyle/>
          <a:p>
            <a:r>
              <a:rPr lang="fr-FR" sz="2200" b="1" dirty="0">
                <a:solidFill>
                  <a:srgbClr val="C00000"/>
                </a:solidFill>
              </a:rPr>
              <a:t>Atelier 1 </a:t>
            </a:r>
            <a:r>
              <a:rPr lang="fr-FR" dirty="0"/>
              <a:t>: Installer minikube &amp; </a:t>
            </a:r>
            <a:r>
              <a:rPr lang="fr-FR" dirty="0" smtClean="0"/>
              <a:t>kubectl</a:t>
            </a:r>
          </a:p>
          <a:p>
            <a:endParaRPr lang="fr-FR" dirty="0" smtClean="0"/>
          </a:p>
          <a:p>
            <a:r>
              <a:rPr lang="fr-FR" sz="2200" b="1" dirty="0">
                <a:solidFill>
                  <a:srgbClr val="C00000"/>
                </a:solidFill>
              </a:rPr>
              <a:t>Atelier 2 </a:t>
            </a:r>
            <a:r>
              <a:rPr lang="fr-FR" dirty="0"/>
              <a:t>: Créer une </a:t>
            </a:r>
            <a:r>
              <a:rPr lang="fr-FR" dirty="0" smtClean="0"/>
              <a:t>simple API </a:t>
            </a:r>
            <a:r>
              <a:rPr lang="fr-FR" dirty="0"/>
              <a:t>REST avec Spring </a:t>
            </a:r>
            <a:r>
              <a:rPr lang="fr-FR" dirty="0" smtClean="0"/>
              <a:t>Boot</a:t>
            </a:r>
          </a:p>
          <a:p>
            <a:endParaRPr lang="fr-FR" dirty="0" smtClean="0"/>
          </a:p>
          <a:p>
            <a:r>
              <a:rPr lang="fr-FR" sz="2200" b="1" dirty="0">
                <a:solidFill>
                  <a:srgbClr val="C00000"/>
                </a:solidFill>
              </a:rPr>
              <a:t>Atelier 3 </a:t>
            </a:r>
            <a:r>
              <a:rPr lang="fr-FR" dirty="0" smtClean="0"/>
              <a:t>: Créer un Dockerfile et générer l’image Docker</a:t>
            </a:r>
          </a:p>
          <a:p>
            <a:endParaRPr lang="fr-FR" dirty="0" smtClean="0"/>
          </a:p>
          <a:p>
            <a:r>
              <a:rPr lang="fr-FR" sz="2200" b="1" dirty="0" smtClean="0">
                <a:solidFill>
                  <a:srgbClr val="C00000"/>
                </a:solidFill>
              </a:rPr>
              <a:t>Atelier 4 </a:t>
            </a:r>
            <a:r>
              <a:rPr lang="fr-FR" dirty="0" smtClean="0"/>
              <a:t>: Créer le Deployment et le Service</a:t>
            </a:r>
          </a:p>
          <a:p>
            <a:endParaRPr lang="fr-FR" dirty="0" smtClean="0"/>
          </a:p>
          <a:p>
            <a:r>
              <a:rPr lang="fr-FR" sz="2200" b="1" dirty="0">
                <a:solidFill>
                  <a:srgbClr val="C00000"/>
                </a:solidFill>
              </a:rPr>
              <a:t>Atelier </a:t>
            </a:r>
            <a:r>
              <a:rPr lang="fr-FR" sz="2200" b="1" dirty="0" smtClean="0">
                <a:solidFill>
                  <a:srgbClr val="C00000"/>
                </a:solidFill>
              </a:rPr>
              <a:t>5 </a:t>
            </a:r>
            <a:r>
              <a:rPr lang="fr-FR" dirty="0"/>
              <a:t>: Déployer et lancer l'API REST sur </a:t>
            </a:r>
            <a:r>
              <a:rPr lang="fr-FR" dirty="0" smtClean="0"/>
              <a:t>minikube</a:t>
            </a:r>
          </a:p>
          <a:p>
            <a:endParaRPr lang="fr-FR" dirty="0"/>
          </a:p>
          <a:p>
            <a:r>
              <a:rPr lang="fr-FR" dirty="0" smtClean="0">
                <a:sym typeface="Wingdings" panose="05000000000000000000" pitchFamily="2" charset="2"/>
              </a:rPr>
              <a:t> Suivre les 5 ateliers sur : </a:t>
            </a:r>
            <a:r>
              <a:rPr lang="fr-FR" dirty="0" smtClean="0">
                <a:sym typeface="Wingdings" panose="05000000000000000000" pitchFamily="2" charset="2"/>
                <a:hlinkClick r:id="rId2"/>
              </a:rPr>
              <a:t>GitHub_Ateliers_K8s</a:t>
            </a:r>
            <a:endParaRPr lang="fr-FR" dirty="0" smtClean="0"/>
          </a:p>
          <a:p>
            <a:endParaRPr lang="fr-FR" dirty="0" smtClean="0"/>
          </a:p>
          <a:p>
            <a:endParaRPr lang="fr-FR" dirty="0"/>
          </a:p>
        </p:txBody>
      </p:sp>
      <p:sp>
        <p:nvSpPr>
          <p:cNvPr id="4" name="Espace réservé du pied de page 3"/>
          <p:cNvSpPr>
            <a:spLocks noGrp="1"/>
          </p:cNvSpPr>
          <p:nvPr>
            <p:ph type="ftr" sz="quarter" idx="11"/>
          </p:nvPr>
        </p:nvSpPr>
        <p:spPr/>
        <p:txBody>
          <a:bodyPr/>
          <a:lstStyle/>
          <a:p>
            <a:r>
              <a:rPr lang="fr-FR" smtClean="0"/>
              <a:t>Sécurité des applications conteneurisées avec K8S</a:t>
            </a:r>
            <a:endParaRPr lang="fr-FR"/>
          </a:p>
        </p:txBody>
      </p:sp>
      <p:sp>
        <p:nvSpPr>
          <p:cNvPr id="6" name="Espace réservé du numéro de diapositive 5"/>
          <p:cNvSpPr>
            <a:spLocks noGrp="1"/>
          </p:cNvSpPr>
          <p:nvPr>
            <p:ph type="sldNum" sz="quarter" idx="12"/>
          </p:nvPr>
        </p:nvSpPr>
        <p:spPr/>
        <p:txBody>
          <a:bodyPr/>
          <a:lstStyle/>
          <a:p>
            <a:fld id="{DD9BC35F-91A1-4ACF-B10F-6F8BBE36500D}" type="slidenum">
              <a:rPr lang="fr-FR" smtClean="0"/>
              <a:t>39</a:t>
            </a:fld>
            <a:endParaRPr lang="fr-FR"/>
          </a:p>
        </p:txBody>
      </p:sp>
    </p:spTree>
    <p:extLst>
      <p:ext uri="{BB962C8B-B14F-4D97-AF65-F5344CB8AC3E}">
        <p14:creationId xmlns:p14="http://schemas.microsoft.com/office/powerpoint/2010/main" val="2912149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Virtualisation</a:t>
            </a:r>
            <a:endParaRPr lang="fr-FR" dirty="0"/>
          </a:p>
        </p:txBody>
      </p:sp>
      <p:sp>
        <p:nvSpPr>
          <p:cNvPr id="3" name="Espace réservé du contenu 2"/>
          <p:cNvSpPr>
            <a:spLocks noGrp="1"/>
          </p:cNvSpPr>
          <p:nvPr>
            <p:ph idx="1"/>
          </p:nvPr>
        </p:nvSpPr>
        <p:spPr/>
        <p:txBody>
          <a:bodyPr>
            <a:normAutofit/>
          </a:bodyPr>
          <a:lstStyle/>
          <a:p>
            <a:pPr algn="just"/>
            <a:r>
              <a:rPr lang="fr-FR" sz="2200" dirty="0"/>
              <a:t>La virtualisation est le processus </a:t>
            </a:r>
            <a:r>
              <a:rPr lang="fr-FR" sz="2200" dirty="0" smtClean="0"/>
              <a:t>permettant de "virtualiser" une ressource matérielle </a:t>
            </a:r>
            <a:r>
              <a:rPr lang="fr-FR" sz="2200" u="sng" dirty="0" smtClean="0"/>
              <a:t>singulière</a:t>
            </a:r>
            <a:r>
              <a:rPr lang="fr-FR" sz="2200" dirty="0" smtClean="0"/>
              <a:t> (RAM, CPU, Stockage ou </a:t>
            </a:r>
            <a:r>
              <a:rPr lang="fr-FR" sz="2200" dirty="0"/>
              <a:t>R</a:t>
            </a:r>
            <a:r>
              <a:rPr lang="fr-FR" sz="2200" dirty="0" smtClean="0"/>
              <a:t>éseau) pour pouvoir la représenter sous forme de ressources </a:t>
            </a:r>
            <a:r>
              <a:rPr lang="fr-FR" sz="2200" u="sng" dirty="0" smtClean="0"/>
              <a:t>multiples</a:t>
            </a:r>
            <a:r>
              <a:rPr lang="fr-FR" sz="2200" dirty="0" smtClean="0"/>
              <a:t>.</a:t>
            </a:r>
          </a:p>
          <a:p>
            <a:pPr lvl="1" algn="just">
              <a:buFont typeface="Wingdings"/>
              <a:buChar char="è"/>
            </a:pPr>
            <a:r>
              <a:rPr lang="fr-FR" sz="2200" dirty="0">
                <a:sym typeface="Wingdings" panose="05000000000000000000" pitchFamily="2" charset="2"/>
              </a:rPr>
              <a:t> </a:t>
            </a:r>
            <a:r>
              <a:rPr lang="fr-FR" sz="2200" b="1" dirty="0">
                <a:solidFill>
                  <a:srgbClr val="13B1B9"/>
                </a:solidFill>
                <a:sym typeface="Wingdings" panose="05000000000000000000" pitchFamily="2" charset="2"/>
              </a:rPr>
              <a:t>Une Machine Virtuelle (VM)</a:t>
            </a:r>
            <a:r>
              <a:rPr lang="fr-FR" sz="2200" dirty="0">
                <a:sym typeface="Wingdings" panose="05000000000000000000" pitchFamily="2" charset="2"/>
              </a:rPr>
              <a:t> </a:t>
            </a:r>
            <a:r>
              <a:rPr lang="fr-FR" sz="2200" dirty="0">
                <a:sym typeface="Wingdings" panose="05000000000000000000" pitchFamily="2" charset="2"/>
              </a:rPr>
              <a:t>virtualise </a:t>
            </a:r>
            <a:r>
              <a:rPr lang="fr-FR" sz="2200" dirty="0">
                <a:sym typeface="Wingdings" panose="05000000000000000000" pitchFamily="2" charset="2"/>
              </a:rPr>
              <a:t>toute une machine </a:t>
            </a:r>
            <a:r>
              <a:rPr lang="fr-FR" sz="2200" dirty="0" smtClean="0">
                <a:sym typeface="Wingdings" panose="05000000000000000000" pitchFamily="2" charset="2"/>
              </a:rPr>
              <a:t>y </a:t>
            </a:r>
            <a:r>
              <a:rPr lang="fr-FR" sz="2200" dirty="0">
                <a:sym typeface="Wingdings" panose="05000000000000000000" pitchFamily="2" charset="2"/>
              </a:rPr>
              <a:t>compris </a:t>
            </a:r>
            <a:r>
              <a:rPr lang="fr-FR" sz="2200" dirty="0" smtClean="0">
                <a:sym typeface="Wingdings" panose="05000000000000000000" pitchFamily="2" charset="2"/>
              </a:rPr>
              <a:t>son </a:t>
            </a:r>
            <a:r>
              <a:rPr lang="fr-FR" sz="2200" dirty="0" smtClean="0"/>
              <a:t>système </a:t>
            </a:r>
            <a:r>
              <a:rPr lang="fr-FR" sz="2200" dirty="0"/>
              <a:t>d'exploitation</a:t>
            </a:r>
            <a:r>
              <a:rPr lang="fr-FR" sz="2200" dirty="0" smtClean="0">
                <a:sym typeface="Wingdings" panose="05000000000000000000" pitchFamily="2" charset="2"/>
              </a:rPr>
              <a:t>. Cette technologie est basée sur un </a:t>
            </a:r>
            <a:r>
              <a:rPr lang="fr-FR" sz="2200" b="1" dirty="0" smtClean="0">
                <a:solidFill>
                  <a:srgbClr val="13B1B9"/>
                </a:solidFill>
                <a:sym typeface="Wingdings" panose="05000000000000000000" pitchFamily="2" charset="2"/>
              </a:rPr>
              <a:t>hyperviseur</a:t>
            </a:r>
            <a:r>
              <a:rPr lang="fr-FR" sz="2200" dirty="0" smtClean="0">
                <a:sym typeface="Wingdings" panose="05000000000000000000" pitchFamily="2" charset="2"/>
              </a:rPr>
              <a:t>, </a:t>
            </a:r>
            <a:r>
              <a:rPr lang="fr-FR" sz="2200" dirty="0">
                <a:sym typeface="Wingdings" panose="05000000000000000000" pitchFamily="2" charset="2"/>
              </a:rPr>
              <a:t>comme VMware, Virtual </a:t>
            </a:r>
            <a:r>
              <a:rPr lang="fr-FR" sz="2200" dirty="0" smtClean="0">
                <a:sym typeface="Wingdings" panose="05000000000000000000" pitchFamily="2" charset="2"/>
              </a:rPr>
              <a:t>Box, Microsoft Hyper-V, etc.</a:t>
            </a:r>
            <a:endParaRPr lang="fr-FR" dirty="0">
              <a:sym typeface="Wingdings" panose="05000000000000000000" pitchFamily="2" charset="2"/>
            </a:endParaRPr>
          </a:p>
          <a:p>
            <a:pPr lvl="1" algn="just">
              <a:buFont typeface="Wingdings"/>
              <a:buChar char="è"/>
            </a:pPr>
            <a:r>
              <a:rPr lang="fr-FR" sz="2200" dirty="0"/>
              <a:t> </a:t>
            </a:r>
            <a:r>
              <a:rPr lang="fr-FR" sz="2200" b="1" dirty="0">
                <a:solidFill>
                  <a:srgbClr val="13B1B9"/>
                </a:solidFill>
              </a:rPr>
              <a:t>Un </a:t>
            </a:r>
            <a:r>
              <a:rPr lang="fr-FR" sz="2200" b="1" dirty="0">
                <a:solidFill>
                  <a:srgbClr val="13B1B9"/>
                </a:solidFill>
              </a:rPr>
              <a:t>conteneur </a:t>
            </a:r>
            <a:r>
              <a:rPr lang="fr-FR" sz="2200" b="1" dirty="0">
                <a:solidFill>
                  <a:srgbClr val="13B1B9"/>
                </a:solidFill>
              </a:rPr>
              <a:t>(Container) </a:t>
            </a:r>
            <a:r>
              <a:rPr lang="fr-FR" sz="2200" dirty="0" smtClean="0"/>
              <a:t>ne </a:t>
            </a:r>
            <a:r>
              <a:rPr lang="fr-FR" sz="2200" dirty="0"/>
              <a:t>virtualise </a:t>
            </a:r>
            <a:r>
              <a:rPr lang="fr-FR" sz="2200" dirty="0"/>
              <a:t>que les couches logicielles au-dessus </a:t>
            </a:r>
            <a:r>
              <a:rPr lang="fr-FR" sz="2200" dirty="0"/>
              <a:t>du </a:t>
            </a:r>
            <a:r>
              <a:rPr lang="fr-FR" sz="2200" dirty="0"/>
              <a:t>système </a:t>
            </a:r>
            <a:r>
              <a:rPr lang="fr-FR" sz="2200" dirty="0" smtClean="0"/>
              <a:t>d'exploitation hôte à travers un </a:t>
            </a:r>
            <a:r>
              <a:rPr lang="fr-FR" sz="2200" b="1" dirty="0" smtClean="0">
                <a:solidFill>
                  <a:srgbClr val="13B1B9"/>
                </a:solidFill>
              </a:rPr>
              <a:t>Container Engine</a:t>
            </a:r>
            <a:r>
              <a:rPr lang="fr-FR" sz="2200" dirty="0" smtClean="0"/>
              <a:t>, comme </a:t>
            </a:r>
            <a:r>
              <a:rPr lang="fr-FR" sz="2200" dirty="0"/>
              <a:t>Docker, RKT, LXC ou </a:t>
            </a:r>
            <a:r>
              <a:rPr lang="fr-FR" sz="2200" dirty="0" smtClean="0"/>
              <a:t>CRI-O. Un conteneur peut être vu comme une VM allégée n’ayant pas d’OS mais utilise celui de la machine hôte.</a:t>
            </a:r>
            <a:endParaRPr lang="fr-FR" sz="2200" dirty="0"/>
          </a:p>
          <a:p>
            <a:pPr algn="just"/>
            <a:endParaRPr lang="fr-FR" sz="2200" dirty="0"/>
          </a:p>
        </p:txBody>
      </p:sp>
      <p:sp>
        <p:nvSpPr>
          <p:cNvPr id="4" name="Espace réservé du pied de page 3"/>
          <p:cNvSpPr>
            <a:spLocks noGrp="1"/>
          </p:cNvSpPr>
          <p:nvPr>
            <p:ph type="ftr" sz="quarter" idx="11"/>
          </p:nvPr>
        </p:nvSpPr>
        <p:spPr/>
        <p:txBody>
          <a:bodyPr/>
          <a:lstStyle/>
          <a:p>
            <a:r>
              <a:rPr lang="fr-FR" smtClean="0"/>
              <a:t>Sécurité des applications conteneurisées avec K8S</a:t>
            </a:r>
            <a:endParaRPr lang="fr-FR"/>
          </a:p>
        </p:txBody>
      </p:sp>
      <p:sp>
        <p:nvSpPr>
          <p:cNvPr id="5" name="Espace réservé du numéro de diapositive 4"/>
          <p:cNvSpPr>
            <a:spLocks noGrp="1"/>
          </p:cNvSpPr>
          <p:nvPr>
            <p:ph type="sldNum" sz="quarter" idx="12"/>
          </p:nvPr>
        </p:nvSpPr>
        <p:spPr/>
        <p:txBody>
          <a:bodyPr/>
          <a:lstStyle/>
          <a:p>
            <a:fld id="{DD9BC35F-91A1-4ACF-B10F-6F8BBE36500D}" type="slidenum">
              <a:rPr lang="fr-FR" smtClean="0"/>
              <a:t>4</a:t>
            </a:fld>
            <a:endParaRPr lang="fr-FR"/>
          </a:p>
        </p:txBody>
      </p:sp>
    </p:spTree>
    <p:extLst>
      <p:ext uri="{BB962C8B-B14F-4D97-AF65-F5344CB8AC3E}">
        <p14:creationId xmlns:p14="http://schemas.microsoft.com/office/powerpoint/2010/main" val="226244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sz="3600" dirty="0" smtClean="0"/>
              <a:t>Sécurité</a:t>
            </a:r>
            <a:endParaRPr lang="fr-FR" sz="3600" dirty="0"/>
          </a:p>
        </p:txBody>
      </p:sp>
      <p:sp>
        <p:nvSpPr>
          <p:cNvPr id="4" name="Sous-titre 2"/>
          <p:cNvSpPr>
            <a:spLocks noGrp="1"/>
          </p:cNvSpPr>
          <p:nvPr>
            <p:ph type="subTitle" idx="1"/>
          </p:nvPr>
        </p:nvSpPr>
        <p:spPr>
          <a:xfrm>
            <a:off x="685800" y="3505200"/>
            <a:ext cx="6400800" cy="1752600"/>
          </a:xfrm>
        </p:spPr>
        <p:txBody>
          <a:bodyPr>
            <a:normAutofit lnSpcReduction="10000"/>
          </a:bodyPr>
          <a:lstStyle/>
          <a:p>
            <a:pPr marL="342900" indent="-342900">
              <a:buFont typeface="Arial" panose="020B0604020202020204" pitchFamily="34" charset="0"/>
              <a:buChar char="•"/>
            </a:pPr>
            <a:r>
              <a:rPr lang="fr-FR" dirty="0" err="1" smtClean="0"/>
              <a:t>Xxxx</a:t>
            </a:r>
            <a:endParaRPr lang="fr-FR" dirty="0" smtClean="0"/>
          </a:p>
          <a:p>
            <a:pPr marL="342900" indent="-342900">
              <a:buFont typeface="Arial" panose="020B0604020202020204" pitchFamily="34" charset="0"/>
              <a:buChar char="•"/>
            </a:pPr>
            <a:r>
              <a:rPr lang="fr-FR" dirty="0" err="1" smtClean="0"/>
              <a:t>Xxxx</a:t>
            </a:r>
            <a:endParaRPr lang="fr-FR" dirty="0" smtClean="0"/>
          </a:p>
          <a:p>
            <a:pPr marL="342900" indent="-342900">
              <a:buFont typeface="Arial" panose="020B0604020202020204" pitchFamily="34" charset="0"/>
              <a:buChar char="•"/>
            </a:pPr>
            <a:r>
              <a:rPr lang="fr-FR" dirty="0" smtClean="0"/>
              <a:t>Xxx</a:t>
            </a:r>
          </a:p>
          <a:p>
            <a:pPr marL="342900" indent="-342900">
              <a:buFont typeface="Arial" panose="020B0604020202020204" pitchFamily="34" charset="0"/>
              <a:buChar char="•"/>
            </a:pPr>
            <a:r>
              <a:rPr lang="fr-FR" dirty="0" smtClean="0"/>
              <a:t>xxx</a:t>
            </a:r>
            <a:endParaRPr lang="fr-FR" dirty="0" smtClean="0"/>
          </a:p>
        </p:txBody>
      </p:sp>
    </p:spTree>
    <p:extLst>
      <p:ext uri="{BB962C8B-B14F-4D97-AF65-F5344CB8AC3E}">
        <p14:creationId xmlns:p14="http://schemas.microsoft.com/office/powerpoint/2010/main" val="7611662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hlinkClick r:id="rId2"/>
              </a:rPr>
              <a:t>https://www.crowdstrike.com/fr-fr/cybersecurity-101/cloud-security/virtualization-vs-containerization</a:t>
            </a:r>
            <a:r>
              <a:rPr lang="fr-FR" dirty="0" smtClean="0">
                <a:hlinkClick r:id="rId2"/>
              </a:rPr>
              <a:t>/</a:t>
            </a:r>
            <a:endParaRPr lang="fr-FR" dirty="0" smtClean="0"/>
          </a:p>
          <a:p>
            <a:endParaRPr lang="fr-FR" dirty="0"/>
          </a:p>
        </p:txBody>
      </p:sp>
      <p:sp>
        <p:nvSpPr>
          <p:cNvPr id="4" name="Espace réservé du pied de page 3"/>
          <p:cNvSpPr>
            <a:spLocks noGrp="1"/>
          </p:cNvSpPr>
          <p:nvPr>
            <p:ph type="ftr" sz="quarter" idx="11"/>
          </p:nvPr>
        </p:nvSpPr>
        <p:spPr/>
        <p:txBody>
          <a:bodyPr/>
          <a:lstStyle/>
          <a:p>
            <a:r>
              <a:rPr lang="fr-FR" smtClean="0"/>
              <a:t>Sécurité des applications conteneurisées avec K8S</a:t>
            </a:r>
            <a:endParaRPr lang="fr-FR"/>
          </a:p>
        </p:txBody>
      </p:sp>
      <p:sp>
        <p:nvSpPr>
          <p:cNvPr id="5" name="Espace réservé du numéro de diapositive 4"/>
          <p:cNvSpPr>
            <a:spLocks noGrp="1"/>
          </p:cNvSpPr>
          <p:nvPr>
            <p:ph type="sldNum" sz="quarter" idx="12"/>
          </p:nvPr>
        </p:nvSpPr>
        <p:spPr/>
        <p:txBody>
          <a:bodyPr/>
          <a:lstStyle/>
          <a:p>
            <a:fld id="{DD9BC35F-91A1-4ACF-B10F-6F8BBE36500D}" type="slidenum">
              <a:rPr lang="fr-FR" smtClean="0"/>
              <a:t>41</a:t>
            </a:fld>
            <a:endParaRPr lang="fr-FR"/>
          </a:p>
        </p:txBody>
      </p:sp>
    </p:spTree>
    <p:extLst>
      <p:ext uri="{BB962C8B-B14F-4D97-AF65-F5344CB8AC3E}">
        <p14:creationId xmlns:p14="http://schemas.microsoft.com/office/powerpoint/2010/main" val="14735908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Références</a:t>
            </a:r>
            <a:endParaRPr lang="fr-FR" dirty="0"/>
          </a:p>
        </p:txBody>
      </p:sp>
      <p:sp>
        <p:nvSpPr>
          <p:cNvPr id="3" name="Espace réservé du contenu 2"/>
          <p:cNvSpPr>
            <a:spLocks noGrp="1"/>
          </p:cNvSpPr>
          <p:nvPr>
            <p:ph idx="1"/>
          </p:nvPr>
        </p:nvSpPr>
        <p:spPr/>
        <p:txBody>
          <a:bodyPr/>
          <a:lstStyle/>
          <a:p>
            <a:r>
              <a:rPr lang="fr-FR" dirty="0">
                <a:hlinkClick r:id="rId2"/>
              </a:rPr>
              <a:t>https://kubernetes.io/fr/docs/home/</a:t>
            </a:r>
          </a:p>
          <a:p>
            <a:r>
              <a:rPr lang="fr-FR" dirty="0" smtClean="0">
                <a:hlinkClick r:id="rId2"/>
              </a:rPr>
              <a:t>https://containers.goffinet.org/</a:t>
            </a:r>
            <a:endParaRPr lang="fr-FR" dirty="0" smtClean="0"/>
          </a:p>
          <a:p>
            <a:r>
              <a:rPr lang="fr-FR" dirty="0" smtClean="0">
                <a:hlinkClick r:id="rId3"/>
              </a:rPr>
              <a:t>https</a:t>
            </a:r>
            <a:r>
              <a:rPr lang="fr-FR" dirty="0">
                <a:hlinkClick r:id="rId3"/>
              </a:rPr>
              <a:t>://docs.docker.com/reference/dockerfile</a:t>
            </a:r>
            <a:r>
              <a:rPr lang="fr-FR" dirty="0" smtClean="0">
                <a:hlinkClick r:id="rId3"/>
              </a:rPr>
              <a:t>/</a:t>
            </a:r>
            <a:endParaRPr lang="fr-FR" dirty="0" smtClean="0"/>
          </a:p>
          <a:p>
            <a:endParaRPr lang="fr-FR" dirty="0"/>
          </a:p>
        </p:txBody>
      </p:sp>
      <p:sp>
        <p:nvSpPr>
          <p:cNvPr id="5" name="Espace réservé du pied de page 4"/>
          <p:cNvSpPr>
            <a:spLocks noGrp="1"/>
          </p:cNvSpPr>
          <p:nvPr>
            <p:ph type="ftr" sz="quarter" idx="11"/>
          </p:nvPr>
        </p:nvSpPr>
        <p:spPr/>
        <p:txBody>
          <a:bodyPr/>
          <a:lstStyle/>
          <a:p>
            <a:r>
              <a:rPr lang="fr-FR" smtClean="0"/>
              <a:t>Sécurité des applications conteneurisées avec K8S</a:t>
            </a:r>
            <a:endParaRPr lang="fr-FR"/>
          </a:p>
        </p:txBody>
      </p:sp>
      <p:sp>
        <p:nvSpPr>
          <p:cNvPr id="6" name="Espace réservé du numéro de diapositive 5"/>
          <p:cNvSpPr>
            <a:spLocks noGrp="1"/>
          </p:cNvSpPr>
          <p:nvPr>
            <p:ph type="sldNum" sz="quarter" idx="12"/>
          </p:nvPr>
        </p:nvSpPr>
        <p:spPr/>
        <p:txBody>
          <a:bodyPr/>
          <a:lstStyle/>
          <a:p>
            <a:fld id="{DD9BC35F-91A1-4ACF-B10F-6F8BBE36500D}" type="slidenum">
              <a:rPr lang="fr-FR" smtClean="0"/>
              <a:t>42</a:t>
            </a:fld>
            <a:endParaRPr lang="fr-FR"/>
          </a:p>
        </p:txBody>
      </p:sp>
    </p:spTree>
    <p:extLst>
      <p:ext uri="{BB962C8B-B14F-4D97-AF65-F5344CB8AC3E}">
        <p14:creationId xmlns:p14="http://schemas.microsoft.com/office/powerpoint/2010/main" val="1313773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Virtuelle</a:t>
            </a:r>
            <a:endParaRPr lang="fr-FR" dirty="0"/>
          </a:p>
        </p:txBody>
      </p:sp>
      <p:sp>
        <p:nvSpPr>
          <p:cNvPr id="3" name="Espace réservé du contenu 2"/>
          <p:cNvSpPr>
            <a:spLocks noGrp="1"/>
          </p:cNvSpPr>
          <p:nvPr>
            <p:ph sz="half" idx="1"/>
          </p:nvPr>
        </p:nvSpPr>
        <p:spPr>
          <a:xfrm>
            <a:off x="457200" y="1673352"/>
            <a:ext cx="4330824" cy="4718304"/>
          </a:xfrm>
        </p:spPr>
        <p:txBody>
          <a:bodyPr>
            <a:noAutofit/>
          </a:bodyPr>
          <a:lstStyle/>
          <a:p>
            <a:pPr algn="just"/>
            <a:r>
              <a:rPr lang="fr-FR" sz="1800" dirty="0" smtClean="0"/>
              <a:t>Un </a:t>
            </a:r>
            <a:r>
              <a:rPr lang="fr-FR" sz="1800" dirty="0">
                <a:solidFill>
                  <a:srgbClr val="13B1B9"/>
                </a:solidFill>
              </a:rPr>
              <a:t>hyperviseur</a:t>
            </a:r>
            <a:r>
              <a:rPr lang="fr-FR" sz="1800" dirty="0"/>
              <a:t> constitue la couche logicielle </a:t>
            </a:r>
            <a:r>
              <a:rPr lang="fr-FR" sz="1800" dirty="0" smtClean="0"/>
              <a:t>reliant l'ordinateur </a:t>
            </a:r>
            <a:r>
              <a:rPr lang="fr-FR" sz="1800" dirty="0"/>
              <a:t>hôte et les machines </a:t>
            </a:r>
            <a:r>
              <a:rPr lang="fr-FR" sz="1800" dirty="0" smtClean="0"/>
              <a:t>virtuelles. </a:t>
            </a:r>
          </a:p>
          <a:p>
            <a:pPr algn="just"/>
            <a:r>
              <a:rPr lang="fr-FR" sz="1800" dirty="0" smtClean="0"/>
              <a:t>Il </a:t>
            </a:r>
            <a:r>
              <a:rPr lang="fr-FR" sz="1800" dirty="0"/>
              <a:t>supervise l'exécution des VM et gère l'allocation des ressources </a:t>
            </a:r>
            <a:r>
              <a:rPr lang="fr-FR" sz="1800" dirty="0" smtClean="0"/>
              <a:t>matérielles (CPU</a:t>
            </a:r>
            <a:r>
              <a:rPr lang="fr-FR" sz="1800" dirty="0"/>
              <a:t>, </a:t>
            </a:r>
            <a:r>
              <a:rPr lang="fr-FR" sz="1800" dirty="0" smtClean="0"/>
              <a:t>RAM</a:t>
            </a:r>
            <a:r>
              <a:rPr lang="fr-FR" sz="1800" dirty="0"/>
              <a:t>, S</a:t>
            </a:r>
            <a:r>
              <a:rPr lang="fr-FR" sz="1800" dirty="0" smtClean="0"/>
              <a:t>tockage </a:t>
            </a:r>
            <a:r>
              <a:rPr lang="fr-FR" sz="1800" dirty="0"/>
              <a:t>et </a:t>
            </a:r>
            <a:r>
              <a:rPr lang="fr-FR" sz="1800" dirty="0" smtClean="0"/>
              <a:t>Réseau) </a:t>
            </a:r>
            <a:r>
              <a:rPr lang="fr-FR" sz="1800" dirty="0"/>
              <a:t>entre les différentes </a:t>
            </a:r>
            <a:r>
              <a:rPr lang="fr-FR" sz="1800" dirty="0" smtClean="0"/>
              <a:t>VM.</a:t>
            </a:r>
          </a:p>
          <a:p>
            <a:pPr algn="just"/>
            <a:r>
              <a:rPr lang="fr-FR" sz="1800" dirty="0" smtClean="0"/>
              <a:t>Un </a:t>
            </a:r>
            <a:r>
              <a:rPr lang="fr-FR" sz="1800" dirty="0"/>
              <a:t>hyperviseur </a:t>
            </a:r>
            <a:r>
              <a:rPr lang="fr-FR" sz="1800" dirty="0" smtClean="0"/>
              <a:t>peut être :</a:t>
            </a:r>
          </a:p>
          <a:p>
            <a:pPr lvl="1" algn="just"/>
            <a:r>
              <a:rPr lang="fr-FR" sz="1800" dirty="0"/>
              <a:t>d</a:t>
            </a:r>
            <a:r>
              <a:rPr lang="fr-FR" sz="1800" dirty="0" smtClean="0"/>
              <a:t>e </a:t>
            </a:r>
            <a:r>
              <a:rPr lang="fr-FR" sz="1800" dirty="0">
                <a:solidFill>
                  <a:srgbClr val="13B1B9"/>
                </a:solidFill>
              </a:rPr>
              <a:t>t</a:t>
            </a:r>
            <a:r>
              <a:rPr lang="fr-FR" sz="1800" dirty="0" smtClean="0">
                <a:solidFill>
                  <a:srgbClr val="13B1B9"/>
                </a:solidFill>
              </a:rPr>
              <a:t>ype 1</a:t>
            </a:r>
            <a:r>
              <a:rPr lang="fr-FR" sz="1800" dirty="0" smtClean="0"/>
              <a:t> : il s’exécute </a:t>
            </a:r>
            <a:r>
              <a:rPr lang="fr-FR" sz="1800" dirty="0"/>
              <a:t>directement sur le matériel physique </a:t>
            </a:r>
            <a:r>
              <a:rPr lang="fr-FR" sz="1800" dirty="0" smtClean="0"/>
              <a:t>hôte.</a:t>
            </a:r>
          </a:p>
          <a:p>
            <a:pPr lvl="1" algn="just"/>
            <a:r>
              <a:rPr lang="fr-FR" sz="1800" dirty="0" smtClean="0"/>
              <a:t>de </a:t>
            </a:r>
            <a:r>
              <a:rPr lang="fr-FR" sz="1800" dirty="0">
                <a:solidFill>
                  <a:srgbClr val="13B1B9"/>
                </a:solidFill>
              </a:rPr>
              <a:t>t</a:t>
            </a:r>
            <a:r>
              <a:rPr lang="fr-FR" sz="1800" dirty="0" smtClean="0">
                <a:solidFill>
                  <a:srgbClr val="13B1B9"/>
                </a:solidFill>
              </a:rPr>
              <a:t>ype 2</a:t>
            </a:r>
            <a:r>
              <a:rPr lang="fr-FR" sz="1800" dirty="0" smtClean="0"/>
              <a:t> : il s’exécute comme </a:t>
            </a:r>
            <a:r>
              <a:rPr lang="fr-FR" sz="1800" dirty="0"/>
              <a:t>étant une application installée sur l’OS de la machine </a:t>
            </a:r>
            <a:r>
              <a:rPr lang="fr-FR" sz="1800" dirty="0" smtClean="0"/>
              <a:t>hôte.</a:t>
            </a:r>
          </a:p>
          <a:p>
            <a:pPr lvl="1" algn="just">
              <a:buFont typeface="Wingdings" panose="05000000000000000000" pitchFamily="2" charset="2"/>
              <a:buChar char="ü"/>
            </a:pPr>
            <a:endParaRPr lang="fr-FR" sz="1800" dirty="0"/>
          </a:p>
          <a:p>
            <a:pPr algn="just"/>
            <a:endParaRPr lang="fr-FR" sz="1800" dirty="0"/>
          </a:p>
        </p:txBody>
      </p:sp>
      <p:sp>
        <p:nvSpPr>
          <p:cNvPr id="5" name="Espace réservé du pied de page 4"/>
          <p:cNvSpPr>
            <a:spLocks noGrp="1"/>
          </p:cNvSpPr>
          <p:nvPr>
            <p:ph type="ftr" sz="quarter" idx="11"/>
          </p:nvPr>
        </p:nvSpPr>
        <p:spPr/>
        <p:txBody>
          <a:bodyPr/>
          <a:lstStyle/>
          <a:p>
            <a:r>
              <a:rPr lang="fr-FR" smtClean="0"/>
              <a:t>Sécurité des applications conteneurisées avec K8S</a:t>
            </a:r>
            <a:endParaRPr lang="fr-FR"/>
          </a:p>
        </p:txBody>
      </p:sp>
      <p:sp>
        <p:nvSpPr>
          <p:cNvPr id="6" name="Espace réservé du numéro de diapositive 5"/>
          <p:cNvSpPr>
            <a:spLocks noGrp="1"/>
          </p:cNvSpPr>
          <p:nvPr>
            <p:ph type="sldNum" sz="quarter" idx="12"/>
          </p:nvPr>
        </p:nvSpPr>
        <p:spPr/>
        <p:txBody>
          <a:bodyPr/>
          <a:lstStyle/>
          <a:p>
            <a:fld id="{DD9BC35F-91A1-4ACF-B10F-6F8BBE36500D}" type="slidenum">
              <a:rPr lang="fr-FR" smtClean="0"/>
              <a:t>5</a:t>
            </a:fld>
            <a:endParaRPr lang="fr-FR"/>
          </a:p>
        </p:txBody>
      </p:sp>
      <p:pic>
        <p:nvPicPr>
          <p:cNvPr id="2050"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1772816"/>
            <a:ext cx="4038600" cy="2629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283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Conteneur</a:t>
            </a:r>
            <a:endParaRPr lang="fr-FR" dirty="0"/>
          </a:p>
        </p:txBody>
      </p:sp>
      <p:sp>
        <p:nvSpPr>
          <p:cNvPr id="3" name="Espace réservé du contenu 2"/>
          <p:cNvSpPr>
            <a:spLocks noGrp="1"/>
          </p:cNvSpPr>
          <p:nvPr>
            <p:ph sz="half" idx="1"/>
          </p:nvPr>
        </p:nvSpPr>
        <p:spPr>
          <a:xfrm>
            <a:off x="457200" y="1673352"/>
            <a:ext cx="4258816" cy="4718304"/>
          </a:xfrm>
        </p:spPr>
        <p:txBody>
          <a:bodyPr>
            <a:normAutofit/>
          </a:bodyPr>
          <a:lstStyle/>
          <a:p>
            <a:pPr algn="just"/>
            <a:r>
              <a:rPr lang="fr-FR" sz="1800" dirty="0" smtClean="0"/>
              <a:t>Les </a:t>
            </a:r>
            <a:r>
              <a:rPr lang="fr-FR" sz="1800" dirty="0" smtClean="0">
                <a:solidFill>
                  <a:srgbClr val="13B1B9"/>
                </a:solidFill>
              </a:rPr>
              <a:t>conteneurs</a:t>
            </a:r>
            <a:r>
              <a:rPr lang="fr-FR" sz="1800" dirty="0" smtClean="0"/>
              <a:t> s'exécutent </a:t>
            </a:r>
            <a:r>
              <a:rPr lang="fr-FR" sz="1800" dirty="0"/>
              <a:t>de manière </a:t>
            </a:r>
            <a:r>
              <a:rPr lang="fr-FR" sz="1800" dirty="0" smtClean="0"/>
              <a:t>indépendante et isolée sur </a:t>
            </a:r>
            <a:r>
              <a:rPr lang="fr-FR" sz="1800" dirty="0"/>
              <a:t>le même système </a:t>
            </a:r>
            <a:r>
              <a:rPr lang="fr-FR" sz="1800" dirty="0" smtClean="0"/>
              <a:t>d'exploitation hôte via un </a:t>
            </a:r>
            <a:r>
              <a:rPr lang="fr-FR" sz="1800" dirty="0">
                <a:solidFill>
                  <a:srgbClr val="13B1B9"/>
                </a:solidFill>
              </a:rPr>
              <a:t>moteur de </a:t>
            </a:r>
            <a:r>
              <a:rPr lang="fr-FR" sz="1800" dirty="0" smtClean="0">
                <a:solidFill>
                  <a:srgbClr val="13B1B9"/>
                </a:solidFill>
              </a:rPr>
              <a:t>conteneurs</a:t>
            </a:r>
            <a:r>
              <a:rPr lang="fr-FR" sz="1800" dirty="0" smtClean="0"/>
              <a:t>.</a:t>
            </a:r>
            <a:endParaRPr lang="fr-FR" sz="1800" dirty="0"/>
          </a:p>
          <a:p>
            <a:pPr algn="just"/>
            <a:r>
              <a:rPr lang="fr-FR" sz="1800" dirty="0" smtClean="0"/>
              <a:t>Un </a:t>
            </a:r>
            <a:r>
              <a:rPr lang="fr-FR" sz="1800" dirty="0"/>
              <a:t>conteneur </a:t>
            </a:r>
            <a:r>
              <a:rPr lang="fr-FR" sz="1800" u="sng" dirty="0" smtClean="0"/>
              <a:t>encapsule</a:t>
            </a:r>
            <a:r>
              <a:rPr lang="fr-FR" sz="1800" dirty="0" smtClean="0"/>
              <a:t> une application avec l’ensemble des bibliothèques</a:t>
            </a:r>
            <a:r>
              <a:rPr lang="fr-FR" sz="1800" dirty="0"/>
              <a:t>, </a:t>
            </a:r>
            <a:r>
              <a:rPr lang="fr-FR" sz="1800" dirty="0" smtClean="0"/>
              <a:t>des </a:t>
            </a:r>
            <a:r>
              <a:rPr lang="fr-FR" sz="1800" dirty="0"/>
              <a:t>binaires et </a:t>
            </a:r>
            <a:r>
              <a:rPr lang="fr-FR" sz="1800" dirty="0" smtClean="0"/>
              <a:t>des </a:t>
            </a:r>
            <a:r>
              <a:rPr lang="fr-FR" sz="1800" dirty="0"/>
              <a:t>fichiers nécessaires à </a:t>
            </a:r>
            <a:r>
              <a:rPr lang="fr-FR" sz="1800" dirty="0" smtClean="0"/>
              <a:t>son exécution.</a:t>
            </a:r>
          </a:p>
          <a:p>
            <a:pPr algn="just"/>
            <a:r>
              <a:rPr lang="fr-FR" sz="1800" dirty="0" smtClean="0"/>
              <a:t>Le </a:t>
            </a:r>
            <a:r>
              <a:rPr lang="fr-FR" sz="1800" dirty="0">
                <a:solidFill>
                  <a:srgbClr val="13B1B9"/>
                </a:solidFill>
              </a:rPr>
              <a:t>moteur de </a:t>
            </a:r>
            <a:r>
              <a:rPr lang="fr-FR" sz="1800" dirty="0" smtClean="0">
                <a:solidFill>
                  <a:srgbClr val="13B1B9"/>
                </a:solidFill>
              </a:rPr>
              <a:t>conteneurs</a:t>
            </a:r>
            <a:r>
              <a:rPr lang="fr-FR" sz="1800" dirty="0" smtClean="0"/>
              <a:t> gère un conteneur à travers une </a:t>
            </a:r>
            <a:r>
              <a:rPr lang="fr-FR" sz="1800" dirty="0" smtClean="0">
                <a:solidFill>
                  <a:srgbClr val="13B1B9"/>
                </a:solidFill>
              </a:rPr>
              <a:t>image de conteneur</a:t>
            </a:r>
            <a:r>
              <a:rPr lang="fr-FR" sz="1800" dirty="0" smtClean="0"/>
              <a:t> créées en exécutant un ensemble de commandes.</a:t>
            </a:r>
            <a:endParaRPr lang="fr-FR" sz="1800" dirty="0"/>
          </a:p>
          <a:p>
            <a:pPr algn="just"/>
            <a:endParaRPr lang="fr-FR" sz="1800" dirty="0"/>
          </a:p>
          <a:p>
            <a:pPr algn="just"/>
            <a:endParaRPr lang="fr-FR" sz="1800" dirty="0"/>
          </a:p>
          <a:p>
            <a:pPr algn="just"/>
            <a:endParaRPr lang="fr-FR" sz="1800" dirty="0"/>
          </a:p>
        </p:txBody>
      </p:sp>
      <p:sp>
        <p:nvSpPr>
          <p:cNvPr id="5" name="Espace réservé du pied de page 4"/>
          <p:cNvSpPr>
            <a:spLocks noGrp="1"/>
          </p:cNvSpPr>
          <p:nvPr>
            <p:ph type="ftr" sz="quarter" idx="11"/>
          </p:nvPr>
        </p:nvSpPr>
        <p:spPr/>
        <p:txBody>
          <a:bodyPr/>
          <a:lstStyle/>
          <a:p>
            <a:r>
              <a:rPr lang="fr-FR" smtClean="0"/>
              <a:t>Sécurité des applications conteneurisées avec K8S</a:t>
            </a:r>
            <a:endParaRPr lang="fr-FR"/>
          </a:p>
        </p:txBody>
      </p:sp>
      <p:sp>
        <p:nvSpPr>
          <p:cNvPr id="6" name="Espace réservé du numéro de diapositive 5"/>
          <p:cNvSpPr>
            <a:spLocks noGrp="1"/>
          </p:cNvSpPr>
          <p:nvPr>
            <p:ph type="sldNum" sz="quarter" idx="12"/>
          </p:nvPr>
        </p:nvSpPr>
        <p:spPr/>
        <p:txBody>
          <a:bodyPr/>
          <a:lstStyle/>
          <a:p>
            <a:fld id="{DD9BC35F-91A1-4ACF-B10F-6F8BBE36500D}" type="slidenum">
              <a:rPr lang="fr-FR" smtClean="0"/>
              <a:t>6</a:t>
            </a:fld>
            <a:endParaRPr lang="fr-FR"/>
          </a:p>
        </p:txBody>
      </p:sp>
      <p:pic>
        <p:nvPicPr>
          <p:cNvPr id="3077"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16016" y="1772816"/>
            <a:ext cx="4038600" cy="2632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134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VM versus Container</a:t>
            </a:r>
            <a:endParaRPr lang="fr-FR" dirty="0"/>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4215192522"/>
              </p:ext>
            </p:extLst>
          </p:nvPr>
        </p:nvGraphicFramePr>
        <p:xfrm>
          <a:off x="323528" y="1772816"/>
          <a:ext cx="8435280" cy="3632200"/>
        </p:xfrm>
        <a:graphic>
          <a:graphicData uri="http://schemas.openxmlformats.org/drawingml/2006/table">
            <a:tbl>
              <a:tblPr firstRow="1" bandRow="1">
                <a:tableStyleId>{5C22544A-7EE6-4342-B048-85BDC9FD1C3A}</a:tableStyleId>
              </a:tblPr>
              <a:tblGrid>
                <a:gridCol w="1440180"/>
                <a:gridCol w="3034660"/>
                <a:gridCol w="3960440"/>
              </a:tblGrid>
              <a:tr h="370840">
                <a:tc>
                  <a:txBody>
                    <a:bodyPr/>
                    <a:lstStyle/>
                    <a:p>
                      <a:pPr algn="ctr"/>
                      <a:endParaRPr lang="fr-FR" sz="1600" dirty="0"/>
                    </a:p>
                  </a:txBody>
                  <a:tcPr/>
                </a:tc>
                <a:tc>
                  <a:txBody>
                    <a:bodyPr/>
                    <a:lstStyle/>
                    <a:p>
                      <a:pPr algn="ctr"/>
                      <a:r>
                        <a:rPr lang="fr-FR" sz="1600" dirty="0" smtClean="0"/>
                        <a:t>VM</a:t>
                      </a:r>
                      <a:endParaRPr lang="fr-FR" sz="1600" dirty="0"/>
                    </a:p>
                  </a:txBody>
                  <a:tcPr/>
                </a:tc>
                <a:tc>
                  <a:txBody>
                    <a:bodyPr/>
                    <a:lstStyle/>
                    <a:p>
                      <a:pPr algn="ctr"/>
                      <a:r>
                        <a:rPr lang="fr-FR" sz="1600" dirty="0" smtClean="0"/>
                        <a:t>Container</a:t>
                      </a:r>
                      <a:endParaRPr lang="fr-FR" sz="1600" dirty="0"/>
                    </a:p>
                  </a:txBody>
                  <a:tcPr/>
                </a:tc>
              </a:tr>
              <a:tr h="370840">
                <a:tc>
                  <a:txBody>
                    <a:bodyPr/>
                    <a:lstStyle/>
                    <a:p>
                      <a:r>
                        <a:rPr lang="fr-FR" sz="1600" dirty="0" smtClean="0"/>
                        <a:t>Performance</a:t>
                      </a:r>
                      <a:endParaRPr lang="fr-FR" sz="1600" dirty="0"/>
                    </a:p>
                  </a:txBody>
                  <a:tcPr/>
                </a:tc>
                <a:tc>
                  <a:txBody>
                    <a:bodyPr/>
                    <a:lstStyle/>
                    <a:p>
                      <a:r>
                        <a:rPr lang="fr-FR" sz="1600" dirty="0" smtClean="0"/>
                        <a:t>chaque VM dispose de son</a:t>
                      </a:r>
                      <a:r>
                        <a:rPr lang="fr-FR" sz="1600" baseline="0" dirty="0" smtClean="0"/>
                        <a:t> propre OS ce qui i</a:t>
                      </a:r>
                      <a:r>
                        <a:rPr lang="fr-FR" sz="1600" b="0" i="0" kern="1200" dirty="0" smtClean="0">
                          <a:solidFill>
                            <a:schemeClr val="dk1"/>
                          </a:solidFill>
                          <a:effectLst/>
                          <a:latin typeface="+mn-lt"/>
                          <a:ea typeface="+mn-ea"/>
                          <a:cs typeface="+mn-cs"/>
                        </a:rPr>
                        <a:t>mplique une surcharge supplémentaire.</a:t>
                      </a:r>
                      <a:endParaRPr lang="fr-FR" sz="1600" dirty="0"/>
                    </a:p>
                  </a:txBody>
                  <a:tcPr/>
                </a:tc>
                <a:tc>
                  <a:txBody>
                    <a:bodyPr/>
                    <a:lstStyle/>
                    <a:p>
                      <a:r>
                        <a:rPr lang="fr-FR" sz="1600" dirty="0" smtClean="0"/>
                        <a:t>les conteneur</a:t>
                      </a:r>
                      <a:r>
                        <a:rPr lang="fr-FR" sz="1600" baseline="0" dirty="0" smtClean="0"/>
                        <a:t>s partagent le même noyau OS </a:t>
                      </a:r>
                      <a:r>
                        <a:rPr lang="fr-FR" sz="1800" b="0" i="0" kern="1200" dirty="0" smtClean="0">
                          <a:solidFill>
                            <a:schemeClr val="dk1"/>
                          </a:solidFill>
                          <a:effectLst/>
                          <a:latin typeface="+mn-lt"/>
                          <a:ea typeface="+mn-ea"/>
                          <a:cs typeface="+mn-cs"/>
                        </a:rPr>
                        <a:t>ce qui rend leur exécution plus légère et plus rapide.</a:t>
                      </a:r>
                      <a:endParaRPr lang="fr-FR" sz="1600" dirty="0"/>
                    </a:p>
                  </a:txBody>
                  <a:tcPr/>
                </a:tc>
              </a:tr>
              <a:tr h="370840">
                <a:tc>
                  <a:txBody>
                    <a:bodyPr/>
                    <a:lstStyle/>
                    <a:p>
                      <a:r>
                        <a:rPr lang="fr-FR" sz="1600" dirty="0" smtClean="0"/>
                        <a:t>Isolation</a:t>
                      </a:r>
                      <a:endParaRPr lang="fr-FR" sz="1600" dirty="0"/>
                    </a:p>
                  </a:txBody>
                  <a:tcPr/>
                </a:tc>
                <a:tc>
                  <a:txBody>
                    <a:bodyPr/>
                    <a:lstStyle/>
                    <a:p>
                      <a:r>
                        <a:rPr lang="fr-FR" sz="1800" b="0" i="0" kern="1200" dirty="0" smtClean="0">
                          <a:solidFill>
                            <a:schemeClr val="dk1"/>
                          </a:solidFill>
                          <a:effectLst/>
                          <a:latin typeface="+mn-lt"/>
                          <a:ea typeface="+mn-ea"/>
                          <a:cs typeface="+mn-cs"/>
                        </a:rPr>
                        <a:t>isolation totale.</a:t>
                      </a:r>
                      <a:endParaRPr lang="fr-FR" sz="1600" dirty="0"/>
                    </a:p>
                  </a:txBody>
                  <a:tcPr/>
                </a:tc>
                <a:tc>
                  <a:txBody>
                    <a:bodyPr/>
                    <a:lstStyle/>
                    <a:p>
                      <a:r>
                        <a:rPr lang="fr-FR" sz="1800" b="0" i="0" kern="1200" dirty="0" smtClean="0">
                          <a:solidFill>
                            <a:schemeClr val="dk1"/>
                          </a:solidFill>
                          <a:effectLst/>
                          <a:latin typeface="+mn-lt"/>
                          <a:ea typeface="+mn-ea"/>
                          <a:cs typeface="+mn-cs"/>
                        </a:rPr>
                        <a:t>isolation au niveau du processus d’exécution.</a:t>
                      </a:r>
                      <a:endParaRPr lang="fr-FR" sz="1600" dirty="0"/>
                    </a:p>
                  </a:txBody>
                  <a:tcPr/>
                </a:tc>
              </a:tr>
              <a:tr h="370840">
                <a:tc>
                  <a:txBody>
                    <a:bodyPr/>
                    <a:lstStyle/>
                    <a:p>
                      <a:r>
                        <a:rPr lang="fr-FR" sz="1600" dirty="0" smtClean="0"/>
                        <a:t>Infrastructure</a:t>
                      </a:r>
                      <a:endParaRPr lang="fr-FR" sz="1600" dirty="0"/>
                    </a:p>
                  </a:txBody>
                  <a:tcPr/>
                </a:tc>
                <a:tc>
                  <a:txBody>
                    <a:bodyPr/>
                    <a:lstStyle/>
                    <a:p>
                      <a:r>
                        <a:rPr lang="fr-FR" sz="1600" dirty="0" smtClean="0"/>
                        <a:t>Gérée par un hyperviseur comme VMware, Virtual Box, Microsoft Hyper-V, etc.</a:t>
                      </a:r>
                      <a:endParaRPr lang="fr-FR" sz="1600" dirty="0"/>
                    </a:p>
                  </a:txBody>
                  <a:tcPr/>
                </a:tc>
                <a:tc>
                  <a:txBody>
                    <a:bodyPr/>
                    <a:lstStyle/>
                    <a:p>
                      <a:r>
                        <a:rPr lang="fr-FR" sz="1600" dirty="0" smtClean="0"/>
                        <a:t>géré par un moteur de conteneur</a:t>
                      </a:r>
                      <a:r>
                        <a:rPr lang="fr-FR" sz="1600" baseline="0" dirty="0" smtClean="0"/>
                        <a:t>, comme Docker, et un orchestrateur comme Docker </a:t>
                      </a:r>
                      <a:r>
                        <a:rPr lang="fr-FR" sz="1600" baseline="0" dirty="0" err="1" smtClean="0"/>
                        <a:t>Swarm</a:t>
                      </a:r>
                      <a:r>
                        <a:rPr lang="fr-FR" sz="1600" baseline="0" dirty="0" smtClean="0"/>
                        <a:t> ou Kubernetes.</a:t>
                      </a:r>
                      <a:endParaRPr lang="fr-FR" sz="1600" dirty="0"/>
                    </a:p>
                  </a:txBody>
                  <a:tcPr/>
                </a:tc>
              </a:tr>
              <a:tr h="370840">
                <a:tc>
                  <a:txBody>
                    <a:bodyPr/>
                    <a:lstStyle/>
                    <a:p>
                      <a:r>
                        <a:rPr lang="fr-FR" sz="1600" dirty="0" smtClean="0"/>
                        <a:t>Portabilité</a:t>
                      </a:r>
                      <a:endParaRPr lang="fr-FR" sz="1600" dirty="0"/>
                    </a:p>
                  </a:txBody>
                  <a:tcPr/>
                </a:tc>
                <a:tc>
                  <a:txBody>
                    <a:bodyPr/>
                    <a:lstStyle/>
                    <a:p>
                      <a:r>
                        <a:rPr lang="fr-FR" sz="1600" dirty="0" smtClean="0"/>
                        <a:t>dépendance</a:t>
                      </a:r>
                      <a:r>
                        <a:rPr lang="fr-FR" sz="1600" baseline="0" dirty="0" smtClean="0"/>
                        <a:t> avec l’hyperviseur </a:t>
                      </a:r>
                      <a:r>
                        <a:rPr lang="fr-FR" sz="1600" baseline="0" dirty="0" smtClean="0">
                          <a:sym typeface="Wingdings" panose="05000000000000000000" pitchFamily="2" charset="2"/>
                        </a:rPr>
                        <a:t> </a:t>
                      </a:r>
                      <a:r>
                        <a:rPr lang="fr-FR" sz="1600" baseline="0" dirty="0" smtClean="0"/>
                        <a:t>Transfert plus complexe d’un système à un autre.</a:t>
                      </a:r>
                      <a:endParaRPr lang="fr-FR" sz="1600" dirty="0"/>
                    </a:p>
                  </a:txBody>
                  <a:tcPr/>
                </a:tc>
                <a:tc>
                  <a:txBody>
                    <a:bodyPr/>
                    <a:lstStyle/>
                    <a:p>
                      <a:r>
                        <a:rPr lang="fr-FR" sz="1800" b="0" i="0" kern="1200" dirty="0" smtClean="0">
                          <a:solidFill>
                            <a:schemeClr val="dk1"/>
                          </a:solidFill>
                          <a:effectLst/>
                          <a:latin typeface="+mn-lt"/>
                          <a:ea typeface="+mn-ea"/>
                          <a:cs typeface="+mn-cs"/>
                        </a:rPr>
                        <a:t>dépendance avec</a:t>
                      </a:r>
                      <a:r>
                        <a:rPr lang="fr-FR" sz="1800" b="0" i="0" kern="1200" baseline="0" dirty="0" smtClean="0">
                          <a:solidFill>
                            <a:schemeClr val="dk1"/>
                          </a:solidFill>
                          <a:effectLst/>
                          <a:latin typeface="+mn-lt"/>
                          <a:ea typeface="+mn-ea"/>
                          <a:cs typeface="+mn-cs"/>
                        </a:rPr>
                        <a:t> le moteur de conteneurs </a:t>
                      </a:r>
                      <a:r>
                        <a:rPr lang="fr-FR" sz="1800" b="0" i="0" kern="1200" baseline="0" dirty="0" smtClean="0">
                          <a:solidFill>
                            <a:schemeClr val="dk1"/>
                          </a:solidFill>
                          <a:effectLst/>
                          <a:latin typeface="+mn-lt"/>
                          <a:ea typeface="+mn-ea"/>
                          <a:cs typeface="+mn-cs"/>
                          <a:sym typeface="Wingdings" panose="05000000000000000000" pitchFamily="2" charset="2"/>
                        </a:rPr>
                        <a:t></a:t>
                      </a:r>
                      <a:r>
                        <a:rPr lang="fr-FR" sz="1800" b="0" i="0" kern="1200" baseline="0" dirty="0" smtClean="0">
                          <a:solidFill>
                            <a:schemeClr val="dk1"/>
                          </a:solidFill>
                          <a:effectLst/>
                          <a:latin typeface="+mn-lt"/>
                          <a:ea typeface="+mn-ea"/>
                          <a:cs typeface="+mn-cs"/>
                        </a:rPr>
                        <a:t> Transfert plus léger d’un système à un autre.</a:t>
                      </a:r>
                      <a:endParaRPr lang="fr-FR" sz="1600" dirty="0"/>
                    </a:p>
                  </a:txBody>
                  <a:tcPr/>
                </a:tc>
              </a:tr>
            </a:tbl>
          </a:graphicData>
        </a:graphic>
      </p:graphicFrame>
      <p:sp>
        <p:nvSpPr>
          <p:cNvPr id="4" name="Espace réservé du pied de page 3"/>
          <p:cNvSpPr>
            <a:spLocks noGrp="1"/>
          </p:cNvSpPr>
          <p:nvPr>
            <p:ph type="ftr" sz="quarter" idx="11"/>
          </p:nvPr>
        </p:nvSpPr>
        <p:spPr/>
        <p:txBody>
          <a:bodyPr/>
          <a:lstStyle/>
          <a:p>
            <a:r>
              <a:rPr lang="fr-FR" smtClean="0"/>
              <a:t>Sécurité des applications conteneurisées avec K8S</a:t>
            </a:r>
            <a:endParaRPr lang="fr-FR"/>
          </a:p>
        </p:txBody>
      </p:sp>
      <p:sp>
        <p:nvSpPr>
          <p:cNvPr id="5" name="Espace réservé du numéro de diapositive 4"/>
          <p:cNvSpPr>
            <a:spLocks noGrp="1"/>
          </p:cNvSpPr>
          <p:nvPr>
            <p:ph type="sldNum" sz="quarter" idx="12"/>
          </p:nvPr>
        </p:nvSpPr>
        <p:spPr/>
        <p:txBody>
          <a:bodyPr/>
          <a:lstStyle/>
          <a:p>
            <a:fld id="{DD9BC35F-91A1-4ACF-B10F-6F8BBE36500D}" type="slidenum">
              <a:rPr lang="fr-FR" smtClean="0"/>
              <a:t>7</a:t>
            </a:fld>
            <a:endParaRPr lang="fr-FR"/>
          </a:p>
        </p:txBody>
      </p:sp>
    </p:spTree>
    <p:extLst>
      <p:ext uri="{BB962C8B-B14F-4D97-AF65-F5344CB8AC3E}">
        <p14:creationId xmlns:p14="http://schemas.microsoft.com/office/powerpoint/2010/main" val="3956381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Docker</a:t>
            </a:r>
            <a:endParaRPr lang="fr-FR" dirty="0"/>
          </a:p>
        </p:txBody>
      </p:sp>
      <p:sp>
        <p:nvSpPr>
          <p:cNvPr id="4" name="Sous-titre 2"/>
          <p:cNvSpPr>
            <a:spLocks noGrp="1"/>
          </p:cNvSpPr>
          <p:nvPr>
            <p:ph type="subTitle" idx="1"/>
          </p:nvPr>
        </p:nvSpPr>
        <p:spPr>
          <a:xfrm>
            <a:off x="685800" y="3505200"/>
            <a:ext cx="6400800" cy="1752600"/>
          </a:xfrm>
        </p:spPr>
        <p:txBody>
          <a:bodyPr>
            <a:normAutofit lnSpcReduction="10000"/>
          </a:bodyPr>
          <a:lstStyle/>
          <a:p>
            <a:pPr marL="342900" indent="-342900">
              <a:buFont typeface="Arial" panose="020B0604020202020204" pitchFamily="34" charset="0"/>
              <a:buChar char="•"/>
            </a:pPr>
            <a:r>
              <a:rPr lang="fr-FR" dirty="0"/>
              <a:t>Docker, qu’est-ce que c’est ?</a:t>
            </a:r>
          </a:p>
          <a:p>
            <a:pPr marL="342900" indent="-342900">
              <a:buFont typeface="Arial" panose="020B0604020202020204" pitchFamily="34" charset="0"/>
              <a:buChar char="•"/>
            </a:pPr>
            <a:r>
              <a:rPr lang="fr-FR" dirty="0" smtClean="0"/>
              <a:t>Image </a:t>
            </a:r>
            <a:r>
              <a:rPr lang="fr-FR" dirty="0"/>
              <a:t>Docker &amp; Conteneur Docker</a:t>
            </a:r>
          </a:p>
          <a:p>
            <a:pPr marL="342900" indent="-342900">
              <a:buFont typeface="Arial" panose="020B0604020202020204" pitchFamily="34" charset="0"/>
              <a:buChar char="•"/>
            </a:pPr>
            <a:r>
              <a:rPr lang="fr-FR" dirty="0"/>
              <a:t>Dockerfile</a:t>
            </a:r>
          </a:p>
          <a:p>
            <a:pPr marL="342900" indent="-342900">
              <a:buFont typeface="Arial" panose="020B0604020202020204" pitchFamily="34" charset="0"/>
              <a:buChar char="•"/>
            </a:pPr>
            <a:r>
              <a:rPr lang="fr-FR" dirty="0" smtClean="0"/>
              <a:t>Ateliers Docker</a:t>
            </a:r>
          </a:p>
        </p:txBody>
      </p:sp>
    </p:spTree>
    <p:extLst>
      <p:ext uri="{BB962C8B-B14F-4D97-AF65-F5344CB8AC3E}">
        <p14:creationId xmlns:p14="http://schemas.microsoft.com/office/powerpoint/2010/main" val="3292269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Docker, qu’est-ce que c’est ?</a:t>
            </a:r>
            <a:endParaRPr lang="fr-FR" dirty="0"/>
          </a:p>
        </p:txBody>
      </p:sp>
      <p:sp>
        <p:nvSpPr>
          <p:cNvPr id="3" name="Espace réservé du contenu 2"/>
          <p:cNvSpPr>
            <a:spLocks noGrp="1"/>
          </p:cNvSpPr>
          <p:nvPr>
            <p:ph idx="1"/>
          </p:nvPr>
        </p:nvSpPr>
        <p:spPr/>
        <p:txBody>
          <a:bodyPr>
            <a:normAutofit/>
          </a:bodyPr>
          <a:lstStyle/>
          <a:p>
            <a:pPr algn="just"/>
            <a:r>
              <a:rPr lang="fr-FR" sz="2200" b="1" dirty="0">
                <a:solidFill>
                  <a:srgbClr val="13B1B9"/>
                </a:solidFill>
              </a:rPr>
              <a:t>Docker</a:t>
            </a:r>
            <a:r>
              <a:rPr lang="fr-FR" sz="2200" dirty="0">
                <a:solidFill>
                  <a:srgbClr val="13B1B9"/>
                </a:solidFill>
              </a:rPr>
              <a:t> </a:t>
            </a:r>
            <a:r>
              <a:rPr lang="fr-FR" sz="2200" dirty="0"/>
              <a:t>est un logiciel open source permettant d’automatiser le déploiement des </a:t>
            </a:r>
            <a:r>
              <a:rPr lang="fr-FR" sz="2200" dirty="0" smtClean="0"/>
              <a:t>applications sous </a:t>
            </a:r>
            <a:r>
              <a:rPr lang="fr-FR" sz="2200" dirty="0"/>
              <a:t>formes de packages dans des </a:t>
            </a:r>
            <a:r>
              <a:rPr lang="fr-FR" sz="2200" b="1" dirty="0">
                <a:solidFill>
                  <a:srgbClr val="13B1B9"/>
                </a:solidFill>
              </a:rPr>
              <a:t>conteneurs</a:t>
            </a:r>
            <a:r>
              <a:rPr lang="fr-FR" sz="2200" dirty="0">
                <a:solidFill>
                  <a:srgbClr val="13B1B9"/>
                </a:solidFill>
              </a:rPr>
              <a:t> </a:t>
            </a:r>
            <a:r>
              <a:rPr lang="fr-FR" sz="2200" dirty="0"/>
              <a:t>virtuels</a:t>
            </a:r>
            <a:r>
              <a:rPr lang="fr-FR" sz="2200" dirty="0" smtClean="0"/>
              <a:t>.</a:t>
            </a:r>
          </a:p>
          <a:p>
            <a:pPr algn="just"/>
            <a:endParaRPr lang="fr-FR" sz="2200" dirty="0" smtClean="0"/>
          </a:p>
          <a:p>
            <a:pPr algn="just"/>
            <a:endParaRPr lang="fr-FR" sz="2200" dirty="0"/>
          </a:p>
          <a:p>
            <a:pPr algn="just"/>
            <a:endParaRPr lang="fr-FR" sz="2200" dirty="0" smtClean="0"/>
          </a:p>
          <a:p>
            <a:pPr algn="just"/>
            <a:endParaRPr lang="fr-FR" sz="2200" dirty="0" smtClean="0"/>
          </a:p>
          <a:p>
            <a:pPr algn="just"/>
            <a:endParaRPr lang="fr-FR" sz="2200" dirty="0"/>
          </a:p>
          <a:p>
            <a:pPr algn="just"/>
            <a:endParaRPr lang="fr-FR" sz="2200" dirty="0" smtClean="0"/>
          </a:p>
          <a:p>
            <a:pPr algn="just"/>
            <a:r>
              <a:rPr lang="fr-FR" sz="2200" dirty="0"/>
              <a:t>les </a:t>
            </a:r>
            <a:r>
              <a:rPr lang="fr-FR" sz="2200" b="1" dirty="0">
                <a:solidFill>
                  <a:srgbClr val="13B1B9"/>
                </a:solidFill>
              </a:rPr>
              <a:t>conteneurs Docker</a:t>
            </a:r>
            <a:r>
              <a:rPr lang="fr-FR" sz="2200" dirty="0">
                <a:solidFill>
                  <a:srgbClr val="13B1B9"/>
                </a:solidFill>
              </a:rPr>
              <a:t> </a:t>
            </a:r>
            <a:r>
              <a:rPr lang="fr-FR" sz="2200" dirty="0"/>
              <a:t>ne contiennent que les applications et leurs dépendances </a:t>
            </a:r>
            <a:r>
              <a:rPr lang="fr-FR" sz="2200" dirty="0" smtClean="0"/>
              <a:t>(i.e. le binaire avec toutes ses librairies) et </a:t>
            </a:r>
            <a:r>
              <a:rPr lang="fr-FR" sz="2200" dirty="0"/>
              <a:t>partagent tous le </a:t>
            </a:r>
            <a:r>
              <a:rPr lang="fr-FR" sz="2200" dirty="0" smtClean="0"/>
              <a:t>même </a:t>
            </a:r>
            <a:r>
              <a:rPr lang="fr-FR" sz="2200" dirty="0" smtClean="0"/>
              <a:t>noyau du système </a:t>
            </a:r>
            <a:r>
              <a:rPr lang="fr-FR" sz="2200" dirty="0"/>
              <a:t>d’exploitation </a:t>
            </a:r>
            <a:r>
              <a:rPr lang="fr-FR" sz="2200" dirty="0" smtClean="0"/>
              <a:t>hôte.</a:t>
            </a:r>
            <a:endParaRPr lang="fr-FR" sz="2200" dirty="0"/>
          </a:p>
        </p:txBody>
      </p:sp>
      <p:pic>
        <p:nvPicPr>
          <p:cNvPr id="4103" name="Picture 7" descr="Docker Logo PNG Vectors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2924944"/>
            <a:ext cx="2088232" cy="1754116"/>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4"/>
          <p:cNvSpPr>
            <a:spLocks noGrp="1"/>
          </p:cNvSpPr>
          <p:nvPr>
            <p:ph type="ftr" sz="quarter" idx="11"/>
          </p:nvPr>
        </p:nvSpPr>
        <p:spPr/>
        <p:txBody>
          <a:bodyPr/>
          <a:lstStyle/>
          <a:p>
            <a:r>
              <a:rPr lang="fr-FR" smtClean="0"/>
              <a:t>Sécurité des applications conteneurisées avec K8S</a:t>
            </a:r>
            <a:endParaRPr lang="fr-FR"/>
          </a:p>
        </p:txBody>
      </p:sp>
      <p:sp>
        <p:nvSpPr>
          <p:cNvPr id="6" name="Espace réservé du numéro de diapositive 5"/>
          <p:cNvSpPr>
            <a:spLocks noGrp="1"/>
          </p:cNvSpPr>
          <p:nvPr>
            <p:ph type="sldNum" sz="quarter" idx="12"/>
          </p:nvPr>
        </p:nvSpPr>
        <p:spPr/>
        <p:txBody>
          <a:bodyPr/>
          <a:lstStyle/>
          <a:p>
            <a:fld id="{DD9BC35F-91A1-4ACF-B10F-6F8BBE36500D}" type="slidenum">
              <a:rPr lang="fr-FR" smtClean="0"/>
              <a:t>9</a:t>
            </a:fld>
            <a:endParaRPr lang="fr-FR"/>
          </a:p>
        </p:txBody>
      </p:sp>
    </p:spTree>
    <p:extLst>
      <p:ext uri="{BB962C8B-B14F-4D97-AF65-F5344CB8AC3E}">
        <p14:creationId xmlns:p14="http://schemas.microsoft.com/office/powerpoint/2010/main" val="28228577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té">
  <a:themeElements>
    <a:clrScheme name="Clarté">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17408</TotalTime>
  <Words>2804</Words>
  <Application>Microsoft Office PowerPoint</Application>
  <PresentationFormat>Affichage à l'écran (4:3)</PresentationFormat>
  <Paragraphs>450</Paragraphs>
  <Slides>42</Slides>
  <Notes>2</Notes>
  <HiddenSlides>0</HiddenSlides>
  <MMClips>0</MMClips>
  <ScaleCrop>false</ScaleCrop>
  <HeadingPairs>
    <vt:vector size="4" baseType="variant">
      <vt:variant>
        <vt:lpstr>Thème</vt:lpstr>
      </vt:variant>
      <vt:variant>
        <vt:i4>1</vt:i4>
      </vt:variant>
      <vt:variant>
        <vt:lpstr>Titres des diapositives</vt:lpstr>
      </vt:variant>
      <vt:variant>
        <vt:i4>42</vt:i4>
      </vt:variant>
    </vt:vector>
  </HeadingPairs>
  <TitlesOfParts>
    <vt:vector size="43" baseType="lpstr">
      <vt:lpstr>Clarté</vt:lpstr>
      <vt:lpstr>Cloud Computing : Docker, Kubernetes Déploiement et Sécurité des applications conteneurisées</vt:lpstr>
      <vt:lpstr>Plan</vt:lpstr>
      <vt:lpstr>Virtualisation </vt:lpstr>
      <vt:lpstr>Virtualisation</vt:lpstr>
      <vt:lpstr>Machine Virtuelle</vt:lpstr>
      <vt:lpstr>Conteneur</vt:lpstr>
      <vt:lpstr>VM versus Container</vt:lpstr>
      <vt:lpstr>Docker</vt:lpstr>
      <vt:lpstr>Docker, qu’est-ce que c’est ?</vt:lpstr>
      <vt:lpstr>Image docker</vt:lpstr>
      <vt:lpstr>Dockerfile</vt:lpstr>
      <vt:lpstr>Dockerfile - exemple</vt:lpstr>
      <vt:lpstr>Les commandes Dockerfile (1/3)</vt:lpstr>
      <vt:lpstr>Les commandes Dockerfile (2/3)</vt:lpstr>
      <vt:lpstr>Les commandes Dockerfile (3/3)</vt:lpstr>
      <vt:lpstr>Ateliers Docker</vt:lpstr>
      <vt:lpstr>Kubernetes</vt:lpstr>
      <vt:lpstr>K8s, qu’est-ce que c’est ?</vt:lpstr>
      <vt:lpstr>Atelier K8s : minikube et kubectl</vt:lpstr>
      <vt:lpstr>Atelier K8s : minikube et kubectl</vt:lpstr>
      <vt:lpstr>Atelier K8s : minikube et kubectl</vt:lpstr>
      <vt:lpstr>Objets K8S</vt:lpstr>
      <vt:lpstr>Objets K8s : PODS</vt:lpstr>
      <vt:lpstr>Objets K8s : PODS</vt:lpstr>
      <vt:lpstr>Objets K8s : PODS</vt:lpstr>
      <vt:lpstr>Objets K8s : VOLUMES</vt:lpstr>
      <vt:lpstr>Objets K8s : SERVICES</vt:lpstr>
      <vt:lpstr>Objets K8s : SERVICES</vt:lpstr>
      <vt:lpstr>Objets K8s : NAMESPACES</vt:lpstr>
      <vt:lpstr>Workloads K8s</vt:lpstr>
      <vt:lpstr>Workloads</vt:lpstr>
      <vt:lpstr>Workloads K8s : Deployment</vt:lpstr>
      <vt:lpstr>Workloads K8s : ReplicaSet</vt:lpstr>
      <vt:lpstr>Workloads K8s : StatefulSet, DaemonSet, Job</vt:lpstr>
      <vt:lpstr>Cluster K8S</vt:lpstr>
      <vt:lpstr>Cluster K8s : Architecture</vt:lpstr>
      <vt:lpstr>Cluster K8s : Control Plane (Master)</vt:lpstr>
      <vt:lpstr>Cluster K8s : Worker nodes</vt:lpstr>
      <vt:lpstr>Ateliers K8s</vt:lpstr>
      <vt:lpstr>Sécurité</vt:lpstr>
      <vt:lpstr>Présentation PowerPoint</vt:lpstr>
      <vt:lpstr>Références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Mohamed TALHA</dc:creator>
  <cp:lastModifiedBy>Mohamed TALHA</cp:lastModifiedBy>
  <cp:revision>537</cp:revision>
  <dcterms:created xsi:type="dcterms:W3CDTF">2024-11-28T13:24:44Z</dcterms:created>
  <dcterms:modified xsi:type="dcterms:W3CDTF">2025-04-26T09:58:21Z</dcterms:modified>
</cp:coreProperties>
</file>