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7"/>
  </p:notesMasterIdLst>
  <p:sldIdLst>
    <p:sldId id="2235" r:id="rId2"/>
    <p:sldId id="2366" r:id="rId3"/>
    <p:sldId id="2236" r:id="rId4"/>
    <p:sldId id="2076138101" r:id="rId5"/>
    <p:sldId id="2076138118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65A693-A135-4CF9-85ED-4E285D7DBFDE}">
  <a:tblStyle styleId="{A365A693-A135-4CF9-85ED-4E285D7DBF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7674" autoAdjust="0"/>
  </p:normalViewPr>
  <p:slideViewPr>
    <p:cSldViewPr snapToGrid="0" snapToObjects="1">
      <p:cViewPr varScale="1">
        <p:scale>
          <a:sx n="88" d="100"/>
          <a:sy n="88" d="100"/>
        </p:scale>
        <p:origin x="13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9FB2E-5393-44B0-9080-848854B5C1FE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1241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9FB2E-5393-44B0-9080-848854B5C1FE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8332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9FB2E-5393-44B0-9080-848854B5C1FE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0454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9FB2E-5393-44B0-9080-848854B5C1FE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4089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">
  <p:cSld name="SECTION_TITLE_AND_DESCRIPTION_1_2_4_2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2" name="Google Shape;132;p20"/>
          <p:cNvSpPr/>
          <p:nvPr/>
        </p:nvSpPr>
        <p:spPr>
          <a:xfrm rot="5400000">
            <a:off x="0" y="3"/>
            <a:ext cx="1405500" cy="14055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3819525" y="4367800"/>
            <a:ext cx="5324400" cy="43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 + design 2">
    <p:bg>
      <p:bgPr>
        <a:solidFill>
          <a:srgbClr val="F3F3F3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/>
          <p:nvPr/>
        </p:nvSpPr>
        <p:spPr>
          <a:xfrm rot="10800000" flipH="1">
            <a:off x="371475" y="-18900"/>
            <a:ext cx="704700" cy="51624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3" name="Google Shape;183;p8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8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5" name="Google Shape;185;p8"/>
          <p:cNvGrpSpPr/>
          <p:nvPr/>
        </p:nvGrpSpPr>
        <p:grpSpPr>
          <a:xfrm rot="-5400000">
            <a:off x="7385674" y="965896"/>
            <a:ext cx="2219245" cy="288063"/>
            <a:chOff x="3906325" y="2716500"/>
            <a:chExt cx="3677900" cy="477400"/>
          </a:xfrm>
        </p:grpSpPr>
        <p:sp>
          <p:nvSpPr>
            <p:cNvPr id="186" name="Google Shape;186;p8"/>
            <p:cNvSpPr/>
            <p:nvPr/>
          </p:nvSpPr>
          <p:spPr>
            <a:xfrm>
              <a:off x="3906325" y="2716500"/>
              <a:ext cx="268226" cy="267657"/>
            </a:xfrm>
            <a:custGeom>
              <a:avLst/>
              <a:gdLst/>
              <a:ahLst/>
              <a:cxnLst/>
              <a:rect l="l" t="t" r="r" b="b"/>
              <a:pathLst>
                <a:path w="1885" h="1881" extrusionOk="0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3906325" y="2716500"/>
              <a:ext cx="432150" cy="431581"/>
            </a:xfrm>
            <a:custGeom>
              <a:avLst/>
              <a:gdLst/>
              <a:ahLst/>
              <a:cxnLst/>
              <a:rect l="l" t="t" r="r" b="b"/>
              <a:pathLst>
                <a:path w="3037" h="3033" extrusionOk="0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3980034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414395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43078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447180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4635303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479922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496300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512693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5290429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545435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561827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578220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59459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109479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27340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643732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660125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6764463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6928387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7092311" y="2716500"/>
              <a:ext cx="491914" cy="477400"/>
            </a:xfrm>
            <a:custGeom>
              <a:avLst/>
              <a:gdLst/>
              <a:ahLst/>
              <a:cxnLst/>
              <a:rect l="l" t="t" r="r" b="b"/>
              <a:pathLst>
                <a:path w="345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7256235" y="2865910"/>
              <a:ext cx="327990" cy="327990"/>
            </a:xfrm>
            <a:custGeom>
              <a:avLst/>
              <a:gdLst/>
              <a:ahLst/>
              <a:cxnLst/>
              <a:rect l="l" t="t" r="r" b="b"/>
              <a:pathLst>
                <a:path w="2305" h="2305" extrusionOk="0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7419590" y="3029834"/>
              <a:ext cx="164635" cy="164066"/>
            </a:xfrm>
            <a:custGeom>
              <a:avLst/>
              <a:gdLst/>
              <a:ahLst/>
              <a:cxnLst/>
              <a:rect l="l" t="t" r="r" b="b"/>
              <a:pathLst>
                <a:path w="1157" h="1153" extrusionOk="0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583514" y="3193758"/>
              <a:ext cx="711" cy="142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8"/>
          <p:cNvSpPr txBox="1">
            <a:spLocks noGrp="1"/>
          </p:cNvSpPr>
          <p:nvPr>
            <p:ph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5349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5" type="blank">
  <p:cSld name="Title design 5">
    <p:bg>
      <p:bgPr>
        <a:solidFill>
          <a:srgbClr val="F3F3F3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5"/>
          <p:cNvSpPr/>
          <p:nvPr/>
        </p:nvSpPr>
        <p:spPr>
          <a:xfrm rot="10800000" flipH="1">
            <a:off x="371475" y="300"/>
            <a:ext cx="704700" cy="48303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3" name="Google Shape;403;p15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15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5" name="Google Shape;405;p15"/>
          <p:cNvGrpSpPr/>
          <p:nvPr/>
        </p:nvGrpSpPr>
        <p:grpSpPr>
          <a:xfrm rot="-5400000">
            <a:off x="7385674" y="965896"/>
            <a:ext cx="2219245" cy="288063"/>
            <a:chOff x="3906325" y="2716500"/>
            <a:chExt cx="3677900" cy="477400"/>
          </a:xfrm>
        </p:grpSpPr>
        <p:sp>
          <p:nvSpPr>
            <p:cNvPr id="406" name="Google Shape;406;p15"/>
            <p:cNvSpPr/>
            <p:nvPr/>
          </p:nvSpPr>
          <p:spPr>
            <a:xfrm>
              <a:off x="3906325" y="2716500"/>
              <a:ext cx="268226" cy="267657"/>
            </a:xfrm>
            <a:custGeom>
              <a:avLst/>
              <a:gdLst/>
              <a:ahLst/>
              <a:cxnLst/>
              <a:rect l="l" t="t" r="r" b="b"/>
              <a:pathLst>
                <a:path w="1885" h="1881" extrusionOk="0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3906325" y="2716500"/>
              <a:ext cx="432150" cy="431581"/>
            </a:xfrm>
            <a:custGeom>
              <a:avLst/>
              <a:gdLst/>
              <a:ahLst/>
              <a:cxnLst/>
              <a:rect l="l" t="t" r="r" b="b"/>
              <a:pathLst>
                <a:path w="3037" h="3033" extrusionOk="0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3980034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414395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43078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447180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4635303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479922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496300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512693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5290429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545435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561827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578220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59459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6109479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627340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643732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660125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6764463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6928387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7092311" y="2716500"/>
              <a:ext cx="491914" cy="477400"/>
            </a:xfrm>
            <a:custGeom>
              <a:avLst/>
              <a:gdLst/>
              <a:ahLst/>
              <a:cxnLst/>
              <a:rect l="l" t="t" r="r" b="b"/>
              <a:pathLst>
                <a:path w="345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7256235" y="2865910"/>
              <a:ext cx="327990" cy="327990"/>
            </a:xfrm>
            <a:custGeom>
              <a:avLst/>
              <a:gdLst/>
              <a:ahLst/>
              <a:cxnLst/>
              <a:rect l="l" t="t" r="r" b="b"/>
              <a:pathLst>
                <a:path w="2305" h="2305" extrusionOk="0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7419590" y="3029834"/>
              <a:ext cx="164635" cy="164066"/>
            </a:xfrm>
            <a:custGeom>
              <a:avLst/>
              <a:gdLst/>
              <a:ahLst/>
              <a:cxnLst/>
              <a:rect l="l" t="t" r="r" b="b"/>
              <a:pathLst>
                <a:path w="1157" h="1153" extrusionOk="0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7583514" y="3193758"/>
              <a:ext cx="711" cy="142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15"/>
          <p:cNvSpPr/>
          <p:nvPr/>
        </p:nvSpPr>
        <p:spPr>
          <a:xfrm>
            <a:off x="1514575" y="1286400"/>
            <a:ext cx="6465000" cy="35442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5"/>
          <p:cNvSpPr txBox="1">
            <a:spLocks noGrp="1"/>
          </p:cNvSpPr>
          <p:nvPr>
            <p:ph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316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826348" y="4780252"/>
            <a:ext cx="2057400" cy="273844"/>
          </a:xfrm>
        </p:spPr>
        <p:txBody>
          <a:bodyPr/>
          <a:lstStyle>
            <a:lvl1pPr>
              <a:defRPr sz="1200"/>
            </a:lvl1pPr>
          </a:lstStyle>
          <a:p>
            <a:fld id="{495321F9-DB61-4514-A552-83B57A57D23F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1995985" y="0"/>
            <a:ext cx="7148015" cy="695325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</a:t>
            </a:r>
            <a:endParaRPr lang="es-CO" dirty="0"/>
          </a:p>
        </p:txBody>
      </p:sp>
      <p:sp>
        <p:nvSpPr>
          <p:cNvPr id="8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252339" y="924414"/>
            <a:ext cx="8631409" cy="36267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Subtítulos (Arial 18 - Negrilla)</a:t>
            </a:r>
          </a:p>
          <a:p>
            <a:pPr lvl="0"/>
            <a:r>
              <a:rPr lang="es-ES" dirty="0"/>
              <a:t>Texto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222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userDrawn="1">
  <p:cSld name="1_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10"/>
          <p:cNvSpPr/>
          <p:nvPr/>
        </p:nvSpPr>
        <p:spPr>
          <a:xfrm>
            <a:off x="0" y="-4675"/>
            <a:ext cx="514200" cy="131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0"/>
          <p:cNvSpPr/>
          <p:nvPr/>
        </p:nvSpPr>
        <p:spPr>
          <a:xfrm flipH="1">
            <a:off x="8763000" y="1353200"/>
            <a:ext cx="381000" cy="379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25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0" y="0"/>
            <a:ext cx="336300" cy="159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10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ExtraBold"/>
              <a:buNone/>
              <a:defRPr sz="2800">
                <a:solidFill>
                  <a:schemeClr val="dk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Condensed Light"/>
              <a:buChar char="●"/>
              <a:defRPr sz="1800">
                <a:solidFill>
                  <a:schemeClr val="dk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 Light"/>
              <a:buChar char="○"/>
              <a:defRPr>
                <a:solidFill>
                  <a:schemeClr val="dk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 Light"/>
              <a:buChar char="■"/>
              <a:defRPr>
                <a:solidFill>
                  <a:schemeClr val="dk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 Light"/>
              <a:buChar char="●"/>
              <a:defRPr>
                <a:solidFill>
                  <a:schemeClr val="dk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 Light"/>
              <a:buChar char="○"/>
              <a:defRPr>
                <a:solidFill>
                  <a:schemeClr val="dk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 Light"/>
              <a:buChar char="■"/>
              <a:defRPr>
                <a:solidFill>
                  <a:schemeClr val="dk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 Light"/>
              <a:buChar char="●"/>
              <a:defRPr>
                <a:solidFill>
                  <a:schemeClr val="dk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 Light"/>
              <a:buChar char="○"/>
              <a:defRPr>
                <a:solidFill>
                  <a:schemeClr val="dk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 Condensed Light"/>
              <a:buChar char="■"/>
              <a:defRPr>
                <a:solidFill>
                  <a:schemeClr val="dk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94" r:id="rId2"/>
    <p:sldLayoutId id="2147483695" r:id="rId3"/>
    <p:sldLayoutId id="2147483696" r:id="rId4"/>
    <p:sldLayoutId id="2147483698" r:id="rId5"/>
    <p:sldLayoutId id="214748370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88221D7-FE9B-B644-AF23-DD45DDBE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NPS® @ Colombia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2E9BDC-8401-D34C-9F80-AA42616DC3F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" y="809816"/>
            <a:ext cx="4346258" cy="139414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8B09C71-1080-CD4E-B665-B55500950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939" y="2018032"/>
            <a:ext cx="6729069" cy="303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4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88221D7-FE9B-B644-AF23-DD45DDBE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CSAT – Customer Satisfaction</a:t>
            </a:r>
          </a:p>
        </p:txBody>
      </p:sp>
      <p:sp>
        <p:nvSpPr>
          <p:cNvPr id="62" name="Rectangle 8">
            <a:extLst>
              <a:ext uri="{FF2B5EF4-FFF2-40B4-BE49-F238E27FC236}">
                <a16:creationId xmlns:a16="http://schemas.microsoft.com/office/drawing/2014/main" id="{BC16274C-F601-1541-AC9F-951A404A4210}"/>
              </a:ext>
            </a:extLst>
          </p:cNvPr>
          <p:cNvSpPr/>
          <p:nvPr/>
        </p:nvSpPr>
        <p:spPr>
          <a:xfrm>
            <a:off x="0" y="1607344"/>
            <a:ext cx="3514725" cy="2219420"/>
          </a:xfrm>
          <a:prstGeom prst="rect">
            <a:avLst/>
          </a:prstGeom>
          <a:solidFill>
            <a:srgbClr val="313C4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685800">
              <a:buClrTx/>
              <a:defRPr/>
            </a:pPr>
            <a:endParaRPr lang="en-US" sz="1050">
              <a:solidFill>
                <a:srgbClr val="3F3F3F"/>
              </a:solidFill>
              <a:latin typeface="Merriweather"/>
              <a:ea typeface="+mn-ea"/>
              <a:cs typeface="+mn-cs"/>
            </a:endParaRPr>
          </a:p>
        </p:txBody>
      </p:sp>
      <p:sp>
        <p:nvSpPr>
          <p:cNvPr id="68" name="TextBox 11">
            <a:extLst>
              <a:ext uri="{FF2B5EF4-FFF2-40B4-BE49-F238E27FC236}">
                <a16:creationId xmlns:a16="http://schemas.microsoft.com/office/drawing/2014/main" id="{175BCC4A-13D4-2C4D-8A39-DC3BE905C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58" y="1940743"/>
            <a:ext cx="113043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id-ID" altLang="en-US" sz="1500" b="1" dirty="0" err="1">
                <a:solidFill>
                  <a:srgbClr val="FFAB03"/>
                </a:solidFill>
                <a:cs typeface="Calibri" panose="020F0502020204030204" pitchFamily="34" charset="0"/>
              </a:rPr>
              <a:t>Satisfacción</a:t>
            </a:r>
            <a:endParaRPr lang="id-ID" altLang="en-US" sz="1500" b="1" dirty="0">
              <a:solidFill>
                <a:srgbClr val="FFAB03"/>
              </a:solidFill>
              <a:cs typeface="Calibri" panose="020F0502020204030204" pitchFamily="34" charset="0"/>
            </a:endParaRPr>
          </a:p>
        </p:txBody>
      </p:sp>
      <p:sp>
        <p:nvSpPr>
          <p:cNvPr id="71" name="TextBox 14">
            <a:extLst>
              <a:ext uri="{FF2B5EF4-FFF2-40B4-BE49-F238E27FC236}">
                <a16:creationId xmlns:a16="http://schemas.microsoft.com/office/drawing/2014/main" id="{E3A5EEF9-FAB9-B748-9B47-E071FBDC4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42" y="2385204"/>
            <a:ext cx="3149679" cy="103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1000" bIns="1080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14313" indent="-214313" algn="just">
              <a:lnSpc>
                <a:spcPts val="1125"/>
              </a:lnSpc>
              <a:buFont typeface="Arial" panose="020B0604020202020204" pitchFamily="34" charset="0"/>
              <a:buChar char="•"/>
              <a:defRPr/>
            </a:pPr>
            <a:r>
              <a:rPr lang="es-ES" sz="1050" dirty="0">
                <a:solidFill>
                  <a:srgbClr val="FFFFFF"/>
                </a:solidFill>
                <a:ea typeface="Lato" panose="020F0502020204030203" pitchFamily="34" charset="0"/>
                <a:cs typeface="Calibri" panose="020F0502020204030204" pitchFamily="34" charset="0"/>
              </a:rPr>
              <a:t>Métrica mas popular.</a:t>
            </a:r>
          </a:p>
          <a:p>
            <a:pPr marL="214313" indent="-214313" algn="just">
              <a:lnSpc>
                <a:spcPts val="1125"/>
              </a:lnSpc>
              <a:buFont typeface="Arial" panose="020B0604020202020204" pitchFamily="34" charset="0"/>
              <a:buChar char="•"/>
              <a:defRPr/>
            </a:pPr>
            <a:endParaRPr lang="es-ES" sz="1050" dirty="0">
              <a:solidFill>
                <a:srgbClr val="FFFFFF"/>
              </a:solidFill>
              <a:ea typeface="Lato" panose="020F0502020204030203" pitchFamily="34" charset="0"/>
              <a:cs typeface="Calibri" panose="020F0502020204030204" pitchFamily="34" charset="0"/>
            </a:endParaRPr>
          </a:p>
          <a:p>
            <a:pPr marL="214313" indent="-214313" algn="just">
              <a:lnSpc>
                <a:spcPts val="1125"/>
              </a:lnSpc>
              <a:buFont typeface="Arial" panose="020B0604020202020204" pitchFamily="34" charset="0"/>
              <a:buChar char="•"/>
              <a:defRPr/>
            </a:pPr>
            <a:r>
              <a:rPr lang="es-ES" sz="1050" dirty="0">
                <a:solidFill>
                  <a:srgbClr val="FFFFFF"/>
                </a:solidFill>
                <a:ea typeface="Lato" panose="020F0502020204030203" pitchFamily="34" charset="0"/>
                <a:cs typeface="Calibri" panose="020F0502020204030204" pitchFamily="34" charset="0"/>
              </a:rPr>
              <a:t>Pregunta al cliente que tan satisfecho está con una reciente interacción, compra.</a:t>
            </a:r>
          </a:p>
          <a:p>
            <a:pPr marL="214313" indent="-214313" algn="just">
              <a:lnSpc>
                <a:spcPts val="1125"/>
              </a:lnSpc>
              <a:buFont typeface="Arial" panose="020B0604020202020204" pitchFamily="34" charset="0"/>
              <a:buChar char="•"/>
              <a:defRPr/>
            </a:pPr>
            <a:endParaRPr lang="es-ES" sz="1050" dirty="0">
              <a:solidFill>
                <a:srgbClr val="FFFFFF"/>
              </a:solidFill>
              <a:ea typeface="Lato" panose="020F0502020204030203" pitchFamily="34" charset="0"/>
              <a:cs typeface="Calibri" panose="020F0502020204030204" pitchFamily="34" charset="0"/>
            </a:endParaRPr>
          </a:p>
          <a:p>
            <a:pPr marL="214313" indent="-214313" algn="just">
              <a:lnSpc>
                <a:spcPts val="1125"/>
              </a:lnSpc>
              <a:buFont typeface="Arial" panose="020B0604020202020204" pitchFamily="34" charset="0"/>
              <a:buChar char="•"/>
              <a:defRPr/>
            </a:pPr>
            <a:r>
              <a:rPr lang="es-ES" sz="1050" dirty="0">
                <a:solidFill>
                  <a:schemeClr val="bg1"/>
                </a:solidFill>
              </a:rPr>
              <a:t>Varias preguntas.</a:t>
            </a:r>
            <a:endParaRPr lang="id-ID" sz="1050" dirty="0">
              <a:solidFill>
                <a:schemeClr val="bg1"/>
              </a:solidFill>
              <a:ea typeface="Lato" panose="020F0502020204030203" pitchFamily="34" charset="0"/>
              <a:cs typeface="Calibri" panose="020F0502020204030204" pitchFamily="34" charset="0"/>
            </a:endParaRPr>
          </a:p>
        </p:txBody>
      </p:sp>
      <p:sp>
        <p:nvSpPr>
          <p:cNvPr id="77" name="TextBox 11">
            <a:extLst>
              <a:ext uri="{FF2B5EF4-FFF2-40B4-BE49-F238E27FC236}">
                <a16:creationId xmlns:a16="http://schemas.microsoft.com/office/drawing/2014/main" id="{DB57D783-99BC-814E-AF33-C31720CDF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8501" y="1595439"/>
            <a:ext cx="116249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id-ID" altLang="en-US" sz="1500" b="1" dirty="0" err="1">
                <a:solidFill>
                  <a:srgbClr val="FFAB03"/>
                </a:solidFill>
                <a:cs typeface="Calibri" panose="020F0502020204030204" pitchFamily="34" charset="0"/>
              </a:rPr>
              <a:t>Sentimiento</a:t>
            </a:r>
            <a:endParaRPr lang="id-ID" altLang="en-US" sz="1500" b="1" dirty="0">
              <a:solidFill>
                <a:srgbClr val="FFAB03"/>
              </a:solidFill>
              <a:cs typeface="Calibri" panose="020F0502020204030204" pitchFamily="34" charset="0"/>
            </a:endParaRPr>
          </a:p>
        </p:txBody>
      </p:sp>
      <p:sp>
        <p:nvSpPr>
          <p:cNvPr id="78" name="TextBox 12">
            <a:extLst>
              <a:ext uri="{FF2B5EF4-FFF2-40B4-BE49-F238E27FC236}">
                <a16:creationId xmlns:a16="http://schemas.microsoft.com/office/drawing/2014/main" id="{A5986A55-B7FA-4044-B950-5F678FF86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8502" y="1918955"/>
            <a:ext cx="2230041" cy="52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ts val="1125"/>
              </a:lnSpc>
              <a:defRPr/>
            </a:pPr>
            <a:r>
              <a:rPr lang="es-CO" sz="1200" b="1" dirty="0"/>
              <a:t>Cuanto más satisfecho esté, más probabilidades tendrá de quedarse.</a:t>
            </a:r>
            <a:endParaRPr lang="id-ID" sz="1200" b="1" dirty="0">
              <a:ea typeface="Lato" panose="020F0502020204030203" pitchFamily="34" charset="0"/>
              <a:cs typeface="Calibri" panose="020F0502020204030204" pitchFamily="34" charset="0"/>
            </a:endParaRPr>
          </a:p>
        </p:txBody>
      </p:sp>
      <p:sp>
        <p:nvSpPr>
          <p:cNvPr id="79" name="TextBox 13">
            <a:extLst>
              <a:ext uri="{FF2B5EF4-FFF2-40B4-BE49-F238E27FC236}">
                <a16:creationId xmlns:a16="http://schemas.microsoft.com/office/drawing/2014/main" id="{0C267713-6C8C-F743-8424-4BBA93A69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8501" y="2854561"/>
            <a:ext cx="156805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1500" b="1" dirty="0" err="1">
                <a:solidFill>
                  <a:srgbClr val="FFAB03"/>
                </a:solidFill>
                <a:cs typeface="Calibri" panose="020F0502020204030204" pitchFamily="34" charset="0"/>
              </a:rPr>
              <a:t>Poca</a:t>
            </a:r>
            <a:r>
              <a:rPr lang="en-US" altLang="en-US" sz="1500" b="1" dirty="0">
                <a:solidFill>
                  <a:srgbClr val="FFAB03"/>
                </a:solidFill>
                <a:cs typeface="Calibri" panose="020F0502020204030204" pitchFamily="34" charset="0"/>
              </a:rPr>
              <a:t> </a:t>
            </a:r>
            <a:r>
              <a:rPr lang="en-US" altLang="en-US" sz="1500" b="1" dirty="0" err="1">
                <a:solidFill>
                  <a:srgbClr val="FFAB03"/>
                </a:solidFill>
                <a:cs typeface="Calibri" panose="020F0502020204030204" pitchFamily="34" charset="0"/>
              </a:rPr>
              <a:t>Correlación</a:t>
            </a:r>
            <a:r>
              <a:rPr lang="en-US" altLang="en-US" sz="1500" b="1" dirty="0">
                <a:solidFill>
                  <a:srgbClr val="FFAB03"/>
                </a:solidFill>
                <a:cs typeface="Calibri" panose="020F0502020204030204" pitchFamily="34" charset="0"/>
              </a:rPr>
              <a:t> </a:t>
            </a:r>
            <a:endParaRPr lang="id-ID" altLang="en-US" sz="1500" b="1" dirty="0">
              <a:solidFill>
                <a:srgbClr val="FFAB03"/>
              </a:solidFill>
              <a:cs typeface="Calibri" panose="020F0502020204030204" pitchFamily="34" charset="0"/>
            </a:endParaRPr>
          </a:p>
        </p:txBody>
      </p:sp>
      <p:sp>
        <p:nvSpPr>
          <p:cNvPr id="80" name="TextBox 14">
            <a:extLst>
              <a:ext uri="{FF2B5EF4-FFF2-40B4-BE49-F238E27FC236}">
                <a16:creationId xmlns:a16="http://schemas.microsoft.com/office/drawing/2014/main" id="{A6CDACD5-2961-8744-88AC-F659ADBAD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8502" y="3191793"/>
            <a:ext cx="2230041" cy="37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ts val="1125"/>
              </a:lnSpc>
              <a:defRPr/>
            </a:pPr>
            <a:r>
              <a:rPr lang="es-ES" sz="1200" b="1" dirty="0">
                <a:ea typeface="Lato" panose="020F0502020204030203" pitchFamily="34" charset="0"/>
                <a:cs typeface="Calibri" panose="020F0502020204030204" pitchFamily="34" charset="0"/>
              </a:rPr>
              <a:t>No es fácil de relacionar con información financiera</a:t>
            </a:r>
            <a:endParaRPr lang="id-ID" sz="1200" b="1" dirty="0">
              <a:ea typeface="Lato" panose="020F0502020204030203" pitchFamily="34" charset="0"/>
              <a:cs typeface="Calibri" panose="020F0502020204030204" pitchFamily="34" charset="0"/>
            </a:endParaRPr>
          </a:p>
        </p:txBody>
      </p:sp>
      <p:pic>
        <p:nvPicPr>
          <p:cNvPr id="83" name="Imagen 82">
            <a:extLst>
              <a:ext uri="{FF2B5EF4-FFF2-40B4-BE49-F238E27FC236}">
                <a16:creationId xmlns:a16="http://schemas.microsoft.com/office/drawing/2014/main" id="{8BAD0012-B3B1-A84A-9484-914C3D1A93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897" y="1583922"/>
            <a:ext cx="499468" cy="506016"/>
          </a:xfrm>
          <a:prstGeom prst="rect">
            <a:avLst/>
          </a:prstGeom>
        </p:spPr>
      </p:pic>
      <p:pic>
        <p:nvPicPr>
          <p:cNvPr id="85" name="Imagen 84">
            <a:extLst>
              <a:ext uri="{FF2B5EF4-FFF2-40B4-BE49-F238E27FC236}">
                <a16:creationId xmlns:a16="http://schemas.microsoft.com/office/drawing/2014/main" id="{897E4225-9FDE-0747-BF59-29B22F4A6B6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128" y="2871791"/>
            <a:ext cx="763004" cy="361674"/>
          </a:xfrm>
          <a:prstGeom prst="rect">
            <a:avLst/>
          </a:prstGeom>
        </p:spPr>
      </p:pic>
      <p:sp>
        <p:nvSpPr>
          <p:cNvPr id="14" name="Shape 5191">
            <a:extLst>
              <a:ext uri="{FF2B5EF4-FFF2-40B4-BE49-F238E27FC236}">
                <a16:creationId xmlns:a16="http://schemas.microsoft.com/office/drawing/2014/main" id="{33CE3E81-3A61-3E4B-B4F6-DF3C6186E2B2}"/>
              </a:ext>
            </a:extLst>
          </p:cNvPr>
          <p:cNvSpPr/>
          <p:nvPr/>
        </p:nvSpPr>
        <p:spPr>
          <a:xfrm>
            <a:off x="206626" y="1849079"/>
            <a:ext cx="368990" cy="407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60" extrusionOk="0">
                <a:moveTo>
                  <a:pt x="15725" y="7408"/>
                </a:moveTo>
                <a:cubicBezTo>
                  <a:pt x="15545" y="6995"/>
                  <a:pt x="20502" y="3177"/>
                  <a:pt x="17612" y="83"/>
                </a:cubicBezTo>
                <a:cubicBezTo>
                  <a:pt x="16936" y="-640"/>
                  <a:pt x="14641" y="3547"/>
                  <a:pt x="11382" y="5443"/>
                </a:cubicBezTo>
                <a:cubicBezTo>
                  <a:pt x="9584" y="6489"/>
                  <a:pt x="5400" y="8715"/>
                  <a:pt x="5400" y="9946"/>
                </a:cubicBezTo>
                <a:lnTo>
                  <a:pt x="5400" y="17913"/>
                </a:lnTo>
                <a:cubicBezTo>
                  <a:pt x="5400" y="19393"/>
                  <a:pt x="12034" y="20960"/>
                  <a:pt x="17075" y="20960"/>
                </a:cubicBezTo>
                <a:cubicBezTo>
                  <a:pt x="18923" y="20960"/>
                  <a:pt x="21600" y="10974"/>
                  <a:pt x="21600" y="9388"/>
                </a:cubicBezTo>
                <a:cubicBezTo>
                  <a:pt x="21600" y="7795"/>
                  <a:pt x="15902" y="7823"/>
                  <a:pt x="15725" y="7408"/>
                </a:cubicBezTo>
                <a:close/>
                <a:moveTo>
                  <a:pt x="4050" y="7519"/>
                </a:moveTo>
                <a:cubicBezTo>
                  <a:pt x="3162" y="7519"/>
                  <a:pt x="0" y="7985"/>
                  <a:pt x="0" y="11156"/>
                </a:cubicBezTo>
                <a:lnTo>
                  <a:pt x="0" y="16801"/>
                </a:lnTo>
                <a:cubicBezTo>
                  <a:pt x="0" y="19969"/>
                  <a:pt x="3162" y="20318"/>
                  <a:pt x="4050" y="20318"/>
                </a:cubicBezTo>
                <a:cubicBezTo>
                  <a:pt x="4937" y="20318"/>
                  <a:pt x="2700" y="19652"/>
                  <a:pt x="2700" y="17687"/>
                </a:cubicBezTo>
                <a:lnTo>
                  <a:pt x="2700" y="10266"/>
                </a:lnTo>
                <a:cubicBezTo>
                  <a:pt x="2700" y="8207"/>
                  <a:pt x="4937" y="7519"/>
                  <a:pt x="4050" y="7519"/>
                </a:cubicBezTo>
                <a:close/>
              </a:path>
            </a:pathLst>
          </a:custGeom>
          <a:solidFill>
            <a:schemeClr val="accent4"/>
          </a:solidFill>
          <a:ln w="3175">
            <a:miter lim="400000"/>
          </a:ln>
        </p:spPr>
        <p:txBody>
          <a:bodyPr lIns="13716" tIns="13716" rIns="13716" bIns="13716" anchor="ctr"/>
          <a:lstStyle/>
          <a:p>
            <a:pPr algn="ctr" defTabSz="342900">
              <a:lnSpc>
                <a:spcPts val="1575"/>
              </a:lnSpc>
              <a:tabLst>
                <a:tab pos="628650" algn="l"/>
              </a:tabLst>
              <a:defRPr sz="18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06289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88221D7-FE9B-B644-AF23-DD45DDBE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CES – Customer Effort Score</a:t>
            </a:r>
          </a:p>
        </p:txBody>
      </p:sp>
      <p:sp>
        <p:nvSpPr>
          <p:cNvPr id="62" name="Rectangle 8">
            <a:extLst>
              <a:ext uri="{FF2B5EF4-FFF2-40B4-BE49-F238E27FC236}">
                <a16:creationId xmlns:a16="http://schemas.microsoft.com/office/drawing/2014/main" id="{BC16274C-F601-1541-AC9F-951A404A4210}"/>
              </a:ext>
            </a:extLst>
          </p:cNvPr>
          <p:cNvSpPr/>
          <p:nvPr/>
        </p:nvSpPr>
        <p:spPr>
          <a:xfrm>
            <a:off x="0" y="1607344"/>
            <a:ext cx="3514725" cy="2219420"/>
          </a:xfrm>
          <a:prstGeom prst="rect">
            <a:avLst/>
          </a:prstGeom>
          <a:solidFill>
            <a:srgbClr val="313C4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685800">
              <a:buClrTx/>
              <a:defRPr/>
            </a:pPr>
            <a:endParaRPr lang="en-US" sz="1050">
              <a:solidFill>
                <a:srgbClr val="3F3F3F"/>
              </a:solidFill>
              <a:latin typeface="Merriweather"/>
              <a:ea typeface="+mn-ea"/>
              <a:cs typeface="+mn-cs"/>
            </a:endParaRPr>
          </a:p>
        </p:txBody>
      </p:sp>
      <p:sp>
        <p:nvSpPr>
          <p:cNvPr id="68" name="TextBox 11">
            <a:extLst>
              <a:ext uri="{FF2B5EF4-FFF2-40B4-BE49-F238E27FC236}">
                <a16:creationId xmlns:a16="http://schemas.microsoft.com/office/drawing/2014/main" id="{175BCC4A-13D4-2C4D-8A39-DC3BE905C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59" y="1940743"/>
            <a:ext cx="106471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id-ID" altLang="en-US" sz="1500" b="1" dirty="0" err="1">
                <a:solidFill>
                  <a:srgbClr val="FFAB03"/>
                </a:solidFill>
                <a:cs typeface="Calibri" panose="020F0502020204030204" pitchFamily="34" charset="0"/>
              </a:rPr>
              <a:t>Percepción</a:t>
            </a:r>
            <a:endParaRPr lang="id-ID" altLang="en-US" sz="1500" b="1" dirty="0">
              <a:solidFill>
                <a:srgbClr val="FFAB03"/>
              </a:solidFill>
              <a:cs typeface="Calibri" panose="020F0502020204030204" pitchFamily="34" charset="0"/>
            </a:endParaRPr>
          </a:p>
        </p:txBody>
      </p:sp>
      <p:sp>
        <p:nvSpPr>
          <p:cNvPr id="71" name="TextBox 14">
            <a:extLst>
              <a:ext uri="{FF2B5EF4-FFF2-40B4-BE49-F238E27FC236}">
                <a16:creationId xmlns:a16="http://schemas.microsoft.com/office/drawing/2014/main" id="{E3A5EEF9-FAB9-B748-9B47-E071FBDC4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42" y="2385204"/>
            <a:ext cx="3149679" cy="896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1000" bIns="1080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14313" indent="-214313" algn="just">
              <a:lnSpc>
                <a:spcPts val="1125"/>
              </a:lnSpc>
              <a:buFont typeface="Arial" panose="020B0604020202020204" pitchFamily="34" charset="0"/>
              <a:buChar char="•"/>
              <a:defRPr/>
            </a:pPr>
            <a:r>
              <a:rPr lang="es-ES" sz="1050" dirty="0">
                <a:solidFill>
                  <a:srgbClr val="FFFFFF"/>
                </a:solidFill>
                <a:ea typeface="Lato" panose="020F0502020204030203" pitchFamily="34" charset="0"/>
                <a:cs typeface="Calibri" panose="020F0502020204030204" pitchFamily="34" charset="0"/>
              </a:rPr>
              <a:t>Facilidad para interactuar.</a:t>
            </a:r>
          </a:p>
          <a:p>
            <a:pPr marL="214313" indent="-214313" algn="just">
              <a:lnSpc>
                <a:spcPts val="1125"/>
              </a:lnSpc>
              <a:buFont typeface="Arial" panose="020B0604020202020204" pitchFamily="34" charset="0"/>
              <a:buChar char="•"/>
              <a:defRPr/>
            </a:pPr>
            <a:endParaRPr lang="es-ES" sz="1050" dirty="0">
              <a:solidFill>
                <a:srgbClr val="FFFFFF"/>
              </a:solidFill>
              <a:ea typeface="Lato" panose="020F0502020204030203" pitchFamily="34" charset="0"/>
              <a:cs typeface="Calibri" panose="020F0502020204030204" pitchFamily="34" charset="0"/>
            </a:endParaRPr>
          </a:p>
          <a:p>
            <a:pPr marL="214313" indent="-214313" algn="just">
              <a:lnSpc>
                <a:spcPts val="1125"/>
              </a:lnSpc>
              <a:buFont typeface="Arial" panose="020B0604020202020204" pitchFamily="34" charset="0"/>
              <a:buChar char="•"/>
              <a:defRPr/>
            </a:pPr>
            <a:r>
              <a:rPr lang="es-ES" sz="1050" dirty="0">
                <a:solidFill>
                  <a:srgbClr val="FFFFFF"/>
                </a:solidFill>
                <a:ea typeface="Lato" panose="020F0502020204030203" pitchFamily="34" charset="0"/>
                <a:cs typeface="Calibri" panose="020F0502020204030204" pitchFamily="34" charset="0"/>
              </a:rPr>
              <a:t>Simplicidad.</a:t>
            </a:r>
          </a:p>
          <a:p>
            <a:pPr marL="214313" indent="-214313" algn="just">
              <a:lnSpc>
                <a:spcPts val="1125"/>
              </a:lnSpc>
              <a:buFont typeface="Arial" panose="020B0604020202020204" pitchFamily="34" charset="0"/>
              <a:buChar char="•"/>
              <a:defRPr/>
            </a:pPr>
            <a:endParaRPr lang="es-ES" sz="1050" dirty="0">
              <a:solidFill>
                <a:srgbClr val="FFFFFF"/>
              </a:solidFill>
              <a:ea typeface="Lato" panose="020F0502020204030203" pitchFamily="34" charset="0"/>
              <a:cs typeface="Calibri" panose="020F0502020204030204" pitchFamily="34" charset="0"/>
            </a:endParaRPr>
          </a:p>
          <a:p>
            <a:pPr marL="214313" indent="-214313" algn="just">
              <a:lnSpc>
                <a:spcPts val="1125"/>
              </a:lnSpc>
              <a:buFont typeface="Arial" panose="020B0604020202020204" pitchFamily="34" charset="0"/>
              <a:buChar char="•"/>
              <a:defRPr/>
            </a:pPr>
            <a:r>
              <a:rPr lang="es-ES" sz="1050" dirty="0">
                <a:solidFill>
                  <a:schemeClr val="bg1"/>
                </a:solidFill>
              </a:rPr>
              <a:t>Acceso a los beneficios.</a:t>
            </a:r>
            <a:endParaRPr lang="id-ID" sz="1050" dirty="0">
              <a:solidFill>
                <a:schemeClr val="bg1"/>
              </a:solidFill>
              <a:ea typeface="Lato" panose="020F0502020204030203" pitchFamily="34" charset="0"/>
              <a:cs typeface="Calibri" panose="020F0502020204030204" pitchFamily="34" charset="0"/>
            </a:endParaRPr>
          </a:p>
        </p:txBody>
      </p:sp>
      <p:sp>
        <p:nvSpPr>
          <p:cNvPr id="77" name="TextBox 11">
            <a:extLst>
              <a:ext uri="{FF2B5EF4-FFF2-40B4-BE49-F238E27FC236}">
                <a16:creationId xmlns:a16="http://schemas.microsoft.com/office/drawing/2014/main" id="{DB57D783-99BC-814E-AF33-C31720CDF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8502" y="1595439"/>
            <a:ext cx="132119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id-ID" altLang="en-US" sz="1500" b="1" dirty="0" err="1">
                <a:solidFill>
                  <a:srgbClr val="FFAB03"/>
                </a:solidFill>
                <a:cs typeface="Calibri" panose="020F0502020204030204" pitchFamily="34" charset="0"/>
              </a:rPr>
              <a:t>Menos</a:t>
            </a:r>
            <a:r>
              <a:rPr lang="id-ID" altLang="en-US" sz="1500" b="1" dirty="0">
                <a:solidFill>
                  <a:srgbClr val="FFAB03"/>
                </a:solidFill>
                <a:cs typeface="Calibri" panose="020F0502020204030204" pitchFamily="34" charset="0"/>
              </a:rPr>
              <a:t> es mas</a:t>
            </a:r>
          </a:p>
        </p:txBody>
      </p:sp>
      <p:sp>
        <p:nvSpPr>
          <p:cNvPr id="78" name="TextBox 12">
            <a:extLst>
              <a:ext uri="{FF2B5EF4-FFF2-40B4-BE49-F238E27FC236}">
                <a16:creationId xmlns:a16="http://schemas.microsoft.com/office/drawing/2014/main" id="{A5986A55-B7FA-4044-B950-5F678FF86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8502" y="1918955"/>
            <a:ext cx="2230041" cy="37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ts val="1125"/>
              </a:lnSpc>
              <a:defRPr/>
            </a:pPr>
            <a:r>
              <a:rPr lang="es-CO" sz="1200" b="1" dirty="0"/>
              <a:t>Cuanto menos esfuerzo tenga que hacer el cliente, mas leal.</a:t>
            </a:r>
            <a:endParaRPr lang="id-ID" sz="1200" b="1" dirty="0">
              <a:ea typeface="Lato" panose="020F0502020204030203" pitchFamily="34" charset="0"/>
              <a:cs typeface="Calibri" panose="020F0502020204030204" pitchFamily="34" charset="0"/>
            </a:endParaRPr>
          </a:p>
        </p:txBody>
      </p:sp>
      <p:sp>
        <p:nvSpPr>
          <p:cNvPr id="79" name="TextBox 13">
            <a:extLst>
              <a:ext uri="{FF2B5EF4-FFF2-40B4-BE49-F238E27FC236}">
                <a16:creationId xmlns:a16="http://schemas.microsoft.com/office/drawing/2014/main" id="{0C267713-6C8C-F743-8424-4BBA93A69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8502" y="2854561"/>
            <a:ext cx="134524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1500" b="1" dirty="0" err="1">
                <a:solidFill>
                  <a:srgbClr val="FFAB03"/>
                </a:solidFill>
                <a:cs typeface="Calibri" panose="020F0502020204030204" pitchFamily="34" charset="0"/>
              </a:rPr>
              <a:t>Pocos</a:t>
            </a:r>
            <a:r>
              <a:rPr lang="en-US" altLang="en-US" sz="1500" b="1" dirty="0">
                <a:solidFill>
                  <a:srgbClr val="FFAB03"/>
                </a:solidFill>
                <a:cs typeface="Calibri" panose="020F0502020204030204" pitchFamily="34" charset="0"/>
              </a:rPr>
              <a:t> </a:t>
            </a:r>
            <a:r>
              <a:rPr lang="en-US" altLang="en-US" sz="1500" b="1" dirty="0" err="1">
                <a:solidFill>
                  <a:srgbClr val="FFAB03"/>
                </a:solidFill>
                <a:cs typeface="Calibri" panose="020F0502020204030204" pitchFamily="34" charset="0"/>
              </a:rPr>
              <a:t>factores</a:t>
            </a:r>
            <a:endParaRPr lang="id-ID" altLang="en-US" sz="1500" b="1" dirty="0">
              <a:solidFill>
                <a:srgbClr val="FFAB03"/>
              </a:solidFill>
              <a:cs typeface="Calibri" panose="020F0502020204030204" pitchFamily="34" charset="0"/>
            </a:endParaRPr>
          </a:p>
        </p:txBody>
      </p:sp>
      <p:sp>
        <p:nvSpPr>
          <p:cNvPr id="80" name="TextBox 14">
            <a:extLst>
              <a:ext uri="{FF2B5EF4-FFF2-40B4-BE49-F238E27FC236}">
                <a16:creationId xmlns:a16="http://schemas.microsoft.com/office/drawing/2014/main" id="{A6CDACD5-2961-8744-88AC-F659ADBAD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8502" y="3191793"/>
            <a:ext cx="2230041" cy="66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ts val="1125"/>
              </a:lnSpc>
              <a:defRPr/>
            </a:pPr>
            <a:r>
              <a:rPr lang="es-ES" sz="1200" b="1" dirty="0">
                <a:ea typeface="Lato" panose="020F0502020204030203" pitchFamily="34" charset="0"/>
                <a:cs typeface="Calibri" panose="020F0502020204030204" pitchFamily="34" charset="0"/>
              </a:rPr>
              <a:t>No tiene en cuenta los factores de influencia potenciales como el producto, la competencia y el precio.</a:t>
            </a:r>
            <a:endParaRPr lang="id-ID" sz="1200" b="1" dirty="0">
              <a:ea typeface="Lato" panose="020F0502020204030203" pitchFamily="34" charset="0"/>
              <a:cs typeface="Calibri" panose="020F0502020204030204" pitchFamily="34" charset="0"/>
            </a:endParaRPr>
          </a:p>
        </p:txBody>
      </p:sp>
      <p:pic>
        <p:nvPicPr>
          <p:cNvPr id="83" name="Imagen 82">
            <a:extLst>
              <a:ext uri="{FF2B5EF4-FFF2-40B4-BE49-F238E27FC236}">
                <a16:creationId xmlns:a16="http://schemas.microsoft.com/office/drawing/2014/main" id="{8BAD0012-B3B1-A84A-9484-914C3D1A93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897" y="1583922"/>
            <a:ext cx="499468" cy="506016"/>
          </a:xfrm>
          <a:prstGeom prst="rect">
            <a:avLst/>
          </a:prstGeom>
        </p:spPr>
      </p:pic>
      <p:pic>
        <p:nvPicPr>
          <p:cNvPr id="85" name="Imagen 84">
            <a:extLst>
              <a:ext uri="{FF2B5EF4-FFF2-40B4-BE49-F238E27FC236}">
                <a16:creationId xmlns:a16="http://schemas.microsoft.com/office/drawing/2014/main" id="{897E4225-9FDE-0747-BF59-29B22F4A6B6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128" y="2871791"/>
            <a:ext cx="763004" cy="361674"/>
          </a:xfrm>
          <a:prstGeom prst="rect">
            <a:avLst/>
          </a:prstGeom>
        </p:spPr>
      </p:pic>
      <p:sp>
        <p:nvSpPr>
          <p:cNvPr id="16" name="Shape 5188">
            <a:extLst>
              <a:ext uri="{FF2B5EF4-FFF2-40B4-BE49-F238E27FC236}">
                <a16:creationId xmlns:a16="http://schemas.microsoft.com/office/drawing/2014/main" id="{39108F0B-2394-7349-A102-339D248E010D}"/>
              </a:ext>
            </a:extLst>
          </p:cNvPr>
          <p:cNvSpPr/>
          <p:nvPr/>
        </p:nvSpPr>
        <p:spPr>
          <a:xfrm>
            <a:off x="267754" y="1887515"/>
            <a:ext cx="292436" cy="353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8" h="21528" extrusionOk="0">
                <a:moveTo>
                  <a:pt x="16120" y="11504"/>
                </a:moveTo>
                <a:cubicBezTo>
                  <a:pt x="16349" y="11211"/>
                  <a:pt x="16982" y="10940"/>
                  <a:pt x="17528" y="10904"/>
                </a:cubicBezTo>
                <a:cubicBezTo>
                  <a:pt x="18074" y="10868"/>
                  <a:pt x="18572" y="10576"/>
                  <a:pt x="18633" y="10256"/>
                </a:cubicBezTo>
                <a:cubicBezTo>
                  <a:pt x="18699" y="9939"/>
                  <a:pt x="19160" y="9567"/>
                  <a:pt x="19658" y="9432"/>
                </a:cubicBezTo>
                <a:cubicBezTo>
                  <a:pt x="20157" y="9297"/>
                  <a:pt x="20477" y="8930"/>
                  <a:pt x="20372" y="8616"/>
                </a:cubicBezTo>
                <a:cubicBezTo>
                  <a:pt x="20260" y="8301"/>
                  <a:pt x="20504" y="7865"/>
                  <a:pt x="20907" y="7649"/>
                </a:cubicBezTo>
                <a:cubicBezTo>
                  <a:pt x="21311" y="7429"/>
                  <a:pt x="21422" y="7022"/>
                  <a:pt x="21153" y="6741"/>
                </a:cubicBezTo>
                <a:cubicBezTo>
                  <a:pt x="20884" y="6463"/>
                  <a:pt x="20884" y="6004"/>
                  <a:pt x="21153" y="5725"/>
                </a:cubicBezTo>
                <a:cubicBezTo>
                  <a:pt x="21422" y="5443"/>
                  <a:pt x="21311" y="5036"/>
                  <a:pt x="20907" y="4817"/>
                </a:cubicBezTo>
                <a:cubicBezTo>
                  <a:pt x="20504" y="4599"/>
                  <a:pt x="20262" y="4163"/>
                  <a:pt x="20372" y="3850"/>
                </a:cubicBezTo>
                <a:cubicBezTo>
                  <a:pt x="20477" y="3535"/>
                  <a:pt x="20157" y="3166"/>
                  <a:pt x="19658" y="3032"/>
                </a:cubicBezTo>
                <a:cubicBezTo>
                  <a:pt x="19162" y="2897"/>
                  <a:pt x="18699" y="2527"/>
                  <a:pt x="18633" y="2208"/>
                </a:cubicBezTo>
                <a:cubicBezTo>
                  <a:pt x="18570" y="1891"/>
                  <a:pt x="18072" y="1598"/>
                  <a:pt x="17528" y="1560"/>
                </a:cubicBezTo>
                <a:cubicBezTo>
                  <a:pt x="16982" y="1522"/>
                  <a:pt x="16349" y="1251"/>
                  <a:pt x="16120" y="961"/>
                </a:cubicBezTo>
                <a:cubicBezTo>
                  <a:pt x="15888" y="669"/>
                  <a:pt x="15260" y="482"/>
                  <a:pt x="14722" y="547"/>
                </a:cubicBezTo>
                <a:cubicBezTo>
                  <a:pt x="14184" y="609"/>
                  <a:pt x="13440" y="467"/>
                  <a:pt x="13068" y="232"/>
                </a:cubicBezTo>
                <a:cubicBezTo>
                  <a:pt x="12695" y="-6"/>
                  <a:pt x="11998" y="-70"/>
                  <a:pt x="11519" y="88"/>
                </a:cubicBezTo>
                <a:cubicBezTo>
                  <a:pt x="11041" y="245"/>
                  <a:pt x="10257" y="245"/>
                  <a:pt x="9781" y="88"/>
                </a:cubicBezTo>
                <a:cubicBezTo>
                  <a:pt x="9302" y="-72"/>
                  <a:pt x="8607" y="-9"/>
                  <a:pt x="8229" y="229"/>
                </a:cubicBezTo>
                <a:cubicBezTo>
                  <a:pt x="7860" y="465"/>
                  <a:pt x="7116" y="607"/>
                  <a:pt x="6576" y="544"/>
                </a:cubicBezTo>
                <a:cubicBezTo>
                  <a:pt x="6039" y="481"/>
                  <a:pt x="5410" y="668"/>
                  <a:pt x="5182" y="960"/>
                </a:cubicBezTo>
                <a:cubicBezTo>
                  <a:pt x="4951" y="1250"/>
                  <a:pt x="4318" y="1521"/>
                  <a:pt x="3772" y="1557"/>
                </a:cubicBezTo>
                <a:cubicBezTo>
                  <a:pt x="3226" y="1597"/>
                  <a:pt x="2728" y="1888"/>
                  <a:pt x="2664" y="2207"/>
                </a:cubicBezTo>
                <a:cubicBezTo>
                  <a:pt x="2599" y="2525"/>
                  <a:pt x="2140" y="2896"/>
                  <a:pt x="1640" y="3029"/>
                </a:cubicBezTo>
                <a:cubicBezTo>
                  <a:pt x="1144" y="3164"/>
                  <a:pt x="823" y="3532"/>
                  <a:pt x="931" y="3847"/>
                </a:cubicBezTo>
                <a:cubicBezTo>
                  <a:pt x="1038" y="4161"/>
                  <a:pt x="796" y="4597"/>
                  <a:pt x="393" y="4815"/>
                </a:cubicBezTo>
                <a:cubicBezTo>
                  <a:pt x="-10" y="5033"/>
                  <a:pt x="-122" y="5440"/>
                  <a:pt x="147" y="5723"/>
                </a:cubicBezTo>
                <a:cubicBezTo>
                  <a:pt x="416" y="6001"/>
                  <a:pt x="416" y="6460"/>
                  <a:pt x="147" y="6739"/>
                </a:cubicBezTo>
                <a:cubicBezTo>
                  <a:pt x="-122" y="7020"/>
                  <a:pt x="-12" y="7427"/>
                  <a:pt x="393" y="7648"/>
                </a:cubicBezTo>
                <a:cubicBezTo>
                  <a:pt x="798" y="7863"/>
                  <a:pt x="1038" y="8299"/>
                  <a:pt x="931" y="8615"/>
                </a:cubicBezTo>
                <a:cubicBezTo>
                  <a:pt x="823" y="8929"/>
                  <a:pt x="1144" y="9297"/>
                  <a:pt x="1640" y="9431"/>
                </a:cubicBezTo>
                <a:cubicBezTo>
                  <a:pt x="2140" y="9566"/>
                  <a:pt x="2599" y="9938"/>
                  <a:pt x="2662" y="10255"/>
                </a:cubicBezTo>
                <a:cubicBezTo>
                  <a:pt x="2728" y="10574"/>
                  <a:pt x="3224" y="10867"/>
                  <a:pt x="3770" y="10903"/>
                </a:cubicBezTo>
                <a:cubicBezTo>
                  <a:pt x="4316" y="10939"/>
                  <a:pt x="4949" y="11211"/>
                  <a:pt x="5180" y="11502"/>
                </a:cubicBezTo>
                <a:cubicBezTo>
                  <a:pt x="5408" y="11793"/>
                  <a:pt x="6038" y="11979"/>
                  <a:pt x="6574" y="11917"/>
                </a:cubicBezTo>
                <a:cubicBezTo>
                  <a:pt x="7112" y="11855"/>
                  <a:pt x="7858" y="11995"/>
                  <a:pt x="8228" y="12232"/>
                </a:cubicBezTo>
                <a:cubicBezTo>
                  <a:pt x="8603" y="12468"/>
                  <a:pt x="9298" y="12534"/>
                  <a:pt x="9779" y="12376"/>
                </a:cubicBezTo>
                <a:cubicBezTo>
                  <a:pt x="10255" y="12219"/>
                  <a:pt x="11039" y="12219"/>
                  <a:pt x="11517" y="12376"/>
                </a:cubicBezTo>
                <a:cubicBezTo>
                  <a:pt x="11996" y="12534"/>
                  <a:pt x="12693" y="12468"/>
                  <a:pt x="13066" y="12232"/>
                </a:cubicBezTo>
                <a:cubicBezTo>
                  <a:pt x="13440" y="11994"/>
                  <a:pt x="14182" y="11855"/>
                  <a:pt x="14720" y="11917"/>
                </a:cubicBezTo>
                <a:cubicBezTo>
                  <a:pt x="15260" y="11981"/>
                  <a:pt x="15890" y="11794"/>
                  <a:pt x="16120" y="11504"/>
                </a:cubicBezTo>
                <a:close/>
                <a:moveTo>
                  <a:pt x="10650" y="10083"/>
                </a:moveTo>
                <a:cubicBezTo>
                  <a:pt x="7013" y="10083"/>
                  <a:pt x="4066" y="8357"/>
                  <a:pt x="4066" y="6231"/>
                </a:cubicBezTo>
                <a:cubicBezTo>
                  <a:pt x="4066" y="4103"/>
                  <a:pt x="7013" y="2378"/>
                  <a:pt x="10650" y="2378"/>
                </a:cubicBezTo>
                <a:cubicBezTo>
                  <a:pt x="14286" y="2378"/>
                  <a:pt x="17234" y="4103"/>
                  <a:pt x="17234" y="6231"/>
                </a:cubicBezTo>
                <a:cubicBezTo>
                  <a:pt x="17234" y="8357"/>
                  <a:pt x="14284" y="10083"/>
                  <a:pt x="10650" y="10083"/>
                </a:cubicBezTo>
                <a:close/>
                <a:moveTo>
                  <a:pt x="2856" y="12360"/>
                </a:moveTo>
                <a:lnTo>
                  <a:pt x="449" y="20347"/>
                </a:lnTo>
                <a:lnTo>
                  <a:pt x="6506" y="19822"/>
                </a:lnTo>
                <a:lnTo>
                  <a:pt x="11891" y="21528"/>
                </a:lnTo>
                <a:lnTo>
                  <a:pt x="14288" y="13573"/>
                </a:lnTo>
                <a:cubicBezTo>
                  <a:pt x="13132" y="13769"/>
                  <a:pt x="11912" y="13880"/>
                  <a:pt x="10648" y="13880"/>
                </a:cubicBezTo>
                <a:cubicBezTo>
                  <a:pt x="7726" y="13880"/>
                  <a:pt x="5035" y="13311"/>
                  <a:pt x="2856" y="12360"/>
                </a:cubicBezTo>
                <a:close/>
                <a:moveTo>
                  <a:pt x="18320" y="12415"/>
                </a:moveTo>
                <a:cubicBezTo>
                  <a:pt x="17718" y="12671"/>
                  <a:pt x="17077" y="12897"/>
                  <a:pt x="16403" y="13091"/>
                </a:cubicBezTo>
                <a:lnTo>
                  <a:pt x="14954" y="17891"/>
                </a:lnTo>
                <a:lnTo>
                  <a:pt x="21478" y="15820"/>
                </a:lnTo>
                <a:lnTo>
                  <a:pt x="18320" y="12415"/>
                </a:lnTo>
                <a:close/>
              </a:path>
            </a:pathLst>
          </a:custGeom>
          <a:solidFill>
            <a:schemeClr val="accent4"/>
          </a:solidFill>
          <a:ln w="3175">
            <a:miter lim="400000"/>
          </a:ln>
        </p:spPr>
        <p:txBody>
          <a:bodyPr lIns="13716" tIns="13716" rIns="13716" bIns="13716" anchor="ctr"/>
          <a:lstStyle/>
          <a:p>
            <a:pPr algn="ctr" defTabSz="342900">
              <a:lnSpc>
                <a:spcPts val="1575"/>
              </a:lnSpc>
              <a:tabLst>
                <a:tab pos="628650" algn="l"/>
              </a:tabLst>
              <a:defRPr sz="18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38523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A28F38A-4DCB-A44B-9BE0-24DE9926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AARRR / Startups</a:t>
            </a:r>
          </a:p>
        </p:txBody>
      </p:sp>
      <p:pic>
        <p:nvPicPr>
          <p:cNvPr id="4" name="Picture 2" descr="Resultado de imagen para aarrr framework espaÃ±ol">
            <a:extLst>
              <a:ext uri="{FF2B5EF4-FFF2-40B4-BE49-F238E27FC236}">
                <a16:creationId xmlns:a16="http://schemas.microsoft.com/office/drawing/2014/main" id="{40C3AE61-28F0-1D41-BC64-3BD8428E7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58463" y="1699757"/>
            <a:ext cx="4985537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D580065B-3AB0-D04A-922B-75D87D1C8A2D}"/>
              </a:ext>
            </a:extLst>
          </p:cNvPr>
          <p:cNvSpPr/>
          <p:nvPr/>
        </p:nvSpPr>
        <p:spPr>
          <a:xfrm>
            <a:off x="4328779" y="3872011"/>
            <a:ext cx="692542" cy="428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E1C7199F-3297-F548-9B8B-937A8DE38ABD}"/>
              </a:ext>
            </a:extLst>
          </p:cNvPr>
          <p:cNvSpPr txBox="1"/>
          <p:nvPr/>
        </p:nvSpPr>
        <p:spPr>
          <a:xfrm>
            <a:off x="5028849" y="2451781"/>
            <a:ext cx="96762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>
                <a:solidFill>
                  <a:srgbClr val="FF7C80"/>
                </a:solidFill>
              </a:rPr>
              <a:t>Adquisición</a:t>
            </a:r>
            <a:endParaRPr lang="en-US" sz="900" b="1" dirty="0">
              <a:solidFill>
                <a:srgbClr val="FF7C80"/>
              </a:solidFill>
            </a:endParaRP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A51A940A-9145-A146-8CC6-52AD5305F006}"/>
              </a:ext>
            </a:extLst>
          </p:cNvPr>
          <p:cNvSpPr txBox="1"/>
          <p:nvPr/>
        </p:nvSpPr>
        <p:spPr>
          <a:xfrm>
            <a:off x="5055195" y="2767993"/>
            <a:ext cx="96762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>
                <a:solidFill>
                  <a:srgbClr val="FF7C80"/>
                </a:solidFill>
              </a:rPr>
              <a:t>Activación</a:t>
            </a:r>
            <a:endParaRPr lang="en-US" sz="900" b="1" dirty="0">
              <a:solidFill>
                <a:srgbClr val="FF7C80"/>
              </a:solidFill>
            </a:endParaRP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F554DD3F-C3FD-8D4F-BF69-CAF6869761AE}"/>
              </a:ext>
            </a:extLst>
          </p:cNvPr>
          <p:cNvSpPr txBox="1"/>
          <p:nvPr/>
        </p:nvSpPr>
        <p:spPr>
          <a:xfrm>
            <a:off x="5119178" y="3128678"/>
            <a:ext cx="82836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>
                <a:solidFill>
                  <a:srgbClr val="FF7C80"/>
                </a:solidFill>
              </a:rPr>
              <a:t>Retención</a:t>
            </a:r>
            <a:endParaRPr lang="en-US" sz="900" b="1" dirty="0">
              <a:solidFill>
                <a:srgbClr val="FF7C80"/>
              </a:solidFill>
            </a:endParaRP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20C02488-13F7-EF4A-82CB-ADBCBBF6BD94}"/>
              </a:ext>
            </a:extLst>
          </p:cNvPr>
          <p:cNvSpPr txBox="1"/>
          <p:nvPr/>
        </p:nvSpPr>
        <p:spPr>
          <a:xfrm>
            <a:off x="5164670" y="3508758"/>
            <a:ext cx="72985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>
                <a:solidFill>
                  <a:srgbClr val="FF7C80"/>
                </a:solidFill>
              </a:rPr>
              <a:t>Referido</a:t>
            </a:r>
            <a:endParaRPr lang="en-US" sz="900" b="1" dirty="0">
              <a:solidFill>
                <a:srgbClr val="FF7C8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935918-2263-FA46-9FF6-55A74B851548}"/>
              </a:ext>
            </a:extLst>
          </p:cNvPr>
          <p:cNvSpPr txBox="1"/>
          <p:nvPr/>
        </p:nvSpPr>
        <p:spPr>
          <a:xfrm>
            <a:off x="6400424" y="2335029"/>
            <a:ext cx="2215882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675" dirty="0"/>
              <a:t>Cómo adquieren clientes o </a:t>
            </a:r>
          </a:p>
          <a:p>
            <a:pPr algn="ctr"/>
            <a:r>
              <a:rPr lang="es-ES" sz="675" dirty="0"/>
              <a:t>cómo los encuentran los clientes?</a:t>
            </a:r>
            <a:endParaRPr lang="en-US" sz="675" dirty="0"/>
          </a:p>
        </p:txBody>
      </p:sp>
      <p:sp>
        <p:nvSpPr>
          <p:cNvPr id="11" name="TextBox 17">
            <a:extLst>
              <a:ext uri="{FF2B5EF4-FFF2-40B4-BE49-F238E27FC236}">
                <a16:creationId xmlns:a16="http://schemas.microsoft.com/office/drawing/2014/main" id="{CF5B96F3-2C8B-564F-B0EB-CC712333E518}"/>
              </a:ext>
            </a:extLst>
          </p:cNvPr>
          <p:cNvSpPr txBox="1"/>
          <p:nvPr/>
        </p:nvSpPr>
        <p:spPr>
          <a:xfrm>
            <a:off x="6400441" y="2741815"/>
            <a:ext cx="2215883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675" dirty="0"/>
              <a:t>Cómo ofrecen una primera experiencia</a:t>
            </a:r>
          </a:p>
          <a:p>
            <a:pPr algn="ctr"/>
            <a:r>
              <a:rPr lang="es-ES" sz="675" dirty="0"/>
              <a:t> positiva de su producto o servicio?</a:t>
            </a:r>
            <a:endParaRPr lang="en-US" sz="675" dirty="0"/>
          </a:p>
        </p:txBody>
      </p:sp>
      <p:sp>
        <p:nvSpPr>
          <p:cNvPr id="12" name="TextBox 18">
            <a:extLst>
              <a:ext uri="{FF2B5EF4-FFF2-40B4-BE49-F238E27FC236}">
                <a16:creationId xmlns:a16="http://schemas.microsoft.com/office/drawing/2014/main" id="{8CE3F833-64DE-C542-8BD5-5251EC8C2566}"/>
              </a:ext>
            </a:extLst>
          </p:cNvPr>
          <p:cNvSpPr txBox="1"/>
          <p:nvPr/>
        </p:nvSpPr>
        <p:spPr>
          <a:xfrm>
            <a:off x="6651974" y="2335029"/>
            <a:ext cx="1625766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ES" sz="750" dirty="0"/>
              <a:t>Cómo adquieren clientes o </a:t>
            </a:r>
          </a:p>
          <a:p>
            <a:pPr algn="ctr"/>
            <a:r>
              <a:rPr lang="es-ES" sz="750" dirty="0"/>
              <a:t>cómo los encuentran los clientes?</a:t>
            </a:r>
            <a:endParaRPr lang="en-US" sz="750" dirty="0"/>
          </a:p>
        </p:txBody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C7644256-7CA2-6B41-BFFD-43C2AFB7BAC5}"/>
              </a:ext>
            </a:extLst>
          </p:cNvPr>
          <p:cNvSpPr txBox="1"/>
          <p:nvPr/>
        </p:nvSpPr>
        <p:spPr>
          <a:xfrm>
            <a:off x="6400423" y="3108513"/>
            <a:ext cx="2215883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675" dirty="0"/>
              <a:t>Cómo logran el uso repetido del producto o servicio después de la experiencia inicial ?</a:t>
            </a:r>
            <a:endParaRPr lang="en-US" sz="675" dirty="0"/>
          </a:p>
        </p:txBody>
      </p:sp>
      <p:sp>
        <p:nvSpPr>
          <p:cNvPr id="14" name="TextBox 20">
            <a:extLst>
              <a:ext uri="{FF2B5EF4-FFF2-40B4-BE49-F238E27FC236}">
                <a16:creationId xmlns:a16="http://schemas.microsoft.com/office/drawing/2014/main" id="{67B94E12-3220-704B-9C23-6DC85707A973}"/>
              </a:ext>
            </a:extLst>
          </p:cNvPr>
          <p:cNvSpPr txBox="1"/>
          <p:nvPr/>
        </p:nvSpPr>
        <p:spPr>
          <a:xfrm>
            <a:off x="6118436" y="3493554"/>
            <a:ext cx="2469954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675" dirty="0"/>
              <a:t>Cómo convierten usuarios fieles en evangelistas de la marca, que refieran nuevos usuarios?</a:t>
            </a:r>
            <a:endParaRPr lang="en-US" sz="675" dirty="0"/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C1DE223A-AA02-D24E-AE5D-41AAEA2FF35A}"/>
              </a:ext>
            </a:extLst>
          </p:cNvPr>
          <p:cNvSpPr txBox="1"/>
          <p:nvPr/>
        </p:nvSpPr>
        <p:spPr>
          <a:xfrm>
            <a:off x="6146346" y="3844215"/>
            <a:ext cx="2469954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675" dirty="0"/>
              <a:t>Cómo lograr que los usuarios </a:t>
            </a:r>
          </a:p>
          <a:p>
            <a:pPr algn="ctr"/>
            <a:r>
              <a:rPr lang="es-ES" sz="675" dirty="0"/>
              <a:t>paguen por el producto o servicio?</a:t>
            </a:r>
            <a:endParaRPr lang="en-US" sz="675" dirty="0"/>
          </a:p>
        </p:txBody>
      </p:sp>
      <p:grpSp>
        <p:nvGrpSpPr>
          <p:cNvPr id="16" name="Group 26">
            <a:extLst>
              <a:ext uri="{FF2B5EF4-FFF2-40B4-BE49-F238E27FC236}">
                <a16:creationId xmlns:a16="http://schemas.microsoft.com/office/drawing/2014/main" id="{AEA59BE6-7B18-4B44-AD4F-D4817865D9E2}"/>
              </a:ext>
            </a:extLst>
          </p:cNvPr>
          <p:cNvGrpSpPr/>
          <p:nvPr/>
        </p:nvGrpSpPr>
        <p:grpSpPr>
          <a:xfrm>
            <a:off x="0" y="1699757"/>
            <a:ext cx="4493873" cy="2743198"/>
            <a:chOff x="83893" y="2877520"/>
            <a:chExt cx="5991830" cy="337691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89DF2D3-CEC3-CD45-A8C7-5844865E0E12}"/>
                </a:ext>
              </a:extLst>
            </p:cNvPr>
            <p:cNvGrpSpPr/>
            <p:nvPr/>
          </p:nvGrpSpPr>
          <p:grpSpPr>
            <a:xfrm>
              <a:off x="83893" y="2877520"/>
              <a:ext cx="5991830" cy="3376914"/>
              <a:chOff x="331567" y="2877520"/>
              <a:chExt cx="5455917" cy="3096233"/>
            </a:xfrm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D42FE1AD-7C27-D843-BFC5-272716D9CD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1567" y="2877520"/>
                <a:ext cx="5455917" cy="3096233"/>
              </a:xfrm>
              <a:prstGeom prst="rect">
                <a:avLst/>
              </a:prstGeom>
            </p:spPr>
          </p:pic>
          <p:sp>
            <p:nvSpPr>
              <p:cNvPr id="20" name="TextBox 10">
                <a:extLst>
                  <a:ext uri="{FF2B5EF4-FFF2-40B4-BE49-F238E27FC236}">
                    <a16:creationId xmlns:a16="http://schemas.microsoft.com/office/drawing/2014/main" id="{0745EEC8-19A4-B341-AFEA-E967AA5E5114}"/>
                  </a:ext>
                </a:extLst>
              </p:cNvPr>
              <p:cNvSpPr txBox="1"/>
              <p:nvPr/>
            </p:nvSpPr>
            <p:spPr>
              <a:xfrm>
                <a:off x="1249960" y="4142000"/>
                <a:ext cx="955960" cy="2680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ES" sz="825" b="1" dirty="0"/>
                  <a:t>Adquisición</a:t>
                </a:r>
                <a:endParaRPr lang="en-US" sz="825" b="1" dirty="0"/>
              </a:p>
            </p:txBody>
          </p:sp>
          <p:sp>
            <p:nvSpPr>
              <p:cNvPr id="21" name="TextBox 23">
                <a:extLst>
                  <a:ext uri="{FF2B5EF4-FFF2-40B4-BE49-F238E27FC236}">
                    <a16:creationId xmlns:a16="http://schemas.microsoft.com/office/drawing/2014/main" id="{813631AF-30D4-E544-A717-3E8965A738BC}"/>
                  </a:ext>
                </a:extLst>
              </p:cNvPr>
              <p:cNvSpPr txBox="1"/>
              <p:nvPr/>
            </p:nvSpPr>
            <p:spPr>
              <a:xfrm>
                <a:off x="2520208" y="3184168"/>
                <a:ext cx="845028" cy="2680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ES" sz="825" b="1" dirty="0"/>
                  <a:t>Retención</a:t>
                </a:r>
                <a:endParaRPr lang="en-US" sz="825" b="1" dirty="0"/>
              </a:p>
            </p:txBody>
          </p:sp>
          <p:sp>
            <p:nvSpPr>
              <p:cNvPr id="22" name="TextBox 24">
                <a:extLst>
                  <a:ext uri="{FF2B5EF4-FFF2-40B4-BE49-F238E27FC236}">
                    <a16:creationId xmlns:a16="http://schemas.microsoft.com/office/drawing/2014/main" id="{94A177E6-3CEA-2746-8005-226ABA969DF6}"/>
                  </a:ext>
                </a:extLst>
              </p:cNvPr>
              <p:cNvSpPr txBox="1"/>
              <p:nvPr/>
            </p:nvSpPr>
            <p:spPr>
              <a:xfrm>
                <a:off x="2835444" y="4485991"/>
                <a:ext cx="874221" cy="2680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ES" sz="825" b="1" dirty="0"/>
                  <a:t>Activación</a:t>
                </a:r>
                <a:endParaRPr lang="en-US" sz="825" b="1" dirty="0"/>
              </a:p>
            </p:txBody>
          </p:sp>
          <p:sp>
            <p:nvSpPr>
              <p:cNvPr id="23" name="TextBox 25">
                <a:extLst>
                  <a:ext uri="{FF2B5EF4-FFF2-40B4-BE49-F238E27FC236}">
                    <a16:creationId xmlns:a16="http://schemas.microsoft.com/office/drawing/2014/main" id="{1EA7FD84-5F0D-7446-BC84-5C94E2059EC6}"/>
                  </a:ext>
                </a:extLst>
              </p:cNvPr>
              <p:cNvSpPr txBox="1"/>
              <p:nvPr/>
            </p:nvSpPr>
            <p:spPr>
              <a:xfrm>
                <a:off x="2628608" y="5443321"/>
                <a:ext cx="745774" cy="2680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ES" sz="825" b="1" dirty="0"/>
                  <a:t>Referido</a:t>
                </a:r>
                <a:endParaRPr lang="en-US" sz="825" b="1" dirty="0"/>
              </a:p>
            </p:txBody>
          </p:sp>
          <p:sp>
            <p:nvSpPr>
              <p:cNvPr id="24" name="Rectangle: Rounded Corners 15">
                <a:extLst>
                  <a:ext uri="{FF2B5EF4-FFF2-40B4-BE49-F238E27FC236}">
                    <a16:creationId xmlns:a16="http://schemas.microsoft.com/office/drawing/2014/main" id="{93B232F7-07A2-9146-A574-C64BD3698E1B}"/>
                  </a:ext>
                </a:extLst>
              </p:cNvPr>
              <p:cNvSpPr/>
              <p:nvPr/>
            </p:nvSpPr>
            <p:spPr>
              <a:xfrm>
                <a:off x="1036626" y="4590044"/>
                <a:ext cx="922769" cy="30566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600" dirty="0">
                    <a:solidFill>
                      <a:schemeClr val="tx1"/>
                    </a:solidFill>
                  </a:rPr>
                  <a:t>Cómo identificar usuarios?</a:t>
                </a:r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: Rounded Corners 28">
                <a:extLst>
                  <a:ext uri="{FF2B5EF4-FFF2-40B4-BE49-F238E27FC236}">
                    <a16:creationId xmlns:a16="http://schemas.microsoft.com/office/drawing/2014/main" id="{7A0850D9-6E9B-0B4C-B584-C2BF031A6E2E}"/>
                  </a:ext>
                </a:extLst>
              </p:cNvPr>
              <p:cNvSpPr/>
              <p:nvPr/>
            </p:nvSpPr>
            <p:spPr>
              <a:xfrm>
                <a:off x="2553290" y="2907868"/>
                <a:ext cx="922769" cy="30566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600" dirty="0">
                    <a:solidFill>
                      <a:schemeClr val="tx1"/>
                    </a:solidFill>
                  </a:rPr>
                  <a:t>Qué genera el uso repetido?</a:t>
                </a:r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: Rounded Corners 29">
                <a:extLst>
                  <a:ext uri="{FF2B5EF4-FFF2-40B4-BE49-F238E27FC236}">
                    <a16:creationId xmlns:a16="http://schemas.microsoft.com/office/drawing/2014/main" id="{C073A4C4-A2D2-B844-A403-41B9C1225711}"/>
                  </a:ext>
                </a:extLst>
              </p:cNvPr>
              <p:cNvSpPr/>
              <p:nvPr/>
            </p:nvSpPr>
            <p:spPr>
              <a:xfrm>
                <a:off x="3809020" y="4730091"/>
                <a:ext cx="947538" cy="30566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600" dirty="0">
                    <a:solidFill>
                      <a:schemeClr val="tx1"/>
                    </a:solidFill>
                  </a:rPr>
                  <a:t>Cuál es el modelo de precios?</a:t>
                </a:r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: Rounded Corners 30">
                <a:extLst>
                  <a:ext uri="{FF2B5EF4-FFF2-40B4-BE49-F238E27FC236}">
                    <a16:creationId xmlns:a16="http://schemas.microsoft.com/office/drawing/2014/main" id="{D77C9F2E-E098-1E41-87AD-72F4F58A4D66}"/>
                  </a:ext>
                </a:extLst>
              </p:cNvPr>
              <p:cNvSpPr/>
              <p:nvPr/>
            </p:nvSpPr>
            <p:spPr>
              <a:xfrm>
                <a:off x="2471265" y="4692548"/>
                <a:ext cx="947538" cy="30566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600" dirty="0">
                    <a:solidFill>
                      <a:schemeClr val="tx1"/>
                    </a:solidFill>
                  </a:rPr>
                  <a:t>Cuál es el valor?</a:t>
                </a:r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: Rounded Corners 31">
                <a:extLst>
                  <a:ext uri="{FF2B5EF4-FFF2-40B4-BE49-F238E27FC236}">
                    <a16:creationId xmlns:a16="http://schemas.microsoft.com/office/drawing/2014/main" id="{B8287EE3-EBA0-414A-865B-6C8FC22E6070}"/>
                  </a:ext>
                </a:extLst>
              </p:cNvPr>
              <p:cNvSpPr/>
              <p:nvPr/>
            </p:nvSpPr>
            <p:spPr>
              <a:xfrm>
                <a:off x="3243158" y="5590801"/>
                <a:ext cx="947538" cy="30566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600" dirty="0">
                    <a:solidFill>
                      <a:schemeClr val="tx1"/>
                    </a:solidFill>
                  </a:rPr>
                  <a:t>Cuál es el motor de referidos?</a:t>
                </a:r>
                <a:endParaRPr lang="en-US" sz="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TextBox 22">
              <a:extLst>
                <a:ext uri="{FF2B5EF4-FFF2-40B4-BE49-F238E27FC236}">
                  <a16:creationId xmlns:a16="http://schemas.microsoft.com/office/drawing/2014/main" id="{1682EBCA-D9C1-EB49-9895-2891FBAD0BF7}"/>
                </a:ext>
              </a:extLst>
            </p:cNvPr>
            <p:cNvSpPr txBox="1"/>
            <p:nvPr/>
          </p:nvSpPr>
          <p:spPr>
            <a:xfrm>
              <a:off x="4766280" y="4101505"/>
              <a:ext cx="952760" cy="30777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b="1" dirty="0"/>
                <a:t>VENTA</a:t>
              </a:r>
              <a:endParaRPr 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1352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87DF-E3FC-4052-925E-B9139C64A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O 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D292F-513A-42F0-B5B3-26905124F9E0}"/>
              </a:ext>
            </a:extLst>
          </p:cNvPr>
          <p:cNvSpPr txBox="1"/>
          <p:nvPr/>
        </p:nvSpPr>
        <p:spPr>
          <a:xfrm>
            <a:off x="1780675" y="1420159"/>
            <a:ext cx="205018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s-ES" sz="1200" dirty="0">
                <a:solidFill>
                  <a:srgbClr val="666666"/>
                </a:solidFill>
                <a:latin typeface="Open Sans" panose="020B0606030504020204" pitchFamily="34" charset="0"/>
              </a:rPr>
              <a:t>PWC </a:t>
            </a:r>
          </a:p>
          <a:p>
            <a:pPr algn="l" fontAlgn="base"/>
            <a:endParaRPr lang="es-ES" sz="1200" b="0" i="0" dirty="0">
              <a:solidFill>
                <a:srgbClr val="666666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s-E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#1. Orgullo</a:t>
            </a:r>
          </a:p>
          <a:p>
            <a:pPr algn="l" fontAlgn="base"/>
            <a:endParaRPr lang="es-ES" sz="1200" b="0" i="0" dirty="0">
              <a:solidFill>
                <a:srgbClr val="666666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s-E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#2. Influyentes</a:t>
            </a:r>
          </a:p>
          <a:p>
            <a:pPr algn="l" fontAlgn="base"/>
            <a:endParaRPr lang="es-ES" sz="1200" b="0" i="0" dirty="0">
              <a:solidFill>
                <a:srgbClr val="666666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s-E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#3. Comportamiento</a:t>
            </a:r>
          </a:p>
          <a:p>
            <a:pPr algn="l" fontAlgn="base"/>
            <a:endParaRPr lang="es-ES" sz="1200" b="0" i="0" dirty="0">
              <a:solidFill>
                <a:srgbClr val="666666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s-E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#4. Impulsores del valor</a:t>
            </a:r>
          </a:p>
          <a:p>
            <a:pPr algn="l" fontAlgn="base"/>
            <a:endParaRPr lang="es-ES" sz="1200" dirty="0">
              <a:solidFill>
                <a:srgbClr val="666666"/>
              </a:solidFill>
              <a:latin typeface="Open Sans" panose="020B0606030504020204" pitchFamily="34" charset="0"/>
            </a:endParaRPr>
          </a:p>
          <a:p>
            <a:pPr algn="l" fontAlgn="base"/>
            <a:r>
              <a:rPr lang="es-E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#5. Resultado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D004E-6B76-4BE7-B534-32EB5D0F872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5885" y="1203159"/>
            <a:ext cx="3522847" cy="30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54649"/>
      </p:ext>
    </p:extLst>
  </p:cSld>
  <p:clrMapOvr>
    <a:masterClrMapping/>
  </p:clrMapOvr>
</p:sld>
</file>

<file path=ppt/theme/theme1.xml><?xml version="1.0" encoding="utf-8"?>
<a:theme xmlns:a="http://schemas.openxmlformats.org/drawingml/2006/main" name="Adult Learning Center by Slidesgo">
  <a:themeElements>
    <a:clrScheme name="Simple Light">
      <a:dk1>
        <a:srgbClr val="000000"/>
      </a:dk1>
      <a:lt1>
        <a:srgbClr val="FFFFFF"/>
      </a:lt1>
      <a:dk2>
        <a:srgbClr val="363636"/>
      </a:dk2>
      <a:lt2>
        <a:srgbClr val="EEEEEE"/>
      </a:lt2>
      <a:accent1>
        <a:srgbClr val="F6E977"/>
      </a:accent1>
      <a:accent2>
        <a:srgbClr val="DBA96B"/>
      </a:accent2>
      <a:accent3>
        <a:srgbClr val="E477A3"/>
      </a:accent3>
      <a:accent4>
        <a:srgbClr val="5C72B4"/>
      </a:accent4>
      <a:accent5>
        <a:srgbClr val="9CC6DE"/>
      </a:accent5>
      <a:accent6>
        <a:srgbClr val="F7A7C7"/>
      </a:accent6>
      <a:hlink>
        <a:srgbClr val="3636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13191</TotalTime>
  <Words>251</Words>
  <Application>Microsoft Office PowerPoint</Application>
  <PresentationFormat>Presentación en pantalla (16:9)</PresentationFormat>
  <Paragraphs>64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Calibri</vt:lpstr>
      <vt:lpstr>Fira Sans Condensed ExtraBold</vt:lpstr>
      <vt:lpstr>Fira Sans Condensed Light</vt:lpstr>
      <vt:lpstr>Lato</vt:lpstr>
      <vt:lpstr>Merriweather</vt:lpstr>
      <vt:lpstr>Open Sans</vt:lpstr>
      <vt:lpstr>Adult Learning Center by Slidesgo</vt:lpstr>
      <vt:lpstr>NPS® @ Colombia</vt:lpstr>
      <vt:lpstr>CSAT – Customer Satisfaction</vt:lpstr>
      <vt:lpstr>CES – Customer Effort Score</vt:lpstr>
      <vt:lpstr>AARRR / Startups</vt:lpstr>
      <vt:lpstr>R O 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Adult Learning Center</dc:title>
  <dc:creator>Norma Mena</dc:creator>
  <cp:lastModifiedBy>Jairo Adolfo Cespedes Plata</cp:lastModifiedBy>
  <cp:revision>54</cp:revision>
  <dcterms:modified xsi:type="dcterms:W3CDTF">2024-04-07T18:46:26Z</dcterms:modified>
</cp:coreProperties>
</file>