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7" Type="http://schemas.openxmlformats.org/officeDocument/2006/relationships/slide" Target="slides/slide122.xml"/><Relationship Id="rId126" Type="http://schemas.openxmlformats.org/officeDocument/2006/relationships/slide" Target="slides/slide121.xml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slide" Target="slides/slide120.xml"/><Relationship Id="rId29" Type="http://schemas.openxmlformats.org/officeDocument/2006/relationships/slide" Target="slides/slide24.xml"/><Relationship Id="rId124" Type="http://schemas.openxmlformats.org/officeDocument/2006/relationships/slide" Target="slides/slide119.xml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5adf47c4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5adf47c4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2d5adf47c4e_0_1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2d5adf47c4e_0_1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2d5adf47c4e_0_20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2d5adf47c4e_0_20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2d5adf47c4e_0_1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2d5adf47c4e_0_1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2d5adf47c4e_0_20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2d5adf47c4e_0_20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2d5adf47c4e_0_1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2d5adf47c4e_0_1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2d5adf47c4e_0_20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2d5adf47c4e_0_20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2d5adf47c4e_0_1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2d5adf47c4e_0_1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2d5adf47c4e_0_20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2d5adf47c4e_0_2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2d5adf47c4e_0_1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2d5adf47c4e_0_1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2d5adf47c4e_0_20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2d5adf47c4e_0_20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5adf47c4e_0_1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d5adf47c4e_0_1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2d5adf47c4e_0_1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2d5adf47c4e_0_1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2d5adf47c4e_0_2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2d5adf47c4e_0_2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2d5adf47c4e_0_1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2d5adf47c4e_0_1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2d5adf47c4e_0_2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2d5adf47c4e_0_2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2d5adf47c4e_0_1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2d5adf47c4e_0_1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2d5adf47c4e_0_2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Google Shape;1191;g2d5adf47c4e_0_2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2d5adf47c4e_0_2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2d5adf47c4e_0_2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2d5adf47c4e_0_2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2d5adf47c4e_0_2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2d5adf47c4e_0_1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2d5adf47c4e_0_1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2d5adf47c4e_0_2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2d5adf47c4e_0_2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d5adf47c4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d5adf47c4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2d5adf47c4e_0_1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2d5adf47c4e_0_1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2d5adf47c4e_0_2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2d5adf47c4e_0_2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2d5adf47c4e_0_2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2d5adf47c4e_0_2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d5adf47c4e_0_1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d5adf47c4e_0_1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5adf47c4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d5adf47c4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5adf47c4e_0_1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d5adf47c4e_0_1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d5adf47c4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d5adf47c4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d5adf47c4e_0_1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d5adf47c4e_0_1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d5adf47c4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d5adf47c4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d5adf47c4e_0_1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d5adf47c4e_0_1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5adf47c4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5adf47c4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d5adf47c4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d5adf47c4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d5adf47c4e_0_1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d5adf47c4e_0_1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d5adf47c4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d5adf47c4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d5adf47c4e_0_1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d5adf47c4e_0_1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d5adf47c4e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d5adf47c4e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d5adf47c4e_0_1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d5adf47c4e_0_1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d5adf47c4e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d5adf47c4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d5adf47c4e_0_1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d5adf47c4e_0_1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d5adf47c4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d5adf47c4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d5adf47c4e_0_1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d5adf47c4e_0_1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d5adf47c4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d5adf47c4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d5adf47c4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d5adf47c4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d5adf47c4e_0_1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d5adf47c4e_0_1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d5adf47c4e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d5adf47c4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d5adf47c4e_0_1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d5adf47c4e_0_1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d5adf47c4e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d5adf47c4e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d5adf47c4e_0_1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d5adf47c4e_0_1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d5adf47c4e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d5adf47c4e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d5adf47c4e_0_1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d5adf47c4e_0_1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d5adf47c4e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d5adf47c4e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d5adf47c4e_0_1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d5adf47c4e_0_1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d5adf47c4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d5adf47c4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d5adf47c4e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d5adf47c4e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d5adf47c4e_0_1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d5adf47c4e_0_1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d5adf47c4e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d5adf47c4e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d5adf47c4e_0_1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d5adf47c4e_0_1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d5adf47c4e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d5adf47c4e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d5adf47c4e_0_1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d5adf47c4e_0_1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d5adf47c4e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2d5adf47c4e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d5adf47c4e_0_1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d5adf47c4e_0_1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d5adf47c4e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d5adf47c4e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d5adf47c4e_0_1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2d5adf47c4e_0_1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5adf47c4e_0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d5adf47c4e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d5adf47c4e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2d5adf47c4e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2d5adf47c4e_0_1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2d5adf47c4e_0_1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d5adf47c4e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2d5adf47c4e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2d5adf47c4e_0_1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2d5adf47c4e_0_1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d5adf47c4e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2d5adf47c4e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d5adf47c4e_0_1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2d5adf47c4e_0_1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d5adf47c4e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2d5adf47c4e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2d5adf47c4e_0_1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2d5adf47c4e_0_1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d5adf47c4e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2d5adf47c4e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2d5adf47c4e_0_1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2d5adf47c4e_0_1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5adf47c4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d5adf47c4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2d5adf47c4e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2d5adf47c4e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2d5adf47c4e_0_1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2d5adf47c4e_0_1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2d5adf47c4e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2d5adf47c4e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2d5adf47c4e_0_1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2d5adf47c4e_0_1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2d5adf47c4e_0_1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2d5adf47c4e_0_1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2d5adf47c4e_0_1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2d5adf47c4e_0_1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2d5adf47c4e_0_1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2d5adf47c4e_0_1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d5adf47c4e_0_1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2d5adf47c4e_0_1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2d5adf47c4e_0_1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2d5adf47c4e_0_1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2d5adf47c4e_0_1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2d5adf47c4e_0_1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5adf47c4e_0_1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5adf47c4e_0_1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2d5adf47c4e_0_1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2d5adf47c4e_0_1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2d5adf47c4e_0_1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2d5adf47c4e_0_1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2d5adf47c4e_0_1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2d5adf47c4e_0_1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2d5adf47c4e_0_1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2d5adf47c4e_0_1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2d5adf47c4e_0_1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2d5adf47c4e_0_1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2d5adf47c4e_0_1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2d5adf47c4e_0_1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2d5adf47c4e_0_1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2d5adf47c4e_0_1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2d5adf47c4e_0_18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2d5adf47c4e_0_1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2d5adf47c4e_0_1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2d5adf47c4e_0_1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2d5adf47c4e_0_18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2d5adf47c4e_0_1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5adf47c4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d5adf47c4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2d5adf47c4e_0_1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2d5adf47c4e_0_1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2d5adf47c4e_0_1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2d5adf47c4e_0_1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d5adf47c4e_0_1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d5adf47c4e_0_1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2d5adf47c4e_0_19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2d5adf47c4e_0_19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2d5adf47c4e_0_1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2d5adf47c4e_0_1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2d5adf47c4e_0_19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2d5adf47c4e_0_1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2d5adf47c4e_0_1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2d5adf47c4e_0_1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2d5adf47c4e_0_19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2d5adf47c4e_0_19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2d5adf47c4e_0_1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2d5adf47c4e_0_1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2d5adf47c4e_0_19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2d5adf47c4e_0_19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5adf47c4e_0_1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d5adf47c4e_0_1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2d5adf47c4e_0_1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2d5adf47c4e_0_1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2d5adf47c4e_0_19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2d5adf47c4e_0_1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2d5adf47c4e_0_1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2d5adf47c4e_0_1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2d5adf47c4e_0_19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2d5adf47c4e_0_19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2d5adf47c4e_0_1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2d5adf47c4e_0_1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2d5adf47c4e_0_1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2d5adf47c4e_0_1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2d5adf47c4e_0_1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2d5adf47c4e_0_1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2d5adf47c4e_0_20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2d5adf47c4e_0_20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2d5adf47c4e_0_1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2d5adf47c4e_0_1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2d5adf47c4e_0_20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2d5adf47c4e_0_2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linkedin.com/in/rafael-cintra-de-araujo-b5665123b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695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Simulado AWS Cloud Practitioner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33"/>
              <a:t>(</a:t>
            </a:r>
            <a:r>
              <a:rPr lang="en" sz="2533"/>
              <a:t>60 Questões)</a:t>
            </a:r>
            <a:endParaRPr sz="2533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38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Por: Rafael Cintra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https://www.linkedin.com/in/rafael-cintra-de-araujo-b5665123b/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5</a:t>
            </a:r>
            <a:r>
              <a:rPr b="1" lang="en" sz="1900"/>
              <a:t>.</a:t>
            </a:r>
            <a:r>
              <a:rPr lang="en" sz="1900"/>
              <a:t> </a:t>
            </a:r>
            <a:r>
              <a:rPr lang="en" sz="1900"/>
              <a:t>Qual das opções a seguir melhor descreve a computação sem servidor (serverless)?</a:t>
            </a:r>
            <a:endParaRPr sz="3600"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</a:t>
            </a:r>
            <a:r>
              <a:rPr lang="en" sz="1300">
                <a:solidFill>
                  <a:schemeClr val="dk1"/>
                </a:solidFill>
              </a:rPr>
              <a:t>Gerenciamento manual de servidores</a:t>
            </a:r>
            <a:endParaRPr sz="1600"/>
          </a:p>
        </p:txBody>
      </p:sp>
      <p:sp>
        <p:nvSpPr>
          <p:cNvPr id="143" name="Google Shape;143;p22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Execução de código sem a necessidade de gerenciar a infraestrutura</a:t>
            </a:r>
            <a:endParaRPr sz="1300"/>
          </a:p>
        </p:txBody>
      </p:sp>
      <p:sp>
        <p:nvSpPr>
          <p:cNvPr id="144" name="Google Shape;144;p22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Uso exclusivo de instâncias EC2</a:t>
            </a:r>
            <a:endParaRPr sz="1600"/>
          </a:p>
        </p:txBody>
      </p:sp>
      <p:sp>
        <p:nvSpPr>
          <p:cNvPr id="145" name="Google Shape;145;p22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Configuração manual de bancos de dados</a:t>
            </a:r>
            <a:endParaRPr sz="160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50</a:t>
            </a:r>
            <a:r>
              <a:rPr b="1" lang="en" sz="1900"/>
              <a:t>.</a:t>
            </a:r>
            <a:r>
              <a:rPr lang="en" sz="1900"/>
              <a:t> </a:t>
            </a:r>
            <a:r>
              <a:rPr lang="en" sz="1900"/>
              <a:t>Qual é a principal vantagem de usar um plano de suporte pago?</a:t>
            </a:r>
            <a:endParaRPr sz="3600"/>
          </a:p>
        </p:txBody>
      </p:sp>
      <p:sp>
        <p:nvSpPr>
          <p:cNvPr id="1044" name="Google Shape;1044;p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112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</a:t>
            </a:r>
            <a:r>
              <a:rPr lang="en" sz="1300">
                <a:solidFill>
                  <a:schemeClr val="dk1"/>
                </a:solidFill>
              </a:rPr>
              <a:t>Acesso a suporte técnico 24/7</a:t>
            </a:r>
            <a:endParaRPr sz="1600"/>
          </a:p>
        </p:txBody>
      </p:sp>
      <p:sp>
        <p:nvSpPr>
          <p:cNvPr id="1046" name="Google Shape;1046;p112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Instâncias EC2 gratuitas</a:t>
            </a:r>
            <a:endParaRPr sz="1300"/>
          </a:p>
        </p:txBody>
      </p:sp>
      <p:sp>
        <p:nvSpPr>
          <p:cNvPr id="1047" name="Google Shape;1047;p112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Redução automática de custos</a:t>
            </a:r>
            <a:endParaRPr sz="1600"/>
          </a:p>
        </p:txBody>
      </p:sp>
      <p:sp>
        <p:nvSpPr>
          <p:cNvPr id="1048" name="Google Shape;1048;p112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Acesso a serviços físicos</a:t>
            </a:r>
            <a:endParaRPr sz="160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50.</a:t>
            </a:r>
            <a:r>
              <a:rPr lang="en" sz="1900"/>
              <a:t> Qual é a principal vantagem de usar um plano de suporte pago?</a:t>
            </a:r>
            <a:endParaRPr sz="3600"/>
          </a:p>
        </p:txBody>
      </p:sp>
      <p:sp>
        <p:nvSpPr>
          <p:cNvPr id="1054" name="Google Shape;1054;p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113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Acesso a suporte técnico 24/7</a:t>
            </a:r>
            <a:endParaRPr sz="1600"/>
          </a:p>
        </p:txBody>
      </p:sp>
      <p:sp>
        <p:nvSpPr>
          <p:cNvPr id="1056" name="Google Shape;1056;p113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Instâncias EC2 gratuitas</a:t>
            </a:r>
            <a:endParaRPr sz="1300"/>
          </a:p>
        </p:txBody>
      </p:sp>
      <p:sp>
        <p:nvSpPr>
          <p:cNvPr id="1057" name="Google Shape;1057;p113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Redução automática de custos</a:t>
            </a:r>
            <a:endParaRPr sz="1600"/>
          </a:p>
        </p:txBody>
      </p:sp>
      <p:sp>
        <p:nvSpPr>
          <p:cNvPr id="1058" name="Google Shape;1058;p113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Acesso a serviços físicos</a:t>
            </a:r>
            <a:endParaRPr sz="160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5</a:t>
            </a:r>
            <a:r>
              <a:rPr b="1" lang="en" sz="1900"/>
              <a:t>1.</a:t>
            </a:r>
            <a:r>
              <a:rPr lang="en" sz="1900"/>
              <a:t> </a:t>
            </a:r>
            <a:r>
              <a:rPr lang="en" sz="1900"/>
              <a:t>O que é AWS Auto Scaling?</a:t>
            </a:r>
            <a:endParaRPr sz="3600"/>
          </a:p>
        </p:txBody>
      </p:sp>
      <p:sp>
        <p:nvSpPr>
          <p:cNvPr id="1064" name="Google Shape;1064;p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114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</a:t>
            </a:r>
            <a:r>
              <a:rPr lang="en" sz="1300">
                <a:solidFill>
                  <a:schemeClr val="dk1"/>
                </a:solidFill>
              </a:rPr>
              <a:t>Um serviço para ajustar automaticamente a capacidade com base na demanda</a:t>
            </a:r>
            <a:endParaRPr sz="1600"/>
          </a:p>
        </p:txBody>
      </p:sp>
      <p:sp>
        <p:nvSpPr>
          <p:cNvPr id="1066" name="Google Shape;1066;p114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Um serviço de armazenamento escalável</a:t>
            </a:r>
            <a:endParaRPr sz="1300"/>
          </a:p>
        </p:txBody>
      </p:sp>
      <p:sp>
        <p:nvSpPr>
          <p:cNvPr id="1067" name="Google Shape;1067;p114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Uma ferramenta de monitoramento de orçamento</a:t>
            </a:r>
            <a:endParaRPr sz="1600"/>
          </a:p>
        </p:txBody>
      </p:sp>
      <p:sp>
        <p:nvSpPr>
          <p:cNvPr id="1068" name="Google Shape;1068;p114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Um sistema de gerenciamento de redes</a:t>
            </a:r>
            <a:endParaRPr sz="160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51.</a:t>
            </a:r>
            <a:r>
              <a:rPr lang="en" sz="1900"/>
              <a:t> O que é AWS Auto Scaling?</a:t>
            </a:r>
            <a:endParaRPr sz="3600"/>
          </a:p>
        </p:txBody>
      </p:sp>
      <p:sp>
        <p:nvSpPr>
          <p:cNvPr id="1074" name="Google Shape;1074;p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115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Um serviço para ajustar automaticamente a capacidade com base na demanda</a:t>
            </a:r>
            <a:endParaRPr sz="1600"/>
          </a:p>
        </p:txBody>
      </p:sp>
      <p:sp>
        <p:nvSpPr>
          <p:cNvPr id="1076" name="Google Shape;1076;p115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Um serviço de armazenamento escalável</a:t>
            </a:r>
            <a:endParaRPr sz="1300"/>
          </a:p>
        </p:txBody>
      </p:sp>
      <p:sp>
        <p:nvSpPr>
          <p:cNvPr id="1077" name="Google Shape;1077;p115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Uma ferramenta de monitoramento de orçamento</a:t>
            </a:r>
            <a:endParaRPr sz="1600"/>
          </a:p>
        </p:txBody>
      </p:sp>
      <p:sp>
        <p:nvSpPr>
          <p:cNvPr id="1078" name="Google Shape;1078;p115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Um sistema de gerenciamento de redes</a:t>
            </a:r>
            <a:endParaRPr sz="160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52</a:t>
            </a:r>
            <a:r>
              <a:rPr b="1" lang="en" sz="1900"/>
              <a:t>.</a:t>
            </a:r>
            <a:r>
              <a:rPr lang="en" sz="1900"/>
              <a:t> </a:t>
            </a:r>
            <a:r>
              <a:rPr lang="en" sz="1900"/>
              <a:t>Qual ferramenta monitora eventos de API na AWS?</a:t>
            </a:r>
            <a:endParaRPr sz="3600"/>
          </a:p>
        </p:txBody>
      </p:sp>
      <p:sp>
        <p:nvSpPr>
          <p:cNvPr id="1084" name="Google Shape;1084;p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116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</a:t>
            </a:r>
            <a:r>
              <a:rPr lang="en" sz="1300">
                <a:solidFill>
                  <a:schemeClr val="dk1"/>
                </a:solidFill>
              </a:rPr>
              <a:t>AWS Config</a:t>
            </a:r>
            <a:endParaRPr sz="1600"/>
          </a:p>
        </p:txBody>
      </p:sp>
      <p:sp>
        <p:nvSpPr>
          <p:cNvPr id="1086" name="Google Shape;1086;p116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Amazon S3</a:t>
            </a:r>
            <a:endParaRPr sz="1300"/>
          </a:p>
        </p:txBody>
      </p:sp>
      <p:sp>
        <p:nvSpPr>
          <p:cNvPr id="1087" name="Google Shape;1087;p116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Amazon RDS</a:t>
            </a:r>
            <a:endParaRPr sz="1600"/>
          </a:p>
        </p:txBody>
      </p:sp>
      <p:sp>
        <p:nvSpPr>
          <p:cNvPr id="1088" name="Google Shape;1088;p116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AWS CloudTrail</a:t>
            </a:r>
            <a:endParaRPr sz="160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52.</a:t>
            </a:r>
            <a:r>
              <a:rPr lang="en" sz="1900"/>
              <a:t> Qual ferramenta monitora eventos de API na AWS?</a:t>
            </a:r>
            <a:endParaRPr sz="3600"/>
          </a:p>
        </p:txBody>
      </p:sp>
      <p:sp>
        <p:nvSpPr>
          <p:cNvPr id="1094" name="Google Shape;1094;p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117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AWS Config</a:t>
            </a:r>
            <a:endParaRPr sz="1600"/>
          </a:p>
        </p:txBody>
      </p:sp>
      <p:sp>
        <p:nvSpPr>
          <p:cNvPr id="1096" name="Google Shape;1096;p117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Amazon S3</a:t>
            </a:r>
            <a:endParaRPr sz="1300"/>
          </a:p>
        </p:txBody>
      </p:sp>
      <p:sp>
        <p:nvSpPr>
          <p:cNvPr id="1097" name="Google Shape;1097;p117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Amazon RDS</a:t>
            </a:r>
            <a:endParaRPr sz="1600"/>
          </a:p>
        </p:txBody>
      </p:sp>
      <p:sp>
        <p:nvSpPr>
          <p:cNvPr id="1098" name="Google Shape;1098;p117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AWS CloudTrail</a:t>
            </a:r>
            <a:endParaRPr sz="160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53</a:t>
            </a:r>
            <a:r>
              <a:rPr b="1" lang="en" sz="1900"/>
              <a:t>.</a:t>
            </a:r>
            <a:r>
              <a:rPr lang="en" sz="1900"/>
              <a:t> </a:t>
            </a:r>
            <a:r>
              <a:rPr lang="en" sz="1900"/>
              <a:t>Qual serviço pode rastrear alterações em recursos da AWS?</a:t>
            </a:r>
            <a:endParaRPr sz="3600"/>
          </a:p>
        </p:txBody>
      </p:sp>
      <p:sp>
        <p:nvSpPr>
          <p:cNvPr id="1104" name="Google Shape;1104;p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118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</a:t>
            </a:r>
            <a:r>
              <a:rPr lang="en" sz="1300">
                <a:solidFill>
                  <a:schemeClr val="dk1"/>
                </a:solidFill>
              </a:rPr>
              <a:t>AWS Lambda</a:t>
            </a:r>
            <a:endParaRPr sz="1600"/>
          </a:p>
        </p:txBody>
      </p:sp>
      <p:sp>
        <p:nvSpPr>
          <p:cNvPr id="1106" name="Google Shape;1106;p118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Amazon VPC</a:t>
            </a:r>
            <a:endParaRPr sz="1300"/>
          </a:p>
        </p:txBody>
      </p:sp>
      <p:sp>
        <p:nvSpPr>
          <p:cNvPr id="1107" name="Google Shape;1107;p118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AWS Config</a:t>
            </a:r>
            <a:endParaRPr sz="1600"/>
          </a:p>
        </p:txBody>
      </p:sp>
      <p:sp>
        <p:nvSpPr>
          <p:cNvPr id="1108" name="Google Shape;1108;p118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AWS Auto Scaling</a:t>
            </a:r>
            <a:endParaRPr sz="160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53.</a:t>
            </a:r>
            <a:r>
              <a:rPr lang="en" sz="1900"/>
              <a:t> Qual serviço pode rastrear alterações em recursos da AWS?</a:t>
            </a:r>
            <a:endParaRPr sz="3600"/>
          </a:p>
        </p:txBody>
      </p:sp>
      <p:sp>
        <p:nvSpPr>
          <p:cNvPr id="1114" name="Google Shape;1114;p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119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AWS Lambda</a:t>
            </a:r>
            <a:endParaRPr sz="1600"/>
          </a:p>
        </p:txBody>
      </p:sp>
      <p:sp>
        <p:nvSpPr>
          <p:cNvPr id="1116" name="Google Shape;1116;p119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Amazon VPC</a:t>
            </a:r>
            <a:endParaRPr sz="1300"/>
          </a:p>
        </p:txBody>
      </p:sp>
      <p:sp>
        <p:nvSpPr>
          <p:cNvPr id="1117" name="Google Shape;1117;p119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AWS Config</a:t>
            </a:r>
            <a:endParaRPr sz="1600"/>
          </a:p>
        </p:txBody>
      </p:sp>
      <p:sp>
        <p:nvSpPr>
          <p:cNvPr id="1118" name="Google Shape;1118;p119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AWS Auto Scaling</a:t>
            </a:r>
            <a:endParaRPr sz="160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54</a:t>
            </a:r>
            <a:r>
              <a:rPr b="1" lang="en" sz="1900"/>
              <a:t>.</a:t>
            </a:r>
            <a:r>
              <a:rPr lang="en" sz="1900"/>
              <a:t> </a:t>
            </a:r>
            <a:r>
              <a:rPr lang="en" sz="1900"/>
              <a:t>Qual serviço gerencia logs de métricas?</a:t>
            </a:r>
            <a:endParaRPr sz="3600"/>
          </a:p>
        </p:txBody>
      </p:sp>
      <p:sp>
        <p:nvSpPr>
          <p:cNvPr id="1124" name="Google Shape;1124;p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120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</a:t>
            </a:r>
            <a:r>
              <a:rPr lang="en" sz="1300">
                <a:solidFill>
                  <a:schemeClr val="dk1"/>
                </a:solidFill>
              </a:rPr>
              <a:t>AWS Glue</a:t>
            </a:r>
            <a:endParaRPr sz="1600"/>
          </a:p>
        </p:txBody>
      </p:sp>
      <p:sp>
        <p:nvSpPr>
          <p:cNvPr id="1126" name="Google Shape;1126;p120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AWS Artifact</a:t>
            </a:r>
            <a:endParaRPr sz="1300"/>
          </a:p>
        </p:txBody>
      </p:sp>
      <p:sp>
        <p:nvSpPr>
          <p:cNvPr id="1127" name="Google Shape;1127;p120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Amazon CloudWatch</a:t>
            </a:r>
            <a:endParaRPr sz="1600"/>
          </a:p>
        </p:txBody>
      </p:sp>
      <p:sp>
        <p:nvSpPr>
          <p:cNvPr id="1128" name="Google Shape;1128;p120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AWS Secrets Manager</a:t>
            </a:r>
            <a:endParaRPr sz="160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54.</a:t>
            </a:r>
            <a:r>
              <a:rPr lang="en" sz="1900"/>
              <a:t> Qual serviço gerencia logs de métricas?</a:t>
            </a:r>
            <a:endParaRPr sz="3600"/>
          </a:p>
        </p:txBody>
      </p:sp>
      <p:sp>
        <p:nvSpPr>
          <p:cNvPr id="1134" name="Google Shape;1134;p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121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AWS Glue</a:t>
            </a:r>
            <a:endParaRPr sz="1600"/>
          </a:p>
        </p:txBody>
      </p:sp>
      <p:sp>
        <p:nvSpPr>
          <p:cNvPr id="1136" name="Google Shape;1136;p121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AWS Artifact</a:t>
            </a:r>
            <a:endParaRPr sz="1300"/>
          </a:p>
        </p:txBody>
      </p:sp>
      <p:sp>
        <p:nvSpPr>
          <p:cNvPr id="1137" name="Google Shape;1137;p121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Amazon CloudWatch</a:t>
            </a:r>
            <a:endParaRPr sz="1600"/>
          </a:p>
        </p:txBody>
      </p:sp>
      <p:sp>
        <p:nvSpPr>
          <p:cNvPr id="1138" name="Google Shape;1138;p121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AWS Secrets Manager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5.</a:t>
            </a:r>
            <a:r>
              <a:rPr lang="en" sz="1900"/>
              <a:t> Qual das opções a seguir melhor descreve a computação sem servidor (serverless)?</a:t>
            </a:r>
            <a:endParaRPr sz="3600"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3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Gerenciamento manual de servidores</a:t>
            </a:r>
            <a:endParaRPr sz="1600"/>
          </a:p>
        </p:txBody>
      </p:sp>
      <p:sp>
        <p:nvSpPr>
          <p:cNvPr id="153" name="Google Shape;153;p23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Execução de código sem a necessidade de gerenciar a infraestrutura</a:t>
            </a:r>
            <a:endParaRPr sz="1300"/>
          </a:p>
        </p:txBody>
      </p:sp>
      <p:sp>
        <p:nvSpPr>
          <p:cNvPr id="154" name="Google Shape;154;p23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Uso exclusivo de instâncias EC2</a:t>
            </a:r>
            <a:endParaRPr sz="1600"/>
          </a:p>
        </p:txBody>
      </p:sp>
      <p:sp>
        <p:nvSpPr>
          <p:cNvPr id="155" name="Google Shape;155;p23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Configuração manual de bancos de dados</a:t>
            </a:r>
            <a:endParaRPr sz="160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55</a:t>
            </a:r>
            <a:r>
              <a:rPr b="1" lang="en" sz="1900"/>
              <a:t>.</a:t>
            </a:r>
            <a:r>
              <a:rPr lang="en" sz="1900"/>
              <a:t> </a:t>
            </a:r>
            <a:r>
              <a:rPr lang="en" sz="1900"/>
              <a:t>O que é o Amazon Route 53?</a:t>
            </a:r>
            <a:endParaRPr sz="3600"/>
          </a:p>
        </p:txBody>
      </p:sp>
      <p:sp>
        <p:nvSpPr>
          <p:cNvPr id="1144" name="Google Shape;1144;p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122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</a:t>
            </a:r>
            <a:r>
              <a:rPr lang="en" sz="1300">
                <a:solidFill>
                  <a:schemeClr val="dk1"/>
                </a:solidFill>
              </a:rPr>
              <a:t>Um serviço de gerenciamento de DNS</a:t>
            </a:r>
            <a:endParaRPr sz="1600"/>
          </a:p>
        </p:txBody>
      </p:sp>
      <p:sp>
        <p:nvSpPr>
          <p:cNvPr id="1146" name="Google Shape;1146;p122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Um banco de dados relacional</a:t>
            </a:r>
            <a:endParaRPr sz="1300"/>
          </a:p>
        </p:txBody>
      </p:sp>
      <p:sp>
        <p:nvSpPr>
          <p:cNvPr id="1147" name="Google Shape;1147;p122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Um serviço de armazenamento de dados em blocos</a:t>
            </a:r>
            <a:endParaRPr sz="1600"/>
          </a:p>
        </p:txBody>
      </p:sp>
      <p:sp>
        <p:nvSpPr>
          <p:cNvPr id="1148" name="Google Shape;1148;p122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Uma ferramenta para entrega de conteúdo</a:t>
            </a:r>
            <a:endParaRPr sz="160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55.</a:t>
            </a:r>
            <a:r>
              <a:rPr lang="en" sz="1900"/>
              <a:t> O que é o Amazon Route 53?</a:t>
            </a:r>
            <a:endParaRPr sz="3600"/>
          </a:p>
        </p:txBody>
      </p:sp>
      <p:sp>
        <p:nvSpPr>
          <p:cNvPr id="1154" name="Google Shape;1154;p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123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Um serviço de gerenciamento de DNS</a:t>
            </a:r>
            <a:endParaRPr sz="1600"/>
          </a:p>
        </p:txBody>
      </p:sp>
      <p:sp>
        <p:nvSpPr>
          <p:cNvPr id="1156" name="Google Shape;1156;p123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Um banco de dados relacional</a:t>
            </a:r>
            <a:endParaRPr sz="1300"/>
          </a:p>
        </p:txBody>
      </p:sp>
      <p:sp>
        <p:nvSpPr>
          <p:cNvPr id="1157" name="Google Shape;1157;p123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Um serviço de armazenamento de dados em blocos</a:t>
            </a:r>
            <a:endParaRPr sz="1600"/>
          </a:p>
        </p:txBody>
      </p:sp>
      <p:sp>
        <p:nvSpPr>
          <p:cNvPr id="1158" name="Google Shape;1158;p123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Uma ferramenta para entrega de conteúdo</a:t>
            </a:r>
            <a:endParaRPr sz="160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56</a:t>
            </a:r>
            <a:r>
              <a:rPr b="1" lang="en" sz="1900"/>
              <a:t>.</a:t>
            </a:r>
            <a:r>
              <a:rPr lang="en" sz="1900"/>
              <a:t> </a:t>
            </a:r>
            <a:r>
              <a:rPr lang="en" sz="1900"/>
              <a:t>Qual serviço permite implantar infraestrutura como código?</a:t>
            </a:r>
            <a:endParaRPr sz="3600"/>
          </a:p>
        </p:txBody>
      </p:sp>
      <p:sp>
        <p:nvSpPr>
          <p:cNvPr id="1164" name="Google Shape;1164;p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124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</a:t>
            </a:r>
            <a:r>
              <a:rPr lang="en" sz="1300">
                <a:solidFill>
                  <a:schemeClr val="dk1"/>
                </a:solidFill>
              </a:rPr>
              <a:t>AWS CloudFormation</a:t>
            </a:r>
            <a:endParaRPr sz="1600"/>
          </a:p>
        </p:txBody>
      </p:sp>
      <p:sp>
        <p:nvSpPr>
          <p:cNvPr id="1166" name="Google Shape;1166;p124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Amazon CloudWatch</a:t>
            </a:r>
            <a:endParaRPr sz="1300"/>
          </a:p>
        </p:txBody>
      </p:sp>
      <p:sp>
        <p:nvSpPr>
          <p:cNvPr id="1167" name="Google Shape;1167;p124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AWS Lambda</a:t>
            </a:r>
            <a:endParaRPr sz="1600"/>
          </a:p>
        </p:txBody>
      </p:sp>
      <p:sp>
        <p:nvSpPr>
          <p:cNvPr id="1168" name="Google Shape;1168;p124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AWS Artifact</a:t>
            </a:r>
            <a:endParaRPr sz="160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56.</a:t>
            </a:r>
            <a:r>
              <a:rPr lang="en" sz="1900"/>
              <a:t> Qual serviço permite implantar infraestrutura como código?</a:t>
            </a:r>
            <a:endParaRPr sz="3600"/>
          </a:p>
        </p:txBody>
      </p:sp>
      <p:sp>
        <p:nvSpPr>
          <p:cNvPr id="1174" name="Google Shape;1174;p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125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AWS CloudFormation</a:t>
            </a:r>
            <a:endParaRPr sz="1600"/>
          </a:p>
        </p:txBody>
      </p:sp>
      <p:sp>
        <p:nvSpPr>
          <p:cNvPr id="1176" name="Google Shape;1176;p125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Amazon CloudWatch</a:t>
            </a:r>
            <a:endParaRPr sz="1300"/>
          </a:p>
        </p:txBody>
      </p:sp>
      <p:sp>
        <p:nvSpPr>
          <p:cNvPr id="1177" name="Google Shape;1177;p125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AWS Lambda</a:t>
            </a:r>
            <a:endParaRPr sz="1600"/>
          </a:p>
        </p:txBody>
      </p:sp>
      <p:sp>
        <p:nvSpPr>
          <p:cNvPr id="1178" name="Google Shape;1178;p125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AWS Artifact</a:t>
            </a:r>
            <a:endParaRPr sz="160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57</a:t>
            </a:r>
            <a:r>
              <a:rPr b="1" lang="en" sz="1900"/>
              <a:t>.</a:t>
            </a:r>
            <a:r>
              <a:rPr lang="en" sz="1900"/>
              <a:t> </a:t>
            </a:r>
            <a:r>
              <a:rPr lang="en" sz="1900"/>
              <a:t>Qual é o propósito principal do AWS Well-Architected Tool?</a:t>
            </a:r>
            <a:endParaRPr sz="3600"/>
          </a:p>
        </p:txBody>
      </p:sp>
      <p:sp>
        <p:nvSpPr>
          <p:cNvPr id="1184" name="Google Shape;1184;p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126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</a:t>
            </a:r>
            <a:r>
              <a:rPr lang="en" sz="1300">
                <a:solidFill>
                  <a:schemeClr val="dk1"/>
                </a:solidFill>
              </a:rPr>
              <a:t>Automatizar permissões de IAM</a:t>
            </a:r>
            <a:endParaRPr sz="1600"/>
          </a:p>
        </p:txBody>
      </p:sp>
      <p:sp>
        <p:nvSpPr>
          <p:cNvPr id="1186" name="Google Shape;1186;p126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Avaliar e melhorar a arquitetura baseada nas melhores práticas</a:t>
            </a:r>
            <a:endParaRPr sz="1300"/>
          </a:p>
        </p:txBody>
      </p:sp>
      <p:sp>
        <p:nvSpPr>
          <p:cNvPr id="1187" name="Google Shape;1187;p126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Gerenciar custos operacionais</a:t>
            </a:r>
            <a:endParaRPr sz="1600"/>
          </a:p>
        </p:txBody>
      </p:sp>
      <p:sp>
        <p:nvSpPr>
          <p:cNvPr id="1188" name="Google Shape;1188;p126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Monitorar logs de segurança</a:t>
            </a:r>
            <a:endParaRPr sz="160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57.</a:t>
            </a:r>
            <a:r>
              <a:rPr lang="en" sz="1900"/>
              <a:t> Qual é o propósito principal do AWS Well-Architected Tool?</a:t>
            </a:r>
            <a:endParaRPr sz="3600"/>
          </a:p>
        </p:txBody>
      </p:sp>
      <p:sp>
        <p:nvSpPr>
          <p:cNvPr id="1194" name="Google Shape;1194;p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127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Automatizar permissões de IAM</a:t>
            </a:r>
            <a:endParaRPr sz="1600"/>
          </a:p>
        </p:txBody>
      </p:sp>
      <p:sp>
        <p:nvSpPr>
          <p:cNvPr id="1196" name="Google Shape;1196;p127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Avaliar e melhorar a arquitetura baseada nas melhores práticas</a:t>
            </a:r>
            <a:endParaRPr sz="1300"/>
          </a:p>
        </p:txBody>
      </p:sp>
      <p:sp>
        <p:nvSpPr>
          <p:cNvPr id="1197" name="Google Shape;1197;p127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Gerenciar custos operacionais</a:t>
            </a:r>
            <a:endParaRPr sz="1600"/>
          </a:p>
        </p:txBody>
      </p:sp>
      <p:sp>
        <p:nvSpPr>
          <p:cNvPr id="1198" name="Google Shape;1198;p127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Monitorar logs de segurança</a:t>
            </a:r>
            <a:endParaRPr sz="160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58</a:t>
            </a:r>
            <a:r>
              <a:rPr b="1" lang="en" sz="1900"/>
              <a:t>.</a:t>
            </a:r>
            <a:r>
              <a:rPr lang="en" sz="1900"/>
              <a:t> </a:t>
            </a:r>
            <a:r>
              <a:rPr lang="en" sz="1900"/>
              <a:t>Qual serviço suporta comunicação assíncrona entre sistemas?</a:t>
            </a:r>
            <a:endParaRPr sz="3600"/>
          </a:p>
        </p:txBody>
      </p:sp>
      <p:sp>
        <p:nvSpPr>
          <p:cNvPr id="1204" name="Google Shape;1204;p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128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</a:t>
            </a:r>
            <a:r>
              <a:rPr lang="en" sz="1300">
                <a:solidFill>
                  <a:schemeClr val="dk1"/>
                </a:solidFill>
              </a:rPr>
              <a:t>Amazon SQS</a:t>
            </a:r>
            <a:endParaRPr sz="1600"/>
          </a:p>
        </p:txBody>
      </p:sp>
      <p:sp>
        <p:nvSpPr>
          <p:cNvPr id="1206" name="Google Shape;1206;p128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Amazon RDS</a:t>
            </a:r>
            <a:endParaRPr sz="1300"/>
          </a:p>
        </p:txBody>
      </p:sp>
      <p:sp>
        <p:nvSpPr>
          <p:cNvPr id="1207" name="Google Shape;1207;p128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Amazon EC2</a:t>
            </a:r>
            <a:endParaRPr sz="1600"/>
          </a:p>
        </p:txBody>
      </p:sp>
      <p:sp>
        <p:nvSpPr>
          <p:cNvPr id="1208" name="Google Shape;1208;p128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AWS Lambda</a:t>
            </a:r>
            <a:endParaRPr sz="160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58.</a:t>
            </a:r>
            <a:r>
              <a:rPr lang="en" sz="1900"/>
              <a:t> Qual serviço suporta comunicação assíncrona entre sistemas?</a:t>
            </a:r>
            <a:endParaRPr sz="3600"/>
          </a:p>
        </p:txBody>
      </p:sp>
      <p:sp>
        <p:nvSpPr>
          <p:cNvPr id="1214" name="Google Shape;1214;p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129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Amazon SQS</a:t>
            </a:r>
            <a:endParaRPr sz="1600"/>
          </a:p>
        </p:txBody>
      </p:sp>
      <p:sp>
        <p:nvSpPr>
          <p:cNvPr id="1216" name="Google Shape;1216;p129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Amazon RDS</a:t>
            </a:r>
            <a:endParaRPr sz="1300"/>
          </a:p>
        </p:txBody>
      </p:sp>
      <p:sp>
        <p:nvSpPr>
          <p:cNvPr id="1217" name="Google Shape;1217;p129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Amazon EC2</a:t>
            </a:r>
            <a:endParaRPr sz="1600"/>
          </a:p>
        </p:txBody>
      </p:sp>
      <p:sp>
        <p:nvSpPr>
          <p:cNvPr id="1218" name="Google Shape;1218;p129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AWS Lambda</a:t>
            </a:r>
            <a:endParaRPr sz="160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59</a:t>
            </a:r>
            <a:r>
              <a:rPr b="1" lang="en" sz="1900"/>
              <a:t>.</a:t>
            </a:r>
            <a:r>
              <a:rPr lang="en" sz="1900"/>
              <a:t> </a:t>
            </a:r>
            <a:r>
              <a:rPr lang="en" sz="1900"/>
              <a:t>Qual serviço pode escalar dinamicamente contêineres?</a:t>
            </a:r>
            <a:endParaRPr sz="3600"/>
          </a:p>
        </p:txBody>
      </p:sp>
      <p:sp>
        <p:nvSpPr>
          <p:cNvPr id="1224" name="Google Shape;1224;p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130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</a:t>
            </a:r>
            <a:r>
              <a:rPr lang="en" sz="1300">
                <a:solidFill>
                  <a:schemeClr val="dk1"/>
                </a:solidFill>
              </a:rPr>
              <a:t>Amazon EC2</a:t>
            </a:r>
            <a:endParaRPr sz="1600"/>
          </a:p>
        </p:txBody>
      </p:sp>
      <p:sp>
        <p:nvSpPr>
          <p:cNvPr id="1226" name="Google Shape;1226;p130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Amazon ECS</a:t>
            </a:r>
            <a:endParaRPr sz="1300"/>
          </a:p>
        </p:txBody>
      </p:sp>
      <p:sp>
        <p:nvSpPr>
          <p:cNvPr id="1227" name="Google Shape;1227;p130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AWS Config</a:t>
            </a:r>
            <a:endParaRPr sz="1600"/>
          </a:p>
        </p:txBody>
      </p:sp>
      <p:sp>
        <p:nvSpPr>
          <p:cNvPr id="1228" name="Google Shape;1228;p130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AWS Auto Scaling</a:t>
            </a:r>
            <a:endParaRPr sz="160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59</a:t>
            </a:r>
            <a:r>
              <a:rPr b="1" lang="en" sz="1900"/>
              <a:t>.</a:t>
            </a:r>
            <a:r>
              <a:rPr lang="en" sz="1900"/>
              <a:t> Qual serviço pode escalar dinamicamente contêineres?</a:t>
            </a:r>
            <a:endParaRPr sz="3600"/>
          </a:p>
        </p:txBody>
      </p:sp>
      <p:sp>
        <p:nvSpPr>
          <p:cNvPr id="1234" name="Google Shape;1234;p1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131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Amazon EC2</a:t>
            </a:r>
            <a:endParaRPr sz="1600"/>
          </a:p>
        </p:txBody>
      </p:sp>
      <p:sp>
        <p:nvSpPr>
          <p:cNvPr id="1236" name="Google Shape;1236;p131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Amazon ECS</a:t>
            </a:r>
            <a:endParaRPr sz="1300"/>
          </a:p>
        </p:txBody>
      </p:sp>
      <p:sp>
        <p:nvSpPr>
          <p:cNvPr id="1237" name="Google Shape;1237;p131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AWS Config</a:t>
            </a:r>
            <a:endParaRPr sz="1600"/>
          </a:p>
        </p:txBody>
      </p:sp>
      <p:sp>
        <p:nvSpPr>
          <p:cNvPr id="1238" name="Google Shape;1238;p131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AWS Auto Scaling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6</a:t>
            </a:r>
            <a:r>
              <a:rPr b="1" lang="en" sz="1900"/>
              <a:t>.</a:t>
            </a:r>
            <a:r>
              <a:rPr lang="en" sz="1900"/>
              <a:t> </a:t>
            </a:r>
            <a:r>
              <a:rPr lang="en" sz="1900"/>
              <a:t>Qual serviço da AWS é ideal para armazenar e recuperar dados de objetos?</a:t>
            </a:r>
            <a:endParaRPr sz="3600"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</a:t>
            </a:r>
            <a:r>
              <a:rPr lang="en" sz="1300">
                <a:solidFill>
                  <a:schemeClr val="dk1"/>
                </a:solidFill>
              </a:rPr>
              <a:t>Amazon S3</a:t>
            </a:r>
            <a:endParaRPr sz="1600"/>
          </a:p>
        </p:txBody>
      </p:sp>
      <p:sp>
        <p:nvSpPr>
          <p:cNvPr id="163" name="Google Shape;163;p24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Amazon RDS</a:t>
            </a:r>
            <a:endParaRPr sz="1300"/>
          </a:p>
        </p:txBody>
      </p:sp>
      <p:sp>
        <p:nvSpPr>
          <p:cNvPr id="164" name="Google Shape;164;p24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AWS Lambda</a:t>
            </a:r>
            <a:endParaRPr sz="1600"/>
          </a:p>
        </p:txBody>
      </p:sp>
      <p:sp>
        <p:nvSpPr>
          <p:cNvPr id="165" name="Google Shape;165;p24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AWS CloudTrail</a:t>
            </a:r>
            <a:endParaRPr sz="160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60</a:t>
            </a:r>
            <a:r>
              <a:rPr b="1" lang="en" sz="1900"/>
              <a:t>.</a:t>
            </a:r>
            <a:r>
              <a:rPr lang="en" sz="1900"/>
              <a:t> </a:t>
            </a:r>
            <a:r>
              <a:rPr lang="en" sz="1900"/>
              <a:t>Qual serviço ajuda a criar pipelines CI/CD automatizados?</a:t>
            </a:r>
            <a:endParaRPr sz="3600"/>
          </a:p>
        </p:txBody>
      </p:sp>
      <p:sp>
        <p:nvSpPr>
          <p:cNvPr id="1244" name="Google Shape;1244;p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132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</a:t>
            </a:r>
            <a:r>
              <a:rPr lang="en" sz="1300">
                <a:solidFill>
                  <a:schemeClr val="dk1"/>
                </a:solidFill>
              </a:rPr>
              <a:t>AWS CodePipeline</a:t>
            </a:r>
            <a:endParaRPr sz="1600"/>
          </a:p>
        </p:txBody>
      </p:sp>
      <p:sp>
        <p:nvSpPr>
          <p:cNvPr id="1246" name="Google Shape;1246;p132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Amazon SageMaker</a:t>
            </a:r>
            <a:endParaRPr sz="1300"/>
          </a:p>
        </p:txBody>
      </p:sp>
      <p:sp>
        <p:nvSpPr>
          <p:cNvPr id="1247" name="Google Shape;1247;p132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AWS Secrets Manager</a:t>
            </a:r>
            <a:endParaRPr sz="1600"/>
          </a:p>
        </p:txBody>
      </p:sp>
      <p:sp>
        <p:nvSpPr>
          <p:cNvPr id="1248" name="Google Shape;1248;p132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AWS Snowball</a:t>
            </a:r>
            <a:endParaRPr sz="160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60.</a:t>
            </a:r>
            <a:r>
              <a:rPr lang="en" sz="1900"/>
              <a:t> Qual serviço ajuda a criar pipelines CI/CD automatizados?</a:t>
            </a:r>
            <a:endParaRPr sz="3600"/>
          </a:p>
        </p:txBody>
      </p:sp>
      <p:sp>
        <p:nvSpPr>
          <p:cNvPr id="1254" name="Google Shape;1254;p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133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AWS CodePipeline</a:t>
            </a:r>
            <a:endParaRPr sz="1600"/>
          </a:p>
        </p:txBody>
      </p:sp>
      <p:sp>
        <p:nvSpPr>
          <p:cNvPr id="1256" name="Google Shape;1256;p133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Amazon SageMaker</a:t>
            </a:r>
            <a:endParaRPr sz="1300"/>
          </a:p>
        </p:txBody>
      </p:sp>
      <p:sp>
        <p:nvSpPr>
          <p:cNvPr id="1257" name="Google Shape;1257;p133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AWS Secrets Manager</a:t>
            </a:r>
            <a:endParaRPr sz="1600"/>
          </a:p>
        </p:txBody>
      </p:sp>
      <p:sp>
        <p:nvSpPr>
          <p:cNvPr id="1258" name="Google Shape;1258;p133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AWS Snowball</a:t>
            </a:r>
            <a:endParaRPr sz="160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134"/>
          <p:cNvSpPr txBox="1"/>
          <p:nvPr>
            <p:ph type="title"/>
          </p:nvPr>
        </p:nvSpPr>
        <p:spPr>
          <a:xfrm>
            <a:off x="311700" y="79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134"/>
          <p:cNvSpPr txBox="1"/>
          <p:nvPr>
            <p:ph idx="1" type="body"/>
          </p:nvPr>
        </p:nvSpPr>
        <p:spPr>
          <a:xfrm>
            <a:off x="220600" y="1657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7200"/>
              <a:t>            </a:t>
            </a:r>
            <a:r>
              <a:rPr lang="en" sz="7200"/>
              <a:t>FIM!!!</a:t>
            </a:r>
            <a:endParaRPr sz="7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6</a:t>
            </a:r>
            <a:r>
              <a:rPr b="1" lang="en" sz="1900"/>
              <a:t>.</a:t>
            </a:r>
            <a:r>
              <a:rPr lang="en" sz="1900"/>
              <a:t> Qual serviço da AWS é ideal para armazenar e recuperar dados de objetos?</a:t>
            </a:r>
            <a:endParaRPr sz="3600"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5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Amazon S3</a:t>
            </a:r>
            <a:endParaRPr sz="1600"/>
          </a:p>
        </p:txBody>
      </p:sp>
      <p:sp>
        <p:nvSpPr>
          <p:cNvPr id="173" name="Google Shape;173;p25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Amazon RDS</a:t>
            </a:r>
            <a:endParaRPr sz="1300"/>
          </a:p>
        </p:txBody>
      </p:sp>
      <p:sp>
        <p:nvSpPr>
          <p:cNvPr id="174" name="Google Shape;174;p25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AWS Lambda</a:t>
            </a:r>
            <a:endParaRPr sz="1600"/>
          </a:p>
        </p:txBody>
      </p:sp>
      <p:sp>
        <p:nvSpPr>
          <p:cNvPr id="175" name="Google Shape;175;p25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AWS CloudTrail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7</a:t>
            </a:r>
            <a:r>
              <a:rPr b="1" lang="en" sz="1900"/>
              <a:t>.</a:t>
            </a:r>
            <a:r>
              <a:rPr lang="en" sz="1900"/>
              <a:t> </a:t>
            </a:r>
            <a:r>
              <a:rPr lang="en" sz="1900"/>
              <a:t>Qual dos seguintes serviços é uma solução de banco de dados NoSQL?</a:t>
            </a:r>
            <a:endParaRPr sz="3600"/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6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</a:t>
            </a:r>
            <a:r>
              <a:rPr lang="en" sz="1300">
                <a:solidFill>
                  <a:schemeClr val="dk1"/>
                </a:solidFill>
              </a:rPr>
              <a:t>Amazon RDS</a:t>
            </a:r>
            <a:endParaRPr sz="1600"/>
          </a:p>
        </p:txBody>
      </p:sp>
      <p:sp>
        <p:nvSpPr>
          <p:cNvPr id="183" name="Google Shape;183;p26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Amazon DynamoDB</a:t>
            </a:r>
            <a:endParaRPr sz="1300"/>
          </a:p>
        </p:txBody>
      </p:sp>
      <p:sp>
        <p:nvSpPr>
          <p:cNvPr id="184" name="Google Shape;184;p26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AWS Glue</a:t>
            </a:r>
            <a:endParaRPr sz="1600"/>
          </a:p>
        </p:txBody>
      </p:sp>
      <p:sp>
        <p:nvSpPr>
          <p:cNvPr id="185" name="Google Shape;185;p26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Amazon Neptune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7.</a:t>
            </a:r>
            <a:r>
              <a:rPr lang="en" sz="1900"/>
              <a:t> Qual dos seguintes serviços é uma solução de banco de dados NoSQL?</a:t>
            </a:r>
            <a:endParaRPr sz="3600"/>
          </a:p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7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Amazon RDS</a:t>
            </a:r>
            <a:endParaRPr sz="1600"/>
          </a:p>
        </p:txBody>
      </p:sp>
      <p:sp>
        <p:nvSpPr>
          <p:cNvPr id="193" name="Google Shape;193;p27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Amazon DynamoDB</a:t>
            </a:r>
            <a:endParaRPr sz="1300"/>
          </a:p>
        </p:txBody>
      </p:sp>
      <p:sp>
        <p:nvSpPr>
          <p:cNvPr id="194" name="Google Shape;194;p27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AWS Glue</a:t>
            </a:r>
            <a:endParaRPr sz="1600"/>
          </a:p>
        </p:txBody>
      </p:sp>
      <p:sp>
        <p:nvSpPr>
          <p:cNvPr id="195" name="Google Shape;195;p27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Amazon Neptune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8</a:t>
            </a:r>
            <a:r>
              <a:rPr b="1" lang="en" sz="1900"/>
              <a:t>.</a:t>
            </a:r>
            <a:r>
              <a:rPr lang="en" sz="1900"/>
              <a:t> </a:t>
            </a:r>
            <a:r>
              <a:rPr lang="en" sz="1900"/>
              <a:t>Qual serviço permite executar contêineres sem a necessidade de provisionar ou gerenciar servidores?</a:t>
            </a:r>
            <a:endParaRPr sz="3600"/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8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</a:t>
            </a:r>
            <a:r>
              <a:rPr lang="en" sz="1300">
                <a:solidFill>
                  <a:schemeClr val="dk1"/>
                </a:solidFill>
              </a:rPr>
              <a:t>Amazon EC2</a:t>
            </a:r>
            <a:endParaRPr sz="1600"/>
          </a:p>
        </p:txBody>
      </p:sp>
      <p:sp>
        <p:nvSpPr>
          <p:cNvPr id="203" name="Google Shape;203;p28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AWS Elastic Beanstalk</a:t>
            </a:r>
            <a:endParaRPr sz="1300"/>
          </a:p>
        </p:txBody>
      </p:sp>
      <p:sp>
        <p:nvSpPr>
          <p:cNvPr id="204" name="Google Shape;204;p28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AWS Fargate</a:t>
            </a:r>
            <a:endParaRPr sz="1600"/>
          </a:p>
        </p:txBody>
      </p:sp>
      <p:sp>
        <p:nvSpPr>
          <p:cNvPr id="205" name="Google Shape;205;p28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AWS Config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8.</a:t>
            </a:r>
            <a:r>
              <a:rPr lang="en" sz="1900"/>
              <a:t> Qual serviço permite executar contêineres sem a necessidade de provisionar ou gerenciar servidores?</a:t>
            </a:r>
            <a:endParaRPr sz="3600"/>
          </a:p>
        </p:txBody>
      </p:sp>
      <p:sp>
        <p:nvSpPr>
          <p:cNvPr id="211" name="Google Shape;21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9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Amazon EC2</a:t>
            </a:r>
            <a:endParaRPr sz="1600"/>
          </a:p>
        </p:txBody>
      </p:sp>
      <p:sp>
        <p:nvSpPr>
          <p:cNvPr id="213" name="Google Shape;213;p29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AWS Elastic Beanstalk</a:t>
            </a:r>
            <a:endParaRPr sz="1300"/>
          </a:p>
        </p:txBody>
      </p:sp>
      <p:sp>
        <p:nvSpPr>
          <p:cNvPr id="214" name="Google Shape;214;p29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AWS Fargate</a:t>
            </a:r>
            <a:endParaRPr sz="1600"/>
          </a:p>
        </p:txBody>
      </p:sp>
      <p:sp>
        <p:nvSpPr>
          <p:cNvPr id="215" name="Google Shape;215;p29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AWS Config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9</a:t>
            </a:r>
            <a:r>
              <a:rPr b="1" lang="en" sz="1900"/>
              <a:t>.</a:t>
            </a:r>
            <a:r>
              <a:rPr lang="en" sz="1900"/>
              <a:t> </a:t>
            </a:r>
            <a:r>
              <a:rPr lang="en" sz="1900"/>
              <a:t>Qual serviço ajuda a criar, gerenciar e escalar aplicativos web automaticamente?</a:t>
            </a:r>
            <a:endParaRPr sz="3600"/>
          </a:p>
        </p:txBody>
      </p:sp>
      <p:sp>
        <p:nvSpPr>
          <p:cNvPr id="221" name="Google Shape;22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0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</a:t>
            </a:r>
            <a:r>
              <a:rPr lang="en" sz="1300">
                <a:solidFill>
                  <a:schemeClr val="dk1"/>
                </a:solidFill>
              </a:rPr>
              <a:t>AWS IAM</a:t>
            </a:r>
            <a:endParaRPr sz="1600"/>
          </a:p>
        </p:txBody>
      </p:sp>
      <p:sp>
        <p:nvSpPr>
          <p:cNvPr id="223" name="Google Shape;223;p30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AWS Elastic Beanstalk</a:t>
            </a:r>
            <a:endParaRPr sz="1300"/>
          </a:p>
        </p:txBody>
      </p:sp>
      <p:sp>
        <p:nvSpPr>
          <p:cNvPr id="224" name="Google Shape;224;p30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AWS CloudFormation</a:t>
            </a:r>
            <a:endParaRPr sz="1600"/>
          </a:p>
        </p:txBody>
      </p:sp>
      <p:sp>
        <p:nvSpPr>
          <p:cNvPr id="225" name="Google Shape;225;p30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Amazon RDS</a:t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9.</a:t>
            </a:r>
            <a:r>
              <a:rPr lang="en" sz="1900"/>
              <a:t> Qual serviço ajuda a criar, gerenciar e escalar aplicativos web automaticamente?</a:t>
            </a:r>
            <a:endParaRPr sz="3600"/>
          </a:p>
        </p:txBody>
      </p:sp>
      <p:sp>
        <p:nvSpPr>
          <p:cNvPr id="231" name="Google Shape;23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1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AWS IAM</a:t>
            </a:r>
            <a:endParaRPr sz="1600"/>
          </a:p>
        </p:txBody>
      </p:sp>
      <p:sp>
        <p:nvSpPr>
          <p:cNvPr id="233" name="Google Shape;233;p31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AWS Elastic Beanstalk</a:t>
            </a:r>
            <a:endParaRPr sz="1300"/>
          </a:p>
        </p:txBody>
      </p:sp>
      <p:sp>
        <p:nvSpPr>
          <p:cNvPr id="234" name="Google Shape;234;p31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AWS CloudFormation</a:t>
            </a:r>
            <a:endParaRPr sz="1600"/>
          </a:p>
        </p:txBody>
      </p:sp>
      <p:sp>
        <p:nvSpPr>
          <p:cNvPr id="235" name="Google Shape;235;p31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Amazon RDS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1.</a:t>
            </a:r>
            <a:r>
              <a:rPr lang="en" sz="1900"/>
              <a:t> Qual é um benefício de usar a computação em nuvem em vez de um ambiente local?</a:t>
            </a:r>
            <a:endParaRPr sz="36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Custos variáveis em vez de custos fixos</a:t>
            </a:r>
            <a:endParaRPr sz="1600"/>
          </a:p>
        </p:txBody>
      </p:sp>
      <p:sp>
        <p:nvSpPr>
          <p:cNvPr id="63" name="Google Shape;63;p14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Controle físico dos servidores</a:t>
            </a:r>
            <a:endParaRPr sz="1300"/>
          </a:p>
        </p:txBody>
      </p:sp>
      <p:sp>
        <p:nvSpPr>
          <p:cNvPr id="64" name="Google Shape;64;p14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Ciclo de vida de hardware mais longo</a:t>
            </a:r>
            <a:endParaRPr sz="1600"/>
          </a:p>
        </p:txBody>
      </p:sp>
      <p:sp>
        <p:nvSpPr>
          <p:cNvPr id="65" name="Google Shape;65;p14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Atualizações manuais de infraestrutura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10.</a:t>
            </a:r>
            <a:r>
              <a:rPr lang="en" sz="1900"/>
              <a:t> </a:t>
            </a:r>
            <a:r>
              <a:rPr lang="en" sz="1900"/>
              <a:t>Qual serviço gerencia redes privadas virtuais na AWS?</a:t>
            </a:r>
            <a:endParaRPr sz="3600"/>
          </a:p>
        </p:txBody>
      </p:sp>
      <p:sp>
        <p:nvSpPr>
          <p:cNvPr id="241" name="Google Shape;24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2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</a:t>
            </a:r>
            <a:r>
              <a:rPr lang="en" sz="1300">
                <a:solidFill>
                  <a:schemeClr val="dk1"/>
                </a:solidFill>
              </a:rPr>
              <a:t>Amazon VPC</a:t>
            </a:r>
            <a:endParaRPr sz="1600"/>
          </a:p>
        </p:txBody>
      </p:sp>
      <p:sp>
        <p:nvSpPr>
          <p:cNvPr id="243" name="Google Shape;243;p32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Amazon S3</a:t>
            </a:r>
            <a:endParaRPr sz="1300"/>
          </a:p>
        </p:txBody>
      </p:sp>
      <p:sp>
        <p:nvSpPr>
          <p:cNvPr id="244" name="Google Shape;244;p32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AWS Lambda</a:t>
            </a:r>
            <a:endParaRPr sz="1600"/>
          </a:p>
        </p:txBody>
      </p:sp>
      <p:sp>
        <p:nvSpPr>
          <p:cNvPr id="245" name="Google Shape;245;p32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Amazon CloudFront</a:t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10.</a:t>
            </a:r>
            <a:r>
              <a:rPr lang="en" sz="1900"/>
              <a:t> Qual serviço gerencia redes privadas virtuais na AWS?</a:t>
            </a:r>
            <a:endParaRPr sz="3600"/>
          </a:p>
        </p:txBody>
      </p:sp>
      <p:sp>
        <p:nvSpPr>
          <p:cNvPr id="251" name="Google Shape;25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3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Amazon VPC</a:t>
            </a:r>
            <a:endParaRPr sz="1600"/>
          </a:p>
        </p:txBody>
      </p:sp>
      <p:sp>
        <p:nvSpPr>
          <p:cNvPr id="253" name="Google Shape;253;p33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Amazon S3</a:t>
            </a:r>
            <a:endParaRPr sz="1300"/>
          </a:p>
        </p:txBody>
      </p:sp>
      <p:sp>
        <p:nvSpPr>
          <p:cNvPr id="254" name="Google Shape;254;p33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AWS Lambda</a:t>
            </a:r>
            <a:endParaRPr sz="1600"/>
          </a:p>
        </p:txBody>
      </p:sp>
      <p:sp>
        <p:nvSpPr>
          <p:cNvPr id="255" name="Google Shape;255;p33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Amazon CloudFront</a:t>
            </a: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11.</a:t>
            </a:r>
            <a:r>
              <a:rPr lang="en" sz="1900"/>
              <a:t> </a:t>
            </a:r>
            <a:r>
              <a:rPr lang="en" sz="1900"/>
              <a:t>De acordo com o modelo de responsabilidade compartilhada, qual opção é de responsabilidade do cliente?</a:t>
            </a:r>
            <a:endParaRPr sz="3600"/>
          </a:p>
        </p:txBody>
      </p:sp>
      <p:sp>
        <p:nvSpPr>
          <p:cNvPr id="261" name="Google Shape;26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4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</a:t>
            </a:r>
            <a:r>
              <a:rPr lang="en" sz="1300">
                <a:solidFill>
                  <a:schemeClr val="dk1"/>
                </a:solidFill>
              </a:rPr>
              <a:t>A AWS gerencia todas as tarefas de segurança do cliente</a:t>
            </a:r>
            <a:endParaRPr sz="1600"/>
          </a:p>
        </p:txBody>
      </p:sp>
      <p:sp>
        <p:nvSpPr>
          <p:cNvPr id="263" name="Google Shape;263;p34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Os clientes controlam a segurança dos dados dentro da nuvem</a:t>
            </a:r>
            <a:endParaRPr sz="1300"/>
          </a:p>
        </p:txBody>
      </p:sp>
      <p:sp>
        <p:nvSpPr>
          <p:cNvPr id="264" name="Google Shape;264;p34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Os clientes configuram o hardware físico nos datacenters</a:t>
            </a:r>
            <a:endParaRPr sz="1600"/>
          </a:p>
        </p:txBody>
      </p:sp>
      <p:sp>
        <p:nvSpPr>
          <p:cNvPr id="265" name="Google Shape;265;p34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 AWS é responsável por proteger os dados armazenados nos clientes</a:t>
            </a:r>
            <a:endParaRPr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11.</a:t>
            </a:r>
            <a:r>
              <a:rPr lang="en" sz="1900"/>
              <a:t> </a:t>
            </a:r>
            <a:r>
              <a:rPr lang="en" sz="1900"/>
              <a:t>De acordo com o modelo de responsabilidade compartilhada, qual opção é de responsabilidade do cliente?</a:t>
            </a:r>
            <a:endParaRPr sz="3600"/>
          </a:p>
        </p:txBody>
      </p:sp>
      <p:sp>
        <p:nvSpPr>
          <p:cNvPr id="271" name="Google Shape;27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5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A AWS gerencia todas as tarefas de segurança do cliente</a:t>
            </a:r>
            <a:endParaRPr sz="1600"/>
          </a:p>
        </p:txBody>
      </p:sp>
      <p:sp>
        <p:nvSpPr>
          <p:cNvPr id="273" name="Google Shape;273;p35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Os clientes controlam a segurança dos dados dentro da nuvem</a:t>
            </a:r>
            <a:endParaRPr sz="1300"/>
          </a:p>
        </p:txBody>
      </p:sp>
      <p:sp>
        <p:nvSpPr>
          <p:cNvPr id="274" name="Google Shape;274;p35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Os clientes configuram o hardware físico nos datacenters</a:t>
            </a:r>
            <a:endParaRPr sz="1600"/>
          </a:p>
        </p:txBody>
      </p:sp>
      <p:sp>
        <p:nvSpPr>
          <p:cNvPr id="275" name="Google Shape;275;p35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 AWS é responsável por proteger os dados armazenados nos clientes</a:t>
            </a: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12.</a:t>
            </a:r>
            <a:r>
              <a:rPr lang="en" sz="1900"/>
              <a:t> </a:t>
            </a:r>
            <a:r>
              <a:rPr lang="en" sz="1900"/>
              <a:t>Qual serviço é responsável por gerenciar credenciais e permissões?</a:t>
            </a:r>
            <a:endParaRPr sz="3600"/>
          </a:p>
        </p:txBody>
      </p:sp>
      <p:sp>
        <p:nvSpPr>
          <p:cNvPr id="281" name="Google Shape;28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6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</a:t>
            </a:r>
            <a:r>
              <a:rPr lang="en" sz="1300">
                <a:solidFill>
                  <a:schemeClr val="dk1"/>
                </a:solidFill>
              </a:rPr>
              <a:t>AWS Identity and Access Management (IAM)</a:t>
            </a:r>
            <a:endParaRPr sz="1600"/>
          </a:p>
        </p:txBody>
      </p:sp>
      <p:sp>
        <p:nvSpPr>
          <p:cNvPr id="283" name="Google Shape;283;p36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AWS Lambda</a:t>
            </a:r>
            <a:endParaRPr sz="1300"/>
          </a:p>
        </p:txBody>
      </p:sp>
      <p:sp>
        <p:nvSpPr>
          <p:cNvPr id="284" name="Google Shape;284;p36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Amazon CloudWatch</a:t>
            </a:r>
            <a:endParaRPr sz="1600"/>
          </a:p>
        </p:txBody>
      </p:sp>
      <p:sp>
        <p:nvSpPr>
          <p:cNvPr id="285" name="Google Shape;285;p36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AWS Auto Scaling</a:t>
            </a:r>
            <a:endParaRPr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12.</a:t>
            </a:r>
            <a:r>
              <a:rPr lang="en" sz="1900"/>
              <a:t> Qual serviço é responsável por gerenciar credenciais e permissões?</a:t>
            </a:r>
            <a:endParaRPr sz="3600"/>
          </a:p>
        </p:txBody>
      </p:sp>
      <p:sp>
        <p:nvSpPr>
          <p:cNvPr id="291" name="Google Shape;29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7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AWS Identity and Access Management (IAM)</a:t>
            </a:r>
            <a:endParaRPr sz="1600"/>
          </a:p>
        </p:txBody>
      </p:sp>
      <p:sp>
        <p:nvSpPr>
          <p:cNvPr id="293" name="Google Shape;293;p37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AWS Lambda</a:t>
            </a:r>
            <a:endParaRPr sz="1300"/>
          </a:p>
        </p:txBody>
      </p:sp>
      <p:sp>
        <p:nvSpPr>
          <p:cNvPr id="294" name="Google Shape;294;p37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Amazon CloudWatch</a:t>
            </a:r>
            <a:endParaRPr sz="1600"/>
          </a:p>
        </p:txBody>
      </p:sp>
      <p:sp>
        <p:nvSpPr>
          <p:cNvPr id="295" name="Google Shape;295;p37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AWS Auto Scaling</a:t>
            </a:r>
            <a:endParaRPr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13.</a:t>
            </a:r>
            <a:r>
              <a:rPr lang="en" sz="1900"/>
              <a:t> </a:t>
            </a:r>
            <a:r>
              <a:rPr lang="en" sz="1900"/>
              <a:t>Qual ferramenta armazena segredos, como credenciais e tokens de API?</a:t>
            </a:r>
            <a:endParaRPr sz="3600"/>
          </a:p>
        </p:txBody>
      </p:sp>
      <p:sp>
        <p:nvSpPr>
          <p:cNvPr id="301" name="Google Shape;30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8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</a:t>
            </a:r>
            <a:r>
              <a:rPr lang="en" sz="1300">
                <a:solidFill>
                  <a:schemeClr val="dk1"/>
                </a:solidFill>
              </a:rPr>
              <a:t>Amazon CloudTrail</a:t>
            </a:r>
            <a:endParaRPr sz="1600"/>
          </a:p>
        </p:txBody>
      </p:sp>
      <p:sp>
        <p:nvSpPr>
          <p:cNvPr id="303" name="Google Shape;303;p38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AWS Secrets Manager</a:t>
            </a:r>
            <a:endParaRPr sz="1300"/>
          </a:p>
        </p:txBody>
      </p:sp>
      <p:sp>
        <p:nvSpPr>
          <p:cNvPr id="304" name="Google Shape;304;p38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Amazon S3</a:t>
            </a:r>
            <a:endParaRPr sz="1600"/>
          </a:p>
        </p:txBody>
      </p:sp>
      <p:sp>
        <p:nvSpPr>
          <p:cNvPr id="305" name="Google Shape;305;p38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AWS Glue</a:t>
            </a:r>
            <a:endParaRPr sz="1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13.</a:t>
            </a:r>
            <a:r>
              <a:rPr lang="en" sz="1900"/>
              <a:t> Qual ferramenta armazena segredos, como credenciais e tokens de API?</a:t>
            </a:r>
            <a:endParaRPr sz="3600"/>
          </a:p>
        </p:txBody>
      </p:sp>
      <p:sp>
        <p:nvSpPr>
          <p:cNvPr id="311" name="Google Shape;31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9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Amazon CloudTrail</a:t>
            </a:r>
            <a:endParaRPr sz="1600"/>
          </a:p>
        </p:txBody>
      </p:sp>
      <p:sp>
        <p:nvSpPr>
          <p:cNvPr id="313" name="Google Shape;313;p39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AWS Secrets Manager</a:t>
            </a:r>
            <a:endParaRPr sz="1300"/>
          </a:p>
        </p:txBody>
      </p:sp>
      <p:sp>
        <p:nvSpPr>
          <p:cNvPr id="314" name="Google Shape;314;p39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Amazon S3</a:t>
            </a:r>
            <a:endParaRPr sz="1600"/>
          </a:p>
        </p:txBody>
      </p:sp>
      <p:sp>
        <p:nvSpPr>
          <p:cNvPr id="315" name="Google Shape;315;p39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AWS Glue</a:t>
            </a:r>
            <a:endParaRPr sz="1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14.</a:t>
            </a:r>
            <a:r>
              <a:rPr lang="en" sz="1900"/>
              <a:t> </a:t>
            </a:r>
            <a:r>
              <a:rPr lang="en" sz="1900"/>
              <a:t>O que o AWS Shield protege automaticamente?</a:t>
            </a:r>
            <a:endParaRPr sz="3600"/>
          </a:p>
        </p:txBody>
      </p:sp>
      <p:sp>
        <p:nvSpPr>
          <p:cNvPr id="321" name="Google Shape;32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0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</a:t>
            </a:r>
            <a:r>
              <a:rPr lang="en" sz="1300">
                <a:solidFill>
                  <a:schemeClr val="dk1"/>
                </a:solidFill>
              </a:rPr>
              <a:t>Identidade e acesso</a:t>
            </a:r>
            <a:endParaRPr sz="1600"/>
          </a:p>
        </p:txBody>
      </p:sp>
      <p:sp>
        <p:nvSpPr>
          <p:cNvPr id="323" name="Google Shape;323;p40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Logs de API</a:t>
            </a:r>
            <a:endParaRPr sz="1300"/>
          </a:p>
        </p:txBody>
      </p:sp>
      <p:sp>
        <p:nvSpPr>
          <p:cNvPr id="324" name="Google Shape;324;p40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Ataques DDoS</a:t>
            </a:r>
            <a:endParaRPr sz="1600"/>
          </a:p>
        </p:txBody>
      </p:sp>
      <p:sp>
        <p:nvSpPr>
          <p:cNvPr id="325" name="Google Shape;325;p40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Gerenciamento de redes privadas</a:t>
            </a:r>
            <a:endParaRPr sz="1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14.</a:t>
            </a:r>
            <a:r>
              <a:rPr lang="en" sz="1900"/>
              <a:t> O que o AWS Shield protege automaticamente?</a:t>
            </a:r>
            <a:endParaRPr sz="3600"/>
          </a:p>
        </p:txBody>
      </p:sp>
      <p:sp>
        <p:nvSpPr>
          <p:cNvPr id="331" name="Google Shape;331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1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Identidade e acesso</a:t>
            </a:r>
            <a:endParaRPr sz="1600"/>
          </a:p>
        </p:txBody>
      </p:sp>
      <p:sp>
        <p:nvSpPr>
          <p:cNvPr id="333" name="Google Shape;333;p41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Logs de API</a:t>
            </a:r>
            <a:endParaRPr sz="1300"/>
          </a:p>
        </p:txBody>
      </p:sp>
      <p:sp>
        <p:nvSpPr>
          <p:cNvPr id="334" name="Google Shape;334;p41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Ataques DDoS</a:t>
            </a:r>
            <a:endParaRPr sz="1600"/>
          </a:p>
        </p:txBody>
      </p:sp>
      <p:sp>
        <p:nvSpPr>
          <p:cNvPr id="335" name="Google Shape;335;p41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Gerenciamento de redes privadas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1.</a:t>
            </a:r>
            <a:r>
              <a:rPr lang="en" sz="1900"/>
              <a:t> Qual é um benefício de usar a computação em nuvem em vez de um ambiente local?</a:t>
            </a:r>
            <a:endParaRPr sz="3600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Custos variáveis em vez de custos fixos</a:t>
            </a:r>
            <a:endParaRPr sz="1600"/>
          </a:p>
        </p:txBody>
      </p:sp>
      <p:sp>
        <p:nvSpPr>
          <p:cNvPr id="73" name="Google Shape;73;p15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Controle físico dos servidores</a:t>
            </a:r>
            <a:endParaRPr sz="1300"/>
          </a:p>
        </p:txBody>
      </p:sp>
      <p:sp>
        <p:nvSpPr>
          <p:cNvPr id="74" name="Google Shape;74;p15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Ciclo de vida de hardware mais longo</a:t>
            </a:r>
            <a:endParaRPr sz="1600"/>
          </a:p>
        </p:txBody>
      </p:sp>
      <p:sp>
        <p:nvSpPr>
          <p:cNvPr id="75" name="Google Shape;75;p15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Atualizações manuais de infraestrutura</a:t>
            </a:r>
            <a:endParaRPr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15.</a:t>
            </a:r>
            <a:r>
              <a:rPr lang="en" sz="1900"/>
              <a:t> </a:t>
            </a:r>
            <a:r>
              <a:rPr lang="en" sz="1900"/>
              <a:t>Qual ferramenta pode fornecer relatórios de conformidade e certificações?</a:t>
            </a:r>
            <a:endParaRPr sz="3600"/>
          </a:p>
        </p:txBody>
      </p:sp>
      <p:sp>
        <p:nvSpPr>
          <p:cNvPr id="341" name="Google Shape;34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2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</a:t>
            </a:r>
            <a:r>
              <a:rPr lang="en" sz="1300">
                <a:solidFill>
                  <a:schemeClr val="dk1"/>
                </a:solidFill>
              </a:rPr>
              <a:t>AWS Artifact</a:t>
            </a:r>
            <a:endParaRPr sz="1600"/>
          </a:p>
        </p:txBody>
      </p:sp>
      <p:sp>
        <p:nvSpPr>
          <p:cNvPr id="343" name="Google Shape;343;p42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AWS CloudFormation</a:t>
            </a:r>
            <a:endParaRPr sz="1300"/>
          </a:p>
        </p:txBody>
      </p:sp>
      <p:sp>
        <p:nvSpPr>
          <p:cNvPr id="344" name="Google Shape;344;p42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Amazon Macie</a:t>
            </a:r>
            <a:endParaRPr sz="1600"/>
          </a:p>
        </p:txBody>
      </p:sp>
      <p:sp>
        <p:nvSpPr>
          <p:cNvPr id="345" name="Google Shape;345;p42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AWS Budgets</a:t>
            </a:r>
            <a:endParaRPr sz="1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15.</a:t>
            </a:r>
            <a:r>
              <a:rPr lang="en" sz="1900"/>
              <a:t> Qual ferramenta pode fornecer relatórios de conformidade e certificações?</a:t>
            </a:r>
            <a:endParaRPr sz="3600"/>
          </a:p>
        </p:txBody>
      </p:sp>
      <p:sp>
        <p:nvSpPr>
          <p:cNvPr id="351" name="Google Shape;351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3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AWS Artifact</a:t>
            </a:r>
            <a:endParaRPr sz="1600"/>
          </a:p>
        </p:txBody>
      </p:sp>
      <p:sp>
        <p:nvSpPr>
          <p:cNvPr id="353" name="Google Shape;353;p43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AWS CloudFormation</a:t>
            </a:r>
            <a:endParaRPr sz="1300"/>
          </a:p>
        </p:txBody>
      </p:sp>
      <p:sp>
        <p:nvSpPr>
          <p:cNvPr id="354" name="Google Shape;354;p43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Amazon Macie</a:t>
            </a:r>
            <a:endParaRPr sz="1600"/>
          </a:p>
        </p:txBody>
      </p:sp>
      <p:sp>
        <p:nvSpPr>
          <p:cNvPr id="355" name="Google Shape;355;p43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AWS Budgets</a:t>
            </a:r>
            <a:endParaRPr sz="1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16.</a:t>
            </a:r>
            <a:r>
              <a:rPr lang="en" sz="1900"/>
              <a:t> </a:t>
            </a:r>
            <a:r>
              <a:rPr lang="en" sz="1900"/>
              <a:t>Qual ferramenta da AWS ajuda a estimar custos de serviços antes da implantação?</a:t>
            </a:r>
            <a:endParaRPr sz="3600"/>
          </a:p>
        </p:txBody>
      </p:sp>
      <p:sp>
        <p:nvSpPr>
          <p:cNvPr id="361" name="Google Shape;361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4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</a:t>
            </a:r>
            <a:r>
              <a:rPr lang="en" sz="1300">
                <a:solidFill>
                  <a:schemeClr val="dk1"/>
                </a:solidFill>
              </a:rPr>
              <a:t>AWS Pricing Calculator</a:t>
            </a:r>
            <a:endParaRPr sz="1600"/>
          </a:p>
        </p:txBody>
      </p:sp>
      <p:sp>
        <p:nvSpPr>
          <p:cNvPr id="363" name="Google Shape;363;p44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AWS Budgets</a:t>
            </a:r>
            <a:endParaRPr sz="1300"/>
          </a:p>
        </p:txBody>
      </p:sp>
      <p:sp>
        <p:nvSpPr>
          <p:cNvPr id="364" name="Google Shape;364;p44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Amazon Cost Explorer</a:t>
            </a:r>
            <a:endParaRPr sz="1600"/>
          </a:p>
        </p:txBody>
      </p:sp>
      <p:sp>
        <p:nvSpPr>
          <p:cNvPr id="365" name="Google Shape;365;p44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AWS Billing Dashboard</a:t>
            </a:r>
            <a:endParaRPr sz="16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16.</a:t>
            </a:r>
            <a:r>
              <a:rPr lang="en" sz="1900"/>
              <a:t> Qual ferramenta da AWS ajuda a estimar custos de serviços antes da implantação?</a:t>
            </a:r>
            <a:endParaRPr sz="3600"/>
          </a:p>
        </p:txBody>
      </p:sp>
      <p:sp>
        <p:nvSpPr>
          <p:cNvPr id="371" name="Google Shape;371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45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AWS Pricing Calculator</a:t>
            </a:r>
            <a:endParaRPr sz="1600"/>
          </a:p>
        </p:txBody>
      </p:sp>
      <p:sp>
        <p:nvSpPr>
          <p:cNvPr id="373" name="Google Shape;373;p45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AWS Budgets</a:t>
            </a:r>
            <a:endParaRPr sz="1300"/>
          </a:p>
        </p:txBody>
      </p:sp>
      <p:sp>
        <p:nvSpPr>
          <p:cNvPr id="374" name="Google Shape;374;p45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Amazon Cost Explorer</a:t>
            </a:r>
            <a:endParaRPr sz="1600"/>
          </a:p>
        </p:txBody>
      </p:sp>
      <p:sp>
        <p:nvSpPr>
          <p:cNvPr id="375" name="Google Shape;375;p45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AWS Billing Dashboard</a:t>
            </a:r>
            <a:endParaRPr sz="1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17.</a:t>
            </a:r>
            <a:r>
              <a:rPr lang="en" sz="1900"/>
              <a:t> </a:t>
            </a:r>
            <a:r>
              <a:rPr lang="en" sz="1900"/>
              <a:t>Quais métodos ajudam a reduzir custos com instâncias EC2? (Escolha DUAS opções)</a:t>
            </a:r>
            <a:endParaRPr sz="3600"/>
          </a:p>
        </p:txBody>
      </p:sp>
      <p:sp>
        <p:nvSpPr>
          <p:cNvPr id="381" name="Google Shape;381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6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</a:t>
            </a:r>
            <a:r>
              <a:rPr lang="en" sz="1300">
                <a:solidFill>
                  <a:schemeClr val="dk1"/>
                </a:solidFill>
              </a:rPr>
              <a:t>AWS WAF</a:t>
            </a:r>
            <a:endParaRPr sz="1600"/>
          </a:p>
        </p:txBody>
      </p:sp>
      <p:sp>
        <p:nvSpPr>
          <p:cNvPr id="383" name="Google Shape;383;p46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Spot Instances</a:t>
            </a:r>
            <a:endParaRPr sz="1300"/>
          </a:p>
        </p:txBody>
      </p:sp>
      <p:sp>
        <p:nvSpPr>
          <p:cNvPr id="384" name="Google Shape;384;p46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AWS Config</a:t>
            </a:r>
            <a:endParaRPr sz="1600"/>
          </a:p>
        </p:txBody>
      </p:sp>
      <p:sp>
        <p:nvSpPr>
          <p:cNvPr id="385" name="Google Shape;385;p46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Instâncias Reservadas</a:t>
            </a:r>
            <a:endParaRPr sz="16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17.</a:t>
            </a:r>
            <a:r>
              <a:rPr lang="en" sz="1900"/>
              <a:t> Quais métodos ajudam a reduzir custos com instâncias EC2? (Escolha DUAS opções)</a:t>
            </a:r>
            <a:endParaRPr sz="3600"/>
          </a:p>
        </p:txBody>
      </p:sp>
      <p:sp>
        <p:nvSpPr>
          <p:cNvPr id="391" name="Google Shape;391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7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AWS WAF</a:t>
            </a:r>
            <a:endParaRPr sz="1600"/>
          </a:p>
        </p:txBody>
      </p:sp>
      <p:sp>
        <p:nvSpPr>
          <p:cNvPr id="393" name="Google Shape;393;p47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Spot Instances</a:t>
            </a:r>
            <a:endParaRPr sz="1300"/>
          </a:p>
        </p:txBody>
      </p:sp>
      <p:sp>
        <p:nvSpPr>
          <p:cNvPr id="394" name="Google Shape;394;p47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AWS Config</a:t>
            </a:r>
            <a:endParaRPr sz="1600"/>
          </a:p>
        </p:txBody>
      </p:sp>
      <p:sp>
        <p:nvSpPr>
          <p:cNvPr id="395" name="Google Shape;395;p47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Instâncias Reservadas</a:t>
            </a:r>
            <a:endParaRPr sz="1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18.</a:t>
            </a:r>
            <a:r>
              <a:rPr lang="en" sz="1900"/>
              <a:t> </a:t>
            </a:r>
            <a:r>
              <a:rPr lang="en" sz="1900"/>
              <a:t>Qual é o modelo de cobrança padrão da AWS?</a:t>
            </a:r>
            <a:endParaRPr sz="3600"/>
          </a:p>
        </p:txBody>
      </p:sp>
      <p:sp>
        <p:nvSpPr>
          <p:cNvPr id="401" name="Google Shape;401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8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</a:t>
            </a:r>
            <a:r>
              <a:rPr lang="en" sz="1300">
                <a:solidFill>
                  <a:schemeClr val="dk1"/>
                </a:solidFill>
              </a:rPr>
              <a:t>Taxa fixa anual</a:t>
            </a:r>
            <a:endParaRPr sz="1600"/>
          </a:p>
        </p:txBody>
      </p:sp>
      <p:sp>
        <p:nvSpPr>
          <p:cNvPr id="403" name="Google Shape;403;p48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Licenciamento por instância</a:t>
            </a:r>
            <a:endParaRPr sz="1300"/>
          </a:p>
        </p:txBody>
      </p:sp>
      <p:sp>
        <p:nvSpPr>
          <p:cNvPr id="404" name="Google Shape;404;p48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Pagar pelo que usar</a:t>
            </a:r>
            <a:endParaRPr sz="1600"/>
          </a:p>
        </p:txBody>
      </p:sp>
      <p:sp>
        <p:nvSpPr>
          <p:cNvPr id="405" name="Google Shape;405;p48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Cobrança antecipada</a:t>
            </a:r>
            <a:endParaRPr sz="16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18.</a:t>
            </a:r>
            <a:r>
              <a:rPr lang="en" sz="1900"/>
              <a:t> Qual é o modelo de cobrança padrão da AWS?</a:t>
            </a:r>
            <a:endParaRPr sz="3600"/>
          </a:p>
        </p:txBody>
      </p:sp>
      <p:sp>
        <p:nvSpPr>
          <p:cNvPr id="411" name="Google Shape;411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49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Taxa fixa anual</a:t>
            </a:r>
            <a:endParaRPr sz="1600"/>
          </a:p>
        </p:txBody>
      </p:sp>
      <p:sp>
        <p:nvSpPr>
          <p:cNvPr id="413" name="Google Shape;413;p49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Licenciamento por instância</a:t>
            </a:r>
            <a:endParaRPr sz="1300"/>
          </a:p>
        </p:txBody>
      </p:sp>
      <p:sp>
        <p:nvSpPr>
          <p:cNvPr id="414" name="Google Shape;414;p49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Pagar pelo que usar</a:t>
            </a:r>
            <a:endParaRPr sz="1600"/>
          </a:p>
        </p:txBody>
      </p:sp>
      <p:sp>
        <p:nvSpPr>
          <p:cNvPr id="415" name="Google Shape;415;p49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Cobrança antecipada</a:t>
            </a:r>
            <a:endParaRPr sz="16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19.</a:t>
            </a:r>
            <a:r>
              <a:rPr lang="en" sz="1900"/>
              <a:t> </a:t>
            </a:r>
            <a:r>
              <a:rPr lang="en" sz="1900"/>
              <a:t>Qual ferramenta ajuda a criar alertas de orçamento?</a:t>
            </a:r>
            <a:endParaRPr sz="3600"/>
          </a:p>
        </p:txBody>
      </p:sp>
      <p:sp>
        <p:nvSpPr>
          <p:cNvPr id="421" name="Google Shape;421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50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</a:t>
            </a:r>
            <a:r>
              <a:rPr lang="en" sz="1300">
                <a:solidFill>
                  <a:schemeClr val="dk1"/>
                </a:solidFill>
              </a:rPr>
              <a:t>AWS Artifact</a:t>
            </a:r>
            <a:endParaRPr sz="1600"/>
          </a:p>
        </p:txBody>
      </p:sp>
      <p:sp>
        <p:nvSpPr>
          <p:cNvPr id="423" name="Google Shape;423;p50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AWS Auto Scaling</a:t>
            </a:r>
            <a:endParaRPr sz="1300"/>
          </a:p>
        </p:txBody>
      </p:sp>
      <p:sp>
        <p:nvSpPr>
          <p:cNvPr id="424" name="Google Shape;424;p50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Amazon S3</a:t>
            </a:r>
            <a:endParaRPr sz="1600"/>
          </a:p>
        </p:txBody>
      </p:sp>
      <p:sp>
        <p:nvSpPr>
          <p:cNvPr id="425" name="Google Shape;425;p50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AWS Budgets</a:t>
            </a:r>
            <a:endParaRPr sz="16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19.</a:t>
            </a:r>
            <a:r>
              <a:rPr lang="en" sz="1900"/>
              <a:t> Qual ferramenta ajuda a criar alertas de orçamento?</a:t>
            </a:r>
            <a:endParaRPr sz="3600"/>
          </a:p>
        </p:txBody>
      </p:sp>
      <p:sp>
        <p:nvSpPr>
          <p:cNvPr id="431" name="Google Shape;431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51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AWS Artifact</a:t>
            </a:r>
            <a:endParaRPr sz="1600"/>
          </a:p>
        </p:txBody>
      </p:sp>
      <p:sp>
        <p:nvSpPr>
          <p:cNvPr id="433" name="Google Shape;433;p51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AWS Auto Scaling</a:t>
            </a:r>
            <a:endParaRPr sz="1300"/>
          </a:p>
        </p:txBody>
      </p:sp>
      <p:sp>
        <p:nvSpPr>
          <p:cNvPr id="434" name="Google Shape;434;p51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Amazon S3</a:t>
            </a:r>
            <a:endParaRPr sz="1600"/>
          </a:p>
        </p:txBody>
      </p:sp>
      <p:sp>
        <p:nvSpPr>
          <p:cNvPr id="435" name="Google Shape;435;p51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AWS Budgets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2</a:t>
            </a:r>
            <a:r>
              <a:rPr b="1" lang="en" sz="1900"/>
              <a:t>.</a:t>
            </a:r>
            <a:r>
              <a:rPr lang="en" sz="1900"/>
              <a:t> </a:t>
            </a:r>
            <a:r>
              <a:rPr lang="en" sz="1100"/>
              <a:t> </a:t>
            </a:r>
            <a:r>
              <a:rPr lang="en" sz="1900"/>
              <a:t>O que significa "Elasticidade" na computação em nuvem?</a:t>
            </a:r>
            <a:endParaRPr sz="4400"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</a:t>
            </a:r>
            <a:r>
              <a:rPr lang="en" sz="1300">
                <a:solidFill>
                  <a:schemeClr val="dk1"/>
                </a:solidFill>
              </a:rPr>
              <a:t>Garantir alta latência para serviços</a:t>
            </a:r>
            <a:endParaRPr sz="1600"/>
          </a:p>
        </p:txBody>
      </p:sp>
      <p:sp>
        <p:nvSpPr>
          <p:cNvPr id="83" name="Google Shape;83;p16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A capacidade de escalar recursos sob demanda</a:t>
            </a:r>
            <a:endParaRPr sz="1300"/>
          </a:p>
        </p:txBody>
      </p:sp>
      <p:sp>
        <p:nvSpPr>
          <p:cNvPr id="84" name="Google Shape;84;p16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Reduzir custos fixos</a:t>
            </a:r>
            <a:endParaRPr sz="1600"/>
          </a:p>
        </p:txBody>
      </p:sp>
      <p:sp>
        <p:nvSpPr>
          <p:cNvPr id="85" name="Google Shape;85;p16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Melhorar a segurança da infraestrutura física</a:t>
            </a:r>
            <a:endParaRPr sz="16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20</a:t>
            </a:r>
            <a:r>
              <a:rPr b="1" lang="en" sz="1900"/>
              <a:t>.</a:t>
            </a:r>
            <a:r>
              <a:rPr lang="en" sz="1900"/>
              <a:t> </a:t>
            </a:r>
            <a:r>
              <a:rPr lang="en" sz="1900"/>
              <a:t> Quais são planos de suporte oferecidos pela AWS? (Escolha DUAS)</a:t>
            </a:r>
            <a:endParaRPr sz="3600"/>
          </a:p>
        </p:txBody>
      </p:sp>
      <p:sp>
        <p:nvSpPr>
          <p:cNvPr id="441" name="Google Shape;441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52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</a:t>
            </a:r>
            <a:r>
              <a:rPr lang="en" sz="1300">
                <a:solidFill>
                  <a:schemeClr val="dk1"/>
                </a:solidFill>
              </a:rPr>
              <a:t>Básico</a:t>
            </a:r>
            <a:endParaRPr sz="1600"/>
          </a:p>
        </p:txBody>
      </p:sp>
      <p:sp>
        <p:nvSpPr>
          <p:cNvPr id="443" name="Google Shape;443;p52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Padrão Avançado</a:t>
            </a:r>
            <a:endParaRPr sz="1300"/>
          </a:p>
        </p:txBody>
      </p:sp>
      <p:sp>
        <p:nvSpPr>
          <p:cNvPr id="444" name="Google Shape;444;p52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Corporativo Plus</a:t>
            </a:r>
            <a:endParaRPr sz="1600"/>
          </a:p>
        </p:txBody>
      </p:sp>
      <p:sp>
        <p:nvSpPr>
          <p:cNvPr id="445" name="Google Shape;445;p52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Empresarial</a:t>
            </a:r>
            <a:endParaRPr sz="16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20.</a:t>
            </a:r>
            <a:r>
              <a:rPr lang="en" sz="1900"/>
              <a:t>  Quais são planos de suporte oferecidos pela AWS? (Escolha DUAS)</a:t>
            </a:r>
            <a:endParaRPr sz="3600"/>
          </a:p>
        </p:txBody>
      </p:sp>
      <p:sp>
        <p:nvSpPr>
          <p:cNvPr id="451" name="Google Shape;451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53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Básico</a:t>
            </a:r>
            <a:endParaRPr sz="1600"/>
          </a:p>
        </p:txBody>
      </p:sp>
      <p:sp>
        <p:nvSpPr>
          <p:cNvPr id="453" name="Google Shape;453;p53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Padrão Avançado</a:t>
            </a:r>
            <a:endParaRPr sz="1300"/>
          </a:p>
        </p:txBody>
      </p:sp>
      <p:sp>
        <p:nvSpPr>
          <p:cNvPr id="454" name="Google Shape;454;p53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Corporativo Plus</a:t>
            </a:r>
            <a:endParaRPr sz="1600"/>
          </a:p>
        </p:txBody>
      </p:sp>
      <p:sp>
        <p:nvSpPr>
          <p:cNvPr id="455" name="Google Shape;455;p53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Empresarial</a:t>
            </a:r>
            <a:endParaRPr sz="16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2</a:t>
            </a:r>
            <a:r>
              <a:rPr b="1" lang="en" sz="1900"/>
              <a:t>1.</a:t>
            </a:r>
            <a:r>
              <a:rPr lang="en" sz="1900"/>
              <a:t> </a:t>
            </a:r>
            <a:r>
              <a:rPr lang="en" sz="1900"/>
              <a:t>Qual serviço monitora métricas e define alarmes?</a:t>
            </a:r>
            <a:endParaRPr sz="3600"/>
          </a:p>
        </p:txBody>
      </p:sp>
      <p:sp>
        <p:nvSpPr>
          <p:cNvPr id="461" name="Google Shape;461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54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</a:t>
            </a:r>
            <a:r>
              <a:rPr lang="en" sz="1300">
                <a:solidFill>
                  <a:schemeClr val="dk1"/>
                </a:solidFill>
              </a:rPr>
              <a:t>AWS Glue</a:t>
            </a:r>
            <a:endParaRPr sz="1600"/>
          </a:p>
        </p:txBody>
      </p:sp>
      <p:sp>
        <p:nvSpPr>
          <p:cNvPr id="463" name="Google Shape;463;p54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AWS Auto Scaling</a:t>
            </a:r>
            <a:endParaRPr sz="1300"/>
          </a:p>
        </p:txBody>
      </p:sp>
      <p:sp>
        <p:nvSpPr>
          <p:cNvPr id="464" name="Google Shape;464;p54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Amazon CloudWatch</a:t>
            </a:r>
            <a:endParaRPr sz="1600"/>
          </a:p>
        </p:txBody>
      </p:sp>
      <p:sp>
        <p:nvSpPr>
          <p:cNvPr id="465" name="Google Shape;465;p54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Amazon RDS</a:t>
            </a:r>
            <a:endParaRPr sz="16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2</a:t>
            </a:r>
            <a:r>
              <a:rPr b="1" lang="en" sz="1900"/>
              <a:t>1.</a:t>
            </a:r>
            <a:r>
              <a:rPr lang="en" sz="1900"/>
              <a:t> Qual serviço monitora métricas e define alarmes?</a:t>
            </a:r>
            <a:endParaRPr sz="3600"/>
          </a:p>
        </p:txBody>
      </p:sp>
      <p:sp>
        <p:nvSpPr>
          <p:cNvPr id="471" name="Google Shape;471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55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AWS Glue</a:t>
            </a:r>
            <a:endParaRPr sz="1600"/>
          </a:p>
        </p:txBody>
      </p:sp>
      <p:sp>
        <p:nvSpPr>
          <p:cNvPr id="473" name="Google Shape;473;p55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AWS Auto Scaling</a:t>
            </a:r>
            <a:endParaRPr sz="1300"/>
          </a:p>
        </p:txBody>
      </p:sp>
      <p:sp>
        <p:nvSpPr>
          <p:cNvPr id="474" name="Google Shape;474;p55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Amazon CloudWatch</a:t>
            </a:r>
            <a:endParaRPr sz="1600"/>
          </a:p>
        </p:txBody>
      </p:sp>
      <p:sp>
        <p:nvSpPr>
          <p:cNvPr id="475" name="Google Shape;475;p55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Amazon RDS</a:t>
            </a:r>
            <a:endParaRPr sz="16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22</a:t>
            </a:r>
            <a:r>
              <a:rPr b="1" lang="en" sz="1900"/>
              <a:t>.</a:t>
            </a:r>
            <a:r>
              <a:rPr lang="en" sz="1900"/>
              <a:t> </a:t>
            </a:r>
            <a:r>
              <a:rPr lang="en" sz="1900"/>
              <a:t>Qual é o objetivo principal do AWS CloudFormation?</a:t>
            </a:r>
            <a:endParaRPr sz="3600"/>
          </a:p>
        </p:txBody>
      </p:sp>
      <p:sp>
        <p:nvSpPr>
          <p:cNvPr id="481" name="Google Shape;481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56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</a:t>
            </a:r>
            <a:r>
              <a:rPr lang="en" sz="1300">
                <a:solidFill>
                  <a:schemeClr val="dk1"/>
                </a:solidFill>
              </a:rPr>
              <a:t>Implantar infraestrutura como código</a:t>
            </a:r>
            <a:endParaRPr sz="1600"/>
          </a:p>
        </p:txBody>
      </p:sp>
      <p:sp>
        <p:nvSpPr>
          <p:cNvPr id="483" name="Google Shape;483;p56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Monitorar métricas em tempo real</a:t>
            </a:r>
            <a:endParaRPr sz="1300"/>
          </a:p>
        </p:txBody>
      </p:sp>
      <p:sp>
        <p:nvSpPr>
          <p:cNvPr id="484" name="Google Shape;484;p56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 Criar redes privadas virtuais</a:t>
            </a:r>
            <a:endParaRPr sz="1600"/>
          </a:p>
        </p:txBody>
      </p:sp>
      <p:sp>
        <p:nvSpPr>
          <p:cNvPr id="485" name="Google Shape;485;p56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Gerenciar permissões de usuário</a:t>
            </a:r>
            <a:endParaRPr sz="16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22.</a:t>
            </a:r>
            <a:r>
              <a:rPr lang="en" sz="1900"/>
              <a:t> Qual é o objetivo principal do AWS CloudFormation?</a:t>
            </a:r>
            <a:endParaRPr sz="3600"/>
          </a:p>
        </p:txBody>
      </p:sp>
      <p:sp>
        <p:nvSpPr>
          <p:cNvPr id="491" name="Google Shape;491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57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Implantar infraestrutura como código</a:t>
            </a:r>
            <a:endParaRPr sz="1600"/>
          </a:p>
        </p:txBody>
      </p:sp>
      <p:sp>
        <p:nvSpPr>
          <p:cNvPr id="493" name="Google Shape;493;p57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Monitorar métricas em tempo real</a:t>
            </a:r>
            <a:endParaRPr sz="1300"/>
          </a:p>
        </p:txBody>
      </p:sp>
      <p:sp>
        <p:nvSpPr>
          <p:cNvPr id="494" name="Google Shape;494;p57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 Criar redes privadas virtuais</a:t>
            </a:r>
            <a:endParaRPr sz="1600"/>
          </a:p>
        </p:txBody>
      </p:sp>
      <p:sp>
        <p:nvSpPr>
          <p:cNvPr id="495" name="Google Shape;495;p57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Gerenciar permissões de usuário</a:t>
            </a:r>
            <a:endParaRPr sz="16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23</a:t>
            </a:r>
            <a:r>
              <a:rPr b="1" lang="en" sz="1900"/>
              <a:t>.</a:t>
            </a:r>
            <a:r>
              <a:rPr lang="en" sz="1900"/>
              <a:t> </a:t>
            </a:r>
            <a:r>
              <a:rPr lang="en" sz="1900"/>
              <a:t>Qual serviço pode monitorar alterações em recursos?</a:t>
            </a:r>
            <a:endParaRPr sz="3600"/>
          </a:p>
        </p:txBody>
      </p:sp>
      <p:sp>
        <p:nvSpPr>
          <p:cNvPr id="501" name="Google Shape;501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8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</a:t>
            </a:r>
            <a:r>
              <a:rPr lang="en" sz="1300">
                <a:solidFill>
                  <a:schemeClr val="dk1"/>
                </a:solidFill>
              </a:rPr>
              <a:t>Amazon DynamoDB</a:t>
            </a:r>
            <a:endParaRPr sz="1600"/>
          </a:p>
        </p:txBody>
      </p:sp>
      <p:sp>
        <p:nvSpPr>
          <p:cNvPr id="503" name="Google Shape;503;p58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AWS Lambda</a:t>
            </a:r>
            <a:endParaRPr sz="1300"/>
          </a:p>
        </p:txBody>
      </p:sp>
      <p:sp>
        <p:nvSpPr>
          <p:cNvPr id="504" name="Google Shape;504;p58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Amazon VPC</a:t>
            </a:r>
            <a:endParaRPr sz="1600"/>
          </a:p>
        </p:txBody>
      </p:sp>
      <p:sp>
        <p:nvSpPr>
          <p:cNvPr id="505" name="Google Shape;505;p58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AWS Config</a:t>
            </a:r>
            <a:endParaRPr sz="16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23.</a:t>
            </a:r>
            <a:r>
              <a:rPr lang="en" sz="1900"/>
              <a:t> Qual serviço pode monitorar alterações em recursos?</a:t>
            </a:r>
            <a:endParaRPr sz="3600"/>
          </a:p>
        </p:txBody>
      </p:sp>
      <p:sp>
        <p:nvSpPr>
          <p:cNvPr id="511" name="Google Shape;511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59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Amazon DynamoDB</a:t>
            </a:r>
            <a:endParaRPr sz="1600"/>
          </a:p>
        </p:txBody>
      </p:sp>
      <p:sp>
        <p:nvSpPr>
          <p:cNvPr id="513" name="Google Shape;513;p59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AWS Lambda</a:t>
            </a:r>
            <a:endParaRPr sz="1300"/>
          </a:p>
        </p:txBody>
      </p:sp>
      <p:sp>
        <p:nvSpPr>
          <p:cNvPr id="514" name="Google Shape;514;p59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Amazon VPC</a:t>
            </a:r>
            <a:endParaRPr sz="1600"/>
          </a:p>
        </p:txBody>
      </p:sp>
      <p:sp>
        <p:nvSpPr>
          <p:cNvPr id="515" name="Google Shape;515;p59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AWS Config</a:t>
            </a:r>
            <a:endParaRPr sz="16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24</a:t>
            </a:r>
            <a:r>
              <a:rPr b="1" lang="en" sz="1900"/>
              <a:t>.</a:t>
            </a:r>
            <a:r>
              <a:rPr lang="en" sz="1900"/>
              <a:t> </a:t>
            </a:r>
            <a:r>
              <a:rPr lang="en" sz="1900"/>
              <a:t> Qual é o propósito do Amazon Route 53?</a:t>
            </a:r>
            <a:endParaRPr sz="3600"/>
          </a:p>
        </p:txBody>
      </p:sp>
      <p:sp>
        <p:nvSpPr>
          <p:cNvPr id="521" name="Google Shape;521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60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</a:t>
            </a:r>
            <a:r>
              <a:rPr lang="en" sz="1300">
                <a:solidFill>
                  <a:schemeClr val="dk1"/>
                </a:solidFill>
              </a:rPr>
              <a:t>Gerenciar DNS</a:t>
            </a:r>
            <a:endParaRPr sz="1600"/>
          </a:p>
        </p:txBody>
      </p:sp>
      <p:sp>
        <p:nvSpPr>
          <p:cNvPr id="523" name="Google Shape;523;p60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Transferir dados em massa</a:t>
            </a:r>
            <a:endParaRPr sz="1300"/>
          </a:p>
        </p:txBody>
      </p:sp>
      <p:sp>
        <p:nvSpPr>
          <p:cNvPr id="524" name="Google Shape;524;p60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Armazenar logs de API</a:t>
            </a:r>
            <a:endParaRPr sz="1600"/>
          </a:p>
        </p:txBody>
      </p:sp>
      <p:sp>
        <p:nvSpPr>
          <p:cNvPr id="525" name="Google Shape;525;p60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Gerenciar permissões de segurança</a:t>
            </a:r>
            <a:endParaRPr sz="16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24.</a:t>
            </a:r>
            <a:r>
              <a:rPr lang="en" sz="1900"/>
              <a:t>  Qual é o propósito do Amazon Route 53?</a:t>
            </a:r>
            <a:endParaRPr sz="3600"/>
          </a:p>
        </p:txBody>
      </p:sp>
      <p:sp>
        <p:nvSpPr>
          <p:cNvPr id="531" name="Google Shape;531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61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Gerenciar DNS</a:t>
            </a:r>
            <a:endParaRPr sz="1600"/>
          </a:p>
        </p:txBody>
      </p:sp>
      <p:sp>
        <p:nvSpPr>
          <p:cNvPr id="533" name="Google Shape;533;p61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Transferir dados em massa</a:t>
            </a:r>
            <a:endParaRPr sz="1300"/>
          </a:p>
        </p:txBody>
      </p:sp>
      <p:sp>
        <p:nvSpPr>
          <p:cNvPr id="534" name="Google Shape;534;p61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Armazenar logs de API</a:t>
            </a:r>
            <a:endParaRPr sz="1600"/>
          </a:p>
        </p:txBody>
      </p:sp>
      <p:sp>
        <p:nvSpPr>
          <p:cNvPr id="535" name="Google Shape;535;p61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Gerenciar permissões de segurança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2.</a:t>
            </a:r>
            <a:r>
              <a:rPr lang="en" sz="1900"/>
              <a:t> </a:t>
            </a:r>
            <a:r>
              <a:rPr lang="en" sz="1100"/>
              <a:t> </a:t>
            </a:r>
            <a:r>
              <a:rPr lang="en" sz="1900"/>
              <a:t>O que significa "Elasticidade" na computação em nuvem?</a:t>
            </a:r>
            <a:endParaRPr sz="4400"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Garantir alta latência para serviços</a:t>
            </a:r>
            <a:endParaRPr sz="1600"/>
          </a:p>
        </p:txBody>
      </p:sp>
      <p:sp>
        <p:nvSpPr>
          <p:cNvPr id="93" name="Google Shape;93;p17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A capacidade de escalar recursos sob demanda</a:t>
            </a:r>
            <a:endParaRPr sz="1300"/>
          </a:p>
        </p:txBody>
      </p:sp>
      <p:sp>
        <p:nvSpPr>
          <p:cNvPr id="94" name="Google Shape;94;p17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Reduzir custos fixos</a:t>
            </a:r>
            <a:endParaRPr sz="1600"/>
          </a:p>
        </p:txBody>
      </p:sp>
      <p:sp>
        <p:nvSpPr>
          <p:cNvPr id="95" name="Google Shape;95;p17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Melhorar a segurança da infraestrutura física</a:t>
            </a:r>
            <a:endParaRPr sz="16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25</a:t>
            </a:r>
            <a:r>
              <a:rPr b="1" lang="en" sz="1900"/>
              <a:t>.</a:t>
            </a:r>
            <a:r>
              <a:rPr lang="en" sz="1900"/>
              <a:t> </a:t>
            </a:r>
            <a:r>
              <a:rPr lang="en" sz="1900"/>
              <a:t>Qual serviço entrega conteúdo com baixa latência para usuários globais?</a:t>
            </a:r>
            <a:endParaRPr sz="3600"/>
          </a:p>
        </p:txBody>
      </p:sp>
      <p:sp>
        <p:nvSpPr>
          <p:cNvPr id="541" name="Google Shape;541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62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</a:t>
            </a:r>
            <a:r>
              <a:rPr lang="en" sz="1300">
                <a:solidFill>
                  <a:schemeClr val="dk1"/>
                </a:solidFill>
              </a:rPr>
              <a:t>Amazon CloudFront</a:t>
            </a:r>
            <a:endParaRPr sz="1600"/>
          </a:p>
        </p:txBody>
      </p:sp>
      <p:sp>
        <p:nvSpPr>
          <p:cNvPr id="543" name="Google Shape;543;p62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AWS Elastic Beanstalk</a:t>
            </a:r>
            <a:endParaRPr sz="1300"/>
          </a:p>
        </p:txBody>
      </p:sp>
      <p:sp>
        <p:nvSpPr>
          <p:cNvPr id="544" name="Google Shape;544;p62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Amazon RDS</a:t>
            </a:r>
            <a:endParaRPr sz="1600"/>
          </a:p>
        </p:txBody>
      </p:sp>
      <p:sp>
        <p:nvSpPr>
          <p:cNvPr id="545" name="Google Shape;545;p62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AWS Glue</a:t>
            </a:r>
            <a:endParaRPr sz="16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25.</a:t>
            </a:r>
            <a:r>
              <a:rPr lang="en" sz="1900"/>
              <a:t> Qual serviço entrega conteúdo com baixa latência para usuários globais?</a:t>
            </a:r>
            <a:endParaRPr sz="3600"/>
          </a:p>
        </p:txBody>
      </p:sp>
      <p:sp>
        <p:nvSpPr>
          <p:cNvPr id="551" name="Google Shape;551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63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Amazon CloudFront</a:t>
            </a:r>
            <a:endParaRPr sz="1600"/>
          </a:p>
        </p:txBody>
      </p:sp>
      <p:sp>
        <p:nvSpPr>
          <p:cNvPr id="553" name="Google Shape;553;p63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AWS Elastic Beanstalk</a:t>
            </a:r>
            <a:endParaRPr sz="1300"/>
          </a:p>
        </p:txBody>
      </p:sp>
      <p:sp>
        <p:nvSpPr>
          <p:cNvPr id="554" name="Google Shape;554;p63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Amazon RDS</a:t>
            </a:r>
            <a:endParaRPr sz="1600"/>
          </a:p>
        </p:txBody>
      </p:sp>
      <p:sp>
        <p:nvSpPr>
          <p:cNvPr id="555" name="Google Shape;555;p63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AWS Glue</a:t>
            </a:r>
            <a:endParaRPr sz="16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26</a:t>
            </a:r>
            <a:r>
              <a:rPr b="1" lang="en" sz="1900"/>
              <a:t>.</a:t>
            </a:r>
            <a:r>
              <a:rPr lang="en" sz="1900"/>
              <a:t> </a:t>
            </a:r>
            <a:r>
              <a:rPr lang="en" sz="1900"/>
              <a:t>Qual modelo de nuvem é usado quando os recursos de TI são fornecidos em um datacenter local?</a:t>
            </a:r>
            <a:endParaRPr sz="3600"/>
          </a:p>
        </p:txBody>
      </p:sp>
      <p:sp>
        <p:nvSpPr>
          <p:cNvPr id="561" name="Google Shape;561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64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</a:t>
            </a:r>
            <a:r>
              <a:rPr lang="en" sz="1300">
                <a:solidFill>
                  <a:schemeClr val="dk1"/>
                </a:solidFill>
              </a:rPr>
              <a:t>On-premises</a:t>
            </a:r>
            <a:endParaRPr sz="1600"/>
          </a:p>
        </p:txBody>
      </p:sp>
      <p:sp>
        <p:nvSpPr>
          <p:cNvPr id="563" name="Google Shape;563;p64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Híbrido</a:t>
            </a:r>
            <a:endParaRPr sz="1300"/>
          </a:p>
        </p:txBody>
      </p:sp>
      <p:sp>
        <p:nvSpPr>
          <p:cNvPr id="564" name="Google Shape;564;p64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Multicloud</a:t>
            </a:r>
            <a:endParaRPr sz="1600"/>
          </a:p>
        </p:txBody>
      </p:sp>
      <p:sp>
        <p:nvSpPr>
          <p:cNvPr id="565" name="Google Shape;565;p64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Totalmente na nuvem</a:t>
            </a:r>
            <a:endParaRPr sz="16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26.</a:t>
            </a:r>
            <a:r>
              <a:rPr lang="en" sz="1900"/>
              <a:t> Qual modelo de nuvem é usado quando os recursos de TI são fornecidos em um datacenter local?</a:t>
            </a:r>
            <a:endParaRPr sz="3600"/>
          </a:p>
        </p:txBody>
      </p:sp>
      <p:sp>
        <p:nvSpPr>
          <p:cNvPr id="571" name="Google Shape;571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65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On-premises</a:t>
            </a:r>
            <a:endParaRPr sz="1600"/>
          </a:p>
        </p:txBody>
      </p:sp>
      <p:sp>
        <p:nvSpPr>
          <p:cNvPr id="573" name="Google Shape;573;p65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Híbrido</a:t>
            </a:r>
            <a:endParaRPr sz="1300"/>
          </a:p>
        </p:txBody>
      </p:sp>
      <p:sp>
        <p:nvSpPr>
          <p:cNvPr id="574" name="Google Shape;574;p65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Multicloud</a:t>
            </a:r>
            <a:endParaRPr sz="1600"/>
          </a:p>
        </p:txBody>
      </p:sp>
      <p:sp>
        <p:nvSpPr>
          <p:cNvPr id="575" name="Google Shape;575;p65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Totalmente na nuvem</a:t>
            </a:r>
            <a:endParaRPr sz="16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27</a:t>
            </a:r>
            <a:r>
              <a:rPr b="1" lang="en" sz="1900"/>
              <a:t>.</a:t>
            </a:r>
            <a:r>
              <a:rPr lang="en" sz="1900"/>
              <a:t> </a:t>
            </a:r>
            <a:r>
              <a:rPr lang="en" sz="1900"/>
              <a:t>Qual dos seguintes descreve melhor o termo "Multicloud"?</a:t>
            </a:r>
            <a:endParaRPr sz="3600"/>
          </a:p>
        </p:txBody>
      </p:sp>
      <p:sp>
        <p:nvSpPr>
          <p:cNvPr id="581" name="Google Shape;581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66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</a:t>
            </a:r>
            <a:r>
              <a:rPr lang="en" sz="1300">
                <a:solidFill>
                  <a:schemeClr val="dk1"/>
                </a:solidFill>
              </a:rPr>
              <a:t>Usar AWS em diferentes regiões</a:t>
            </a:r>
            <a:endParaRPr sz="1600"/>
          </a:p>
        </p:txBody>
      </p:sp>
      <p:sp>
        <p:nvSpPr>
          <p:cNvPr id="583" name="Google Shape;583;p66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Combinar serviços locais com nuvem pública</a:t>
            </a:r>
            <a:endParaRPr sz="1300"/>
          </a:p>
        </p:txBody>
      </p:sp>
      <p:sp>
        <p:nvSpPr>
          <p:cNvPr id="584" name="Google Shape;584;p66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Usar vários provedores de nuvem simultaneamente</a:t>
            </a:r>
            <a:endParaRPr sz="1600"/>
          </a:p>
        </p:txBody>
      </p:sp>
      <p:sp>
        <p:nvSpPr>
          <p:cNvPr id="585" name="Google Shape;585;p66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Serviços em um único datacenter</a:t>
            </a:r>
            <a:endParaRPr sz="16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27.</a:t>
            </a:r>
            <a:r>
              <a:rPr lang="en" sz="1900"/>
              <a:t> Qual dos seguintes descreve melhor o termo "Multicloud"?</a:t>
            </a:r>
            <a:endParaRPr sz="3600"/>
          </a:p>
        </p:txBody>
      </p:sp>
      <p:sp>
        <p:nvSpPr>
          <p:cNvPr id="591" name="Google Shape;591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67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Usar AWS em diferentes regiões</a:t>
            </a:r>
            <a:endParaRPr sz="1600"/>
          </a:p>
        </p:txBody>
      </p:sp>
      <p:sp>
        <p:nvSpPr>
          <p:cNvPr id="593" name="Google Shape;593;p67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Combinar serviços locais com nuvem pública</a:t>
            </a:r>
            <a:endParaRPr sz="1300"/>
          </a:p>
        </p:txBody>
      </p:sp>
      <p:sp>
        <p:nvSpPr>
          <p:cNvPr id="594" name="Google Shape;594;p67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Usar vários provedores de nuvem simultaneamente</a:t>
            </a:r>
            <a:endParaRPr sz="1600"/>
          </a:p>
        </p:txBody>
      </p:sp>
      <p:sp>
        <p:nvSpPr>
          <p:cNvPr id="595" name="Google Shape;595;p67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Serviços em um único datacenter</a:t>
            </a:r>
            <a:endParaRPr sz="16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28</a:t>
            </a:r>
            <a:r>
              <a:rPr b="1" lang="en" sz="1900"/>
              <a:t>.</a:t>
            </a:r>
            <a:r>
              <a:rPr lang="en" sz="1900"/>
              <a:t> </a:t>
            </a:r>
            <a:r>
              <a:rPr lang="en" sz="1900"/>
              <a:t>Qual é uma característica de alta disponibilidade?</a:t>
            </a:r>
            <a:endParaRPr sz="3600"/>
          </a:p>
        </p:txBody>
      </p:sp>
      <p:sp>
        <p:nvSpPr>
          <p:cNvPr id="601" name="Google Shape;601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68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</a:t>
            </a:r>
            <a:r>
              <a:rPr lang="en" sz="1300">
                <a:solidFill>
                  <a:schemeClr val="dk1"/>
                </a:solidFill>
              </a:rPr>
              <a:t>Redundância reduzida para minimizar custos</a:t>
            </a:r>
            <a:endParaRPr sz="1600"/>
          </a:p>
        </p:txBody>
      </p:sp>
      <p:sp>
        <p:nvSpPr>
          <p:cNvPr id="603" name="Google Shape;603;p68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Tolerância a falhas para manter os serviços ativos</a:t>
            </a:r>
            <a:endParaRPr sz="1300"/>
          </a:p>
        </p:txBody>
      </p:sp>
      <p:sp>
        <p:nvSpPr>
          <p:cNvPr id="604" name="Google Shape;604;p68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Aumento manual da capacidade sob demanda</a:t>
            </a:r>
            <a:endParaRPr sz="1600"/>
          </a:p>
        </p:txBody>
      </p:sp>
      <p:sp>
        <p:nvSpPr>
          <p:cNvPr id="605" name="Google Shape;605;p68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Implantação de infraestrutura local</a:t>
            </a:r>
            <a:endParaRPr sz="16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28.</a:t>
            </a:r>
            <a:r>
              <a:rPr lang="en" sz="1900"/>
              <a:t> Qual é uma característica de alta disponibilidade?</a:t>
            </a:r>
            <a:endParaRPr sz="3600"/>
          </a:p>
        </p:txBody>
      </p:sp>
      <p:sp>
        <p:nvSpPr>
          <p:cNvPr id="611" name="Google Shape;611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69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Redundância reduzida para minimizar custos</a:t>
            </a:r>
            <a:endParaRPr sz="1600"/>
          </a:p>
        </p:txBody>
      </p:sp>
      <p:sp>
        <p:nvSpPr>
          <p:cNvPr id="613" name="Google Shape;613;p69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Tolerância a falhas para manter os serviços ativos</a:t>
            </a:r>
            <a:endParaRPr sz="1300"/>
          </a:p>
        </p:txBody>
      </p:sp>
      <p:sp>
        <p:nvSpPr>
          <p:cNvPr id="614" name="Google Shape;614;p69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Aumento manual da capacidade sob demanda</a:t>
            </a:r>
            <a:endParaRPr sz="1600"/>
          </a:p>
        </p:txBody>
      </p:sp>
      <p:sp>
        <p:nvSpPr>
          <p:cNvPr id="615" name="Google Shape;615;p69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Implantação de infraestrutura local</a:t>
            </a:r>
            <a:endParaRPr sz="16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29</a:t>
            </a:r>
            <a:r>
              <a:rPr b="1" lang="en" sz="1900"/>
              <a:t>.</a:t>
            </a:r>
            <a:r>
              <a:rPr lang="en" sz="1900"/>
              <a:t> </a:t>
            </a:r>
            <a:r>
              <a:rPr lang="en" sz="1900"/>
              <a:t>Qual é uma vantagem do modelo de precificação "pay-as-you-go"?</a:t>
            </a:r>
            <a:endParaRPr sz="3600"/>
          </a:p>
        </p:txBody>
      </p:sp>
      <p:sp>
        <p:nvSpPr>
          <p:cNvPr id="621" name="Google Shape;621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70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</a:t>
            </a:r>
            <a:r>
              <a:rPr lang="en" sz="1300">
                <a:solidFill>
                  <a:schemeClr val="dk1"/>
                </a:solidFill>
              </a:rPr>
              <a:t>Permite escalar recursos sem custos iniciais elevados</a:t>
            </a:r>
            <a:endParaRPr sz="1600"/>
          </a:p>
        </p:txBody>
      </p:sp>
      <p:sp>
        <p:nvSpPr>
          <p:cNvPr id="623" name="Google Shape;623;p70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 Exige planejamento de capacidade detalhado</a:t>
            </a:r>
            <a:endParaRPr sz="1300"/>
          </a:p>
        </p:txBody>
      </p:sp>
      <p:sp>
        <p:nvSpPr>
          <p:cNvPr id="624" name="Google Shape;624;p70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Resulta em custos fixos mensais</a:t>
            </a:r>
            <a:endParaRPr sz="1600"/>
          </a:p>
        </p:txBody>
      </p:sp>
      <p:sp>
        <p:nvSpPr>
          <p:cNvPr id="625" name="Google Shape;625;p70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Remove todos os custos operacionais</a:t>
            </a:r>
            <a:endParaRPr sz="16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29.</a:t>
            </a:r>
            <a:r>
              <a:rPr lang="en" sz="1900"/>
              <a:t> Qual é uma vantagem do modelo de precificação "pay-as-you-go"?</a:t>
            </a:r>
            <a:endParaRPr sz="3600"/>
          </a:p>
        </p:txBody>
      </p:sp>
      <p:sp>
        <p:nvSpPr>
          <p:cNvPr id="631" name="Google Shape;631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71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Permite escalar recursos sem custos iniciais elevados</a:t>
            </a:r>
            <a:endParaRPr sz="1600"/>
          </a:p>
        </p:txBody>
      </p:sp>
      <p:sp>
        <p:nvSpPr>
          <p:cNvPr id="633" name="Google Shape;633;p71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 Exige planejamento de capacidade detalhado</a:t>
            </a:r>
            <a:endParaRPr sz="1300"/>
          </a:p>
        </p:txBody>
      </p:sp>
      <p:sp>
        <p:nvSpPr>
          <p:cNvPr id="634" name="Google Shape;634;p71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Resulta em custos fixos mensais</a:t>
            </a:r>
            <a:endParaRPr sz="1600"/>
          </a:p>
        </p:txBody>
      </p:sp>
      <p:sp>
        <p:nvSpPr>
          <p:cNvPr id="635" name="Google Shape;635;p71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Remove todos os custos operacionais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3</a:t>
            </a:r>
            <a:r>
              <a:rPr b="1" lang="en" sz="1900"/>
              <a:t>.</a:t>
            </a:r>
            <a:r>
              <a:rPr lang="en" sz="1900"/>
              <a:t> </a:t>
            </a:r>
            <a:r>
              <a:rPr lang="en" sz="1900"/>
              <a:t>Quais dessas opções são exemplos de modelo de serviço de computação em nuvem? (Escolha 2 opções)</a:t>
            </a:r>
            <a:endParaRPr sz="3600"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</a:t>
            </a:r>
            <a:r>
              <a:rPr lang="en" sz="1300">
                <a:solidFill>
                  <a:schemeClr val="dk1"/>
                </a:solidFill>
              </a:rPr>
              <a:t>Software como Serviço (SaaS)</a:t>
            </a:r>
            <a:endParaRPr sz="1600"/>
          </a:p>
        </p:txBody>
      </p:sp>
      <p:sp>
        <p:nvSpPr>
          <p:cNvPr id="103" name="Google Shape;103;p18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Infraestrutura como Serviço (IaaS)</a:t>
            </a:r>
            <a:endParaRPr sz="1300"/>
          </a:p>
        </p:txBody>
      </p:sp>
      <p:sp>
        <p:nvSpPr>
          <p:cNvPr id="104" name="Google Shape;104;p18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Computação local (on-premises)</a:t>
            </a:r>
            <a:endParaRPr sz="1600"/>
          </a:p>
        </p:txBody>
      </p:sp>
      <p:sp>
        <p:nvSpPr>
          <p:cNvPr id="105" name="Google Shape;105;p18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Redes como Serviço (NaaS)</a:t>
            </a:r>
            <a:endParaRPr sz="16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30</a:t>
            </a:r>
            <a:r>
              <a:rPr b="1" lang="en" sz="1900"/>
              <a:t>.</a:t>
            </a:r>
            <a:r>
              <a:rPr lang="en" sz="1900"/>
              <a:t> </a:t>
            </a:r>
            <a:r>
              <a:rPr lang="en" sz="1900"/>
              <a:t>Quais dos seguintes são exemplos de computação em nuvem? (Escolha até TRÊS opções)</a:t>
            </a:r>
            <a:endParaRPr sz="3600"/>
          </a:p>
        </p:txBody>
      </p:sp>
      <p:sp>
        <p:nvSpPr>
          <p:cNvPr id="641" name="Google Shape;641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72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</a:t>
            </a:r>
            <a:r>
              <a:rPr lang="en" sz="1300">
                <a:solidFill>
                  <a:schemeClr val="dk1"/>
                </a:solidFill>
              </a:rPr>
              <a:t>Hospedagem de sites estáticos na Amazon S3</a:t>
            </a:r>
            <a:endParaRPr sz="1600"/>
          </a:p>
        </p:txBody>
      </p:sp>
      <p:sp>
        <p:nvSpPr>
          <p:cNvPr id="643" name="Google Shape;643;p72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Gerenciamento de bancos de dados no Amazon RDS</a:t>
            </a:r>
            <a:endParaRPr sz="1300"/>
          </a:p>
        </p:txBody>
      </p:sp>
      <p:sp>
        <p:nvSpPr>
          <p:cNvPr id="644" name="Google Shape;644;p72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Execução de código com AWS Lambda</a:t>
            </a:r>
            <a:endParaRPr sz="1600"/>
          </a:p>
        </p:txBody>
      </p:sp>
      <p:sp>
        <p:nvSpPr>
          <p:cNvPr id="645" name="Google Shape;645;p72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Operação de servidores físicos locais</a:t>
            </a:r>
            <a:endParaRPr sz="16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30.</a:t>
            </a:r>
            <a:r>
              <a:rPr lang="en" sz="1900"/>
              <a:t> Quais dos seguintes são exemplos de computação em nuvem? (Escolha até TRÊS opções)</a:t>
            </a:r>
            <a:endParaRPr sz="3600"/>
          </a:p>
        </p:txBody>
      </p:sp>
      <p:sp>
        <p:nvSpPr>
          <p:cNvPr id="651" name="Google Shape;651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73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Hospedagem de sites estáticos na Amazon S3</a:t>
            </a:r>
            <a:endParaRPr sz="1600"/>
          </a:p>
        </p:txBody>
      </p:sp>
      <p:sp>
        <p:nvSpPr>
          <p:cNvPr id="653" name="Google Shape;653;p73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Gerenciamento de bancos de dados no Amazon RDS</a:t>
            </a:r>
            <a:endParaRPr sz="1300"/>
          </a:p>
        </p:txBody>
      </p:sp>
      <p:sp>
        <p:nvSpPr>
          <p:cNvPr id="654" name="Google Shape;654;p73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Execução de código com AWS Lambda</a:t>
            </a:r>
            <a:endParaRPr sz="1600"/>
          </a:p>
        </p:txBody>
      </p:sp>
      <p:sp>
        <p:nvSpPr>
          <p:cNvPr id="655" name="Google Shape;655;p73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Operação de servidores físicos locais</a:t>
            </a:r>
            <a:endParaRPr sz="16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3</a:t>
            </a:r>
            <a:r>
              <a:rPr b="1" lang="en" sz="1900"/>
              <a:t>1.</a:t>
            </a:r>
            <a:r>
              <a:rPr lang="en" sz="1900"/>
              <a:t> </a:t>
            </a:r>
            <a:r>
              <a:rPr lang="en" sz="1900"/>
              <a:t>Qual serviço é ideal para backups de longo prazo e arquivamento?</a:t>
            </a:r>
            <a:endParaRPr sz="3600"/>
          </a:p>
        </p:txBody>
      </p:sp>
      <p:sp>
        <p:nvSpPr>
          <p:cNvPr id="661" name="Google Shape;661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74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</a:t>
            </a:r>
            <a:r>
              <a:rPr lang="en" sz="1300">
                <a:solidFill>
                  <a:schemeClr val="dk1"/>
                </a:solidFill>
              </a:rPr>
              <a:t>Amazon RDS</a:t>
            </a:r>
            <a:endParaRPr sz="1600"/>
          </a:p>
        </p:txBody>
      </p:sp>
      <p:sp>
        <p:nvSpPr>
          <p:cNvPr id="663" name="Google Shape;663;p74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Amazon S3 Glacier</a:t>
            </a:r>
            <a:endParaRPr sz="1300"/>
          </a:p>
        </p:txBody>
      </p:sp>
      <p:sp>
        <p:nvSpPr>
          <p:cNvPr id="664" name="Google Shape;664;p74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AWS Artifact</a:t>
            </a:r>
            <a:endParaRPr sz="1600"/>
          </a:p>
        </p:txBody>
      </p:sp>
      <p:sp>
        <p:nvSpPr>
          <p:cNvPr id="665" name="Google Shape;665;p74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AWS Glue</a:t>
            </a:r>
            <a:endParaRPr sz="16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31.</a:t>
            </a:r>
            <a:r>
              <a:rPr lang="en" sz="1900"/>
              <a:t> Qual serviço é ideal para backups de longo prazo e arquivamento?</a:t>
            </a:r>
            <a:endParaRPr sz="3600"/>
          </a:p>
        </p:txBody>
      </p:sp>
      <p:sp>
        <p:nvSpPr>
          <p:cNvPr id="671" name="Google Shape;671;p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75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Amazon RDS</a:t>
            </a:r>
            <a:endParaRPr sz="1600"/>
          </a:p>
        </p:txBody>
      </p:sp>
      <p:sp>
        <p:nvSpPr>
          <p:cNvPr id="673" name="Google Shape;673;p75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Amazon S3 Glacier</a:t>
            </a:r>
            <a:endParaRPr sz="1300"/>
          </a:p>
        </p:txBody>
      </p:sp>
      <p:sp>
        <p:nvSpPr>
          <p:cNvPr id="674" name="Google Shape;674;p75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AWS Artifact</a:t>
            </a:r>
            <a:endParaRPr sz="1600"/>
          </a:p>
        </p:txBody>
      </p:sp>
      <p:sp>
        <p:nvSpPr>
          <p:cNvPr id="675" name="Google Shape;675;p75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AWS Glue</a:t>
            </a:r>
            <a:endParaRPr sz="16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32</a:t>
            </a:r>
            <a:r>
              <a:rPr b="1" lang="en" sz="1900"/>
              <a:t>.</a:t>
            </a:r>
            <a:r>
              <a:rPr lang="en" sz="1900"/>
              <a:t> </a:t>
            </a:r>
            <a:r>
              <a:rPr lang="en" sz="1900"/>
              <a:t>Qual serviço é usado para implantar modelos de aprendizado de máquina?</a:t>
            </a:r>
            <a:endParaRPr sz="3600"/>
          </a:p>
        </p:txBody>
      </p:sp>
      <p:sp>
        <p:nvSpPr>
          <p:cNvPr id="681" name="Google Shape;681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76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</a:t>
            </a:r>
            <a:r>
              <a:rPr lang="en" sz="1300">
                <a:solidFill>
                  <a:schemeClr val="dk1"/>
                </a:solidFill>
              </a:rPr>
              <a:t>Amazon DynamoDB</a:t>
            </a:r>
            <a:endParaRPr sz="1600"/>
          </a:p>
        </p:txBody>
      </p:sp>
      <p:sp>
        <p:nvSpPr>
          <p:cNvPr id="683" name="Google Shape;683;p76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Amazon EC2</a:t>
            </a:r>
            <a:endParaRPr sz="1300"/>
          </a:p>
        </p:txBody>
      </p:sp>
      <p:sp>
        <p:nvSpPr>
          <p:cNvPr id="684" name="Google Shape;684;p76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Amazon SageMaker</a:t>
            </a:r>
            <a:endParaRPr sz="1600"/>
          </a:p>
        </p:txBody>
      </p:sp>
      <p:sp>
        <p:nvSpPr>
          <p:cNvPr id="685" name="Google Shape;685;p76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AWS Config</a:t>
            </a:r>
            <a:endParaRPr sz="16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32.</a:t>
            </a:r>
            <a:r>
              <a:rPr lang="en" sz="1900"/>
              <a:t> Qual serviço é usado para implantar modelos de aprendizado de máquina?</a:t>
            </a:r>
            <a:endParaRPr sz="3600"/>
          </a:p>
        </p:txBody>
      </p:sp>
      <p:sp>
        <p:nvSpPr>
          <p:cNvPr id="691" name="Google Shape;691;p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77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Amazon DynamoDB</a:t>
            </a:r>
            <a:endParaRPr sz="1600"/>
          </a:p>
        </p:txBody>
      </p:sp>
      <p:sp>
        <p:nvSpPr>
          <p:cNvPr id="693" name="Google Shape;693;p77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Amazon EC2</a:t>
            </a:r>
            <a:endParaRPr sz="1300"/>
          </a:p>
        </p:txBody>
      </p:sp>
      <p:sp>
        <p:nvSpPr>
          <p:cNvPr id="694" name="Google Shape;694;p77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Amazon SageMaker</a:t>
            </a:r>
            <a:endParaRPr sz="1600"/>
          </a:p>
        </p:txBody>
      </p:sp>
      <p:sp>
        <p:nvSpPr>
          <p:cNvPr id="695" name="Google Shape;695;p77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AWS Config</a:t>
            </a:r>
            <a:endParaRPr sz="16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33</a:t>
            </a:r>
            <a:r>
              <a:rPr b="1" lang="en" sz="1900"/>
              <a:t>.</a:t>
            </a:r>
            <a:r>
              <a:rPr lang="en" sz="1900"/>
              <a:t> </a:t>
            </a:r>
            <a:r>
              <a:rPr lang="en" sz="1900"/>
              <a:t>Qual serviço ajuda a criar pipelines de integração e entrega contínuas (CI/CD)?</a:t>
            </a:r>
            <a:endParaRPr sz="3600"/>
          </a:p>
        </p:txBody>
      </p:sp>
      <p:sp>
        <p:nvSpPr>
          <p:cNvPr id="701" name="Google Shape;701;p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78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</a:t>
            </a:r>
            <a:r>
              <a:rPr lang="en" sz="1300">
                <a:solidFill>
                  <a:schemeClr val="dk1"/>
                </a:solidFill>
              </a:rPr>
              <a:t>Amazon EC2</a:t>
            </a:r>
            <a:endParaRPr sz="1600"/>
          </a:p>
        </p:txBody>
      </p:sp>
      <p:sp>
        <p:nvSpPr>
          <p:cNvPr id="703" name="Google Shape;703;p78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AWS CodePipeline</a:t>
            </a:r>
            <a:endParaRPr sz="1300"/>
          </a:p>
        </p:txBody>
      </p:sp>
      <p:sp>
        <p:nvSpPr>
          <p:cNvPr id="704" name="Google Shape;704;p78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Amazon CloudFront</a:t>
            </a:r>
            <a:endParaRPr sz="1600"/>
          </a:p>
        </p:txBody>
      </p:sp>
      <p:sp>
        <p:nvSpPr>
          <p:cNvPr id="705" name="Google Shape;705;p78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AWS CloudTrail</a:t>
            </a:r>
            <a:endParaRPr sz="16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33.</a:t>
            </a:r>
            <a:r>
              <a:rPr lang="en" sz="1900"/>
              <a:t> Qual serviço ajuda a criar pipelines de integração e entrega contínuas (CI/CD)?</a:t>
            </a:r>
            <a:endParaRPr sz="3600"/>
          </a:p>
        </p:txBody>
      </p:sp>
      <p:sp>
        <p:nvSpPr>
          <p:cNvPr id="711" name="Google Shape;711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79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Amazon EC2</a:t>
            </a:r>
            <a:endParaRPr sz="1600"/>
          </a:p>
        </p:txBody>
      </p:sp>
      <p:sp>
        <p:nvSpPr>
          <p:cNvPr id="713" name="Google Shape;713;p79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AWS CodePipeline</a:t>
            </a:r>
            <a:endParaRPr sz="1300"/>
          </a:p>
        </p:txBody>
      </p:sp>
      <p:sp>
        <p:nvSpPr>
          <p:cNvPr id="714" name="Google Shape;714;p79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Amazon CloudFront</a:t>
            </a:r>
            <a:endParaRPr sz="1600"/>
          </a:p>
        </p:txBody>
      </p:sp>
      <p:sp>
        <p:nvSpPr>
          <p:cNvPr id="715" name="Google Shape;715;p79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AWS CloudTrail</a:t>
            </a:r>
            <a:endParaRPr sz="16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34</a:t>
            </a:r>
            <a:r>
              <a:rPr b="1" lang="en" sz="1900"/>
              <a:t>.</a:t>
            </a:r>
            <a:r>
              <a:rPr lang="en" sz="1900"/>
              <a:t> </a:t>
            </a:r>
            <a:r>
              <a:rPr lang="en" sz="1900"/>
              <a:t>Qual serviço gerenciado da AWS que facilita o processamento, análise e a transformação de grandes volumes de dados usando frameworks de big data?</a:t>
            </a:r>
            <a:endParaRPr sz="3600"/>
          </a:p>
        </p:txBody>
      </p:sp>
      <p:sp>
        <p:nvSpPr>
          <p:cNvPr id="721" name="Google Shape;721;p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80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</a:t>
            </a:r>
            <a:r>
              <a:rPr lang="en" sz="1300">
                <a:solidFill>
                  <a:schemeClr val="dk1"/>
                </a:solidFill>
              </a:rPr>
              <a:t>Amazon EMR</a:t>
            </a:r>
            <a:endParaRPr sz="1600"/>
          </a:p>
        </p:txBody>
      </p:sp>
      <p:sp>
        <p:nvSpPr>
          <p:cNvPr id="723" name="Google Shape;723;p80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Amazon DynamoDB</a:t>
            </a:r>
            <a:endParaRPr sz="1300"/>
          </a:p>
        </p:txBody>
      </p:sp>
      <p:sp>
        <p:nvSpPr>
          <p:cNvPr id="724" name="Google Shape;724;p80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AWS Auto Scaling</a:t>
            </a:r>
            <a:endParaRPr sz="1600"/>
          </a:p>
        </p:txBody>
      </p:sp>
      <p:sp>
        <p:nvSpPr>
          <p:cNvPr id="725" name="Google Shape;725;p80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Amazon S3</a:t>
            </a:r>
            <a:endParaRPr sz="16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34.</a:t>
            </a:r>
            <a:r>
              <a:rPr lang="en" sz="1900"/>
              <a:t> </a:t>
            </a:r>
            <a:r>
              <a:rPr lang="en" sz="1900"/>
              <a:t>Qual serviço gerenciado da AWS que facilita o processamento, análise e a transformação de grandes volumes de dados usando frameworks de big data?</a:t>
            </a:r>
            <a:endParaRPr sz="3600"/>
          </a:p>
        </p:txBody>
      </p:sp>
      <p:sp>
        <p:nvSpPr>
          <p:cNvPr id="731" name="Google Shape;731;p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81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Amazon EMR</a:t>
            </a:r>
            <a:endParaRPr sz="1600"/>
          </a:p>
        </p:txBody>
      </p:sp>
      <p:sp>
        <p:nvSpPr>
          <p:cNvPr id="733" name="Google Shape;733;p81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Amazon DynamoDB</a:t>
            </a:r>
            <a:endParaRPr sz="1300"/>
          </a:p>
        </p:txBody>
      </p:sp>
      <p:sp>
        <p:nvSpPr>
          <p:cNvPr id="734" name="Google Shape;734;p81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AWS Auto Scaling</a:t>
            </a:r>
            <a:endParaRPr sz="1600"/>
          </a:p>
        </p:txBody>
      </p:sp>
      <p:sp>
        <p:nvSpPr>
          <p:cNvPr id="735" name="Google Shape;735;p81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Amazon S3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3.</a:t>
            </a:r>
            <a:r>
              <a:rPr lang="en" sz="1900"/>
              <a:t> </a:t>
            </a:r>
            <a:r>
              <a:rPr lang="en" sz="1900"/>
              <a:t>Quais dessas opções são exemplos de modelo de serviço de computação em nuvem? (Escolha 2 opções)</a:t>
            </a:r>
            <a:endParaRPr sz="3600"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Software como Serviço (SaaS)</a:t>
            </a:r>
            <a:endParaRPr sz="1600"/>
          </a:p>
        </p:txBody>
      </p:sp>
      <p:sp>
        <p:nvSpPr>
          <p:cNvPr id="113" name="Google Shape;113;p19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Infraestrutura como Serviço (IaaS)</a:t>
            </a:r>
            <a:endParaRPr sz="1300"/>
          </a:p>
        </p:txBody>
      </p:sp>
      <p:sp>
        <p:nvSpPr>
          <p:cNvPr id="114" name="Google Shape;114;p19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Computação local (on-premises)</a:t>
            </a:r>
            <a:endParaRPr sz="1600"/>
          </a:p>
        </p:txBody>
      </p:sp>
      <p:sp>
        <p:nvSpPr>
          <p:cNvPr id="115" name="Google Shape;115;p19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Redes como Serviço (NaaS)</a:t>
            </a:r>
            <a:endParaRPr sz="16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35</a:t>
            </a:r>
            <a:r>
              <a:rPr b="1" lang="en" sz="1900"/>
              <a:t>.</a:t>
            </a:r>
            <a:r>
              <a:rPr lang="en" sz="1900"/>
              <a:t> </a:t>
            </a:r>
            <a:r>
              <a:rPr lang="en" sz="1900"/>
              <a:t>Qual serviço ajuda a gerenciar filas de mensagens entre sistemas distribuídos?</a:t>
            </a:r>
            <a:endParaRPr sz="3600"/>
          </a:p>
        </p:txBody>
      </p:sp>
      <p:sp>
        <p:nvSpPr>
          <p:cNvPr id="741" name="Google Shape;741;p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82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</a:t>
            </a:r>
            <a:r>
              <a:rPr lang="en" sz="1300">
                <a:solidFill>
                  <a:schemeClr val="dk1"/>
                </a:solidFill>
              </a:rPr>
              <a:t>AWS Glue</a:t>
            </a:r>
            <a:endParaRPr sz="1600"/>
          </a:p>
        </p:txBody>
      </p:sp>
      <p:sp>
        <p:nvSpPr>
          <p:cNvPr id="743" name="Google Shape;743;p82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Amazon SQS</a:t>
            </a:r>
            <a:endParaRPr sz="1300"/>
          </a:p>
        </p:txBody>
      </p:sp>
      <p:sp>
        <p:nvSpPr>
          <p:cNvPr id="744" name="Google Shape;744;p82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Amazon CloudWatch</a:t>
            </a:r>
            <a:endParaRPr sz="1600"/>
          </a:p>
        </p:txBody>
      </p:sp>
      <p:sp>
        <p:nvSpPr>
          <p:cNvPr id="745" name="Google Shape;745;p82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AWS Config</a:t>
            </a:r>
            <a:endParaRPr sz="16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35.</a:t>
            </a:r>
            <a:r>
              <a:rPr lang="en" sz="1900"/>
              <a:t> Qual serviço ajuda a gerenciar filas de mensagens entre sistemas distribuídos?</a:t>
            </a:r>
            <a:endParaRPr sz="3600"/>
          </a:p>
        </p:txBody>
      </p:sp>
      <p:sp>
        <p:nvSpPr>
          <p:cNvPr id="751" name="Google Shape;751;p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83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AWS Glue</a:t>
            </a:r>
            <a:endParaRPr sz="1600"/>
          </a:p>
        </p:txBody>
      </p:sp>
      <p:sp>
        <p:nvSpPr>
          <p:cNvPr id="753" name="Google Shape;753;p83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Amazon SQS</a:t>
            </a:r>
            <a:endParaRPr sz="1300"/>
          </a:p>
        </p:txBody>
      </p:sp>
      <p:sp>
        <p:nvSpPr>
          <p:cNvPr id="754" name="Google Shape;754;p83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Amazon CloudWatch</a:t>
            </a:r>
            <a:endParaRPr sz="1600"/>
          </a:p>
        </p:txBody>
      </p:sp>
      <p:sp>
        <p:nvSpPr>
          <p:cNvPr id="755" name="Google Shape;755;p83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AWS Config</a:t>
            </a:r>
            <a:endParaRPr sz="16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36</a:t>
            </a:r>
            <a:r>
              <a:rPr b="1" lang="en" sz="1900"/>
              <a:t>.</a:t>
            </a:r>
            <a:r>
              <a:rPr lang="en" sz="1900"/>
              <a:t> </a:t>
            </a:r>
            <a:r>
              <a:rPr lang="en" sz="1900"/>
              <a:t>Qual serviço pode ser usado para hospedar APIs?</a:t>
            </a:r>
            <a:endParaRPr sz="3600"/>
          </a:p>
        </p:txBody>
      </p:sp>
      <p:sp>
        <p:nvSpPr>
          <p:cNvPr id="761" name="Google Shape;761;p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84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</a:t>
            </a:r>
            <a:r>
              <a:rPr lang="en" sz="1300">
                <a:solidFill>
                  <a:schemeClr val="dk1"/>
                </a:solidFill>
              </a:rPr>
              <a:t>AWS Lambda</a:t>
            </a:r>
            <a:endParaRPr sz="1600"/>
          </a:p>
        </p:txBody>
      </p:sp>
      <p:sp>
        <p:nvSpPr>
          <p:cNvPr id="763" name="Google Shape;763;p84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Amazon API Gateway</a:t>
            </a:r>
            <a:endParaRPr sz="1300"/>
          </a:p>
        </p:txBody>
      </p:sp>
      <p:sp>
        <p:nvSpPr>
          <p:cNvPr id="764" name="Google Shape;764;p84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Amazon EC2</a:t>
            </a:r>
            <a:endParaRPr sz="1600"/>
          </a:p>
        </p:txBody>
      </p:sp>
      <p:sp>
        <p:nvSpPr>
          <p:cNvPr id="765" name="Google Shape;765;p84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AWS IAM</a:t>
            </a:r>
            <a:endParaRPr sz="16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36.</a:t>
            </a:r>
            <a:r>
              <a:rPr lang="en" sz="1900"/>
              <a:t> Qual serviço pode ser usado para hospedar APIs?</a:t>
            </a:r>
            <a:endParaRPr sz="3600"/>
          </a:p>
        </p:txBody>
      </p:sp>
      <p:sp>
        <p:nvSpPr>
          <p:cNvPr id="771" name="Google Shape;771;p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85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AWS Lambda</a:t>
            </a:r>
            <a:endParaRPr sz="1600"/>
          </a:p>
        </p:txBody>
      </p:sp>
      <p:sp>
        <p:nvSpPr>
          <p:cNvPr id="773" name="Google Shape;773;p85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Amazon API Gateway</a:t>
            </a:r>
            <a:endParaRPr sz="1300"/>
          </a:p>
        </p:txBody>
      </p:sp>
      <p:sp>
        <p:nvSpPr>
          <p:cNvPr id="774" name="Google Shape;774;p85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Amazon EC2</a:t>
            </a:r>
            <a:endParaRPr sz="1600"/>
          </a:p>
        </p:txBody>
      </p:sp>
      <p:sp>
        <p:nvSpPr>
          <p:cNvPr id="775" name="Google Shape;775;p85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AWS IAM</a:t>
            </a:r>
            <a:endParaRPr sz="16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37</a:t>
            </a:r>
            <a:r>
              <a:rPr b="1" lang="en" sz="1900"/>
              <a:t>.</a:t>
            </a:r>
            <a:r>
              <a:rPr lang="en" sz="1900"/>
              <a:t> </a:t>
            </a:r>
            <a:r>
              <a:rPr lang="en" sz="1900"/>
              <a:t>Qual serviço da AWS facilita a transferência de grandes volumes de dados para a nuvem?</a:t>
            </a:r>
            <a:endParaRPr sz="3600"/>
          </a:p>
        </p:txBody>
      </p:sp>
      <p:sp>
        <p:nvSpPr>
          <p:cNvPr id="781" name="Google Shape;781;p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86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</a:t>
            </a:r>
            <a:r>
              <a:rPr lang="en" sz="1300">
                <a:solidFill>
                  <a:schemeClr val="dk1"/>
                </a:solidFill>
              </a:rPr>
              <a:t>AWS CloudTrail</a:t>
            </a:r>
            <a:endParaRPr sz="1600"/>
          </a:p>
        </p:txBody>
      </p:sp>
      <p:sp>
        <p:nvSpPr>
          <p:cNvPr id="783" name="Google Shape;783;p86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AWS Snowball</a:t>
            </a:r>
            <a:endParaRPr sz="1300"/>
          </a:p>
        </p:txBody>
      </p:sp>
      <p:sp>
        <p:nvSpPr>
          <p:cNvPr id="784" name="Google Shape;784;p86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Amazon CloudWatch</a:t>
            </a:r>
            <a:endParaRPr sz="1600"/>
          </a:p>
        </p:txBody>
      </p:sp>
      <p:sp>
        <p:nvSpPr>
          <p:cNvPr id="785" name="Google Shape;785;p86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Amazon RDS</a:t>
            </a:r>
            <a:endParaRPr sz="16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37.</a:t>
            </a:r>
            <a:r>
              <a:rPr lang="en" sz="1900"/>
              <a:t> Qual serviço da AWS facilita a transferência de grandes volumes de dados para a nuvem?</a:t>
            </a:r>
            <a:endParaRPr sz="3600"/>
          </a:p>
        </p:txBody>
      </p:sp>
      <p:sp>
        <p:nvSpPr>
          <p:cNvPr id="791" name="Google Shape;791;p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87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AWS CloudTrail</a:t>
            </a:r>
            <a:endParaRPr sz="1600"/>
          </a:p>
        </p:txBody>
      </p:sp>
      <p:sp>
        <p:nvSpPr>
          <p:cNvPr id="793" name="Google Shape;793;p87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AWS Snowball</a:t>
            </a:r>
            <a:endParaRPr sz="1300"/>
          </a:p>
        </p:txBody>
      </p:sp>
      <p:sp>
        <p:nvSpPr>
          <p:cNvPr id="794" name="Google Shape;794;p87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Amazon CloudWatch</a:t>
            </a:r>
            <a:endParaRPr sz="1600"/>
          </a:p>
        </p:txBody>
      </p:sp>
      <p:sp>
        <p:nvSpPr>
          <p:cNvPr id="795" name="Google Shape;795;p87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Amazon RDS</a:t>
            </a:r>
            <a:endParaRPr sz="16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38</a:t>
            </a:r>
            <a:r>
              <a:rPr b="1" lang="en" sz="1900"/>
              <a:t>.</a:t>
            </a:r>
            <a:r>
              <a:rPr lang="en" sz="1900"/>
              <a:t> </a:t>
            </a:r>
            <a:r>
              <a:rPr lang="en" sz="1900"/>
              <a:t>Qual é um exemplo de serviço de computação escalável?</a:t>
            </a:r>
            <a:endParaRPr sz="3600"/>
          </a:p>
        </p:txBody>
      </p:sp>
      <p:sp>
        <p:nvSpPr>
          <p:cNvPr id="801" name="Google Shape;801;p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88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</a:t>
            </a:r>
            <a:r>
              <a:rPr lang="en" sz="1300">
                <a:solidFill>
                  <a:schemeClr val="dk1"/>
                </a:solidFill>
              </a:rPr>
              <a:t>Amazon EC2</a:t>
            </a:r>
            <a:endParaRPr sz="1600"/>
          </a:p>
        </p:txBody>
      </p:sp>
      <p:sp>
        <p:nvSpPr>
          <p:cNvPr id="803" name="Google Shape;803;p88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Amazon S3 Glacier</a:t>
            </a:r>
            <a:endParaRPr sz="1300"/>
          </a:p>
        </p:txBody>
      </p:sp>
      <p:sp>
        <p:nvSpPr>
          <p:cNvPr id="804" name="Google Shape;804;p88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 AWS Artifact</a:t>
            </a:r>
            <a:endParaRPr sz="1600"/>
          </a:p>
        </p:txBody>
      </p:sp>
      <p:sp>
        <p:nvSpPr>
          <p:cNvPr id="805" name="Google Shape;805;p88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AWS Glue</a:t>
            </a:r>
            <a:endParaRPr sz="16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38.</a:t>
            </a:r>
            <a:r>
              <a:rPr lang="en" sz="1900"/>
              <a:t> Qual é um exemplo de serviço de computação escalável?</a:t>
            </a:r>
            <a:endParaRPr sz="3600"/>
          </a:p>
        </p:txBody>
      </p:sp>
      <p:sp>
        <p:nvSpPr>
          <p:cNvPr id="811" name="Google Shape;811;p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89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Amazon EC2</a:t>
            </a:r>
            <a:endParaRPr sz="1600"/>
          </a:p>
        </p:txBody>
      </p:sp>
      <p:sp>
        <p:nvSpPr>
          <p:cNvPr id="813" name="Google Shape;813;p89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Amazon S3 Glacier</a:t>
            </a:r>
            <a:endParaRPr sz="1300"/>
          </a:p>
        </p:txBody>
      </p:sp>
      <p:sp>
        <p:nvSpPr>
          <p:cNvPr id="814" name="Google Shape;814;p89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 AWS Artifact</a:t>
            </a:r>
            <a:endParaRPr sz="1600"/>
          </a:p>
        </p:txBody>
      </p:sp>
      <p:sp>
        <p:nvSpPr>
          <p:cNvPr id="815" name="Google Shape;815;p89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AWS Glue</a:t>
            </a:r>
            <a:endParaRPr sz="1600"/>
          </a:p>
        </p:txBody>
      </p:sp>
      <p:sp>
        <p:nvSpPr>
          <p:cNvPr id="816" name="Google Shape;816;p89"/>
          <p:cNvSpPr/>
          <p:nvPr/>
        </p:nvSpPr>
        <p:spPr>
          <a:xfrm>
            <a:off x="428913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Amazon S3 Glacier</a:t>
            </a:r>
            <a:endParaRPr sz="1300"/>
          </a:p>
        </p:txBody>
      </p:sp>
      <p:sp>
        <p:nvSpPr>
          <p:cNvPr id="817" name="Google Shape;817;p89"/>
          <p:cNvSpPr/>
          <p:nvPr/>
        </p:nvSpPr>
        <p:spPr>
          <a:xfrm>
            <a:off x="4931188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 AWS Artifact</a:t>
            </a:r>
            <a:endParaRPr sz="1600"/>
          </a:p>
        </p:txBody>
      </p:sp>
      <p:sp>
        <p:nvSpPr>
          <p:cNvPr id="818" name="Google Shape;818;p89"/>
          <p:cNvSpPr/>
          <p:nvPr/>
        </p:nvSpPr>
        <p:spPr>
          <a:xfrm>
            <a:off x="4931188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AWS Glue</a:t>
            </a:r>
            <a:endParaRPr sz="16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39</a:t>
            </a:r>
            <a:r>
              <a:rPr b="1" lang="en" sz="1900"/>
              <a:t>.</a:t>
            </a:r>
            <a:r>
              <a:rPr lang="en" sz="1900"/>
              <a:t> </a:t>
            </a:r>
            <a:r>
              <a:rPr lang="en" sz="1900"/>
              <a:t>Qual é o propósito do AWS Outposts?</a:t>
            </a:r>
            <a:endParaRPr sz="3600"/>
          </a:p>
        </p:txBody>
      </p:sp>
      <p:sp>
        <p:nvSpPr>
          <p:cNvPr id="824" name="Google Shape;824;p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90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</a:t>
            </a:r>
            <a:r>
              <a:rPr lang="en" sz="1300">
                <a:solidFill>
                  <a:schemeClr val="dk1"/>
                </a:solidFill>
              </a:rPr>
              <a:t>Trazer serviços da AWS para ambientes locais</a:t>
            </a:r>
            <a:endParaRPr sz="1600"/>
          </a:p>
        </p:txBody>
      </p:sp>
      <p:sp>
        <p:nvSpPr>
          <p:cNvPr id="826" name="Google Shape;826;p90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Fornecer armazenamento escalável para aplicações web</a:t>
            </a:r>
            <a:endParaRPr sz="1300"/>
          </a:p>
        </p:txBody>
      </p:sp>
      <p:sp>
        <p:nvSpPr>
          <p:cNvPr id="827" name="Google Shape;827;p90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Monitorar aplicações em tempo real</a:t>
            </a:r>
            <a:endParaRPr sz="1600"/>
          </a:p>
        </p:txBody>
      </p:sp>
      <p:sp>
        <p:nvSpPr>
          <p:cNvPr id="828" name="Google Shape;828;p90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Facilitar transferências de dados em massa</a:t>
            </a:r>
            <a:endParaRPr sz="16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39.</a:t>
            </a:r>
            <a:r>
              <a:rPr lang="en" sz="1900"/>
              <a:t> Qual é o propósito do AWS Outposts?</a:t>
            </a:r>
            <a:endParaRPr sz="3600"/>
          </a:p>
        </p:txBody>
      </p:sp>
      <p:sp>
        <p:nvSpPr>
          <p:cNvPr id="834" name="Google Shape;834;p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91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Trazer serviços da AWS para ambientes locais</a:t>
            </a:r>
            <a:endParaRPr sz="1600"/>
          </a:p>
        </p:txBody>
      </p:sp>
      <p:sp>
        <p:nvSpPr>
          <p:cNvPr id="836" name="Google Shape;836;p91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Fornecer armazenamento escalável para aplicações web</a:t>
            </a:r>
            <a:endParaRPr sz="1300"/>
          </a:p>
        </p:txBody>
      </p:sp>
      <p:sp>
        <p:nvSpPr>
          <p:cNvPr id="837" name="Google Shape;837;p91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Monitorar aplicações em tempo real</a:t>
            </a:r>
            <a:endParaRPr sz="1600"/>
          </a:p>
        </p:txBody>
      </p:sp>
      <p:sp>
        <p:nvSpPr>
          <p:cNvPr id="838" name="Google Shape;838;p91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Facilitar transferências de dados em massa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4</a:t>
            </a:r>
            <a:r>
              <a:rPr b="1" lang="en" sz="1900"/>
              <a:t>.</a:t>
            </a:r>
            <a:r>
              <a:rPr lang="en" sz="1900"/>
              <a:t> </a:t>
            </a:r>
            <a:r>
              <a:rPr lang="en" sz="1900"/>
              <a:t>O que significa "Pagar pelo que usar" no modelo da AWS?</a:t>
            </a:r>
            <a:endParaRPr sz="3600"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</a:t>
            </a:r>
            <a:r>
              <a:rPr lang="en" sz="1300">
                <a:solidFill>
                  <a:schemeClr val="dk1"/>
                </a:solidFill>
              </a:rPr>
              <a:t>Os clientes só pagam pelos recursos consumidos</a:t>
            </a:r>
            <a:endParaRPr sz="1600"/>
          </a:p>
        </p:txBody>
      </p:sp>
      <p:sp>
        <p:nvSpPr>
          <p:cNvPr id="123" name="Google Shape;123;p20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O custo é fixo independentemente do uso</a:t>
            </a:r>
            <a:endParaRPr sz="1300"/>
          </a:p>
        </p:txBody>
      </p:sp>
      <p:sp>
        <p:nvSpPr>
          <p:cNvPr id="124" name="Google Shape;124;p20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Licenças precisam ser adquiridas antecipadamente</a:t>
            </a:r>
            <a:endParaRPr sz="1600"/>
          </a:p>
        </p:txBody>
      </p:sp>
      <p:sp>
        <p:nvSpPr>
          <p:cNvPr id="125" name="Google Shape;125;p20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Todos os serviços têm custo zero</a:t>
            </a:r>
            <a:endParaRPr sz="16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40</a:t>
            </a:r>
            <a:r>
              <a:rPr b="1" lang="en" sz="1900"/>
              <a:t>.</a:t>
            </a:r>
            <a:r>
              <a:rPr lang="en" sz="1900"/>
              <a:t> </a:t>
            </a:r>
            <a:r>
              <a:rPr lang="en" sz="1900"/>
              <a:t>Qual serviço oferece uma CDN para entrega de conteúdo global?</a:t>
            </a:r>
            <a:endParaRPr sz="3600"/>
          </a:p>
        </p:txBody>
      </p:sp>
      <p:sp>
        <p:nvSpPr>
          <p:cNvPr id="844" name="Google Shape;844;p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92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</a:t>
            </a:r>
            <a:r>
              <a:rPr lang="en" sz="1300">
                <a:solidFill>
                  <a:schemeClr val="dk1"/>
                </a:solidFill>
              </a:rPr>
              <a:t>Amazon CloudFront</a:t>
            </a:r>
            <a:endParaRPr sz="1600"/>
          </a:p>
        </p:txBody>
      </p:sp>
      <p:sp>
        <p:nvSpPr>
          <p:cNvPr id="846" name="Google Shape;846;p92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Amazon RDS</a:t>
            </a:r>
            <a:endParaRPr sz="1300"/>
          </a:p>
        </p:txBody>
      </p:sp>
      <p:sp>
        <p:nvSpPr>
          <p:cNvPr id="847" name="Google Shape;847;p92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AWS Glue</a:t>
            </a:r>
            <a:endParaRPr sz="1600"/>
          </a:p>
        </p:txBody>
      </p:sp>
      <p:sp>
        <p:nvSpPr>
          <p:cNvPr id="848" name="Google Shape;848;p92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AWS CloudFormation</a:t>
            </a:r>
            <a:endParaRPr sz="16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40.</a:t>
            </a:r>
            <a:r>
              <a:rPr lang="en" sz="1900"/>
              <a:t> Qual serviço oferece uma CDN para entrega de conteúdo global?</a:t>
            </a:r>
            <a:endParaRPr sz="3600"/>
          </a:p>
        </p:txBody>
      </p:sp>
      <p:sp>
        <p:nvSpPr>
          <p:cNvPr id="854" name="Google Shape;854;p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93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Amazon CloudFront</a:t>
            </a:r>
            <a:endParaRPr sz="1600"/>
          </a:p>
        </p:txBody>
      </p:sp>
      <p:sp>
        <p:nvSpPr>
          <p:cNvPr id="856" name="Google Shape;856;p93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Amazon RDS</a:t>
            </a:r>
            <a:endParaRPr sz="1300"/>
          </a:p>
        </p:txBody>
      </p:sp>
      <p:sp>
        <p:nvSpPr>
          <p:cNvPr id="857" name="Google Shape;857;p93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AWS Glue</a:t>
            </a:r>
            <a:endParaRPr sz="1600"/>
          </a:p>
        </p:txBody>
      </p:sp>
      <p:sp>
        <p:nvSpPr>
          <p:cNvPr id="858" name="Google Shape;858;p93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AWS CloudFormation</a:t>
            </a:r>
            <a:endParaRPr sz="16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4</a:t>
            </a:r>
            <a:r>
              <a:rPr b="1" lang="en" sz="1900"/>
              <a:t>1.</a:t>
            </a:r>
            <a:r>
              <a:rPr lang="en" sz="1900"/>
              <a:t> </a:t>
            </a:r>
            <a:r>
              <a:rPr lang="en" sz="1900"/>
              <a:t>Qual das seguintes práticas está sob a responsabilidade do cliente no modelo de responsabilidade compartilhada?(Escolha 2 opções)</a:t>
            </a:r>
            <a:endParaRPr sz="3600"/>
          </a:p>
        </p:txBody>
      </p:sp>
      <p:sp>
        <p:nvSpPr>
          <p:cNvPr id="864" name="Google Shape;864;p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94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</a:t>
            </a:r>
            <a:r>
              <a:rPr lang="en" sz="1300">
                <a:solidFill>
                  <a:schemeClr val="dk1"/>
                </a:solidFill>
              </a:rPr>
              <a:t>Gerenciar permissões de IAM</a:t>
            </a:r>
            <a:endParaRPr sz="1600"/>
          </a:p>
        </p:txBody>
      </p:sp>
      <p:sp>
        <p:nvSpPr>
          <p:cNvPr id="866" name="Google Shape;866;p94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Configurar firewalls em instâncias EC2</a:t>
            </a:r>
            <a:endParaRPr sz="1300"/>
          </a:p>
        </p:txBody>
      </p:sp>
      <p:sp>
        <p:nvSpPr>
          <p:cNvPr id="867" name="Google Shape;867;p94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Monitorar segurança física nos datacenters da AWS</a:t>
            </a:r>
            <a:endParaRPr sz="1600"/>
          </a:p>
        </p:txBody>
      </p:sp>
      <p:sp>
        <p:nvSpPr>
          <p:cNvPr id="868" name="Google Shape;868;p94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Atualizar hardware no datacenter</a:t>
            </a:r>
            <a:endParaRPr sz="16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41.</a:t>
            </a:r>
            <a:r>
              <a:rPr lang="en" sz="1900"/>
              <a:t> Qual das seguintes práticas está sob a responsabilidade do cliente no modelo de responsabilidade compartilhada?(Escolha 2 opções)</a:t>
            </a:r>
            <a:endParaRPr sz="3600"/>
          </a:p>
        </p:txBody>
      </p:sp>
      <p:sp>
        <p:nvSpPr>
          <p:cNvPr id="874" name="Google Shape;874;p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95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Gerenciar permissões de IAM</a:t>
            </a:r>
            <a:endParaRPr sz="1600"/>
          </a:p>
        </p:txBody>
      </p:sp>
      <p:sp>
        <p:nvSpPr>
          <p:cNvPr id="876" name="Google Shape;876;p95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Configurar firewalls em instâncias EC2</a:t>
            </a:r>
            <a:endParaRPr sz="1300"/>
          </a:p>
        </p:txBody>
      </p:sp>
      <p:sp>
        <p:nvSpPr>
          <p:cNvPr id="877" name="Google Shape;877;p95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Monitorar segurança física nos datacenters da AWS</a:t>
            </a:r>
            <a:endParaRPr sz="1600"/>
          </a:p>
        </p:txBody>
      </p:sp>
      <p:sp>
        <p:nvSpPr>
          <p:cNvPr id="878" name="Google Shape;878;p95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Atualizar hardware no datacenter</a:t>
            </a:r>
            <a:endParaRPr sz="16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42</a:t>
            </a:r>
            <a:r>
              <a:rPr b="1" lang="en" sz="1900"/>
              <a:t>.</a:t>
            </a:r>
            <a:r>
              <a:rPr lang="en" sz="1900"/>
              <a:t> </a:t>
            </a:r>
            <a:r>
              <a:rPr lang="en" sz="1900"/>
              <a:t>O que é AWS Key Management Service (KMS)?</a:t>
            </a:r>
            <a:endParaRPr sz="3600"/>
          </a:p>
        </p:txBody>
      </p:sp>
      <p:sp>
        <p:nvSpPr>
          <p:cNvPr id="884" name="Google Shape;884;p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96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</a:t>
            </a:r>
            <a:r>
              <a:rPr lang="en" sz="1300">
                <a:solidFill>
                  <a:schemeClr val="dk1"/>
                </a:solidFill>
              </a:rPr>
              <a:t>Uma ferramenta para monitorar logs de API</a:t>
            </a:r>
            <a:endParaRPr sz="1600"/>
          </a:p>
        </p:txBody>
      </p:sp>
      <p:sp>
        <p:nvSpPr>
          <p:cNvPr id="886" name="Google Shape;886;p96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Um sistema de entrega de conteúdo</a:t>
            </a:r>
            <a:endParaRPr sz="1300"/>
          </a:p>
        </p:txBody>
      </p:sp>
      <p:sp>
        <p:nvSpPr>
          <p:cNvPr id="887" name="Google Shape;887;p96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Um serviço para gerenciar e criptografar chaves</a:t>
            </a:r>
            <a:endParaRPr sz="1600"/>
          </a:p>
        </p:txBody>
      </p:sp>
      <p:sp>
        <p:nvSpPr>
          <p:cNvPr id="888" name="Google Shape;888;p96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Uma ferramenta de monitoramento de orçamento</a:t>
            </a:r>
            <a:endParaRPr sz="16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42.</a:t>
            </a:r>
            <a:r>
              <a:rPr lang="en" sz="1900"/>
              <a:t> O que é AWS Key Management Service (KMS)?</a:t>
            </a:r>
            <a:endParaRPr sz="3600"/>
          </a:p>
        </p:txBody>
      </p:sp>
      <p:sp>
        <p:nvSpPr>
          <p:cNvPr id="894" name="Google Shape;894;p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97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Uma ferramenta para monitorar logs de API</a:t>
            </a:r>
            <a:endParaRPr sz="1600"/>
          </a:p>
        </p:txBody>
      </p:sp>
      <p:sp>
        <p:nvSpPr>
          <p:cNvPr id="896" name="Google Shape;896;p97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Um sistema de entrega de conteúdo</a:t>
            </a:r>
            <a:endParaRPr sz="1300"/>
          </a:p>
        </p:txBody>
      </p:sp>
      <p:sp>
        <p:nvSpPr>
          <p:cNvPr id="897" name="Google Shape;897;p97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Um serviço para gerenciar e criptografar chaves</a:t>
            </a:r>
            <a:endParaRPr sz="1600"/>
          </a:p>
        </p:txBody>
      </p:sp>
      <p:sp>
        <p:nvSpPr>
          <p:cNvPr id="898" name="Google Shape;898;p97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Uma ferramenta de monitoramento de orçamento</a:t>
            </a:r>
            <a:endParaRPr sz="160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43</a:t>
            </a:r>
            <a:r>
              <a:rPr b="1" lang="en" sz="1900"/>
              <a:t>.</a:t>
            </a:r>
            <a:r>
              <a:rPr lang="en" sz="1900"/>
              <a:t> </a:t>
            </a:r>
            <a:r>
              <a:rPr lang="en" sz="1900"/>
              <a:t>Qual serviço protege automaticamente contra ataques DDoS(Em tempo real)?</a:t>
            </a:r>
            <a:endParaRPr sz="3600"/>
          </a:p>
        </p:txBody>
      </p:sp>
      <p:sp>
        <p:nvSpPr>
          <p:cNvPr id="904" name="Google Shape;904;p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98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</a:t>
            </a:r>
            <a:r>
              <a:rPr lang="en" sz="1300">
                <a:solidFill>
                  <a:schemeClr val="dk1"/>
                </a:solidFill>
              </a:rPr>
              <a:t>AWS Shield Standard</a:t>
            </a:r>
            <a:endParaRPr sz="1600"/>
          </a:p>
        </p:txBody>
      </p:sp>
      <p:sp>
        <p:nvSpPr>
          <p:cNvPr id="906" name="Google Shape;906;p98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AWS IAM</a:t>
            </a:r>
            <a:endParaRPr sz="1300"/>
          </a:p>
        </p:txBody>
      </p:sp>
      <p:sp>
        <p:nvSpPr>
          <p:cNvPr id="907" name="Google Shape;907;p98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Amazon RDS</a:t>
            </a:r>
            <a:endParaRPr sz="1600"/>
          </a:p>
        </p:txBody>
      </p:sp>
      <p:sp>
        <p:nvSpPr>
          <p:cNvPr id="908" name="Google Shape;908;p98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AWS Glue</a:t>
            </a:r>
            <a:endParaRPr sz="160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43.</a:t>
            </a:r>
            <a:r>
              <a:rPr lang="en" sz="1900"/>
              <a:t> Qual serviço protege automaticamente contra ataques DDoS(Em tempo real)?</a:t>
            </a:r>
            <a:endParaRPr sz="3600"/>
          </a:p>
        </p:txBody>
      </p:sp>
      <p:sp>
        <p:nvSpPr>
          <p:cNvPr id="914" name="Google Shape;914;p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99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AWS Shield Standard</a:t>
            </a:r>
            <a:endParaRPr sz="1600"/>
          </a:p>
        </p:txBody>
      </p:sp>
      <p:sp>
        <p:nvSpPr>
          <p:cNvPr id="916" name="Google Shape;916;p99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AWS IAM</a:t>
            </a:r>
            <a:endParaRPr sz="1300"/>
          </a:p>
        </p:txBody>
      </p:sp>
      <p:sp>
        <p:nvSpPr>
          <p:cNvPr id="917" name="Google Shape;917;p99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Amazon RDS</a:t>
            </a:r>
            <a:endParaRPr sz="1600"/>
          </a:p>
        </p:txBody>
      </p:sp>
      <p:sp>
        <p:nvSpPr>
          <p:cNvPr id="918" name="Google Shape;918;p99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AWS Glue</a:t>
            </a:r>
            <a:endParaRPr sz="160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44</a:t>
            </a:r>
            <a:r>
              <a:rPr b="1" lang="en" sz="1900"/>
              <a:t>.</a:t>
            </a:r>
            <a:r>
              <a:rPr lang="en" sz="1900"/>
              <a:t> </a:t>
            </a:r>
            <a:r>
              <a:rPr lang="en" sz="1900"/>
              <a:t>Qual serviço ajuda a detectar e proteger dados sensíveis armazenados na AWS?</a:t>
            </a:r>
            <a:endParaRPr sz="3600"/>
          </a:p>
        </p:txBody>
      </p:sp>
      <p:sp>
        <p:nvSpPr>
          <p:cNvPr id="924" name="Google Shape;924;p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100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</a:t>
            </a:r>
            <a:r>
              <a:rPr lang="en" sz="1300">
                <a:solidFill>
                  <a:schemeClr val="dk1"/>
                </a:solidFill>
              </a:rPr>
              <a:t>AWS Shield</a:t>
            </a:r>
            <a:endParaRPr sz="1600"/>
          </a:p>
        </p:txBody>
      </p:sp>
      <p:sp>
        <p:nvSpPr>
          <p:cNvPr id="926" name="Google Shape;926;p100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AWS Artifact</a:t>
            </a:r>
            <a:endParaRPr sz="1300"/>
          </a:p>
        </p:txBody>
      </p:sp>
      <p:sp>
        <p:nvSpPr>
          <p:cNvPr id="927" name="Google Shape;927;p100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Amazon Macie</a:t>
            </a:r>
            <a:endParaRPr sz="1600"/>
          </a:p>
        </p:txBody>
      </p:sp>
      <p:sp>
        <p:nvSpPr>
          <p:cNvPr id="928" name="Google Shape;928;p100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AWS CloudFormation</a:t>
            </a:r>
            <a:endParaRPr sz="160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44.</a:t>
            </a:r>
            <a:r>
              <a:rPr lang="en" sz="1900"/>
              <a:t> Qual serviço ajuda a detectar e proteger dados sensíveis armazenados na AWS?</a:t>
            </a:r>
            <a:endParaRPr sz="3600"/>
          </a:p>
        </p:txBody>
      </p:sp>
      <p:sp>
        <p:nvSpPr>
          <p:cNvPr id="934" name="Google Shape;934;p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101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AWS Shield</a:t>
            </a:r>
            <a:endParaRPr sz="1600"/>
          </a:p>
        </p:txBody>
      </p:sp>
      <p:sp>
        <p:nvSpPr>
          <p:cNvPr id="936" name="Google Shape;936;p101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AWS Artifact</a:t>
            </a:r>
            <a:endParaRPr sz="1300"/>
          </a:p>
        </p:txBody>
      </p:sp>
      <p:sp>
        <p:nvSpPr>
          <p:cNvPr id="937" name="Google Shape;937;p101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Amazon Macie</a:t>
            </a:r>
            <a:endParaRPr sz="1600"/>
          </a:p>
        </p:txBody>
      </p:sp>
      <p:sp>
        <p:nvSpPr>
          <p:cNvPr id="938" name="Google Shape;938;p101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AWS CloudFormation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4.</a:t>
            </a:r>
            <a:r>
              <a:rPr lang="en" sz="1900"/>
              <a:t> O que significa "Pagar pelo que usar" no modelo da AWS?</a:t>
            </a:r>
            <a:endParaRPr sz="3600"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Os clientes só pagam pelos recursos consumidos</a:t>
            </a:r>
            <a:endParaRPr sz="1600"/>
          </a:p>
        </p:txBody>
      </p:sp>
      <p:sp>
        <p:nvSpPr>
          <p:cNvPr id="133" name="Google Shape;133;p21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O custo é fixo independentemente do uso</a:t>
            </a:r>
            <a:endParaRPr sz="1300"/>
          </a:p>
        </p:txBody>
      </p:sp>
      <p:sp>
        <p:nvSpPr>
          <p:cNvPr id="134" name="Google Shape;134;p21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Licenças precisam ser adquiridas antecipadamente</a:t>
            </a:r>
            <a:endParaRPr sz="1600"/>
          </a:p>
        </p:txBody>
      </p:sp>
      <p:sp>
        <p:nvSpPr>
          <p:cNvPr id="135" name="Google Shape;135;p21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Todos os serviços têm custo zero</a:t>
            </a:r>
            <a:endParaRPr sz="16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45</a:t>
            </a:r>
            <a:r>
              <a:rPr b="1" lang="en" sz="1900"/>
              <a:t>.</a:t>
            </a:r>
            <a:r>
              <a:rPr lang="en" sz="1900"/>
              <a:t> </a:t>
            </a:r>
            <a:r>
              <a:rPr lang="en" sz="1900"/>
              <a:t>O que o Amazon GuardDuty faz?</a:t>
            </a:r>
            <a:endParaRPr sz="3600"/>
          </a:p>
        </p:txBody>
      </p:sp>
      <p:sp>
        <p:nvSpPr>
          <p:cNvPr id="944" name="Google Shape;944;p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102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</a:t>
            </a:r>
            <a:r>
              <a:rPr lang="en" sz="1300">
                <a:solidFill>
                  <a:schemeClr val="dk1"/>
                </a:solidFill>
              </a:rPr>
              <a:t>Detecta ameaças em contas, cargas de trabalho e serviços da AWS</a:t>
            </a:r>
            <a:endParaRPr sz="1600"/>
          </a:p>
        </p:txBody>
      </p:sp>
      <p:sp>
        <p:nvSpPr>
          <p:cNvPr id="946" name="Google Shape;946;p102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Cria relatórios de conformidade</a:t>
            </a:r>
            <a:endParaRPr sz="1300"/>
          </a:p>
        </p:txBody>
      </p:sp>
      <p:sp>
        <p:nvSpPr>
          <p:cNvPr id="947" name="Google Shape;947;p102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Automatiza permissões de IAM</a:t>
            </a:r>
            <a:endParaRPr sz="1600"/>
          </a:p>
        </p:txBody>
      </p:sp>
      <p:sp>
        <p:nvSpPr>
          <p:cNvPr id="948" name="Google Shape;948;p102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Gerencia redes privadas</a:t>
            </a:r>
            <a:endParaRPr sz="160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45.</a:t>
            </a:r>
            <a:r>
              <a:rPr lang="en" sz="1900"/>
              <a:t> O que o Amazon GuardDuty faz?</a:t>
            </a:r>
            <a:endParaRPr sz="3600"/>
          </a:p>
        </p:txBody>
      </p:sp>
      <p:sp>
        <p:nvSpPr>
          <p:cNvPr id="954" name="Google Shape;954;p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103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Detecta ameaças em contas, cargas de trabalho e serviços da AWS</a:t>
            </a:r>
            <a:endParaRPr sz="1600"/>
          </a:p>
        </p:txBody>
      </p:sp>
      <p:sp>
        <p:nvSpPr>
          <p:cNvPr id="956" name="Google Shape;956;p103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Cria relatórios de conformidade</a:t>
            </a:r>
            <a:endParaRPr sz="1300"/>
          </a:p>
        </p:txBody>
      </p:sp>
      <p:sp>
        <p:nvSpPr>
          <p:cNvPr id="957" name="Google Shape;957;p103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Automatiza permissões de IAM</a:t>
            </a:r>
            <a:endParaRPr sz="1600"/>
          </a:p>
        </p:txBody>
      </p:sp>
      <p:sp>
        <p:nvSpPr>
          <p:cNvPr id="958" name="Google Shape;958;p103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Gerencia redes privadas</a:t>
            </a:r>
            <a:endParaRPr sz="160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46</a:t>
            </a:r>
            <a:r>
              <a:rPr b="1" lang="en" sz="1900"/>
              <a:t>.</a:t>
            </a:r>
            <a:r>
              <a:rPr lang="en" sz="1900"/>
              <a:t> </a:t>
            </a:r>
            <a:r>
              <a:rPr lang="en" sz="1900"/>
              <a:t>Qual ferramenta ajuda a visualizar os custos e criar previsões?</a:t>
            </a:r>
            <a:endParaRPr sz="3600"/>
          </a:p>
        </p:txBody>
      </p:sp>
      <p:sp>
        <p:nvSpPr>
          <p:cNvPr id="964" name="Google Shape;964;p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104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</a:t>
            </a:r>
            <a:r>
              <a:rPr lang="en" sz="1300">
                <a:solidFill>
                  <a:schemeClr val="dk1"/>
                </a:solidFill>
              </a:rPr>
              <a:t>AWS Budgets</a:t>
            </a:r>
            <a:endParaRPr sz="1600"/>
          </a:p>
        </p:txBody>
      </p:sp>
      <p:sp>
        <p:nvSpPr>
          <p:cNvPr id="966" name="Google Shape;966;p104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AWS Cost Explorer</a:t>
            </a:r>
            <a:endParaRPr sz="1300"/>
          </a:p>
        </p:txBody>
      </p:sp>
      <p:sp>
        <p:nvSpPr>
          <p:cNvPr id="967" name="Google Shape;967;p104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AWS Billing Dashboard</a:t>
            </a:r>
            <a:endParaRPr sz="1600"/>
          </a:p>
        </p:txBody>
      </p:sp>
      <p:sp>
        <p:nvSpPr>
          <p:cNvPr id="968" name="Google Shape;968;p104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Amazon CloudWatch</a:t>
            </a:r>
            <a:endParaRPr sz="160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46.</a:t>
            </a:r>
            <a:r>
              <a:rPr lang="en" sz="1900"/>
              <a:t> Qual ferramenta ajuda a visualizar os custos e criar previsões?</a:t>
            </a:r>
            <a:endParaRPr sz="3600"/>
          </a:p>
        </p:txBody>
      </p:sp>
      <p:sp>
        <p:nvSpPr>
          <p:cNvPr id="974" name="Google Shape;974;p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105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AWS Budgets</a:t>
            </a:r>
            <a:endParaRPr sz="1600"/>
          </a:p>
        </p:txBody>
      </p:sp>
      <p:sp>
        <p:nvSpPr>
          <p:cNvPr id="976" name="Google Shape;976;p105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AWS Cost Explorer</a:t>
            </a:r>
            <a:endParaRPr sz="1300"/>
          </a:p>
        </p:txBody>
      </p:sp>
      <p:sp>
        <p:nvSpPr>
          <p:cNvPr id="977" name="Google Shape;977;p105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AWS Billing Dashboard</a:t>
            </a:r>
            <a:endParaRPr sz="1600"/>
          </a:p>
        </p:txBody>
      </p:sp>
      <p:sp>
        <p:nvSpPr>
          <p:cNvPr id="978" name="Google Shape;978;p105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Amazon CloudWatch</a:t>
            </a:r>
            <a:endParaRPr sz="16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47</a:t>
            </a:r>
            <a:r>
              <a:rPr b="1" lang="en" sz="1900"/>
              <a:t>.</a:t>
            </a:r>
            <a:r>
              <a:rPr lang="en" sz="1900"/>
              <a:t> </a:t>
            </a:r>
            <a:r>
              <a:rPr lang="en" sz="1900"/>
              <a:t>Quais opções de instâncias ajudam a reduzir custos? (Escolha DUAS)</a:t>
            </a:r>
            <a:endParaRPr sz="3600"/>
          </a:p>
        </p:txBody>
      </p:sp>
      <p:sp>
        <p:nvSpPr>
          <p:cNvPr id="984" name="Google Shape;984;p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106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</a:t>
            </a:r>
            <a:r>
              <a:rPr lang="en" sz="1300">
                <a:solidFill>
                  <a:schemeClr val="dk1"/>
                </a:solidFill>
              </a:rPr>
              <a:t>Spot Instances</a:t>
            </a:r>
            <a:endParaRPr sz="1600"/>
          </a:p>
        </p:txBody>
      </p:sp>
      <p:sp>
        <p:nvSpPr>
          <p:cNvPr id="986" name="Google Shape;986;p106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AWS Glue</a:t>
            </a:r>
            <a:endParaRPr sz="1300"/>
          </a:p>
        </p:txBody>
      </p:sp>
      <p:sp>
        <p:nvSpPr>
          <p:cNvPr id="987" name="Google Shape;987;p106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Instâncias sob demanda (On-Demand)</a:t>
            </a:r>
            <a:endParaRPr sz="1600"/>
          </a:p>
        </p:txBody>
      </p:sp>
      <p:sp>
        <p:nvSpPr>
          <p:cNvPr id="988" name="Google Shape;988;p106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Instâncias Reservadas</a:t>
            </a:r>
            <a:endParaRPr sz="160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47.</a:t>
            </a:r>
            <a:r>
              <a:rPr lang="en" sz="1900"/>
              <a:t> Quais opções de instâncias ajudam a reduzir custos? (Escolha DUAS)</a:t>
            </a:r>
            <a:endParaRPr sz="3600"/>
          </a:p>
        </p:txBody>
      </p:sp>
      <p:sp>
        <p:nvSpPr>
          <p:cNvPr id="994" name="Google Shape;994;p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107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Spot Instances</a:t>
            </a:r>
            <a:endParaRPr sz="1600"/>
          </a:p>
        </p:txBody>
      </p:sp>
      <p:sp>
        <p:nvSpPr>
          <p:cNvPr id="996" name="Google Shape;996;p107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AWS Glue</a:t>
            </a:r>
            <a:endParaRPr sz="1300"/>
          </a:p>
        </p:txBody>
      </p:sp>
      <p:sp>
        <p:nvSpPr>
          <p:cNvPr id="997" name="Google Shape;997;p107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Instâncias sob demanda (On-Demand)</a:t>
            </a:r>
            <a:endParaRPr sz="1600"/>
          </a:p>
        </p:txBody>
      </p:sp>
      <p:sp>
        <p:nvSpPr>
          <p:cNvPr id="998" name="Google Shape;998;p107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Instâncias Reservadas</a:t>
            </a:r>
            <a:endParaRPr sz="160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48</a:t>
            </a:r>
            <a:r>
              <a:rPr b="1" lang="en" sz="1900"/>
              <a:t>.</a:t>
            </a:r>
            <a:r>
              <a:rPr lang="en" sz="1900"/>
              <a:t> </a:t>
            </a:r>
            <a:r>
              <a:rPr lang="en" sz="1900"/>
              <a:t>Qual plano de suporte inclui um gerente técnico de conta (TAM)?</a:t>
            </a:r>
            <a:endParaRPr sz="3600"/>
          </a:p>
        </p:txBody>
      </p:sp>
      <p:sp>
        <p:nvSpPr>
          <p:cNvPr id="1004" name="Google Shape;1004;p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108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</a:t>
            </a:r>
            <a:r>
              <a:rPr lang="en" sz="1300">
                <a:solidFill>
                  <a:schemeClr val="dk1"/>
                </a:solidFill>
              </a:rPr>
              <a:t>Básico</a:t>
            </a:r>
            <a:endParaRPr sz="1600"/>
          </a:p>
        </p:txBody>
      </p:sp>
      <p:sp>
        <p:nvSpPr>
          <p:cNvPr id="1006" name="Google Shape;1006;p108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Desenvolvedor</a:t>
            </a:r>
            <a:endParaRPr sz="1300"/>
          </a:p>
        </p:txBody>
      </p:sp>
      <p:sp>
        <p:nvSpPr>
          <p:cNvPr id="1007" name="Google Shape;1007;p108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Business</a:t>
            </a:r>
            <a:endParaRPr sz="1600"/>
          </a:p>
        </p:txBody>
      </p:sp>
      <p:sp>
        <p:nvSpPr>
          <p:cNvPr id="1008" name="Google Shape;1008;p108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Empresarial</a:t>
            </a:r>
            <a:endParaRPr sz="160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48.</a:t>
            </a:r>
            <a:r>
              <a:rPr lang="en" sz="1900"/>
              <a:t> Qual plano de suporte inclui um gerente técnico de conta (TAM)?</a:t>
            </a:r>
            <a:endParaRPr sz="3600"/>
          </a:p>
        </p:txBody>
      </p:sp>
      <p:sp>
        <p:nvSpPr>
          <p:cNvPr id="1014" name="Google Shape;1014;p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109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Básico</a:t>
            </a:r>
            <a:endParaRPr sz="1600"/>
          </a:p>
        </p:txBody>
      </p:sp>
      <p:sp>
        <p:nvSpPr>
          <p:cNvPr id="1016" name="Google Shape;1016;p109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Desenvolvedor</a:t>
            </a:r>
            <a:endParaRPr sz="1300"/>
          </a:p>
        </p:txBody>
      </p:sp>
      <p:sp>
        <p:nvSpPr>
          <p:cNvPr id="1017" name="Google Shape;1017;p109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Business</a:t>
            </a:r>
            <a:endParaRPr sz="1600"/>
          </a:p>
        </p:txBody>
      </p:sp>
      <p:sp>
        <p:nvSpPr>
          <p:cNvPr id="1018" name="Google Shape;1018;p109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Empresarial</a:t>
            </a:r>
            <a:endParaRPr sz="160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49</a:t>
            </a:r>
            <a:r>
              <a:rPr b="1" lang="en" sz="1900"/>
              <a:t>.</a:t>
            </a:r>
            <a:r>
              <a:rPr lang="en" sz="1900"/>
              <a:t> </a:t>
            </a:r>
            <a:r>
              <a:rPr lang="en" sz="1900"/>
              <a:t>Qual ferramenta ajuda a configurar limites de gastos mensais na AWS?</a:t>
            </a:r>
            <a:endParaRPr sz="3600"/>
          </a:p>
        </p:txBody>
      </p:sp>
      <p:sp>
        <p:nvSpPr>
          <p:cNvPr id="1024" name="Google Shape;1024;p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110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</a:t>
            </a:r>
            <a:r>
              <a:rPr lang="en" sz="1300">
                <a:solidFill>
                  <a:schemeClr val="dk1"/>
                </a:solidFill>
              </a:rPr>
              <a:t>AWS Pricing Calculator</a:t>
            </a:r>
            <a:endParaRPr sz="1600"/>
          </a:p>
        </p:txBody>
      </p:sp>
      <p:sp>
        <p:nvSpPr>
          <p:cNvPr id="1026" name="Google Shape;1026;p110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Amazon Cost Explorer</a:t>
            </a:r>
            <a:endParaRPr sz="1300"/>
          </a:p>
        </p:txBody>
      </p:sp>
      <p:sp>
        <p:nvSpPr>
          <p:cNvPr id="1027" name="Google Shape;1027;p110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AWS Budgets</a:t>
            </a:r>
            <a:endParaRPr sz="1600"/>
          </a:p>
        </p:txBody>
      </p:sp>
      <p:sp>
        <p:nvSpPr>
          <p:cNvPr id="1028" name="Google Shape;1028;p110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AWS CloudTrail</a:t>
            </a:r>
            <a:endParaRPr sz="160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49.</a:t>
            </a:r>
            <a:r>
              <a:rPr lang="en" sz="1900"/>
              <a:t> Qual ferramenta ajuda a configurar limites de gastos mensais na AWS?</a:t>
            </a:r>
            <a:endParaRPr sz="3600"/>
          </a:p>
        </p:txBody>
      </p:sp>
      <p:sp>
        <p:nvSpPr>
          <p:cNvPr id="1034" name="Google Shape;1034;p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111"/>
          <p:cNvSpPr/>
          <p:nvPr/>
        </p:nvSpPr>
        <p:spPr>
          <a:xfrm>
            <a:off x="420475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-  AWS Pricing Calculator</a:t>
            </a:r>
            <a:endParaRPr sz="1600"/>
          </a:p>
        </p:txBody>
      </p:sp>
      <p:sp>
        <p:nvSpPr>
          <p:cNvPr id="1036" name="Google Shape;1036;p111"/>
          <p:cNvSpPr/>
          <p:nvPr/>
        </p:nvSpPr>
        <p:spPr>
          <a:xfrm>
            <a:off x="420475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 - </a:t>
            </a:r>
            <a:r>
              <a:rPr lang="en" sz="1300">
                <a:solidFill>
                  <a:schemeClr val="dk1"/>
                </a:solidFill>
              </a:rPr>
              <a:t>Amazon Cost Explorer</a:t>
            </a:r>
            <a:endParaRPr sz="1300"/>
          </a:p>
        </p:txBody>
      </p:sp>
      <p:sp>
        <p:nvSpPr>
          <p:cNvPr id="1037" name="Google Shape;1037;p111"/>
          <p:cNvSpPr/>
          <p:nvPr/>
        </p:nvSpPr>
        <p:spPr>
          <a:xfrm>
            <a:off x="4922750" y="1962100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 - </a:t>
            </a:r>
            <a:r>
              <a:rPr lang="en" sz="1300">
                <a:solidFill>
                  <a:schemeClr val="dk1"/>
                </a:solidFill>
              </a:rPr>
              <a:t>AWS Budgets</a:t>
            </a:r>
            <a:endParaRPr sz="1600"/>
          </a:p>
        </p:txBody>
      </p:sp>
      <p:sp>
        <p:nvSpPr>
          <p:cNvPr id="1038" name="Google Shape;1038;p111"/>
          <p:cNvSpPr/>
          <p:nvPr/>
        </p:nvSpPr>
        <p:spPr>
          <a:xfrm>
            <a:off x="4922750" y="3291775"/>
            <a:ext cx="37839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- </a:t>
            </a:r>
            <a:r>
              <a:rPr lang="en" sz="1300">
                <a:solidFill>
                  <a:schemeClr val="dk1"/>
                </a:solidFill>
              </a:rPr>
              <a:t>AWS CloudTrail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