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3" r:id="rId8"/>
    <p:sldId id="278" r:id="rId9"/>
    <p:sldId id="263" r:id="rId10"/>
    <p:sldId id="264" r:id="rId11"/>
    <p:sldId id="265" r:id="rId12"/>
    <p:sldId id="279" r:id="rId13"/>
    <p:sldId id="267" r:id="rId14"/>
    <p:sldId id="274" r:id="rId15"/>
    <p:sldId id="266" r:id="rId16"/>
    <p:sldId id="268" r:id="rId17"/>
    <p:sldId id="269" r:id="rId18"/>
    <p:sldId id="270" r:id="rId19"/>
    <p:sldId id="275" r:id="rId20"/>
    <p:sldId id="276" r:id="rId21"/>
    <p:sldId id="271" r:id="rId22"/>
    <p:sldId id="277" r:id="rId23"/>
    <p:sldId id="27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DEE89-C44C-4CD1-A128-4EB3F90C3AD8}" v="6541" dt="2020-11-01T17:26:28.552"/>
    <p1510:client id="{39BD18EB-E3DD-574D-75E9-5EF4C2728CC9}" v="15" dt="2020-11-01T17:30:25.568"/>
    <p1510:client id="{74A4DE83-5F43-246F-B640-CA9EDCB31F45}" v="3509" dt="2020-11-01T23:21:38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2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8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4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2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8D117359-ACD9-43ED-9878-B0D44692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4" r="485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3" name="Freeform: Shape 10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" name="Freeform: Shape 10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>
              <a:spcBef>
                <a:spcPts val="1000"/>
              </a:spcBef>
            </a:pPr>
            <a:r>
              <a:rPr lang="en-IN" sz="2400" b="1" dirty="0">
                <a:ea typeface="+mj-lt"/>
                <a:cs typeface="+mj-lt"/>
              </a:rPr>
              <a:t>Predicting and Classifying Interests of Users based on Direct Interactions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/>
              <a:t>Vivek Ramkumar, 2018103082</a:t>
            </a:r>
          </a:p>
          <a:p>
            <a:pPr algn="l"/>
            <a:r>
              <a:rPr lang="en-US" sz="2000" b="1" dirty="0" err="1"/>
              <a:t>Kariketi</a:t>
            </a:r>
            <a:r>
              <a:rPr lang="en-US" sz="2000" b="1" dirty="0"/>
              <a:t> Tharun Reddy, 2018103034</a:t>
            </a:r>
          </a:p>
          <a:p>
            <a:pPr algn="l"/>
            <a:r>
              <a:rPr lang="en-US" sz="2000" b="1" dirty="0"/>
              <a:t>G. R. Srikanth, 2018103603</a:t>
            </a:r>
            <a:endParaRPr lang="en-US" sz="2000" b="1" dirty="0">
              <a:cs typeface="Calibri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E8C32E-DD33-4FCE-BDA0-DD7A76479524}"/>
              </a:ext>
            </a:extLst>
          </p:cNvPr>
          <p:cNvSpPr txBox="1"/>
          <p:nvPr/>
        </p:nvSpPr>
        <p:spPr>
          <a:xfrm>
            <a:off x="475206" y="773743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GB" sz="3600" b="1" dirty="0"/>
              <a:t>Compiler Design Project</a:t>
            </a:r>
            <a:endParaRPr lang="en-US" sz="3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191BB8-B79E-484A-9152-BB5F823C554F}"/>
              </a:ext>
            </a:extLst>
          </p:cNvPr>
          <p:cNvSpPr txBox="1"/>
          <p:nvPr/>
        </p:nvSpPr>
        <p:spPr>
          <a:xfrm>
            <a:off x="496083" y="258205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Team - 3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</a:t>
            </a:r>
            <a:r>
              <a:rPr lang="en-GB" b="1" dirty="0">
                <a:ea typeface="+mj-lt"/>
                <a:cs typeface="+mj-lt"/>
              </a:rPr>
              <a:t>Module III  - Initial Recommendation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GB" sz="2400" b="1" dirty="0">
                <a:cs typeface="Calibri"/>
              </a:rPr>
              <a:t>Pseudocode: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For each noun in </a:t>
            </a:r>
            <a:r>
              <a:rPr lang="en-GB" sz="2400" dirty="0" err="1">
                <a:cs typeface="Calibri"/>
              </a:rPr>
              <a:t>noun_list</a:t>
            </a:r>
            <a:r>
              <a:rPr lang="en-GB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For each item in </a:t>
            </a:r>
            <a:r>
              <a:rPr lang="en-GB" sz="2400" dirty="0" err="1">
                <a:cs typeface="Calibri"/>
              </a:rPr>
              <a:t>complete_list</a:t>
            </a:r>
            <a:r>
              <a:rPr lang="en-GB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If lower(noun) is present in lower(item name):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         Append item name to </a:t>
            </a:r>
            <a:r>
              <a:rPr lang="en-GB" sz="2400" dirty="0" err="1">
                <a:cs typeface="Calibri"/>
              </a:rPr>
              <a:t>temp_list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End for loop...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Append </a:t>
            </a:r>
            <a:r>
              <a:rPr lang="en-GB" sz="2400" dirty="0" err="1">
                <a:cs typeface="Calibri"/>
              </a:rPr>
              <a:t>temp_list</a:t>
            </a:r>
            <a:r>
              <a:rPr lang="en-GB" sz="2400" dirty="0">
                <a:cs typeface="Calibri"/>
              </a:rPr>
              <a:t> to </a:t>
            </a:r>
            <a:r>
              <a:rPr lang="en-GB" sz="2400" dirty="0" err="1">
                <a:cs typeface="Calibri"/>
              </a:rPr>
              <a:t>init_rec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End for loop...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Return the list </a:t>
            </a:r>
            <a:r>
              <a:rPr lang="en-GB" sz="2400" dirty="0" err="1">
                <a:cs typeface="Calibri"/>
              </a:rPr>
              <a:t>init_rec</a:t>
            </a: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95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     Module IV – Final Recommendation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 b="1" dirty="0">
                <a:cs typeface="Calibri"/>
              </a:rPr>
              <a:t>Pseudocode:</a:t>
            </a:r>
          </a:p>
          <a:p>
            <a:pPr marL="0" indent="0">
              <a:buNone/>
            </a:pPr>
            <a:r>
              <a:rPr lang="en-GB" sz="2400" b="1" dirty="0">
                <a:cs typeface="Calibri"/>
              </a:rPr>
              <a:t>    </a:t>
            </a:r>
            <a:r>
              <a:rPr lang="en-GB" sz="2400" dirty="0">
                <a:cs typeface="Calibri"/>
              </a:rPr>
              <a:t>For index in the range of length of  </a:t>
            </a:r>
            <a:r>
              <a:rPr lang="en-GB" sz="2400" dirty="0" err="1">
                <a:cs typeface="Calibri"/>
              </a:rPr>
              <a:t>init_rec</a:t>
            </a:r>
            <a:r>
              <a:rPr lang="en-GB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If sentiment for user[index] is positive: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 Append random items to </a:t>
            </a:r>
            <a:r>
              <a:rPr lang="en-GB" sz="2400" dirty="0" err="1">
                <a:cs typeface="Calibri"/>
              </a:rPr>
              <a:t>final_rec</a:t>
            </a:r>
            <a:r>
              <a:rPr lang="en-GB" sz="2400" dirty="0">
                <a:cs typeface="Calibri"/>
              </a:rPr>
              <a:t>[index]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If sentiment for user[index] is negative: 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Choose random items from other user interests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Append those to </a:t>
            </a:r>
            <a:r>
              <a:rPr lang="en-GB" sz="2400" dirty="0" err="1">
                <a:cs typeface="Calibri"/>
              </a:rPr>
              <a:t>final_rec</a:t>
            </a:r>
            <a:r>
              <a:rPr lang="en-GB" sz="2400" dirty="0">
                <a:cs typeface="Calibri"/>
              </a:rPr>
              <a:t>[index]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</a:t>
            </a:r>
            <a:r>
              <a:rPr lang="en-GB" sz="2400" i="1" dirty="0">
                <a:cs typeface="Calibri"/>
              </a:rPr>
              <a:t>#We have chosen to recommend 5 items per user</a:t>
            </a:r>
          </a:p>
        </p:txBody>
      </p:sp>
    </p:spTree>
    <p:extLst>
      <p:ext uri="{BB962C8B-B14F-4D97-AF65-F5344CB8AC3E}">
        <p14:creationId xmlns:p14="http://schemas.microsoft.com/office/powerpoint/2010/main" val="12857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     Module IV – Final Recommendation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If sentiment for user[index] is neutral: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                   </a:t>
            </a:r>
            <a:r>
              <a:rPr lang="en-GB" sz="2400" dirty="0">
                <a:cs typeface="Calibri"/>
              </a:rPr>
              <a:t>Append random items to </a:t>
            </a:r>
            <a:r>
              <a:rPr lang="en-GB" sz="2400" dirty="0" err="1">
                <a:cs typeface="Calibri"/>
              </a:rPr>
              <a:t>final_rec</a:t>
            </a:r>
            <a:r>
              <a:rPr lang="en-GB" sz="2400" dirty="0">
                <a:cs typeface="Calibri"/>
              </a:rPr>
              <a:t>[index]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End for loop...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Return the list of lists </a:t>
            </a:r>
            <a:r>
              <a:rPr lang="en-GB" sz="2400" dirty="0" err="1">
                <a:cs typeface="Calibri"/>
              </a:rPr>
              <a:t>final_rec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i="1" dirty="0">
                <a:cs typeface="Calibri"/>
              </a:rPr>
              <a:t>#This has been done by using 2 functions: </a:t>
            </a:r>
          </a:p>
          <a:p>
            <a:pPr marL="0" indent="0">
              <a:buNone/>
            </a:pPr>
            <a:r>
              <a:rPr lang="en-GB" sz="2400" i="1" dirty="0">
                <a:cs typeface="Calibri"/>
              </a:rPr>
              <a:t>#get_actual_rec() for positive and neutral sentiments</a:t>
            </a:r>
          </a:p>
          <a:p>
            <a:pPr marL="0" indent="0">
              <a:buNone/>
            </a:pPr>
            <a:r>
              <a:rPr lang="en-GB" sz="2400" i="1" dirty="0">
                <a:cs typeface="Calibri"/>
              </a:rPr>
              <a:t>#mixed_rec() for negative sentiments</a:t>
            </a:r>
          </a:p>
        </p:txBody>
      </p:sp>
    </p:spTree>
    <p:extLst>
      <p:ext uri="{BB962C8B-B14F-4D97-AF65-F5344CB8AC3E}">
        <p14:creationId xmlns:p14="http://schemas.microsoft.com/office/powerpoint/2010/main" val="288549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          </a:t>
            </a:r>
            <a:r>
              <a:rPr lang="en-GB" b="1" dirty="0">
                <a:cs typeface="Calibri Light"/>
              </a:rPr>
              <a:t> Input</a:t>
            </a:r>
            <a:endParaRPr lang="en-US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4E6-2DAC-4C8E-B0E6-227F35E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The sample input is in the form of a one-line conversation between any number of users.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Calibri"/>
                <a:ea typeface="+mn-lt"/>
                <a:cs typeface="+mn-lt"/>
              </a:rPr>
              <a:t>Rahul : I like to play on my tablet.
 Gokul : My dog does not enjoy using dog shampoo.
 Ankita : I love to wear a kurta.
 Badrinath : I frequently wear a shirt.
 Vijay : I am searching for a nice watch. 
 Srikanth : I like to play cricket.</a:t>
            </a:r>
          </a:p>
          <a:p>
            <a:pPr marL="0" indent="0">
              <a:buNone/>
            </a:pPr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8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          </a:t>
            </a:r>
            <a:r>
              <a:rPr lang="en-GB" b="1" dirty="0">
                <a:cs typeface="Calibri Light"/>
              </a:rPr>
              <a:t> Output</a:t>
            </a:r>
            <a:endParaRPr lang="en-US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4E6-2DAC-4C8E-B0E6-227F35E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The sample output is in the form of a list of recommendations for each user.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800">
                <a:latin typeface="Calibri"/>
                <a:cs typeface="Calibri" panose="020F0502020204030204"/>
              </a:rPr>
              <a:t>Rahul -&gt; Amazon Kindle Tablet 16GB, iBall MovieZ Pro 25.5cm 64GB, etc.</a:t>
            </a:r>
            <a:br>
              <a:rPr lang="en-GB" sz="1800" dirty="0">
                <a:latin typeface="Calibri"/>
                <a:cs typeface="Calibri" panose="020F0502020204030204"/>
              </a:rPr>
            </a:b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>
                <a:latin typeface="Calibri"/>
                <a:cs typeface="Calibri" panose="020F0502020204030204"/>
              </a:rPr>
              <a:t>Gokul -&gt;  </a:t>
            </a:r>
            <a:r>
              <a:rPr lang="en-GB" sz="1800">
                <a:ea typeface="+mn-lt"/>
                <a:cs typeface="+mn-lt"/>
              </a:rPr>
              <a:t>Kookaburra Kahuna Prodigy 100 Kashmir Willow Cricket Bat</a:t>
            </a:r>
            <a:r>
              <a:rPr lang="en-GB" sz="1800">
                <a:latin typeface="Calibri"/>
                <a:cs typeface="Calibri" panose="020F0502020204030204"/>
              </a:rPr>
              <a:t>, Jeet Boy's Kurta and Pyjama Set, etc.</a:t>
            </a:r>
            <a:endParaRPr lang="en-GB" sz="1800" dirty="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>
                <a:latin typeface="Calibri"/>
                <a:cs typeface="Calibri" panose="020F0502020204030204"/>
              </a:rPr>
              <a:t>Ankita -&gt; Lajo Women's Kurta, Pyjama &amp; Dupatta Set, Noor Embroidered Women's Straight </a:t>
            </a:r>
            <a:r>
              <a:rPr lang="en-GB" sz="1800" dirty="0">
                <a:latin typeface="Calibri"/>
                <a:cs typeface="Calibri" panose="020F0502020204030204"/>
              </a:rPr>
              <a:t>Kurta, etc.</a:t>
            </a:r>
            <a:br>
              <a:rPr lang="en-GB" sz="1800" dirty="0">
                <a:latin typeface="Calibri"/>
                <a:cs typeface="Calibri" panose="020F0502020204030204"/>
              </a:rPr>
            </a:b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 dirty="0">
                <a:latin typeface="Calibri"/>
                <a:cs typeface="Calibri" panose="020F0502020204030204"/>
              </a:rPr>
              <a:t>Badrinath -&gt; YK Printed Boy's Round Neck Dark Blue T-Shirt, Norwood Striped Men's Polo Neck Reversible T-Shirt, etc.</a:t>
            </a:r>
            <a:br>
              <a:rPr lang="en-GB" sz="1800" dirty="0">
                <a:latin typeface="Calibri"/>
                <a:cs typeface="Calibri" panose="020F0502020204030204"/>
              </a:rPr>
            </a:b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 dirty="0">
                <a:latin typeface="Calibri"/>
                <a:cs typeface="Calibri" panose="020F0502020204030204"/>
              </a:rPr>
              <a:t>Vijay -&gt; Perucci PC-303 Analog Watch  - For Men, Timewel 1100-N147W_1 Analog Watch  - For Men, etc.</a:t>
            </a:r>
            <a:br>
              <a:rPr lang="en-GB" sz="1800" dirty="0">
                <a:latin typeface="Calibri"/>
                <a:cs typeface="Calibri" panose="020F0502020204030204"/>
              </a:rPr>
            </a:b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>
                <a:latin typeface="Calibri"/>
                <a:cs typeface="Calibri" panose="020F0502020204030204"/>
              </a:rPr>
              <a:t>Srikanth -&gt; SS Ton Professional English Willow Cricket  Bat, Metro Sports Leather Cricket Ball, etc.</a:t>
            </a:r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125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 </a:t>
            </a:r>
            <a:r>
              <a:rPr lang="en-GB" b="1" dirty="0">
                <a:cs typeface="Calibri Light"/>
              </a:rPr>
              <a:t>Screenshots  - Input</a:t>
            </a:r>
            <a:endParaRPr lang="en-US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20073AD-AEFF-4887-9576-5CD3D509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705" y="1844675"/>
            <a:ext cx="8634839" cy="4856163"/>
          </a:xfrm>
        </p:spPr>
      </p:pic>
    </p:spTree>
    <p:extLst>
      <p:ext uri="{BB962C8B-B14F-4D97-AF65-F5344CB8AC3E}">
        <p14:creationId xmlns:p14="http://schemas.microsoft.com/office/powerpoint/2010/main" val="162516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166BD5-3B7C-44E4-9013-81C3F5AE5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260" y="1852422"/>
            <a:ext cx="8607885" cy="4841748"/>
          </a:xfrm>
        </p:spPr>
      </p:pic>
    </p:spTree>
    <p:extLst>
      <p:ext uri="{BB962C8B-B14F-4D97-AF65-F5344CB8AC3E}">
        <p14:creationId xmlns:p14="http://schemas.microsoft.com/office/powerpoint/2010/main" val="79704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122CA53-4298-42FA-8154-D543E5A02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280" y="1854200"/>
            <a:ext cx="8587214" cy="4827588"/>
          </a:xfrm>
        </p:spPr>
      </p:pic>
    </p:spTree>
    <p:extLst>
      <p:ext uri="{BB962C8B-B14F-4D97-AF65-F5344CB8AC3E}">
        <p14:creationId xmlns:p14="http://schemas.microsoft.com/office/powerpoint/2010/main" val="58576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III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574DA0-79DC-4F59-949F-B993CEB6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0" y="1823847"/>
            <a:ext cx="8693610" cy="4889373"/>
          </a:xfrm>
        </p:spPr>
      </p:pic>
    </p:spTree>
    <p:extLst>
      <p:ext uri="{BB962C8B-B14F-4D97-AF65-F5344CB8AC3E}">
        <p14:creationId xmlns:p14="http://schemas.microsoft.com/office/powerpoint/2010/main" val="98416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III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574DA0-79DC-4F59-949F-B993CEB6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0" y="1824649"/>
            <a:ext cx="8693610" cy="4887769"/>
          </a:xfrm>
        </p:spPr>
      </p:pic>
    </p:spTree>
    <p:extLst>
      <p:ext uri="{BB962C8B-B14F-4D97-AF65-F5344CB8AC3E}">
        <p14:creationId xmlns:p14="http://schemas.microsoft.com/office/powerpoint/2010/main" val="137842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         </a:t>
            </a:r>
            <a:r>
              <a:rPr lang="en-GB" b="1" dirty="0">
                <a:cs typeface="Calibri Light"/>
              </a:rPr>
              <a:t>Abstract</a:t>
            </a:r>
            <a:endParaRPr lang="en-GB" b="1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The basis of our project is to provide a textual analysis of the interactions between multiple users, and predict their interests, as well as categorize them. </a:t>
            </a:r>
          </a:p>
          <a:p>
            <a:r>
              <a:rPr lang="en-GB" sz="2400" dirty="0">
                <a:ea typeface="+mn-lt"/>
                <a:cs typeface="+mn-lt"/>
              </a:rPr>
              <a:t>This is an important function of recommendation systems, that is, to offer a personalized experience for each user, by understanding their preferences. </a:t>
            </a:r>
          </a:p>
          <a:p>
            <a:r>
              <a:rPr lang="en-GB" sz="2400" dirty="0">
                <a:ea typeface="+mn-lt"/>
                <a:cs typeface="+mn-lt"/>
              </a:rPr>
              <a:t>Direct interactions between users will be subject to lexical, syntax and semantic analysis, from which we will obtain their preferences to items, as well as actions and hobbies.</a:t>
            </a: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01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III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0574DA0-79DC-4F59-949F-B993CEB6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0" y="1824649"/>
            <a:ext cx="8693609" cy="4887769"/>
          </a:xfrm>
        </p:spPr>
      </p:pic>
    </p:spTree>
    <p:extLst>
      <p:ext uri="{BB962C8B-B14F-4D97-AF65-F5344CB8AC3E}">
        <p14:creationId xmlns:p14="http://schemas.microsoft.com/office/powerpoint/2010/main" val="200827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IV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68D799-FF8F-4B3F-B1BE-F0C98509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0" y="1824649"/>
            <a:ext cx="8693609" cy="48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9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IV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68D799-FF8F-4B3F-B1BE-F0C98509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0" y="1824649"/>
            <a:ext cx="8693608" cy="48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1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          References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4E6-2DAC-4C8E-B0E6-227F35E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IN" sz="2400" dirty="0" err="1">
                <a:latin typeface="Calibri"/>
                <a:ea typeface="+mn-lt"/>
                <a:cs typeface="+mn-lt"/>
              </a:rPr>
              <a:t>C.Li</a:t>
            </a:r>
            <a:r>
              <a:rPr lang="en-IN" sz="2400" dirty="0">
                <a:latin typeface="Calibri"/>
                <a:ea typeface="+mn-lt"/>
                <a:cs typeface="+mn-lt"/>
              </a:rPr>
              <a:t>, </a:t>
            </a:r>
            <a:r>
              <a:rPr lang="en-IN" sz="2400" dirty="0" err="1">
                <a:latin typeface="Calibri"/>
                <a:ea typeface="+mn-lt"/>
                <a:cs typeface="+mn-lt"/>
              </a:rPr>
              <a:t>F.Xiong</a:t>
            </a:r>
            <a:r>
              <a:rPr lang="en-IN" sz="2400" dirty="0">
                <a:latin typeface="Calibri"/>
                <a:ea typeface="+mn-lt"/>
                <a:cs typeface="+mn-lt"/>
              </a:rPr>
              <a:t>, “Social Recommendations with Multiple Influence from Direct User Interactions”, Aug. 2017.</a:t>
            </a:r>
            <a:endParaRPr lang="en-US" sz="2400">
              <a:latin typeface="Calibri"/>
              <a:ea typeface="+mn-lt"/>
              <a:cs typeface="+mn-lt"/>
            </a:endParaRPr>
          </a:p>
          <a:p>
            <a:r>
              <a:rPr lang="en-IN" sz="2400" dirty="0">
                <a:latin typeface="Calibri"/>
                <a:ea typeface="+mn-lt"/>
                <a:cs typeface="+mn-lt"/>
              </a:rPr>
              <a:t> C. Pan, W. Li, Research paper recommendation with topic analysis in Computer Design and Applications IEEE, 4 (2010), pp. V4-264</a:t>
            </a:r>
            <a:endParaRPr lang="en-US" sz="2400">
              <a:latin typeface="Calibri"/>
              <a:ea typeface="+mn-lt"/>
              <a:cs typeface="+mn-lt"/>
            </a:endParaRPr>
          </a:p>
          <a:p>
            <a:r>
              <a:rPr lang="en-IN" sz="2400" dirty="0">
                <a:latin typeface="Calibri"/>
                <a:ea typeface="+mn-lt"/>
                <a:cs typeface="+mn-lt"/>
              </a:rPr>
              <a:t> J.A. </a:t>
            </a:r>
            <a:r>
              <a:rPr lang="en-IN" sz="2400" dirty="0" err="1">
                <a:latin typeface="Calibri"/>
                <a:ea typeface="+mn-lt"/>
                <a:cs typeface="+mn-lt"/>
              </a:rPr>
              <a:t>Konstan</a:t>
            </a:r>
            <a:r>
              <a:rPr lang="en-IN" sz="2400" dirty="0">
                <a:latin typeface="Calibri"/>
                <a:ea typeface="+mn-lt"/>
                <a:cs typeface="+mn-lt"/>
              </a:rPr>
              <a:t>, J. Riedl, Recommender Systems: From Algorithms to User Experience User Model User-Adapt Interact, 22 (2012), pp. 101-123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50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          The End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4E6-2DAC-4C8E-B0E6-227F35E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IN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IN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i="1" dirty="0">
                <a:latin typeface="Brush Script MT"/>
                <a:ea typeface="+mn-lt"/>
                <a:cs typeface="+mn-lt"/>
              </a:rPr>
              <a:t>                 </a:t>
            </a:r>
            <a:r>
              <a:rPr lang="en-IN" sz="4800" dirty="0">
                <a:latin typeface="Calibri"/>
                <a:ea typeface="+mn-lt"/>
                <a:cs typeface="+mn-lt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36997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   </a:t>
            </a:r>
            <a:r>
              <a:rPr lang="en-GB" b="1" dirty="0">
                <a:cs typeface="Calibri Light"/>
              </a:rPr>
              <a:t>Literature Survey</a:t>
            </a:r>
            <a:endParaRPr lang="en-GB" b="1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802AF6E-88A5-47F8-9885-2C5CE692C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82944"/>
              </p:ext>
            </p:extLst>
          </p:nvPr>
        </p:nvGraphicFramePr>
        <p:xfrm>
          <a:off x="1219200" y="1724025"/>
          <a:ext cx="10958799" cy="511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68">
                  <a:extLst>
                    <a:ext uri="{9D8B030D-6E8A-4147-A177-3AD203B41FA5}">
                      <a16:colId xmlns:a16="http://schemas.microsoft.com/office/drawing/2014/main" val="315192098"/>
                    </a:ext>
                  </a:extLst>
                </a:gridCol>
                <a:gridCol w="1857940">
                  <a:extLst>
                    <a:ext uri="{9D8B030D-6E8A-4147-A177-3AD203B41FA5}">
                      <a16:colId xmlns:a16="http://schemas.microsoft.com/office/drawing/2014/main" val="1371137068"/>
                    </a:ext>
                  </a:extLst>
                </a:gridCol>
                <a:gridCol w="2080187">
                  <a:extLst>
                    <a:ext uri="{9D8B030D-6E8A-4147-A177-3AD203B41FA5}">
                      <a16:colId xmlns:a16="http://schemas.microsoft.com/office/drawing/2014/main" val="35204156"/>
                    </a:ext>
                  </a:extLst>
                </a:gridCol>
                <a:gridCol w="2169568">
                  <a:extLst>
                    <a:ext uri="{9D8B030D-6E8A-4147-A177-3AD203B41FA5}">
                      <a16:colId xmlns:a16="http://schemas.microsoft.com/office/drawing/2014/main" val="2273969627"/>
                    </a:ext>
                  </a:extLst>
                </a:gridCol>
                <a:gridCol w="2169568">
                  <a:extLst>
                    <a:ext uri="{9D8B030D-6E8A-4147-A177-3AD203B41FA5}">
                      <a16:colId xmlns:a16="http://schemas.microsoft.com/office/drawing/2014/main" val="296215070"/>
                    </a:ext>
                  </a:extLst>
                </a:gridCol>
                <a:gridCol w="2169568">
                  <a:extLst>
                    <a:ext uri="{9D8B030D-6E8A-4147-A177-3AD203B41FA5}">
                      <a16:colId xmlns:a16="http://schemas.microsoft.com/office/drawing/2014/main" val="3442782306"/>
                    </a:ext>
                  </a:extLst>
                </a:gridCol>
              </a:tblGrid>
              <a:tr h="923279">
                <a:tc>
                  <a:txBody>
                    <a:bodyPr/>
                    <a:lstStyle/>
                    <a:p>
                      <a:endParaRPr lang="en-GB"/>
                    </a:p>
                    <a:p>
                      <a:pPr lvl="0">
                        <a:buNone/>
                      </a:pPr>
                      <a:r>
                        <a:rPr lang="en-GB" sz="1800"/>
                        <a:t>No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    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lvl="0">
                        <a:buNone/>
                      </a:pPr>
                      <a:r>
                        <a:rPr lang="en-GB"/>
                        <a:t>    Author, 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lvl="0">
                        <a:buNone/>
                      </a:pPr>
                      <a:r>
                        <a:rPr lang="en-GB"/>
                        <a:t> 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pPr lvl="0">
                        <a:buNone/>
                      </a:pPr>
                      <a:r>
                        <a:rPr lang="en-GB"/>
                        <a:t>     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pPr lvl="0">
                        <a:buNone/>
                      </a:pPr>
                      <a:r>
                        <a:rPr lang="en-GB"/>
                        <a:t>    Limitations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11935"/>
                  </a:ext>
                </a:extLst>
              </a:tr>
              <a:tr h="959252">
                <a:tc>
                  <a:txBody>
                    <a:bodyPr/>
                    <a:lstStyle/>
                    <a:p>
                      <a:r>
                        <a:rPr lang="en-GB" sz="1400"/>
                        <a:t>1.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Short systematic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review on e-learning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recommender 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W.M.Chugtai, A.B.Selama,</a:t>
                      </a:r>
                    </a:p>
                    <a:p>
                      <a:pPr lvl="0">
                        <a:buNone/>
                      </a:pPr>
                      <a:r>
                        <a:rPr lang="en-GB" sz="1400"/>
                        <a:t>Imran Ghani  (2013)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Content-Based Filtering, Hybrid-Based Filtering, </a:t>
                      </a:r>
                      <a:r>
                        <a:rPr lang="en-GB" sz="1400"/>
                        <a:t>Knowledge-Based Filtering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Useful insight on the cold-start issue in e-learning recommender systems.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Limited to four types of </a:t>
                      </a:r>
                      <a:r>
                        <a:rPr lang="en-GB" sz="1400"/>
                        <a:t>filtering approaches.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59867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r>
                        <a:rPr lang="en-GB" sz="1400"/>
                        <a:t>2.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A systematic review of scholar context-aware recommender 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Z.D.Champiri, S.R.Shahamirib, </a:t>
                      </a:r>
                      <a:r>
                        <a:rPr lang="en-GB" sz="1400"/>
                        <a:t>S.S.B.Salima  (2015)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Kitchenham Systematic Review 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Categorises recommendations into user's context, document </a:t>
                      </a:r>
                      <a:r>
                        <a:rPr lang="en-GB" sz="1400"/>
                        <a:t>context and env. context.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Requires tracking and analyzing previous students' interactions.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97783"/>
                  </a:ext>
                </a:extLst>
              </a:tr>
              <a:tr h="527588">
                <a:tc>
                  <a:txBody>
                    <a:bodyPr/>
                    <a:lstStyle/>
                    <a:p>
                      <a:r>
                        <a:rPr lang="en-GB" sz="1400"/>
                        <a:t>3.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Recommender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Systems: Review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Akshita.J, Smita.A</a:t>
                      </a:r>
                      <a:endParaRPr lang="en-GB" sz="1400" dirty="0"/>
                    </a:p>
                    <a:p>
                      <a:pPr lvl="0">
                        <a:buNone/>
                      </a:pPr>
                      <a:r>
                        <a:rPr lang="en-GB" sz="1400"/>
                        <a:t>(2013)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Content-Based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Discusses various </a:t>
                      </a:r>
                      <a:r>
                        <a:rPr lang="en-GB" sz="1400"/>
                        <a:t>techniques.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Requires combination with hybrid recommenders.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43146"/>
                  </a:ext>
                </a:extLst>
              </a:tr>
              <a:tr h="959252">
                <a:tc>
                  <a:txBody>
                    <a:bodyPr/>
                    <a:lstStyle/>
                    <a:p>
                      <a:r>
                        <a:rPr lang="en-GB" sz="1400"/>
                        <a:t>4.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A literature review and classifications of recommender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systems 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D.H.Park, H.K.Kim, </a:t>
                      </a:r>
                      <a:r>
                        <a:rPr lang="en-GB" sz="1400"/>
                        <a:t>I.Y.Choi, J.K.Kim</a:t>
                      </a:r>
                    </a:p>
                    <a:p>
                      <a:pPr lvl="0">
                        <a:buNone/>
                      </a:pPr>
                      <a:r>
                        <a:rPr lang="en-GB" sz="1400"/>
                        <a:t>(2012)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Data Mining Techniques </a:t>
                      </a:r>
                      <a:r>
                        <a:rPr lang="en-GB" sz="1400" b="0" i="0" u="none" strike="noStrike" noProof="0" dirty="0">
                          <a:latin typeface="Calibri"/>
                        </a:rPr>
                        <a:t>(K-Means, Link Analysis, etc.)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Provides insight about future trends in the field of </a:t>
                      </a:r>
                      <a:r>
                        <a:rPr lang="en-GB" sz="1400"/>
                        <a:t>recommender systems.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Limited to eight types of data mining techniques.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43115"/>
                  </a:ext>
                </a:extLst>
              </a:tr>
              <a:tr h="743420">
                <a:tc>
                  <a:txBody>
                    <a:bodyPr/>
                    <a:lstStyle/>
                    <a:p>
                      <a:r>
                        <a:rPr lang="en-GB" sz="1400"/>
                        <a:t>5.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The use of machine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learning algorithms in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recommender 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Ivens Portugal, Paulo </a:t>
                      </a:r>
                      <a:r>
                        <a:rPr lang="en-GB" sz="1400"/>
                        <a:t>Alencar, Donald Cowan</a:t>
                      </a:r>
                    </a:p>
                    <a:p>
                      <a:pPr lvl="0">
                        <a:buNone/>
                      </a:pPr>
                      <a:r>
                        <a:rPr lang="en-GB" sz="1400"/>
                        <a:t>(2015)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Bayesian and Decision Tree Algorithms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Identifies research opportunities for software </a:t>
                      </a:r>
                      <a:r>
                        <a:rPr lang="en-GB" sz="1400"/>
                        <a:t>engineering research.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Nowadays, DL algorithms </a:t>
                      </a:r>
                      <a:r>
                        <a:rPr lang="en-GB" sz="1400"/>
                        <a:t>surpass ML algorithms in speed and power.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8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    </a:t>
            </a:r>
            <a:r>
              <a:rPr lang="en-GB" b="1" dirty="0">
                <a:ea typeface="+mj-lt"/>
                <a:cs typeface="+mj-lt"/>
              </a:rPr>
              <a:t>Problem Description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>
                <a:cs typeface="Calibri"/>
              </a:rPr>
              <a:t>We can understand that we now have pre-trained deep learning models to work with, over machine learning models.</a:t>
            </a:r>
          </a:p>
          <a:p>
            <a:r>
              <a:rPr lang="en-GB" sz="2400">
                <a:cs typeface="Calibri"/>
              </a:rPr>
              <a:t>We will try to separate the tokens and tag them, whilst filtering out useless words.</a:t>
            </a:r>
          </a:p>
          <a:p>
            <a:r>
              <a:rPr lang="en-GB" sz="2400">
                <a:cs typeface="Calibri"/>
              </a:rPr>
              <a:t>The sentiment of the user's statement also needs to be considered while recommending.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To obtain the raw recommendations, we need to check for correlations between the tokens and the product names.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Organizing the recommendations and allocating them to each user will give us our final set of recommendations.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18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  </a:t>
            </a:r>
            <a:r>
              <a:rPr lang="en-US" sz="5600" b="1" dirty="0"/>
              <a:t>Architecture</a:t>
            </a:r>
            <a:br>
              <a:rPr lang="en-US" sz="5600" b="1" dirty="0"/>
            </a:br>
            <a:r>
              <a:rPr lang="en-US" sz="5600" b="1" dirty="0"/>
              <a:t>     Diagram</a:t>
            </a:r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8" descr="Diagram&#10;&#10;Description automatically generated">
            <a:extLst>
              <a:ext uri="{FF2B5EF4-FFF2-40B4-BE49-F238E27FC236}">
                <a16:creationId xmlns:a16="http://schemas.microsoft.com/office/drawing/2014/main" id="{39CB223B-797A-46CD-AEA2-12009258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309" y="103297"/>
            <a:ext cx="4047380" cy="6647776"/>
          </a:xfrm>
        </p:spPr>
      </p:pic>
    </p:spTree>
    <p:extLst>
      <p:ext uri="{BB962C8B-B14F-4D97-AF65-F5344CB8AC3E}">
        <p14:creationId xmlns:p14="http://schemas.microsoft.com/office/powerpoint/2010/main" val="368589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   </a:t>
            </a:r>
            <a:r>
              <a:rPr lang="en-GB" b="1" dirty="0">
                <a:ea typeface="+mj-lt"/>
                <a:cs typeface="+mj-lt"/>
              </a:rPr>
              <a:t>Module I  - Tokenization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GB" sz="2400" b="1" dirty="0">
                <a:cs typeface="Calibri"/>
              </a:rPr>
              <a:t>Pseudocode: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For each dialogue in conversation: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Split dialogue in tokens and store them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doc = </a:t>
            </a:r>
            <a:r>
              <a:rPr lang="en-GB" sz="2400" dirty="0" err="1">
                <a:cs typeface="Calibri"/>
              </a:rPr>
              <a:t>nlp</a:t>
            </a:r>
            <a:r>
              <a:rPr lang="en-GB" sz="2400" dirty="0">
                <a:cs typeface="Calibri"/>
              </a:rPr>
              <a:t>(dialogue)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For each token in </a:t>
            </a:r>
            <a:r>
              <a:rPr lang="en-GB" sz="2400" dirty="0" err="1">
                <a:cs typeface="Calibri"/>
              </a:rPr>
              <a:t>token_list</a:t>
            </a:r>
            <a:r>
              <a:rPr lang="en-GB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if tag == 'NOUN', add to </a:t>
            </a:r>
            <a:r>
              <a:rPr lang="en-GB" sz="2400" dirty="0" err="1">
                <a:cs typeface="Calibri"/>
              </a:rPr>
              <a:t>noun_list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else if tag == 'VERB' add to </a:t>
            </a:r>
            <a:r>
              <a:rPr lang="en-GB" sz="2400" dirty="0" err="1">
                <a:cs typeface="Calibri"/>
              </a:rPr>
              <a:t>verb_list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End for loop...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</a:t>
            </a:r>
            <a:r>
              <a:rPr lang="en-GB" sz="2400" i="1" dirty="0">
                <a:cs typeface="Calibri"/>
              </a:rPr>
              <a:t>#Using </a:t>
            </a:r>
            <a:r>
              <a:rPr lang="en-GB" sz="2400" i="1" dirty="0" err="1">
                <a:cs typeface="Calibri"/>
              </a:rPr>
              <a:t>Spacy's</a:t>
            </a:r>
            <a:r>
              <a:rPr lang="en-GB" sz="2400" i="1" dirty="0">
                <a:cs typeface="Calibri"/>
              </a:rPr>
              <a:t> functions, we can identify entities.</a:t>
            </a:r>
          </a:p>
        </p:txBody>
      </p:sp>
    </p:spTree>
    <p:extLst>
      <p:ext uri="{BB962C8B-B14F-4D97-AF65-F5344CB8AC3E}">
        <p14:creationId xmlns:p14="http://schemas.microsoft.com/office/powerpoint/2010/main" val="38484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   </a:t>
            </a:r>
            <a:r>
              <a:rPr lang="en-GB" b="1" dirty="0">
                <a:ea typeface="+mj-lt"/>
                <a:cs typeface="+mj-lt"/>
              </a:rPr>
              <a:t>Module I  - Tokenization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563" y="2252472"/>
            <a:ext cx="99768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For entity in </a:t>
            </a:r>
            <a:r>
              <a:rPr lang="en-GB" sz="2400" dirty="0" err="1">
                <a:cs typeface="Calibri"/>
              </a:rPr>
              <a:t>doc.ents</a:t>
            </a:r>
            <a:r>
              <a:rPr lang="en-GB" sz="2400" dirty="0">
                <a:cs typeface="Calibri"/>
              </a:rPr>
              <a:t>:</a:t>
            </a:r>
            <a:endParaRPr lang="en-US"/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 Append entity to users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 Append </a:t>
            </a:r>
            <a:r>
              <a:rPr lang="en-GB" sz="2400" dirty="0" err="1">
                <a:cs typeface="Calibri"/>
              </a:rPr>
              <a:t>entity_lab</a:t>
            </a:r>
            <a:r>
              <a:rPr lang="en-GB" sz="2400" dirty="0">
                <a:cs typeface="Calibri"/>
              </a:rPr>
              <a:t> to </a:t>
            </a:r>
            <a:r>
              <a:rPr lang="en-GB" sz="2400" dirty="0" err="1">
                <a:cs typeface="Calibri"/>
              </a:rPr>
              <a:t>user_types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End for loop...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End for loop....</a:t>
            </a:r>
          </a:p>
          <a:p>
            <a:pPr marL="0" indent="0">
              <a:buNone/>
            </a:pPr>
            <a:r>
              <a:rPr lang="en-GB" sz="2400" i="1" dirty="0">
                <a:cs typeface="Calibri"/>
              </a:rPr>
              <a:t>#Remove any leftover stop words in the nouns list</a:t>
            </a:r>
            <a:endParaRPr lang="en-GB" sz="2400" i="1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latin typeface="Calibri"/>
                <a:cs typeface="Calibri"/>
              </a:rPr>
              <a:t>nouns = [word for word in nouns if not word in </a:t>
            </a:r>
            <a:r>
              <a:rPr lang="en-GB" sz="2400" dirty="0" err="1">
                <a:latin typeface="Calibri"/>
                <a:cs typeface="Calibri"/>
              </a:rPr>
              <a:t>stopwords.words</a:t>
            </a:r>
            <a:r>
              <a:rPr lang="en-GB" sz="2400" dirty="0">
                <a:latin typeface="Calibri"/>
                <a:cs typeface="Calibri"/>
              </a:rPr>
              <a:t>()]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Store all tokens in a </a:t>
            </a:r>
            <a:r>
              <a:rPr lang="en-GB" sz="2400" dirty="0" err="1">
                <a:cs typeface="Calibri"/>
              </a:rPr>
              <a:t>dataframe</a:t>
            </a:r>
            <a:r>
              <a:rPr lang="en-GB" sz="2400" dirty="0">
                <a:cs typeface="Calibri"/>
              </a:rPr>
              <a:t>, and return the </a:t>
            </a:r>
            <a:r>
              <a:rPr lang="en-GB" sz="2400" dirty="0" err="1">
                <a:cs typeface="Calibri"/>
              </a:rPr>
              <a:t>dataframe</a:t>
            </a:r>
            <a:r>
              <a:rPr lang="en-GB" sz="2400" dirty="0">
                <a:cs typeface="Calibri"/>
              </a:rPr>
              <a:t>                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89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</a:t>
            </a:r>
            <a:r>
              <a:rPr lang="en-GB" b="1" dirty="0">
                <a:ea typeface="+mj-lt"/>
                <a:cs typeface="+mj-lt"/>
              </a:rPr>
              <a:t>Module II  - Dialogue Parsing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243379" cy="4308348"/>
          </a:xfrm>
        </p:spPr>
        <p:txBody>
          <a:bodyPr anchor="t">
            <a:normAutofit lnSpcReduction="10000"/>
          </a:bodyPr>
          <a:lstStyle/>
          <a:p>
            <a:r>
              <a:rPr lang="en-GB" sz="2400" b="1" dirty="0">
                <a:cs typeface="Calibri"/>
              </a:rPr>
              <a:t>Pseudocode:</a:t>
            </a:r>
            <a:endParaRPr lang="en-GB" sz="2400" b="1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</a:t>
            </a:r>
            <a:r>
              <a:rPr lang="en-GB" sz="2400" i="1" dirty="0">
                <a:cs typeface="Calibri"/>
              </a:rPr>
              <a:t> #Obtain sentiments using the NLTK Vader Sentiment Analyzer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Create a </a:t>
            </a:r>
            <a:r>
              <a:rPr lang="en-GB" sz="2400" dirty="0" err="1">
                <a:cs typeface="Calibri"/>
              </a:rPr>
              <a:t>dataframe</a:t>
            </a:r>
            <a:r>
              <a:rPr lang="en-GB" sz="2400" dirty="0">
                <a:cs typeface="Calibri"/>
              </a:rPr>
              <a:t> to store sentiment values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</a:t>
            </a:r>
            <a:r>
              <a:rPr lang="en-GB" sz="2400" dirty="0" err="1">
                <a:cs typeface="Calibri"/>
              </a:rPr>
              <a:t>sid</a:t>
            </a:r>
            <a:r>
              <a:rPr lang="en-GB" sz="2400" dirty="0">
                <a:cs typeface="Calibri"/>
              </a:rPr>
              <a:t> = </a:t>
            </a:r>
            <a:r>
              <a:rPr lang="en-GB" sz="2400" dirty="0" err="1">
                <a:cs typeface="Calibri"/>
              </a:rPr>
              <a:t>SentimentIntensityAnalyzer</a:t>
            </a:r>
            <a:r>
              <a:rPr lang="en-GB" sz="2400" dirty="0">
                <a:cs typeface="Calibri"/>
              </a:rPr>
              <a:t>()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For each dialogue in conversation: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Calculate polarity scores for each dialogue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Append values to sentiments </a:t>
            </a:r>
            <a:r>
              <a:rPr lang="en-GB" sz="2400" dirty="0" err="1">
                <a:cs typeface="Calibri"/>
              </a:rPr>
              <a:t>dataframe</a:t>
            </a:r>
            <a:r>
              <a:rPr lang="en-GB" sz="2400" dirty="0">
                <a:cs typeface="Calibri"/>
              </a:rPr>
              <a:t> corresponding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to each sentiment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Return the sentiment values </a:t>
            </a:r>
            <a:r>
              <a:rPr lang="en-GB" sz="2400" dirty="0" err="1">
                <a:cs typeface="Calibri"/>
              </a:rPr>
              <a:t>dataframe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End for loop....</a:t>
            </a:r>
          </a:p>
        </p:txBody>
      </p:sp>
    </p:spTree>
    <p:extLst>
      <p:ext uri="{BB962C8B-B14F-4D97-AF65-F5344CB8AC3E}">
        <p14:creationId xmlns:p14="http://schemas.microsoft.com/office/powerpoint/2010/main" val="166942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</a:t>
            </a:r>
            <a:r>
              <a:rPr lang="en-GB" b="1" dirty="0">
                <a:ea typeface="+mj-lt"/>
                <a:cs typeface="+mj-lt"/>
              </a:rPr>
              <a:t>Module II  - Dialogue Parsing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243379" cy="43083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i="1" dirty="0">
                <a:cs typeface="Calibri"/>
              </a:rPr>
              <a:t>#Displaying the dependency trees....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For each dialogue in conversation: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#Use loaded dictionary of English words from Spacy library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</a:t>
            </a:r>
            <a:r>
              <a:rPr lang="en-GB" sz="2400" dirty="0" err="1">
                <a:cs typeface="Calibri"/>
              </a:rPr>
              <a:t>nlp</a:t>
            </a:r>
            <a:r>
              <a:rPr lang="en-GB" sz="2400" dirty="0">
                <a:cs typeface="Calibri"/>
              </a:rPr>
              <a:t> = </a:t>
            </a:r>
            <a:r>
              <a:rPr lang="en-GB" sz="2400" dirty="0" err="1">
                <a:cs typeface="Calibri"/>
              </a:rPr>
              <a:t>spacy.load</a:t>
            </a:r>
            <a:r>
              <a:rPr lang="en-GB" sz="2400" dirty="0">
                <a:cs typeface="Calibri"/>
              </a:rPr>
              <a:t>('</a:t>
            </a:r>
            <a:r>
              <a:rPr lang="en-GB" sz="2400" dirty="0" err="1">
                <a:cs typeface="Calibri"/>
              </a:rPr>
              <a:t>en_core_web_md</a:t>
            </a:r>
            <a:r>
              <a:rPr lang="en-GB" sz="2400" dirty="0">
                <a:cs typeface="Calibri"/>
              </a:rPr>
              <a:t>')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doc = </a:t>
            </a:r>
            <a:r>
              <a:rPr lang="en-GB" sz="2400" dirty="0" err="1">
                <a:cs typeface="Calibri"/>
              </a:rPr>
              <a:t>nlp</a:t>
            </a:r>
            <a:r>
              <a:rPr lang="en-GB" sz="2400" dirty="0">
                <a:cs typeface="Calibri"/>
              </a:rPr>
              <a:t>(dialogue)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</a:t>
            </a:r>
            <a:r>
              <a:rPr lang="en-GB" sz="2400" i="1" dirty="0">
                <a:cs typeface="Calibri"/>
              </a:rPr>
              <a:t>#Displacy is a visualization library for NLP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</a:t>
            </a:r>
            <a:r>
              <a:rPr lang="en-GB" sz="2400" dirty="0" err="1">
                <a:cs typeface="Calibri"/>
              </a:rPr>
              <a:t>displacy.render</a:t>
            </a:r>
            <a:r>
              <a:rPr lang="en-GB" sz="2400" dirty="0">
                <a:cs typeface="Calibri"/>
              </a:rPr>
              <a:t>(doc, style = 'dep')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End for loop...</a:t>
            </a:r>
          </a:p>
        </p:txBody>
      </p:sp>
    </p:spTree>
    <p:extLst>
      <p:ext uri="{BB962C8B-B14F-4D97-AF65-F5344CB8AC3E}">
        <p14:creationId xmlns:p14="http://schemas.microsoft.com/office/powerpoint/2010/main" val="279035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Predicting and Classifying Interests of Users based on Direct Interactions</vt:lpstr>
      <vt:lpstr>                            Abstract</vt:lpstr>
      <vt:lpstr>                      Literature Survey</vt:lpstr>
      <vt:lpstr>                 Problem Description</vt:lpstr>
      <vt:lpstr>  Architecture      Diagram</vt:lpstr>
      <vt:lpstr>                Module I  - Tokenization</vt:lpstr>
      <vt:lpstr>                Module I  - Tokenization</vt:lpstr>
      <vt:lpstr>             Module II  - Dialogue Parsing</vt:lpstr>
      <vt:lpstr>             Module II  - Dialogue Parsing</vt:lpstr>
      <vt:lpstr>     Module III  - Initial Recommendation</vt:lpstr>
      <vt:lpstr>     Module IV – Final Recommendation</vt:lpstr>
      <vt:lpstr>     Module IV – Final Recommendation</vt:lpstr>
      <vt:lpstr>                              Input</vt:lpstr>
      <vt:lpstr>                              Output</vt:lpstr>
      <vt:lpstr>                    Screenshots  - Input</vt:lpstr>
      <vt:lpstr>                 Screenshots – Module I</vt:lpstr>
      <vt:lpstr>                 Screenshots – Module II</vt:lpstr>
      <vt:lpstr>                 Screenshots – Module III</vt:lpstr>
      <vt:lpstr>                 Screenshots – Module III</vt:lpstr>
      <vt:lpstr>                 Screenshots – Module III</vt:lpstr>
      <vt:lpstr>                 Screenshots – Module IV</vt:lpstr>
      <vt:lpstr>                 Screenshots – Module IV</vt:lpstr>
      <vt:lpstr>                           References</vt:lpstr>
      <vt:lpstr>                           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1472</cp:revision>
  <dcterms:created xsi:type="dcterms:W3CDTF">2020-11-01T14:38:05Z</dcterms:created>
  <dcterms:modified xsi:type="dcterms:W3CDTF">2020-11-01T23:29:57Z</dcterms:modified>
</cp:coreProperties>
</file>