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60" r:id="rId4"/>
    <p:sldId id="262" r:id="rId5"/>
    <p:sldId id="263" r:id="rId6"/>
    <p:sldId id="296" r:id="rId7"/>
    <p:sldId id="264" r:id="rId8"/>
    <p:sldId id="259" r:id="rId9"/>
    <p:sldId id="265" r:id="rId10"/>
    <p:sldId id="266" r:id="rId11"/>
    <p:sldId id="273" r:id="rId12"/>
    <p:sldId id="275" r:id="rId13"/>
    <p:sldId id="274" r:id="rId14"/>
    <p:sldId id="276" r:id="rId15"/>
    <p:sldId id="277" r:id="rId16"/>
    <p:sldId id="279" r:id="rId17"/>
    <p:sldId id="278" r:id="rId18"/>
    <p:sldId id="271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2" r:id="rId30"/>
    <p:sldId id="293" r:id="rId31"/>
    <p:sldId id="289" r:id="rId32"/>
    <p:sldId id="294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553" autoAdjust="0"/>
  </p:normalViewPr>
  <p:slideViewPr>
    <p:cSldViewPr snapToGrid="0">
      <p:cViewPr varScale="1">
        <p:scale>
          <a:sx n="110" d="100"/>
          <a:sy n="110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1FF8-9473-4E82-A943-01597A0C23DE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5D94A-4395-4A82-8A27-E20AF659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3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r>
              <a:rPr lang="en-US" baseline="0" dirty="0" smtClean="0"/>
              <a:t> not created yet</a:t>
            </a:r>
          </a:p>
          <a:p>
            <a:r>
              <a:rPr lang="en-US" baseline="0" dirty="0" smtClean="0"/>
              <a:t>Tons of exceptions trying to create saga</a:t>
            </a:r>
          </a:p>
          <a:p>
            <a:r>
              <a:rPr lang="en-US" baseline="0" dirty="0" smtClean="0"/>
              <a:t>Tons of concurrency exceptions trying to modify saga</a:t>
            </a:r>
          </a:p>
          <a:p>
            <a:r>
              <a:rPr lang="en-US" baseline="0" dirty="0" smtClean="0"/>
              <a:t>Huge load on saga O(N *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r>
              <a:rPr lang="en-US" baseline="0" dirty="0" smtClean="0"/>
              <a:t> not created yet</a:t>
            </a:r>
          </a:p>
          <a:p>
            <a:r>
              <a:rPr lang="en-US" baseline="0" dirty="0" smtClean="0"/>
              <a:t>Tons of exceptions trying to create saga</a:t>
            </a:r>
          </a:p>
          <a:p>
            <a:r>
              <a:rPr lang="en-US" baseline="0" dirty="0" smtClean="0"/>
              <a:t>Tons of concurrency exceptions trying to modify saga</a:t>
            </a:r>
          </a:p>
          <a:p>
            <a:r>
              <a:rPr lang="en-US" baseline="0" dirty="0" smtClean="0"/>
              <a:t>Huge load </a:t>
            </a:r>
            <a:r>
              <a:rPr lang="en-US" baseline="0" smtClean="0"/>
              <a:t>on saga O(N * 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Saga</a:t>
            </a:r>
            <a:r>
              <a:rPr lang="en-US" baseline="0" dirty="0" smtClean="0"/>
              <a:t> not created yet</a:t>
            </a:r>
          </a:p>
          <a:p>
            <a:r>
              <a:rPr lang="en-US" baseline="0" dirty="0" smtClean="0"/>
              <a:t>Tons of exceptions trying to create saga</a:t>
            </a:r>
          </a:p>
          <a:p>
            <a:r>
              <a:rPr lang="en-US" baseline="0" dirty="0" smtClean="0"/>
              <a:t>Tons of concurrency exceptions trying to modify saga</a:t>
            </a:r>
          </a:p>
          <a:p>
            <a:r>
              <a:rPr lang="en-US" baseline="0" dirty="0" smtClean="0"/>
              <a:t>Huge load </a:t>
            </a:r>
            <a:r>
              <a:rPr lang="en-US" baseline="0" smtClean="0"/>
              <a:t>on saga O(N * 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one item would finish until all finished their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maintain routes</a:t>
            </a:r>
          </a:p>
          <a:p>
            <a:r>
              <a:rPr lang="en-US" dirty="0" smtClean="0"/>
              <a:t>Adding a new step meant re-deploying</a:t>
            </a:r>
            <a:r>
              <a:rPr lang="en-US" baseline="0" dirty="0" smtClean="0"/>
              <a:t> steps</a:t>
            </a:r>
          </a:p>
          <a:p>
            <a:r>
              <a:rPr lang="en-US" baseline="0" dirty="0" smtClean="0"/>
              <a:t>Now 2N endpoints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6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one goes through quickly</a:t>
            </a:r>
          </a:p>
          <a:p>
            <a:r>
              <a:rPr lang="en-US" baseline="0" dirty="0" smtClean="0"/>
              <a:t>Additional data stored on routing slip</a:t>
            </a:r>
          </a:p>
          <a:p>
            <a:r>
              <a:rPr lang="en-US" baseline="0" dirty="0" smtClean="0"/>
              <a:t>Adding a new step doesn’t significantly affect process</a:t>
            </a:r>
          </a:p>
          <a:p>
            <a:r>
              <a:rPr lang="en-US" baseline="0" dirty="0" smtClean="0"/>
              <a:t>No step knows about the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 transport – gained</a:t>
            </a:r>
            <a:r>
              <a:rPr lang="en-US" baseline="0" dirty="0" smtClean="0"/>
              <a:t> on transactions but was slower than no-</a:t>
            </a:r>
            <a:r>
              <a:rPr lang="en-US" baseline="0" dirty="0" err="1" smtClean="0"/>
              <a:t>txns</a:t>
            </a:r>
            <a:r>
              <a:rPr lang="en-US" baseline="0" dirty="0" smtClean="0"/>
              <a:t> w/ MSMQ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5D94A-4395-4A82-8A27-E20AF6595A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7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7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4F0A-FF5A-46CA-BDD8-B894027909AB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19F-61F0-468D-9B22-30F7723B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91" y="70969"/>
            <a:ext cx="8691327" cy="2387600"/>
          </a:xfrm>
        </p:spPr>
        <p:txBody>
          <a:bodyPr anchor="ctr">
            <a:normAutofit/>
          </a:bodyPr>
          <a:lstStyle/>
          <a:p>
            <a:r>
              <a:rPr lang="en-US" sz="7300" dirty="0" smtClean="0"/>
              <a:t>Scaling </a:t>
            </a:r>
            <a:r>
              <a:rPr lang="en-US" sz="7300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2052" y="2693396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4521449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8" y="4724403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85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Files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42615"/>
              </p:ext>
            </p:extLst>
          </p:nvPr>
        </p:nvGraphicFramePr>
        <p:xfrm>
          <a:off x="266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BatchId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11" name="Flowchart: Document 10"/>
          <p:cNvSpPr/>
          <p:nvPr/>
        </p:nvSpPr>
        <p:spPr>
          <a:xfrm>
            <a:off x="7791450" y="2455333"/>
            <a:ext cx="971550" cy="13462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9250" y="2455333"/>
            <a:ext cx="13716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Exporter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599" y="4030133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UPDATE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3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IS NULL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58672"/>
              </p:ext>
            </p:extLst>
          </p:nvPr>
        </p:nvGraphicFramePr>
        <p:xfrm>
          <a:off x="266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BatchId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81599" y="4030133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FROM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BatchId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3</a:t>
            </a: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 flipV="1">
            <a:off x="4076700" y="2734734"/>
            <a:ext cx="1352550" cy="393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</p:cNvCxnSpPr>
          <p:nvPr/>
        </p:nvCxnSpPr>
        <p:spPr>
          <a:xfrm flipH="1">
            <a:off x="4076700" y="3128434"/>
            <a:ext cx="1352550" cy="1181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00850" y="274743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00850" y="3039533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38379"/>
              </p:ext>
            </p:extLst>
          </p:nvPr>
        </p:nvGraphicFramePr>
        <p:xfrm>
          <a:off x="266700" y="2057400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BatchId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Kiera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NULL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27" name="Rounded Rectangle 26"/>
          <p:cNvSpPr/>
          <p:nvPr/>
        </p:nvSpPr>
        <p:spPr>
          <a:xfrm>
            <a:off x="114300" y="2899833"/>
            <a:ext cx="4076700" cy="76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4825" y="5626100"/>
            <a:ext cx="3848100" cy="1460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latin typeface="+mn-lt"/>
              </a:rPr>
              <a:t>Mark records to export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latin typeface="+mn-lt"/>
              </a:rPr>
              <a:t>Export marked records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76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6" grpId="0"/>
      <p:bldP spid="27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Database Enrichment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Routing slips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30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463" y="1825625"/>
            <a:ext cx="8051887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Enriching search data from various sources</a:t>
            </a:r>
          </a:p>
          <a:p>
            <a:endParaRPr lang="en-US" dirty="0"/>
          </a:p>
          <a:p>
            <a:r>
              <a:rPr lang="en-US" dirty="0" smtClean="0"/>
              <a:t>Some sources are required, some not</a:t>
            </a:r>
          </a:p>
          <a:p>
            <a:endParaRPr lang="en-US" dirty="0"/>
          </a:p>
          <a:p>
            <a:r>
              <a:rPr lang="en-US" dirty="0" smtClean="0"/>
              <a:t>Some dependent on previous steps</a:t>
            </a:r>
          </a:p>
          <a:p>
            <a:endParaRPr lang="en-US" dirty="0"/>
          </a:p>
          <a:p>
            <a:r>
              <a:rPr lang="en-US" dirty="0" smtClean="0"/>
              <a:t>Initiated with large batch of initial messages</a:t>
            </a:r>
          </a:p>
        </p:txBody>
      </p:sp>
    </p:spTree>
    <p:extLst>
      <p:ext uri="{BB962C8B-B14F-4D97-AF65-F5344CB8AC3E}">
        <p14:creationId xmlns:p14="http://schemas.microsoft.com/office/powerpoint/2010/main" val="40760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#1: Observer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7030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29" y="4097774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6190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6189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6188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6187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 flipV="1">
            <a:off x="2743199" y="1916320"/>
            <a:ext cx="2002991" cy="118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2743199" y="2035317"/>
            <a:ext cx="2002990" cy="7553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2743199" y="2035317"/>
            <a:ext cx="2002989" cy="1629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>
            <a:off x="2743199" y="2035317"/>
            <a:ext cx="2002988" cy="24987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2743198" y="1916320"/>
            <a:ext cx="2002992" cy="252608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 flipV="1">
            <a:off x="2743198" y="2790621"/>
            <a:ext cx="2002991" cy="165178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 flipV="1">
            <a:off x="2743198" y="3664922"/>
            <a:ext cx="2002990" cy="7774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0" idx="1"/>
          </p:cNvCxnSpPr>
          <p:nvPr/>
        </p:nvCxnSpPr>
        <p:spPr>
          <a:xfrm>
            <a:off x="2743198" y="4442402"/>
            <a:ext cx="2002989" cy="9161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H="1" flipV="1">
            <a:off x="1860114" y="4787030"/>
            <a:ext cx="6264" cy="77452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2138618" y="5490457"/>
            <a:ext cx="2904372" cy="669774"/>
            <a:chOff x="671630" y="4663111"/>
            <a:chExt cx="3201869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2409047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Saga Creation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9824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#1: Observer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7030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29" y="4097774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6190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6189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6188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6187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743198" y="1916320"/>
            <a:ext cx="2002992" cy="25260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2743198" y="2790621"/>
            <a:ext cx="2002991" cy="16517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2743198" y="3664922"/>
            <a:ext cx="2002990" cy="777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0" idx="1"/>
          </p:cNvCxnSpPr>
          <p:nvPr/>
        </p:nvCxnSpPr>
        <p:spPr>
          <a:xfrm>
            <a:off x="2743198" y="4442402"/>
            <a:ext cx="2002989" cy="916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2743198" y="1916320"/>
            <a:ext cx="2002992" cy="252608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 flipV="1">
            <a:off x="2743198" y="2790621"/>
            <a:ext cx="2002991" cy="165178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 flipV="1">
            <a:off x="2743198" y="3664922"/>
            <a:ext cx="2002990" cy="7774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0" idx="1"/>
          </p:cNvCxnSpPr>
          <p:nvPr/>
        </p:nvCxnSpPr>
        <p:spPr>
          <a:xfrm>
            <a:off x="2743198" y="4442402"/>
            <a:ext cx="2002989" cy="9161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H="1" flipV="1">
            <a:off x="1860114" y="4787030"/>
            <a:ext cx="6264" cy="77452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2138618" y="5490457"/>
            <a:ext cx="3366036" cy="669774"/>
            <a:chOff x="671630" y="4663111"/>
            <a:chExt cx="3710823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2918001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Queue Contention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V="1">
            <a:off x="1860114" y="2379945"/>
            <a:ext cx="1" cy="171782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93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#1: Observer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7030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29" y="2890157"/>
            <a:ext cx="1766169" cy="230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6190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6189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6188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6187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743198" y="1916320"/>
            <a:ext cx="2002992" cy="21250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2743198" y="2790621"/>
            <a:ext cx="2002991" cy="12507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2743198" y="3664922"/>
            <a:ext cx="2002990" cy="3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0" idx="1"/>
          </p:cNvCxnSpPr>
          <p:nvPr/>
        </p:nvCxnSpPr>
        <p:spPr>
          <a:xfrm>
            <a:off x="2743198" y="4041322"/>
            <a:ext cx="2002989" cy="492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3"/>
            <a:endCxn id="7" idx="1"/>
          </p:cNvCxnSpPr>
          <p:nvPr/>
        </p:nvCxnSpPr>
        <p:spPr>
          <a:xfrm flipV="1">
            <a:off x="2449286" y="1916320"/>
            <a:ext cx="2296904" cy="156532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4" idx="3"/>
            <a:endCxn id="8" idx="1"/>
          </p:cNvCxnSpPr>
          <p:nvPr/>
        </p:nvCxnSpPr>
        <p:spPr>
          <a:xfrm flipV="1">
            <a:off x="2449286" y="2790621"/>
            <a:ext cx="2296903" cy="117227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5" idx="3"/>
            <a:endCxn id="9" idx="1"/>
          </p:cNvCxnSpPr>
          <p:nvPr/>
        </p:nvCxnSpPr>
        <p:spPr>
          <a:xfrm flipV="1">
            <a:off x="2449285" y="3664922"/>
            <a:ext cx="2296903" cy="78287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6" idx="3"/>
            <a:endCxn id="10" idx="1"/>
          </p:cNvCxnSpPr>
          <p:nvPr/>
        </p:nvCxnSpPr>
        <p:spPr>
          <a:xfrm flipV="1">
            <a:off x="2449284" y="4534019"/>
            <a:ext cx="2296903" cy="38884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V="1">
            <a:off x="1860114" y="5192486"/>
            <a:ext cx="0" cy="86825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2138618" y="5490457"/>
            <a:ext cx="3212147" cy="669774"/>
            <a:chOff x="671630" y="4663111"/>
            <a:chExt cx="3541168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1" y="4850694"/>
              <a:ext cx="2748347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Saga Contention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V="1">
            <a:off x="1860114" y="2379945"/>
            <a:ext cx="1" cy="51021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75657" y="3298371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175657" y="3779617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75656" y="4264523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75655" y="4739583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#2: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7030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29" y="4308388"/>
            <a:ext cx="1766169" cy="8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6190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6189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6188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6187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743198" y="1916320"/>
            <a:ext cx="2002992" cy="28341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2743198" y="2790621"/>
            <a:ext cx="2002991" cy="19598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9" idx="1"/>
          </p:cNvCxnSpPr>
          <p:nvPr/>
        </p:nvCxnSpPr>
        <p:spPr>
          <a:xfrm flipV="1">
            <a:off x="2743198" y="3664922"/>
            <a:ext cx="2002990" cy="10855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0" idx="1"/>
          </p:cNvCxnSpPr>
          <p:nvPr/>
        </p:nvCxnSpPr>
        <p:spPr>
          <a:xfrm flipV="1">
            <a:off x="2743198" y="4534019"/>
            <a:ext cx="2002989" cy="216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2743198" y="1916320"/>
            <a:ext cx="2002992" cy="283411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 flipV="1">
            <a:off x="2743198" y="2790621"/>
            <a:ext cx="2002991" cy="195981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9" idx="1"/>
          </p:cNvCxnSpPr>
          <p:nvPr/>
        </p:nvCxnSpPr>
        <p:spPr>
          <a:xfrm flipV="1">
            <a:off x="2743198" y="3664922"/>
            <a:ext cx="2002990" cy="108551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10" idx="1"/>
          </p:cNvCxnSpPr>
          <p:nvPr/>
        </p:nvCxnSpPr>
        <p:spPr>
          <a:xfrm flipV="1">
            <a:off x="2743198" y="4534019"/>
            <a:ext cx="2002989" cy="21641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V="1">
            <a:off x="1860114" y="5192486"/>
            <a:ext cx="0" cy="86825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2138618" y="5490457"/>
            <a:ext cx="2442707" cy="669774"/>
            <a:chOff x="671630" y="4663111"/>
            <a:chExt cx="2692916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1900094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Slooooooow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V="1">
            <a:off x="1860114" y="2379945"/>
            <a:ext cx="1" cy="192844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#2: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7030" y="1690689"/>
            <a:ext cx="1766169" cy="68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7029" y="2890157"/>
            <a:ext cx="1766169" cy="230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6190" y="169068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6189" y="2564990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6188" y="3439291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6187" y="4308388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743198" y="1916320"/>
            <a:ext cx="2002992" cy="21250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2449284" y="2790621"/>
            <a:ext cx="2296905" cy="6910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3"/>
            <a:endCxn id="9" idx="1"/>
          </p:cNvCxnSpPr>
          <p:nvPr/>
        </p:nvCxnSpPr>
        <p:spPr>
          <a:xfrm flipV="1">
            <a:off x="2449286" y="3664922"/>
            <a:ext cx="2296902" cy="2979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3"/>
            <a:endCxn id="10" idx="1"/>
          </p:cNvCxnSpPr>
          <p:nvPr/>
        </p:nvCxnSpPr>
        <p:spPr>
          <a:xfrm>
            <a:off x="2449285" y="4447799"/>
            <a:ext cx="2296902" cy="862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3"/>
            <a:endCxn id="7" idx="1"/>
          </p:cNvCxnSpPr>
          <p:nvPr/>
        </p:nvCxnSpPr>
        <p:spPr>
          <a:xfrm flipV="1">
            <a:off x="2449286" y="1916320"/>
            <a:ext cx="2296904" cy="156532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4" idx="3"/>
            <a:endCxn id="8" idx="1"/>
          </p:cNvCxnSpPr>
          <p:nvPr/>
        </p:nvCxnSpPr>
        <p:spPr>
          <a:xfrm flipV="1">
            <a:off x="2449286" y="2790621"/>
            <a:ext cx="2296903" cy="117227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5" idx="3"/>
            <a:endCxn id="9" idx="1"/>
          </p:cNvCxnSpPr>
          <p:nvPr/>
        </p:nvCxnSpPr>
        <p:spPr>
          <a:xfrm flipV="1">
            <a:off x="2449285" y="3664922"/>
            <a:ext cx="2296903" cy="78287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6" idx="3"/>
            <a:endCxn id="10" idx="1"/>
          </p:cNvCxnSpPr>
          <p:nvPr/>
        </p:nvCxnSpPr>
        <p:spPr>
          <a:xfrm flipV="1">
            <a:off x="2449284" y="4534019"/>
            <a:ext cx="2296903" cy="38884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2"/>
          </p:cNvCxnSpPr>
          <p:nvPr/>
        </p:nvCxnSpPr>
        <p:spPr>
          <a:xfrm flipV="1">
            <a:off x="1860114" y="5192486"/>
            <a:ext cx="0" cy="86825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9"/>
          <p:cNvGrpSpPr/>
          <p:nvPr>
            <p:custDataLst>
              <p:tags r:id="rId1"/>
            </p:custDataLst>
          </p:nvPr>
        </p:nvGrpSpPr>
        <p:grpSpPr>
          <a:xfrm>
            <a:off x="2138618" y="5490457"/>
            <a:ext cx="3981590" cy="669774"/>
            <a:chOff x="671630" y="4663111"/>
            <a:chExt cx="4389429" cy="738302"/>
          </a:xfrm>
        </p:grpSpPr>
        <p:sp>
          <p:nvSpPr>
            <p:cNvPr id="39" name="TextBox 38"/>
            <p:cNvSpPr txBox="1"/>
            <p:nvPr/>
          </p:nvSpPr>
          <p:spPr>
            <a:xfrm>
              <a:off x="1464452" y="4850694"/>
              <a:ext cx="3596607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Complicated and slow</a:t>
              </a:r>
              <a:endParaRPr lang="en-GB" sz="2000" dirty="0"/>
            </a:p>
          </p:txBody>
        </p:sp>
        <p:pic>
          <p:nvPicPr>
            <p:cNvPr id="40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  <p:cxnSp>
        <p:nvCxnSpPr>
          <p:cNvPr id="26" name="Straight Arrow Connector 25"/>
          <p:cNvCxnSpPr>
            <a:stCxn id="6" idx="0"/>
            <a:endCxn id="5" idx="2"/>
          </p:cNvCxnSpPr>
          <p:nvPr/>
        </p:nvCxnSpPr>
        <p:spPr>
          <a:xfrm flipV="1">
            <a:off x="1860114" y="2379945"/>
            <a:ext cx="1" cy="51021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75657" y="3298371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175657" y="3779617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75656" y="4264523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175655" y="4739583"/>
            <a:ext cx="1273629" cy="366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508" y="1845498"/>
            <a:ext cx="6934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1259908" y="4893498"/>
            <a:ext cx="6629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4574608" y="5045898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4974658" y="5948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355657" y="5546294"/>
            <a:ext cx="202217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1) Place Order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5165158" y="5503098"/>
            <a:ext cx="0" cy="44553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03308" y="6101030"/>
            <a:ext cx="1348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259908" y="1997898"/>
            <a:ext cx="12954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3241108" y="1997898"/>
            <a:ext cx="4648200" cy="1104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3393508" y="2105340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Drinks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974658" y="2105340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Coffee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460558" y="2105340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Shakes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317058" y="2105340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Sandwich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317058" y="3598098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Fries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4" idx="0"/>
            <a:endCxn id="12" idx="2"/>
          </p:cNvCxnSpPr>
          <p:nvPr/>
        </p:nvCxnSpPr>
        <p:spPr>
          <a:xfrm flipH="1" flipV="1">
            <a:off x="3984058" y="2562540"/>
            <a:ext cx="1181100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13" idx="2"/>
          </p:cNvCxnSpPr>
          <p:nvPr/>
        </p:nvCxnSpPr>
        <p:spPr>
          <a:xfrm flipV="1">
            <a:off x="5165158" y="2562540"/>
            <a:ext cx="400050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2"/>
          </p:cNvCxnSpPr>
          <p:nvPr/>
        </p:nvCxnSpPr>
        <p:spPr>
          <a:xfrm flipV="1">
            <a:off x="5165158" y="2562540"/>
            <a:ext cx="1885950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0"/>
            <a:endCxn id="15" idx="3"/>
          </p:cNvCxnSpPr>
          <p:nvPr/>
        </p:nvCxnSpPr>
        <p:spPr>
          <a:xfrm flipH="1" flipV="1">
            <a:off x="2498158" y="2333940"/>
            <a:ext cx="2667000" cy="27119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0"/>
            <a:endCxn id="16" idx="3"/>
          </p:cNvCxnSpPr>
          <p:nvPr/>
        </p:nvCxnSpPr>
        <p:spPr>
          <a:xfrm flipH="1" flipV="1">
            <a:off x="2498158" y="3826698"/>
            <a:ext cx="2667000" cy="12192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8057" y="3320587"/>
            <a:ext cx="238125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) Order Accepted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830390" y="5045898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#1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12" idx="2"/>
            <a:endCxn id="34" idx="0"/>
          </p:cNvCxnSpPr>
          <p:nvPr/>
        </p:nvCxnSpPr>
        <p:spPr>
          <a:xfrm flipH="1">
            <a:off x="3420940" y="2562540"/>
            <a:ext cx="563118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34" idx="0"/>
          </p:cNvCxnSpPr>
          <p:nvPr/>
        </p:nvCxnSpPr>
        <p:spPr>
          <a:xfrm>
            <a:off x="1907608" y="2562540"/>
            <a:ext cx="1513332" cy="248335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4" idx="0"/>
          </p:cNvCxnSpPr>
          <p:nvPr/>
        </p:nvCxnSpPr>
        <p:spPr>
          <a:xfrm>
            <a:off x="1907608" y="4055298"/>
            <a:ext cx="1513332" cy="990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07508" y="4381321"/>
            <a:ext cx="22860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3) Item Completed</a:t>
            </a:r>
            <a:endParaRPr lang="en-US" sz="1600" dirty="0"/>
          </a:p>
        </p:txBody>
      </p:sp>
      <p:sp>
        <p:nvSpPr>
          <p:cNvPr id="46" name="Oval 45"/>
          <p:cNvSpPr/>
          <p:nvPr/>
        </p:nvSpPr>
        <p:spPr>
          <a:xfrm>
            <a:off x="3321499" y="5948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7" name="Straight Arrow Connector 46"/>
          <p:cNvCxnSpPr>
            <a:stCxn id="34" idx="2"/>
            <a:endCxn id="46" idx="0"/>
          </p:cNvCxnSpPr>
          <p:nvPr/>
        </p:nvCxnSpPr>
        <p:spPr>
          <a:xfrm>
            <a:off x="3420940" y="5503098"/>
            <a:ext cx="91059" cy="44553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9299" y="5545544"/>
            <a:ext cx="238544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4) Order Completed</a:t>
            </a:r>
            <a:endParaRPr lang="en-US" sz="1600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McDonald’s Sagas</a:t>
            </a:r>
            <a:endParaRPr lang="en-US" dirty="0"/>
          </a:p>
        </p:txBody>
      </p:sp>
      <p:grpSp>
        <p:nvGrpSpPr>
          <p:cNvPr id="36" name="Group 39"/>
          <p:cNvGrpSpPr/>
          <p:nvPr>
            <p:custDataLst>
              <p:tags r:id="rId1"/>
            </p:custDataLst>
          </p:nvPr>
        </p:nvGrpSpPr>
        <p:grpSpPr>
          <a:xfrm>
            <a:off x="159933" y="6063285"/>
            <a:ext cx="3212148" cy="669774"/>
            <a:chOff x="671630" y="4663111"/>
            <a:chExt cx="3541168" cy="738302"/>
          </a:xfrm>
        </p:grpSpPr>
        <p:sp>
          <p:nvSpPr>
            <p:cNvPr id="37" name="TextBox 36"/>
            <p:cNvSpPr txBox="1"/>
            <p:nvPr/>
          </p:nvSpPr>
          <p:spPr>
            <a:xfrm>
              <a:off x="1464451" y="4850694"/>
              <a:ext cx="2748347" cy="44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Tray Contention</a:t>
              </a:r>
              <a:endParaRPr lang="en-GB" sz="2000" dirty="0"/>
            </a:p>
          </p:txBody>
        </p:sp>
        <p:pic>
          <p:nvPicPr>
            <p:cNvPr id="39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0309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45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1282" y="2774516"/>
            <a:ext cx="55626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Rectangle 2"/>
          <p:cNvSpPr/>
          <p:nvPr/>
        </p:nvSpPr>
        <p:spPr>
          <a:xfrm>
            <a:off x="1873682" y="2926916"/>
            <a:ext cx="5257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2096948" y="3079316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Register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2496998" y="3982048"/>
            <a:ext cx="381000" cy="38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2769031" y="3643494"/>
            <a:ext cx="193853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1) Place Order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687498" y="3536516"/>
            <a:ext cx="0" cy="4455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5038" y="3982048"/>
            <a:ext cx="140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392471" y="2588362"/>
            <a:ext cx="169101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dirty="0" smtClean="0"/>
              <a:t>) Prep Meal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3725723" y="3079316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Prep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454956" y="2605239"/>
            <a:ext cx="1762125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3) Pack Meal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039601" y="4527116"/>
            <a:ext cx="253864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4) Order Completed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stCxn id="4" idx="3"/>
            <a:endCxn id="34" idx="1"/>
          </p:cNvCxnSpPr>
          <p:nvPr/>
        </p:nvCxnSpPr>
        <p:spPr>
          <a:xfrm>
            <a:off x="3278048" y="3307916"/>
            <a:ext cx="447675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378882" y="3079316"/>
            <a:ext cx="11811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Pack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906823" y="3307916"/>
            <a:ext cx="472059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9" idx="0"/>
          </p:cNvCxnSpPr>
          <p:nvPr/>
        </p:nvCxnSpPr>
        <p:spPr>
          <a:xfrm>
            <a:off x="5919521" y="3536516"/>
            <a:ext cx="0" cy="44553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729021" y="3982048"/>
            <a:ext cx="381000" cy="38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Subway’s Sagas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4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45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Daily AS/400 Dump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Processing bulk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0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Slip</a:t>
            </a:r>
            <a:endParaRPr lang="en-US" dirty="0"/>
          </a:p>
        </p:txBody>
      </p:sp>
      <p:pic>
        <p:nvPicPr>
          <p:cNvPr id="1026" name="Picture 2" descr="http://www.enterpriseintegrationpatterns.com/img/RoutingTableSi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61" y="3016252"/>
            <a:ext cx="40862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1690689"/>
            <a:ext cx="7891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route a message consecutively through a series of processing steps when the sequence of steps is not known at design-time and may vary for each message?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5103674"/>
            <a:ext cx="7891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 a </a:t>
            </a:r>
            <a:r>
              <a:rPr lang="en-US" i="1" dirty="0"/>
              <a:t>Routing Slip</a:t>
            </a:r>
            <a:r>
              <a:rPr lang="en-US" dirty="0"/>
              <a:t> to each message, specifying the sequence of processing steps. Wrap each component with a special message router that reads the </a:t>
            </a:r>
            <a:r>
              <a:rPr lang="en-US" i="1" dirty="0"/>
              <a:t>Routing Slip</a:t>
            </a:r>
            <a:r>
              <a:rPr lang="en-US" dirty="0"/>
              <a:t> and routes the message to the next component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24523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Option #3: Routing Slip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549397" y="1904288"/>
            <a:ext cx="1766169" cy="49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9397" y="2751256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49396" y="3550564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49395" y="4349872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9395" y="5148529"/>
            <a:ext cx="1766169" cy="4512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10" idx="2"/>
          </p:cNvCxnSpPr>
          <p:nvPr/>
        </p:nvCxnSpPr>
        <p:spPr>
          <a:xfrm flipV="1">
            <a:off x="2432479" y="5599791"/>
            <a:ext cx="1" cy="6489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5" idx="2"/>
          </p:cNvCxnSpPr>
          <p:nvPr/>
        </p:nvCxnSpPr>
        <p:spPr>
          <a:xfrm flipV="1">
            <a:off x="2432482" y="2403210"/>
            <a:ext cx="0" cy="348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7" idx="2"/>
          </p:cNvCxnSpPr>
          <p:nvPr/>
        </p:nvCxnSpPr>
        <p:spPr>
          <a:xfrm flipV="1">
            <a:off x="2432481" y="3202518"/>
            <a:ext cx="1" cy="348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  <a:endCxn id="8" idx="2"/>
          </p:cNvCxnSpPr>
          <p:nvPr/>
        </p:nvCxnSpPr>
        <p:spPr>
          <a:xfrm flipV="1">
            <a:off x="2432480" y="4001826"/>
            <a:ext cx="1" cy="348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9" idx="2"/>
          </p:cNvCxnSpPr>
          <p:nvPr/>
        </p:nvCxnSpPr>
        <p:spPr>
          <a:xfrm flipV="1">
            <a:off x="2432480" y="4801134"/>
            <a:ext cx="0" cy="34739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18" y="2214829"/>
            <a:ext cx="4591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Processing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Ditching DTC and exactly-once messaging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14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Processing daily sales transactions for loyalty reward system</a:t>
            </a:r>
          </a:p>
          <a:p>
            <a:endParaRPr lang="en-US" dirty="0"/>
          </a:p>
          <a:p>
            <a:r>
              <a:rPr lang="en-US" dirty="0" smtClean="0"/>
              <a:t>Highly cyclical load</a:t>
            </a:r>
          </a:p>
          <a:p>
            <a:endParaRPr lang="en-US" dirty="0"/>
          </a:p>
          <a:p>
            <a:r>
              <a:rPr lang="en-US" dirty="0" smtClean="0"/>
              <a:t>Longest observed finish time – 10 hours</a:t>
            </a:r>
          </a:p>
          <a:p>
            <a:endParaRPr lang="en-US" dirty="0"/>
          </a:p>
          <a:p>
            <a:r>
              <a:rPr lang="en-US" dirty="0" smtClean="0"/>
              <a:t>New load 4-5X larger on a daily basis</a:t>
            </a:r>
          </a:p>
        </p:txBody>
      </p:sp>
    </p:spTree>
    <p:extLst>
      <p:ext uri="{BB962C8B-B14F-4D97-AF65-F5344CB8AC3E}">
        <p14:creationId xmlns:p14="http://schemas.microsoft.com/office/powerpoint/2010/main" val="18539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rate: 5 </a:t>
            </a:r>
            <a:r>
              <a:rPr lang="en-US" dirty="0" err="1" smtClean="0"/>
              <a:t>msgs</a:t>
            </a:r>
            <a:r>
              <a:rPr lang="en-US" dirty="0" smtClean="0"/>
              <a:t>/sec</a:t>
            </a:r>
          </a:p>
          <a:p>
            <a:endParaRPr lang="en-US" dirty="0"/>
          </a:p>
          <a:p>
            <a:r>
              <a:rPr lang="en-US" dirty="0" smtClean="0"/>
              <a:t>Target rate: 80-90 </a:t>
            </a:r>
            <a:r>
              <a:rPr lang="en-US" dirty="0" err="1" smtClean="0"/>
              <a:t>msgs</a:t>
            </a:r>
            <a:r>
              <a:rPr lang="en-US" dirty="0" smtClean="0"/>
              <a:t>/sec</a:t>
            </a:r>
          </a:p>
          <a:p>
            <a:endParaRPr lang="en-US" dirty="0"/>
          </a:p>
          <a:p>
            <a:r>
              <a:rPr lang="en-US" dirty="0" smtClean="0"/>
              <a:t>Measured max: 18 </a:t>
            </a:r>
            <a:r>
              <a:rPr lang="en-US" dirty="0" err="1" smtClean="0"/>
              <a:t>msgs</a:t>
            </a:r>
            <a:r>
              <a:rPr lang="en-US" dirty="0" smtClean="0"/>
              <a:t>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SSD All The Things</a:t>
            </a:r>
          </a:p>
          <a:p>
            <a:endParaRPr lang="en-US" dirty="0"/>
          </a:p>
          <a:p>
            <a:r>
              <a:rPr lang="en-US" dirty="0" smtClean="0"/>
              <a:t>Up the cores</a:t>
            </a:r>
          </a:p>
          <a:p>
            <a:endParaRPr lang="en-US" dirty="0"/>
          </a:p>
          <a:p>
            <a:r>
              <a:rPr lang="en-US" dirty="0" smtClean="0"/>
              <a:t>Up the RAM</a:t>
            </a:r>
          </a:p>
          <a:p>
            <a:endParaRPr lang="en-US" dirty="0"/>
          </a:p>
          <a:p>
            <a:r>
              <a:rPr lang="en-US" dirty="0" smtClean="0"/>
              <a:t>Upgrade the network</a:t>
            </a:r>
          </a:p>
          <a:p>
            <a:endParaRPr lang="en-US" dirty="0"/>
          </a:p>
          <a:p>
            <a:r>
              <a:rPr lang="en-US" dirty="0" smtClean="0"/>
              <a:t>Result: doubled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maxes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94772"/>
              </p:ext>
            </p:extLst>
          </p:nvPr>
        </p:nvGraphicFramePr>
        <p:xfrm>
          <a:off x="628650" y="1825625"/>
          <a:ext cx="78867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Elapsed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No-op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</a:t>
                      </a:r>
                      <a:r>
                        <a:rPr lang="en-US" baseline="0" dirty="0" smtClean="0"/>
                        <a:t> +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544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No-op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 + 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92/sec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9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2PC in messaging</a:t>
            </a:r>
            <a:endParaRPr lang="en-US" dirty="0"/>
          </a:p>
        </p:txBody>
      </p:sp>
      <p:sp>
        <p:nvSpPr>
          <p:cNvPr id="4" name="Rounded Rectangle 3"/>
          <p:cNvSpPr/>
          <p:nvPr>
            <p:custDataLst>
              <p:tags r:id="rId1"/>
            </p:custDataLst>
          </p:nvPr>
        </p:nvSpPr>
        <p:spPr>
          <a:xfrm>
            <a:off x="2982686" y="2280557"/>
            <a:ext cx="2895600" cy="3505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>
            <p:custDataLst>
              <p:tags r:id="rId2"/>
            </p:custDataLst>
          </p:nvPr>
        </p:nvSpPr>
        <p:spPr>
          <a:xfrm>
            <a:off x="3935186" y="4414157"/>
            <a:ext cx="990600" cy="11887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3583740" y="2769091"/>
            <a:ext cx="1676400" cy="1187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Service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5" idx="1"/>
          </p:cNvCxnSpPr>
          <p:nvPr>
            <p:custDataLst>
              <p:tags r:id="rId4"/>
            </p:custDataLst>
          </p:nvPr>
        </p:nvCxnSpPr>
        <p:spPr>
          <a:xfrm>
            <a:off x="4421940" y="3956956"/>
            <a:ext cx="8546" cy="45720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4582886" y="400088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Save</a:t>
            </a:r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2068286" y="3002457"/>
            <a:ext cx="990600" cy="5735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>
            <p:custDataLst>
              <p:tags r:id="rId6"/>
            </p:custDataLst>
          </p:nvPr>
        </p:nvGrpSpPr>
        <p:grpSpPr>
          <a:xfrm>
            <a:off x="2586520" y="3098707"/>
            <a:ext cx="618146" cy="381000"/>
            <a:chOff x="838200" y="3886200"/>
            <a:chExt cx="914400" cy="609600"/>
          </a:xfrm>
        </p:grpSpPr>
        <p:sp>
          <p:nvSpPr>
            <p:cNvPr id="11" name="Rectangle 10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>
            <p:custDataLst>
              <p:tags r:id="rId7"/>
            </p:custDataLst>
          </p:nvPr>
        </p:nvCxnSpPr>
        <p:spPr>
          <a:xfrm>
            <a:off x="5181593" y="3371504"/>
            <a:ext cx="31142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irect Access Storage 14"/>
          <p:cNvSpPr/>
          <p:nvPr/>
        </p:nvSpPr>
        <p:spPr>
          <a:xfrm>
            <a:off x="5802086" y="3098707"/>
            <a:ext cx="990600" cy="5735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>
            <p:custDataLst>
              <p:tags r:id="rId8"/>
            </p:custDataLst>
          </p:nvPr>
        </p:nvGrpSpPr>
        <p:grpSpPr>
          <a:xfrm>
            <a:off x="5493013" y="3181004"/>
            <a:ext cx="618146" cy="381000"/>
            <a:chOff x="838200" y="3886200"/>
            <a:chExt cx="914400" cy="609600"/>
          </a:xfrm>
        </p:grpSpPr>
        <p:sp>
          <p:nvSpPr>
            <p:cNvPr id="17" name="Rectangle 16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>
            <p:custDataLst>
              <p:tags r:id="rId9"/>
            </p:custDataLst>
          </p:nvPr>
        </p:nvCxnSpPr>
        <p:spPr>
          <a:xfrm>
            <a:off x="3204666" y="3308544"/>
            <a:ext cx="31142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10"/>
            </p:custDataLst>
          </p:nvPr>
        </p:nvSpPr>
        <p:spPr>
          <a:xfrm>
            <a:off x="1430700" y="2551202"/>
            <a:ext cx="161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Receive</a:t>
            </a:r>
            <a:endParaRPr lang="en-US" dirty="0"/>
          </a:p>
        </p:txBody>
      </p:sp>
      <p:sp>
        <p:nvSpPr>
          <p:cNvPr id="22" name="TextBox 21"/>
          <p:cNvSpPr txBox="1"/>
          <p:nvPr>
            <p:custDataLst>
              <p:tags r:id="rId11"/>
            </p:custDataLst>
          </p:nvPr>
        </p:nvSpPr>
        <p:spPr>
          <a:xfrm>
            <a:off x="5949043" y="266493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Idempotent handlers</a:t>
            </a:r>
            <a:endParaRPr lang="en-US" dirty="0"/>
          </a:p>
        </p:txBody>
      </p:sp>
      <p:sp>
        <p:nvSpPr>
          <p:cNvPr id="4" name="Rounded Rectangle 3"/>
          <p:cNvSpPr/>
          <p:nvPr>
            <p:custDataLst>
              <p:tags r:id="rId1"/>
            </p:custDataLst>
          </p:nvPr>
        </p:nvSpPr>
        <p:spPr>
          <a:xfrm>
            <a:off x="2982686" y="2280557"/>
            <a:ext cx="2895600" cy="3505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>
            <p:custDataLst>
              <p:tags r:id="rId2"/>
            </p:custDataLst>
          </p:nvPr>
        </p:nvSpPr>
        <p:spPr>
          <a:xfrm>
            <a:off x="3935186" y="4414157"/>
            <a:ext cx="990600" cy="11887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3583740" y="2769091"/>
            <a:ext cx="1676400" cy="1187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Txn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5" idx="1"/>
          </p:cNvCxnSpPr>
          <p:nvPr>
            <p:custDataLst>
              <p:tags r:id="rId4"/>
            </p:custDataLst>
          </p:nvPr>
        </p:nvCxnSpPr>
        <p:spPr>
          <a:xfrm>
            <a:off x="4421940" y="3956956"/>
            <a:ext cx="8546" cy="45720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040086" y="4349818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Already recorded?</a:t>
            </a:r>
          </a:p>
          <a:p>
            <a:r>
              <a:rPr lang="en-US" dirty="0" smtClean="0"/>
              <a:t>3. </a:t>
            </a:r>
            <a:r>
              <a:rPr lang="en-US" dirty="0" smtClean="0"/>
              <a:t>Record </a:t>
            </a:r>
            <a:r>
              <a:rPr lang="en-US" dirty="0" err="1" smtClean="0"/>
              <a:t>txn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2068286" y="3002457"/>
            <a:ext cx="990600" cy="5735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>
            <p:custDataLst>
              <p:tags r:id="rId6"/>
            </p:custDataLst>
          </p:nvPr>
        </p:nvGrpSpPr>
        <p:grpSpPr>
          <a:xfrm>
            <a:off x="2586520" y="3098707"/>
            <a:ext cx="618146" cy="381000"/>
            <a:chOff x="838200" y="3886200"/>
            <a:chExt cx="914400" cy="609600"/>
          </a:xfrm>
        </p:grpSpPr>
        <p:sp>
          <p:nvSpPr>
            <p:cNvPr id="11" name="Rectangle 10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>
            <p:custDataLst>
              <p:tags r:id="rId7"/>
            </p:custDataLst>
          </p:nvPr>
        </p:nvCxnSpPr>
        <p:spPr>
          <a:xfrm>
            <a:off x="3204666" y="3308544"/>
            <a:ext cx="31142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8"/>
            </p:custDataLst>
          </p:nvPr>
        </p:nvSpPr>
        <p:spPr>
          <a:xfrm>
            <a:off x="1153886" y="2551202"/>
            <a:ext cx="18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Store </a:t>
            </a:r>
            <a:r>
              <a:rPr lang="en-US" dirty="0" err="1" smtClean="0"/>
              <a:t>Txn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3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intent</a:t>
            </a:r>
            <a:endParaRPr lang="en-US" dirty="0"/>
          </a:p>
        </p:txBody>
      </p:sp>
      <p:sp>
        <p:nvSpPr>
          <p:cNvPr id="4" name="Rounded Rectangle 3"/>
          <p:cNvSpPr/>
          <p:nvPr>
            <p:custDataLst>
              <p:tags r:id="rId1"/>
            </p:custDataLst>
          </p:nvPr>
        </p:nvSpPr>
        <p:spPr>
          <a:xfrm>
            <a:off x="2982686" y="2280557"/>
            <a:ext cx="2895600" cy="3505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>
            <p:custDataLst>
              <p:tags r:id="rId2"/>
            </p:custDataLst>
          </p:nvPr>
        </p:nvSpPr>
        <p:spPr>
          <a:xfrm>
            <a:off x="3935186" y="4414157"/>
            <a:ext cx="990600" cy="11887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3583740" y="2769091"/>
            <a:ext cx="1676400" cy="1187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Txn</a:t>
            </a:r>
            <a:r>
              <a:rPr lang="en-US" dirty="0" smtClean="0"/>
              <a:t> </a:t>
            </a: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5" idx="1"/>
          </p:cNvCxnSpPr>
          <p:nvPr>
            <p:custDataLst>
              <p:tags r:id="rId4"/>
            </p:custDataLst>
          </p:nvPr>
        </p:nvCxnSpPr>
        <p:spPr>
          <a:xfrm>
            <a:off x="4421940" y="3956956"/>
            <a:ext cx="8546" cy="45720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5040086" y="4349818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Already recorded?</a:t>
            </a:r>
          </a:p>
          <a:p>
            <a:r>
              <a:rPr lang="en-US" dirty="0" smtClean="0"/>
              <a:t>3. </a:t>
            </a:r>
            <a:r>
              <a:rPr lang="en-US" dirty="0" smtClean="0"/>
              <a:t>Record </a:t>
            </a:r>
            <a:r>
              <a:rPr lang="en-US" dirty="0" err="1" smtClean="0"/>
              <a:t>txn</a:t>
            </a:r>
            <a:endParaRPr lang="en-US" dirty="0" smtClean="0"/>
          </a:p>
          <a:p>
            <a:r>
              <a:rPr lang="en-US" dirty="0" smtClean="0"/>
              <a:t>4. Issue coupon</a:t>
            </a:r>
          </a:p>
          <a:p>
            <a:endParaRPr lang="en-US" dirty="0"/>
          </a:p>
        </p:txBody>
      </p:sp>
      <p:sp>
        <p:nvSpPr>
          <p:cNvPr id="9" name="Flowchart: Direct Access Storage 8"/>
          <p:cNvSpPr/>
          <p:nvPr/>
        </p:nvSpPr>
        <p:spPr>
          <a:xfrm>
            <a:off x="2068286" y="3002457"/>
            <a:ext cx="990600" cy="5735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>
            <p:custDataLst>
              <p:tags r:id="rId6"/>
            </p:custDataLst>
          </p:nvPr>
        </p:nvGrpSpPr>
        <p:grpSpPr>
          <a:xfrm>
            <a:off x="2586520" y="3098707"/>
            <a:ext cx="618146" cy="381000"/>
            <a:chOff x="838200" y="3886200"/>
            <a:chExt cx="914400" cy="609600"/>
          </a:xfrm>
        </p:grpSpPr>
        <p:sp>
          <p:nvSpPr>
            <p:cNvPr id="11" name="Rectangle 10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>
            <p:custDataLst>
              <p:tags r:id="rId7"/>
            </p:custDataLst>
          </p:nvPr>
        </p:nvCxnSpPr>
        <p:spPr>
          <a:xfrm>
            <a:off x="3204666" y="3308544"/>
            <a:ext cx="31142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8"/>
            </p:custDataLst>
          </p:nvPr>
        </p:nvSpPr>
        <p:spPr>
          <a:xfrm>
            <a:off x="1153886" y="2551202"/>
            <a:ext cx="18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smtClean="0"/>
              <a:t>Store </a:t>
            </a:r>
            <a:r>
              <a:rPr lang="en-US" dirty="0" err="1" smtClean="0"/>
              <a:t>Txn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1/day dump of entire SKU catalog</a:t>
            </a:r>
          </a:p>
          <a:p>
            <a:endParaRPr lang="en-US" sz="3200" dirty="0"/>
          </a:p>
          <a:p>
            <a:r>
              <a:rPr lang="en-US" sz="3200" dirty="0" smtClean="0"/>
              <a:t>Flat file</a:t>
            </a:r>
          </a:p>
          <a:p>
            <a:endParaRPr lang="en-US" sz="3200" dirty="0"/>
          </a:p>
          <a:p>
            <a:r>
              <a:rPr lang="en-US" sz="3200" dirty="0" smtClean="0"/>
              <a:t>1.4M rows daily and growing</a:t>
            </a:r>
          </a:p>
          <a:p>
            <a:endParaRPr lang="en-US" sz="3200" dirty="0"/>
          </a:p>
          <a:p>
            <a:r>
              <a:rPr lang="en-US" sz="3200" dirty="0" smtClean="0"/>
              <a:t>Fill in details for support website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8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Decoupling downstream effects</a:t>
            </a:r>
            <a:endParaRPr lang="en-US" dirty="0"/>
          </a:p>
        </p:txBody>
      </p:sp>
      <p:sp>
        <p:nvSpPr>
          <p:cNvPr id="4" name="Rounded Rectangle 3"/>
          <p:cNvSpPr/>
          <p:nvPr>
            <p:custDataLst>
              <p:tags r:id="rId1"/>
            </p:custDataLst>
          </p:nvPr>
        </p:nvSpPr>
        <p:spPr>
          <a:xfrm>
            <a:off x="2982686" y="2280557"/>
            <a:ext cx="2895600" cy="3505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>
            <p:custDataLst>
              <p:tags r:id="rId2"/>
            </p:custDataLst>
          </p:nvPr>
        </p:nvSpPr>
        <p:spPr>
          <a:xfrm>
            <a:off x="3935186" y="4414157"/>
            <a:ext cx="990600" cy="11887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3583740" y="2769091"/>
            <a:ext cx="1676400" cy="11878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Coupon </a:t>
            </a: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5" idx="1"/>
          </p:cNvCxnSpPr>
          <p:nvPr>
            <p:custDataLst>
              <p:tags r:id="rId4"/>
            </p:custDataLst>
          </p:nvPr>
        </p:nvCxnSpPr>
        <p:spPr>
          <a:xfrm>
            <a:off x="4421940" y="3956956"/>
            <a:ext cx="8546" cy="45720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4925786" y="422825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Find unsent message</a:t>
            </a:r>
          </a:p>
          <a:p>
            <a:r>
              <a:rPr lang="en-US" dirty="0" smtClean="0"/>
              <a:t>3. Mark as sent</a:t>
            </a:r>
            <a:endParaRPr lang="en-US" dirty="0"/>
          </a:p>
        </p:txBody>
      </p:sp>
      <p:cxnSp>
        <p:nvCxnSpPr>
          <p:cNvPr id="14" name="Straight Arrow Connector 13"/>
          <p:cNvCxnSpPr/>
          <p:nvPr>
            <p:custDataLst>
              <p:tags r:id="rId6"/>
            </p:custDataLst>
          </p:nvPr>
        </p:nvCxnSpPr>
        <p:spPr>
          <a:xfrm>
            <a:off x="5181593" y="3371504"/>
            <a:ext cx="311420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irect Access Storage 14"/>
          <p:cNvSpPr/>
          <p:nvPr/>
        </p:nvSpPr>
        <p:spPr>
          <a:xfrm>
            <a:off x="5802086" y="3098707"/>
            <a:ext cx="990600" cy="5735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>
            <p:custDataLst>
              <p:tags r:id="rId7"/>
            </p:custDataLst>
          </p:nvPr>
        </p:nvGrpSpPr>
        <p:grpSpPr>
          <a:xfrm>
            <a:off x="5493013" y="3181004"/>
            <a:ext cx="618146" cy="381000"/>
            <a:chOff x="838200" y="3886200"/>
            <a:chExt cx="914400" cy="609600"/>
          </a:xfrm>
        </p:grpSpPr>
        <p:sp>
          <p:nvSpPr>
            <p:cNvPr id="17" name="Rectangle 16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>
            <p:custDataLst>
              <p:tags r:id="rId8"/>
            </p:custDataLst>
          </p:nvPr>
        </p:nvSpPr>
        <p:spPr>
          <a:xfrm>
            <a:off x="5949043" y="266493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first-level retries</a:t>
            </a:r>
          </a:p>
          <a:p>
            <a:endParaRPr lang="en-US" dirty="0"/>
          </a:p>
          <a:p>
            <a:r>
              <a:rPr lang="en-US" dirty="0" smtClean="0"/>
              <a:t>No second-level retries</a:t>
            </a:r>
          </a:p>
          <a:p>
            <a:endParaRPr lang="en-US" dirty="0"/>
          </a:p>
          <a:p>
            <a:r>
              <a:rPr lang="en-US" dirty="0" smtClean="0"/>
              <a:t>Pipeline fixes all these things</a:t>
            </a:r>
          </a:p>
        </p:txBody>
      </p:sp>
    </p:spTree>
    <p:extLst>
      <p:ext uri="{BB962C8B-B14F-4D97-AF65-F5344CB8AC3E}">
        <p14:creationId xmlns:p14="http://schemas.microsoft.com/office/powerpoint/2010/main" val="17015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hours -&gt; 10 minutes</a:t>
            </a:r>
          </a:p>
          <a:p>
            <a:r>
              <a:rPr lang="en-US" dirty="0" smtClean="0"/>
              <a:t>180 </a:t>
            </a:r>
            <a:r>
              <a:rPr lang="en-US" dirty="0" err="1" smtClean="0"/>
              <a:t>msgs</a:t>
            </a:r>
            <a:r>
              <a:rPr lang="en-US" dirty="0" smtClean="0"/>
              <a:t>/sec</a:t>
            </a:r>
            <a:endParaRPr lang="en-US" dirty="0"/>
          </a:p>
        </p:txBody>
      </p:sp>
      <p:pic>
        <p:nvPicPr>
          <p:cNvPr id="2050" name="Picture 2" descr="https://c2.staticflickr.com/6/5462/10284529163_6d9a93a8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447822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 real-world metaphors</a:t>
            </a:r>
          </a:p>
          <a:p>
            <a:endParaRPr lang="en-US" dirty="0"/>
          </a:p>
          <a:p>
            <a:r>
              <a:rPr lang="en-US" dirty="0" smtClean="0"/>
              <a:t>Optimize when needed, not before</a:t>
            </a:r>
          </a:p>
          <a:p>
            <a:endParaRPr lang="en-US" dirty="0"/>
          </a:p>
          <a:p>
            <a:r>
              <a:rPr lang="en-US" dirty="0" smtClean="0"/>
              <a:t>Tons of material out there</a:t>
            </a:r>
          </a:p>
          <a:p>
            <a:endParaRPr lang="en-US" dirty="0"/>
          </a:p>
          <a:p>
            <a:r>
              <a:rPr lang="en-US" dirty="0" smtClean="0"/>
              <a:t>Clemens </a:t>
            </a:r>
            <a:r>
              <a:rPr lang="en-US" dirty="0" err="1" smtClean="0"/>
              <a:t>Vasters</a:t>
            </a:r>
            <a:r>
              <a:rPr lang="en-US" dirty="0" smtClean="0"/>
              <a:t> “More </a:t>
            </a:r>
            <a:r>
              <a:rPr lang="en-US" dirty="0"/>
              <a:t>features, more cost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57524" y="1612900"/>
            <a:ext cx="4486275" cy="3352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Consuming Files</a:t>
            </a:r>
            <a:endParaRPr lang="en-US" dirty="0">
              <a:latin typeface="+mn-lt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1066800" y="1892300"/>
            <a:ext cx="1238250" cy="1371601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Can 5"/>
          <p:cNvSpPr/>
          <p:nvPr/>
        </p:nvSpPr>
        <p:spPr>
          <a:xfrm>
            <a:off x="6205537" y="1892298"/>
            <a:ext cx="1109663" cy="137160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501" y="1892297"/>
            <a:ext cx="1790699" cy="1371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Importer</a:t>
            </a:r>
          </a:p>
        </p:txBody>
      </p:sp>
      <p:cxnSp>
        <p:nvCxnSpPr>
          <p:cNvPr id="9" name="Straight Arrow Connector 8"/>
          <p:cNvCxnSpPr>
            <a:stCxn id="7" idx="1"/>
            <a:endCxn id="5" idx="3"/>
          </p:cNvCxnSpPr>
          <p:nvPr/>
        </p:nvCxnSpPr>
        <p:spPr>
          <a:xfrm flipH="1">
            <a:off x="2305050" y="2578099"/>
            <a:ext cx="933451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247900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29200" y="2533649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9200" y="2819400"/>
            <a:ext cx="11763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xplosion 1 15"/>
          <p:cNvSpPr/>
          <p:nvPr/>
        </p:nvSpPr>
        <p:spPr>
          <a:xfrm>
            <a:off x="4541043" y="1892300"/>
            <a:ext cx="2152650" cy="1460500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Deadlock</a:t>
            </a:r>
          </a:p>
        </p:txBody>
      </p:sp>
      <p:grpSp>
        <p:nvGrpSpPr>
          <p:cNvPr id="17" name="Group 220"/>
          <p:cNvGrpSpPr/>
          <p:nvPr>
            <p:custDataLst>
              <p:tags r:id="rId2"/>
            </p:custDataLst>
          </p:nvPr>
        </p:nvGrpSpPr>
        <p:grpSpPr>
          <a:xfrm>
            <a:off x="4740954" y="3996928"/>
            <a:ext cx="2338263" cy="686753"/>
            <a:chOff x="6589502" y="5330283"/>
            <a:chExt cx="2577772" cy="75701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406502" y="5330283"/>
              <a:ext cx="760772" cy="757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6589502" y="5450097"/>
              <a:ext cx="1772855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/>
                <a:t>Rollback</a:t>
              </a:r>
              <a:endParaRPr lang="en-GB" sz="2300" dirty="0"/>
            </a:p>
          </p:txBody>
        </p:sp>
      </p:grpSp>
      <p:grpSp>
        <p:nvGrpSpPr>
          <p:cNvPr id="20" name="Group 39"/>
          <p:cNvGrpSpPr/>
          <p:nvPr>
            <p:custDataLst>
              <p:tags r:id="rId3"/>
            </p:custDataLst>
          </p:nvPr>
        </p:nvGrpSpPr>
        <p:grpSpPr>
          <a:xfrm>
            <a:off x="3057525" y="5201495"/>
            <a:ext cx="4669760" cy="669774"/>
            <a:chOff x="671630" y="4663111"/>
            <a:chExt cx="5148083" cy="738302"/>
          </a:xfrm>
        </p:grpSpPr>
        <p:sp>
          <p:nvSpPr>
            <p:cNvPr id="21" name="TextBox 20"/>
            <p:cNvSpPr txBox="1"/>
            <p:nvPr/>
          </p:nvSpPr>
          <p:spPr>
            <a:xfrm>
              <a:off x="1496792" y="4749788"/>
              <a:ext cx="4322921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 smtClean="0"/>
                <a:t>What made it through?</a:t>
              </a:r>
              <a:endParaRPr lang="en-GB" sz="2300" dirty="0"/>
            </a:p>
          </p:txBody>
        </p:sp>
        <p:pic>
          <p:nvPicPr>
            <p:cNvPr id="22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9277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115091" y="3227457"/>
            <a:ext cx="3961984" cy="3440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976"/>
            <a:ext cx="7886700" cy="132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Consuming Files</a:t>
            </a:r>
            <a:endParaRPr lang="en-US" dirty="0">
              <a:latin typeface="+mn-lt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628650" y="1574800"/>
            <a:ext cx="1238250" cy="1371601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Data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24212" y="4749801"/>
            <a:ext cx="1876427" cy="1663700"/>
            <a:chOff x="3619498" y="709611"/>
            <a:chExt cx="1876427" cy="1247775"/>
          </a:xfrm>
        </p:grpSpPr>
        <p:sp>
          <p:nvSpPr>
            <p:cNvPr id="8" name="Cube 7"/>
            <p:cNvSpPr/>
            <p:nvPr/>
          </p:nvSpPr>
          <p:spPr>
            <a:xfrm flipH="1">
              <a:off x="4010025" y="709611"/>
              <a:ext cx="1485900" cy="124777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schemeClr val="bg1"/>
                  </a:solidFill>
                </a:rPr>
                <a:t>Processor</a:t>
              </a:r>
            </a:p>
          </p:txBody>
        </p:sp>
        <p:sp>
          <p:nvSpPr>
            <p:cNvPr id="6" name="Can 5"/>
            <p:cNvSpPr/>
            <p:nvPr/>
          </p:nvSpPr>
          <p:spPr>
            <a:xfrm rot="16200000">
              <a:off x="3652837" y="1033460"/>
              <a:ext cx="542925" cy="6096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16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2701" y="1203192"/>
            <a:ext cx="2852739" cy="28100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224212" y="1485901"/>
            <a:ext cx="1876427" cy="1663700"/>
            <a:chOff x="3619498" y="709611"/>
            <a:chExt cx="1876427" cy="1247775"/>
          </a:xfrm>
        </p:grpSpPr>
        <p:sp>
          <p:nvSpPr>
            <p:cNvPr id="26" name="Cube 25"/>
            <p:cNvSpPr/>
            <p:nvPr/>
          </p:nvSpPr>
          <p:spPr>
            <a:xfrm flipH="1">
              <a:off x="4010025" y="709611"/>
              <a:ext cx="1485900" cy="124777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bg1"/>
                  </a:solidFill>
                </a:rPr>
                <a:t>Parser</a:t>
              </a:r>
            </a:p>
          </p:txBody>
        </p:sp>
        <p:sp>
          <p:nvSpPr>
            <p:cNvPr id="27" name="Can 26"/>
            <p:cNvSpPr/>
            <p:nvPr/>
          </p:nvSpPr>
          <p:spPr>
            <a:xfrm rot="16200000">
              <a:off x="3652837" y="1033460"/>
              <a:ext cx="542925" cy="60960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28" name="Can 27"/>
          <p:cNvSpPr/>
          <p:nvPr/>
        </p:nvSpPr>
        <p:spPr>
          <a:xfrm>
            <a:off x="5953125" y="4749801"/>
            <a:ext cx="914400" cy="16637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DB</a:t>
            </a:r>
          </a:p>
        </p:txBody>
      </p:sp>
      <p:grpSp>
        <p:nvGrpSpPr>
          <p:cNvPr id="30" name="Group 25"/>
          <p:cNvGrpSpPr/>
          <p:nvPr/>
        </p:nvGrpSpPr>
        <p:grpSpPr>
          <a:xfrm>
            <a:off x="5227585" y="1741100"/>
            <a:ext cx="745333" cy="691272"/>
            <a:chOff x="0" y="4686300"/>
            <a:chExt cx="3729038" cy="2171700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</p:grpSp>
      <p:grpSp>
        <p:nvGrpSpPr>
          <p:cNvPr id="37" name="Group 25"/>
          <p:cNvGrpSpPr/>
          <p:nvPr/>
        </p:nvGrpSpPr>
        <p:grpSpPr>
          <a:xfrm>
            <a:off x="5325947" y="1991164"/>
            <a:ext cx="745333" cy="691272"/>
            <a:chOff x="0" y="4686300"/>
            <a:chExt cx="3729038" cy="2171700"/>
          </a:xfrm>
        </p:grpSpPr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</p:grpSp>
      <p:grpSp>
        <p:nvGrpSpPr>
          <p:cNvPr id="44" name="Group 25"/>
          <p:cNvGrpSpPr/>
          <p:nvPr/>
        </p:nvGrpSpPr>
        <p:grpSpPr>
          <a:xfrm>
            <a:off x="5419233" y="2269968"/>
            <a:ext cx="745333" cy="691272"/>
            <a:chOff x="0" y="4686300"/>
            <a:chExt cx="3729038" cy="2171700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0" y="4686300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0" y="4686300"/>
              <a:ext cx="984250" cy="1565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auto">
            <a:xfrm flipV="1">
              <a:off x="2701925" y="4699000"/>
              <a:ext cx="1004888" cy="1541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958850" y="6229350"/>
              <a:ext cx="172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0" y="5965825"/>
              <a:ext cx="792163" cy="854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2914650" y="6032500"/>
              <a:ext cx="792163" cy="795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</p:grpSp>
      <p:grpSp>
        <p:nvGrpSpPr>
          <p:cNvPr id="51" name="Group 50"/>
          <p:cNvGrpSpPr/>
          <p:nvPr>
            <p:custDataLst>
              <p:tags r:id="rId2"/>
            </p:custDataLst>
          </p:nvPr>
        </p:nvGrpSpPr>
        <p:grpSpPr>
          <a:xfrm>
            <a:off x="2654316" y="2946399"/>
            <a:ext cx="960423" cy="1002869"/>
            <a:chOff x="7173912" y="5456237"/>
            <a:chExt cx="1357322" cy="1495441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791521" cy="835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7173912" y="6446839"/>
              <a:ext cx="1357322" cy="50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cs typeface="Tahoma" pitchFamily="34" charset="0"/>
                </a:rPr>
                <a:t>Commit</a:t>
              </a: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1427959" y="1775264"/>
            <a:ext cx="745333" cy="691272"/>
            <a:chOff x="1" y="4686301"/>
            <a:chExt cx="3729037" cy="2171699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" y="4686301"/>
              <a:ext cx="3729037" cy="217169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" y="4686301"/>
              <a:ext cx="984251" cy="15652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701925" y="4699002"/>
              <a:ext cx="1004889" cy="1541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958851" y="6229351"/>
              <a:ext cx="17271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1" y="5965827"/>
              <a:ext cx="792164" cy="8540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914650" y="6032501"/>
              <a:ext cx="792164" cy="795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740573">
                <a:defRPr/>
              </a:pPr>
              <a:endParaRPr lang="en-GB" sz="1300" dirty="0">
                <a:solidFill>
                  <a:schemeClr val="bg2"/>
                </a:solidFill>
                <a:cs typeface="Tahoma" pitchFamily="34" charset="0"/>
              </a:endParaRPr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5138395" y="5410200"/>
            <a:ext cx="8147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>
            <p:custDataLst>
              <p:tags r:id="rId3"/>
            </p:custDataLst>
          </p:nvPr>
        </p:nvGrpSpPr>
        <p:grpSpPr>
          <a:xfrm>
            <a:off x="3353603" y="3508511"/>
            <a:ext cx="960423" cy="1002869"/>
            <a:chOff x="7173912" y="5456237"/>
            <a:chExt cx="1357322" cy="1495441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791521" cy="835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3"/>
            <p:cNvSpPr txBox="1"/>
            <p:nvPr/>
          </p:nvSpPr>
          <p:spPr>
            <a:xfrm>
              <a:off x="7173912" y="6446839"/>
              <a:ext cx="1357322" cy="504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562726" y="1679333"/>
            <a:ext cx="2333625" cy="15210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dirty="0" smtClean="0"/>
              <a:t>Process File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sz="2000" dirty="0" smtClean="0"/>
              <a:t>Process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13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28021 0.044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3951E-6 L -0.2927 0.4333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2166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7 -7.40741E-7 L -0.30833 0.51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17" y="2555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61111E-6 -9.87654E-7 L -0.32084 0.5833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2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7 0.43334 L -0.13854 0.4574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9" grpId="0" animBg="1"/>
      <p:bldP spid="29" grpId="1" animBg="1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Bulk Copy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2148681"/>
            <a:ext cx="65913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Bulk Copy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92" y="2555310"/>
            <a:ext cx="8800426" cy="29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Exporting Bulk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37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Files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54098"/>
              </p:ext>
            </p:extLst>
          </p:nvPr>
        </p:nvGraphicFramePr>
        <p:xfrm>
          <a:off x="266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Changed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0099"/>
              </p:ext>
            </p:extLst>
          </p:nvPr>
        </p:nvGraphicFramePr>
        <p:xfrm>
          <a:off x="266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Changed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7" name="Flowchart: Document 6"/>
          <p:cNvSpPr/>
          <p:nvPr/>
        </p:nvSpPr>
        <p:spPr>
          <a:xfrm>
            <a:off x="7791450" y="2413000"/>
            <a:ext cx="971550" cy="13462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9250" y="2413000"/>
            <a:ext cx="1371600" cy="134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Exporter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076700" y="2730500"/>
            <a:ext cx="1352550" cy="355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4076700" y="3086100"/>
            <a:ext cx="1352550" cy="109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00850" y="2654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00850" y="2895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81600" y="3975100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SELECT Name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WHERE Changed = ‘Y’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76028"/>
              </p:ext>
            </p:extLst>
          </p:nvPr>
        </p:nvGraphicFramePr>
        <p:xfrm>
          <a:off x="266700" y="2015067"/>
          <a:ext cx="3810000" cy="2966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5"/>
                <a:gridCol w="1818635"/>
                <a:gridCol w="142875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Changed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Walter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Kiera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Alejandro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Carlton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 marT="60960" marB="60960">
                    <a:solidFill>
                      <a:schemeClr val="accent3"/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Janice</a:t>
                      </a:r>
                      <a:endParaRPr lang="en-US" sz="20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</a:t>
                      </a:r>
                      <a:endParaRPr lang="en-US" sz="2000" dirty="0"/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81599" y="3987800"/>
            <a:ext cx="3438525" cy="111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UPDATE People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SET Changed = ‘N’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52401" y="2882567"/>
            <a:ext cx="4038599" cy="7239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4" name="Group 39"/>
          <p:cNvGrpSpPr/>
          <p:nvPr>
            <p:custDataLst>
              <p:tags r:id="rId2"/>
            </p:custDataLst>
          </p:nvPr>
        </p:nvGrpSpPr>
        <p:grpSpPr>
          <a:xfrm>
            <a:off x="4241610" y="5502425"/>
            <a:ext cx="3746879" cy="669774"/>
            <a:chOff x="671630" y="4663111"/>
            <a:chExt cx="4130669" cy="738302"/>
          </a:xfrm>
        </p:grpSpPr>
        <p:sp>
          <p:nvSpPr>
            <p:cNvPr id="25" name="TextBox 24"/>
            <p:cNvSpPr txBox="1"/>
            <p:nvPr/>
          </p:nvSpPr>
          <p:spPr>
            <a:xfrm>
              <a:off x="1496792" y="4749788"/>
              <a:ext cx="3305507" cy="49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 smtClean="0">
                  <a:latin typeface="Calibri" pitchFamily="34" charset="0"/>
                </a:rPr>
                <a:t>We’re missing a change</a:t>
              </a:r>
              <a:endParaRPr lang="en-GB" sz="2300" dirty="0">
                <a:latin typeface="Calibri" pitchFamily="34" charset="0"/>
              </a:endParaRPr>
            </a:p>
          </p:txBody>
        </p:sp>
        <p:pic>
          <p:nvPicPr>
            <p:cNvPr id="2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671630" y="4663111"/>
              <a:ext cx="848583" cy="738302"/>
            </a:xfrm>
            <a:prstGeom prst="rect">
              <a:avLst/>
            </a:prstGeom>
            <a:no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2379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2" grpId="0"/>
      <p:bldP spid="23" grpId="0" animBg="1"/>
      <p:bldP spid="2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WEhRbKL8kCDts64ZN5z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PF1vTQ5VXT58P2GL1M0V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youXaeKtVHfcZAY7ZNw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BnwIq1PR2tY58rP98t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gzQ5rzkzKZeWM7rsOJE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eUswhPE2vXiy6XRlzf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7i6QwdRCwbXbHB0UzQG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7i6QwdRCwbXbHB0UzQG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youXaeKtVHfcZAY7ZNwV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BnwIq1PR2tY58rP98t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gzQ5rzkzKZeWM7rsOJE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eUswhPE2vXiy6XRlzf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7i6QwdRCwbXbHB0UzQG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youXaeKtVHfcZAY7ZNw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BnwIq1PR2tY58rP98t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CaG9YRa7WyKdQBKwtg0Ph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gzQ5rzkzKZeWM7rsOJE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eUswhPE2vXiy6XRlzf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7i6QwdRCwbXbHB0UzQGx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TyouXaeKtVHfcZAY7ZNwV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BnwIq1PR2tY58rP98tq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gzQ5rzkzKZeWM7rsOJE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eUswhPE2vXiy6XRlzf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YZRvUEeKYyCWN75xLroX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7i6QwdRCwbXbHB0UzQG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QbFIHGFG1fovkWCUhuU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PiOZ3tbXisUzvGW5x1G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EF4YowOEnxc4UMTgKeMD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II7bUIy0kx9yO4fkIFk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II7bUIy0kx9yO4fkIFkx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2924</TotalTime>
  <Words>816</Words>
  <Application>Microsoft Office PowerPoint</Application>
  <PresentationFormat>On-screen Show (4:3)</PresentationFormat>
  <Paragraphs>379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Lucida Console</vt:lpstr>
      <vt:lpstr>Tahoma</vt:lpstr>
      <vt:lpstr>Office Theme</vt:lpstr>
      <vt:lpstr>Scaling NServiceBus</vt:lpstr>
      <vt:lpstr>The Daily AS/400 Dump</vt:lpstr>
      <vt:lpstr>Characteristics</vt:lpstr>
      <vt:lpstr>Consuming Files</vt:lpstr>
      <vt:lpstr>Consuming Files</vt:lpstr>
      <vt:lpstr>Streaming Bulk Copy</vt:lpstr>
      <vt:lpstr>Streaming Bulk Copy</vt:lpstr>
      <vt:lpstr>Data Warehouse Exports</vt:lpstr>
      <vt:lpstr>Producing Files</vt:lpstr>
      <vt:lpstr>Producing Files</vt:lpstr>
      <vt:lpstr>Search Database Enrichment</vt:lpstr>
      <vt:lpstr>Characteristics</vt:lpstr>
      <vt:lpstr>Option #1: Observer</vt:lpstr>
      <vt:lpstr>Option #1: Observer</vt:lpstr>
      <vt:lpstr>Option #1: Observer</vt:lpstr>
      <vt:lpstr>Option #2: Controller</vt:lpstr>
      <vt:lpstr>Option #2: Controller</vt:lpstr>
      <vt:lpstr>McDonald’s Sagas</vt:lpstr>
      <vt:lpstr>Subway’s Sagas</vt:lpstr>
      <vt:lpstr>Routing Slip</vt:lpstr>
      <vt:lpstr>Option #3: Routing Slip</vt:lpstr>
      <vt:lpstr>Transaction Processing</vt:lpstr>
      <vt:lpstr>Characteristics</vt:lpstr>
      <vt:lpstr>Measuring performance</vt:lpstr>
      <vt:lpstr>Hardware Upgrade</vt:lpstr>
      <vt:lpstr>Theoretical maxes</vt:lpstr>
      <vt:lpstr>2PC in messaging</vt:lpstr>
      <vt:lpstr>Idempotent handlers</vt:lpstr>
      <vt:lpstr>Record intent</vt:lpstr>
      <vt:lpstr>Decoupling downstream effects</vt:lpstr>
      <vt:lpstr>Caveats</vt:lpstr>
      <vt:lpstr>Result</vt:lpstr>
      <vt:lpstr>Takeaways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Bogard</dc:creator>
  <cp:lastModifiedBy>James Bogard</cp:lastModifiedBy>
  <cp:revision>26</cp:revision>
  <dcterms:created xsi:type="dcterms:W3CDTF">2014-09-28T17:28:39Z</dcterms:created>
  <dcterms:modified xsi:type="dcterms:W3CDTF">2014-09-30T18:12:41Z</dcterms:modified>
</cp:coreProperties>
</file>