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68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8" r:id="rId32"/>
    <p:sldId id="287" r:id="rId33"/>
    <p:sldId id="290" r:id="rId34"/>
    <p:sldId id="291" r:id="rId35"/>
    <p:sldId id="292" r:id="rId36"/>
    <p:sldId id="293" r:id="rId37"/>
    <p:sldId id="294" r:id="rId38"/>
    <p:sldId id="307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303" r:id="rId49"/>
    <p:sldId id="305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0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47" d="100"/>
          <a:sy n="47" d="100"/>
        </p:scale>
        <p:origin x="4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5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90909"/>
            <a:ext cx="8691327" cy="2387600"/>
          </a:xfrm>
        </p:spPr>
        <p:txBody>
          <a:bodyPr anchor="t">
            <a:normAutofit fontScale="90000"/>
          </a:bodyPr>
          <a:lstStyle/>
          <a:p>
            <a:r>
              <a:rPr lang="en-US" sz="7300" dirty="0" smtClean="0"/>
              <a:t>Keeping yourself DRY with Conventions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958090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3" y="4521450"/>
            <a:ext cx="142875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4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49" y="472440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87133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820" y="1513490"/>
            <a:ext cx="7405863" cy="50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779" y="1543528"/>
            <a:ext cx="7267904" cy="50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patterns ENHANCE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816" y="1690688"/>
            <a:ext cx="10415984" cy="46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Match names exactly</a:t>
            </a:r>
          </a:p>
          <a:p>
            <a:pPr lvl="1"/>
            <a:r>
              <a:rPr lang="en-US" dirty="0" smtClean="0"/>
              <a:t>Foo -&gt; Foo</a:t>
            </a:r>
          </a:p>
          <a:p>
            <a:pPr lvl="1"/>
            <a:r>
              <a:rPr lang="en-US" dirty="0" smtClean="0"/>
              <a:t>Bar -&gt; Bar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Recognize Get methods</a:t>
            </a:r>
          </a:p>
          <a:p>
            <a:pPr lvl="1"/>
            <a:r>
              <a:rPr lang="en-US" dirty="0" err="1" smtClean="0"/>
              <a:t>GetTotal</a:t>
            </a:r>
            <a:r>
              <a:rPr lang="en-US" dirty="0" smtClean="0"/>
              <a:t>() -&gt; Total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Flatten navigations</a:t>
            </a:r>
          </a:p>
          <a:p>
            <a:pPr lvl="1"/>
            <a:r>
              <a:rPr lang="en-US" dirty="0" err="1" smtClean="0"/>
              <a:t>Foo.Bar.Baz</a:t>
            </a:r>
            <a:r>
              <a:rPr lang="en-US" dirty="0" smtClean="0"/>
              <a:t> -&gt; </a:t>
            </a:r>
            <a:r>
              <a:rPr lang="en-US" dirty="0" err="1" smtClean="0"/>
              <a:t>FooBarBaz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Handle the obvious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</a:t>
            </a:r>
            <a:r>
              <a:rPr lang="en-US" dirty="0" err="1" smtClean="0"/>
              <a:t>AutoMapper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83" y="2349062"/>
            <a:ext cx="11794466" cy="32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</a:t>
            </a:r>
            <a:r>
              <a:rPr lang="en-US" dirty="0" err="1" smtClean="0"/>
              <a:t>AutoMapper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127" y="1939158"/>
            <a:ext cx="10389851" cy="420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462" y="1559266"/>
            <a:ext cx="5849007" cy="504262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63462" y="3626069"/>
            <a:ext cx="5675586" cy="244365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patterns ENHANCE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982" y="1690688"/>
            <a:ext cx="10705556" cy="46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entities</a:t>
            </a:r>
          </a:p>
          <a:p>
            <a:endParaRPr lang="en-US" dirty="0"/>
          </a:p>
          <a:p>
            <a:r>
              <a:rPr lang="en-US" dirty="0" smtClean="0"/>
              <a:t>Logic much more complicated</a:t>
            </a:r>
          </a:p>
          <a:p>
            <a:endParaRPr lang="en-US" dirty="0"/>
          </a:p>
          <a:p>
            <a:r>
              <a:rPr lang="en-US" dirty="0" smtClean="0"/>
              <a:t>No real patterns emerge</a:t>
            </a:r>
          </a:p>
          <a:p>
            <a:endParaRPr lang="en-US" dirty="0"/>
          </a:p>
          <a:p>
            <a:r>
              <a:rPr lang="en-US" dirty="0" smtClean="0"/>
              <a:t>Leave it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Conventions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What are conventions?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Implicit Conventions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does not drive behavior</a:t>
            </a:r>
          </a:p>
          <a:p>
            <a:endParaRPr lang="en-US" dirty="0"/>
          </a:p>
          <a:p>
            <a:r>
              <a:rPr lang="en-US" dirty="0" smtClean="0"/>
              <a:t>Policy enforced via rules</a:t>
            </a:r>
          </a:p>
          <a:p>
            <a:endParaRPr lang="en-US" dirty="0"/>
          </a:p>
          <a:p>
            <a:r>
              <a:rPr lang="en-US" dirty="0" smtClean="0"/>
              <a:t>Similar to </a:t>
            </a:r>
            <a:r>
              <a:rPr lang="en-US" dirty="0" err="1" smtClean="0"/>
              <a:t>StyleCop</a:t>
            </a:r>
            <a:r>
              <a:rPr lang="en-US" dirty="0" smtClean="0"/>
              <a:t>, but one level up</a:t>
            </a:r>
          </a:p>
          <a:p>
            <a:endParaRPr lang="en-US" dirty="0"/>
          </a:p>
          <a:p>
            <a:r>
              <a:rPr lang="en-US" dirty="0" smtClean="0"/>
              <a:t>Can use automated tests to enforce</a:t>
            </a:r>
          </a:p>
        </p:txBody>
      </p:sp>
    </p:spTree>
    <p:extLst>
      <p:ext uri="{BB962C8B-B14F-4D97-AF65-F5344CB8AC3E}">
        <p14:creationId xmlns:p14="http://schemas.microsoft.com/office/powerpoint/2010/main" val="4735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Securing Actions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422" y="1355834"/>
            <a:ext cx="8903068" cy="54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naming conventions</a:t>
            </a:r>
          </a:p>
          <a:p>
            <a:endParaRPr lang="en-US" dirty="0"/>
          </a:p>
          <a:p>
            <a:r>
              <a:rPr lang="en-US" dirty="0" smtClean="0"/>
              <a:t>Controller/action names</a:t>
            </a:r>
          </a:p>
          <a:p>
            <a:endParaRPr lang="en-US" dirty="0"/>
          </a:p>
          <a:p>
            <a:r>
              <a:rPr lang="en-US" dirty="0" smtClean="0"/>
              <a:t>Visibility rules</a:t>
            </a:r>
          </a:p>
          <a:p>
            <a:endParaRPr lang="en-US" dirty="0"/>
          </a:p>
          <a:p>
            <a:r>
              <a:rPr lang="en-US" dirty="0" smtClean="0"/>
              <a:t>File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enforced by behavior</a:t>
            </a:r>
          </a:p>
          <a:p>
            <a:endParaRPr lang="en-US" dirty="0"/>
          </a:p>
          <a:p>
            <a:r>
              <a:rPr lang="en-US" dirty="0" smtClean="0"/>
              <a:t>Opinionated rules</a:t>
            </a:r>
          </a:p>
          <a:p>
            <a:endParaRPr lang="en-US" dirty="0"/>
          </a:p>
          <a:p>
            <a:r>
              <a:rPr lang="en-US" dirty="0" smtClean="0"/>
              <a:t>Customizable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Opinionated Conventions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6064"/>
            <a:ext cx="10875579" cy="48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394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Rule #1: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Policies should be obvious, not 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r>
              <a:rPr lang="en-US" dirty="0" smtClean="0"/>
              <a:t> explicit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90" y="1954924"/>
            <a:ext cx="11384618" cy="40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8970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Rule #2: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Policies not driving behavior should be testable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141" y="1690689"/>
            <a:ext cx="8912725" cy="46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violation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25" y="2727434"/>
            <a:ext cx="10705046" cy="25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 set of coding policies applied and/or enforced across a codebase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5817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Rule #3: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Policies should be </a:t>
            </a:r>
            <a:r>
              <a:rPr lang="en-US" dirty="0" err="1" smtClean="0"/>
              <a:t>debuggable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</a:t>
            </a:r>
            <a:r>
              <a:rPr lang="en-US" dirty="0" err="1" smtClean="0"/>
              <a:t>StructureMap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11" y="2538248"/>
            <a:ext cx="10738933" cy="29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StructureMap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829" y="1825625"/>
            <a:ext cx="7668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79347"/>
          </a:xfrm>
        </p:spPr>
        <p:txBody>
          <a:bodyPr anchor="ctr"/>
          <a:lstStyle/>
          <a:p>
            <a:r>
              <a:rPr lang="en-US" dirty="0" smtClean="0"/>
              <a:t>Real Example:</a:t>
            </a:r>
            <a:br>
              <a:rPr lang="en-US" dirty="0" smtClean="0"/>
            </a:br>
            <a:r>
              <a:rPr lang="en-US" dirty="0" smtClean="0"/>
              <a:t>HTML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Dumb, repetitive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716"/>
            <a:ext cx="10515600" cy="42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solution: </a:t>
            </a:r>
            <a:r>
              <a:rPr lang="en-US" dirty="0" err="1" smtClean="0"/>
              <a:t>templated</a:t>
            </a:r>
            <a:r>
              <a:rPr lang="en-US" dirty="0" smtClean="0"/>
              <a:t>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easily </a:t>
            </a:r>
            <a:r>
              <a:rPr lang="en-US" dirty="0" err="1" smtClean="0"/>
              <a:t>composable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easily extensible</a:t>
            </a:r>
          </a:p>
          <a:p>
            <a:endParaRPr lang="en-US" dirty="0"/>
          </a:p>
          <a:p>
            <a:r>
              <a:rPr lang="en-US" dirty="0" smtClean="0"/>
              <a:t>Not easily modifiable</a:t>
            </a:r>
          </a:p>
          <a:p>
            <a:endParaRPr lang="en-US" dirty="0"/>
          </a:p>
          <a:p>
            <a:r>
              <a:rPr lang="en-US" dirty="0" smtClean="0"/>
              <a:t>Not code-centric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HTML Conventions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6553" y="3247696"/>
            <a:ext cx="1686910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 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8829" y="3247696"/>
            <a:ext cx="1686910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1105" y="3247696"/>
            <a:ext cx="1686910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13381" y="3247695"/>
            <a:ext cx="1686910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263463" y="3760076"/>
            <a:ext cx="6253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575739" y="3760076"/>
            <a:ext cx="6253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7888015" y="3760075"/>
            <a:ext cx="62536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31" y="2948153"/>
            <a:ext cx="10966416" cy="21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Razor views</a:t>
            </a:r>
          </a:p>
          <a:p>
            <a:endParaRPr lang="en-US" dirty="0"/>
          </a:p>
          <a:p>
            <a:r>
              <a:rPr lang="en-US" dirty="0" err="1" smtClean="0"/>
              <a:t>HtmlTag</a:t>
            </a:r>
            <a:r>
              <a:rPr lang="en-US" dirty="0" smtClean="0"/>
              <a:t> library for tag model</a:t>
            </a:r>
          </a:p>
          <a:p>
            <a:endParaRPr lang="en-US" dirty="0"/>
          </a:p>
          <a:p>
            <a:r>
              <a:rPr lang="en-US" dirty="0" err="1" smtClean="0"/>
              <a:t>FubuMVC</a:t>
            </a:r>
            <a:r>
              <a:rPr lang="en-US" dirty="0" smtClean="0"/>
              <a:t> conventions for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baseline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812" y="3011214"/>
            <a:ext cx="10810640" cy="19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 smtClean="0"/>
              <a:t>Why should I care?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Sensible Defaults (Labels)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117" y="1494220"/>
            <a:ext cx="5186855" cy="4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Sensible Defaults (Labels)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69" y="3342290"/>
            <a:ext cx="11659656" cy="12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Sensible Defaults (inputs)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23" y="1690687"/>
            <a:ext cx="11085429" cy="46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Primitives (validation)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412" y="1690688"/>
            <a:ext cx="9557387" cy="46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validators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2339181"/>
            <a:ext cx="10229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Labels, inputs and validators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547" y="1690688"/>
            <a:ext cx="9906784" cy="45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primitives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138" y="1683516"/>
            <a:ext cx="7047186" cy="47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primitives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606" y="1647082"/>
            <a:ext cx="7030371" cy="48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538" y="1546734"/>
            <a:ext cx="5075352" cy="49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61" y="2207172"/>
            <a:ext cx="11639459" cy="3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of two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6706"/>
          </a:xfrm>
        </p:spPr>
        <p:txBody>
          <a:bodyPr>
            <a:normAutofit/>
          </a:bodyPr>
          <a:lstStyle/>
          <a:p>
            <a:r>
              <a:rPr lang="en-US" dirty="0" smtClean="0"/>
              <a:t>Project A</a:t>
            </a:r>
          </a:p>
          <a:p>
            <a:pPr lvl="1"/>
            <a:r>
              <a:rPr lang="en-US" dirty="0" smtClean="0"/>
              <a:t>~6 years of development, 6-10 </a:t>
            </a:r>
            <a:r>
              <a:rPr lang="en-US" dirty="0" err="1" smtClean="0"/>
              <a:t>devs</a:t>
            </a:r>
            <a:endParaRPr lang="en-US" dirty="0" smtClean="0"/>
          </a:p>
          <a:p>
            <a:pPr lvl="1"/>
            <a:r>
              <a:rPr lang="en-US" dirty="0" smtClean="0"/>
              <a:t>&gt;100 deployments to counties across Texas</a:t>
            </a:r>
          </a:p>
          <a:p>
            <a:pPr lvl="1"/>
            <a:r>
              <a:rPr lang="en-US" dirty="0" smtClean="0"/>
              <a:t>ASP.NET MVC Preview 3 -&gt; MVC 4</a:t>
            </a:r>
          </a:p>
          <a:p>
            <a:pPr lvl="1"/>
            <a:r>
              <a:rPr lang="en-US" dirty="0" smtClean="0"/>
              <a:t>352 Controllers</a:t>
            </a:r>
          </a:p>
          <a:p>
            <a:pPr lvl="1"/>
            <a:r>
              <a:rPr lang="en-US" dirty="0" smtClean="0"/>
              <a:t>1079 Actions</a:t>
            </a:r>
          </a:p>
          <a:p>
            <a:r>
              <a:rPr lang="en-US" dirty="0" smtClean="0"/>
              <a:t>Project B</a:t>
            </a:r>
          </a:p>
          <a:p>
            <a:pPr lvl="1"/>
            <a:r>
              <a:rPr lang="en-US" dirty="0" smtClean="0"/>
              <a:t>15 months of development, 6-10 </a:t>
            </a:r>
            <a:r>
              <a:rPr lang="en-US" dirty="0" err="1" smtClean="0"/>
              <a:t>devs</a:t>
            </a:r>
            <a:endParaRPr lang="en-US" dirty="0" smtClean="0"/>
          </a:p>
          <a:p>
            <a:pPr lvl="1"/>
            <a:r>
              <a:rPr lang="en-US" dirty="0" smtClean="0"/>
              <a:t>3 deployments to counties across Texas</a:t>
            </a:r>
          </a:p>
          <a:p>
            <a:pPr lvl="1"/>
            <a:r>
              <a:rPr lang="en-US" dirty="0" smtClean="0"/>
              <a:t>78 Controllers</a:t>
            </a:r>
          </a:p>
          <a:p>
            <a:pPr lvl="1"/>
            <a:r>
              <a:rPr lang="en-US" dirty="0" smtClean="0"/>
              <a:t>698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WAIT I AM USING EMBERANGULAKNOCKBONE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(In which Jimmy gets sad)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drawing board…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0650"/>
            <a:ext cx="10515600" cy="23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7784" y="2364259"/>
            <a:ext cx="1425146" cy="3319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44249" y="2364259"/>
            <a:ext cx="1425146" cy="3319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72930" y="2940908"/>
            <a:ext cx="4271319" cy="82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78162" y="2512408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72930" y="4913870"/>
            <a:ext cx="4271319" cy="823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8586" y="4199366"/>
            <a:ext cx="172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Templates, JS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79459" y="3701017"/>
            <a:ext cx="135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 here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701016"/>
            <a:ext cx="143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Rendering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Handlebarazor</a:t>
            </a:r>
            <a:r>
              <a:rPr lang="en-US" dirty="0" smtClean="0"/>
              <a:t> views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1108" y="1902938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Razor View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41108" y="2741139"/>
            <a:ext cx="1981200" cy="578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Razor Parser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41108" y="3624649"/>
            <a:ext cx="1981200" cy="79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Handlebars Template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41108" y="4722340"/>
            <a:ext cx="1981200" cy="525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Ember Binding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41108" y="5552303"/>
            <a:ext cx="1981200" cy="75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6674708" y="1902938"/>
            <a:ext cx="76200" cy="141691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665440" y="3624648"/>
            <a:ext cx="85468" cy="268154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62233" y="24267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62233" y="478075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4" idx="2"/>
            <a:endCxn id="15" idx="0"/>
          </p:cNvCxnSpPr>
          <p:nvPr/>
        </p:nvCxnSpPr>
        <p:spPr>
          <a:xfrm>
            <a:off x="5531708" y="2436338"/>
            <a:ext cx="0" cy="3048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6" idx="0"/>
          </p:cNvCxnSpPr>
          <p:nvPr/>
        </p:nvCxnSpPr>
        <p:spPr>
          <a:xfrm>
            <a:off x="5531708" y="3319848"/>
            <a:ext cx="0" cy="3048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7" idx="0"/>
          </p:cNvCxnSpPr>
          <p:nvPr/>
        </p:nvCxnSpPr>
        <p:spPr>
          <a:xfrm>
            <a:off x="5531708" y="4417540"/>
            <a:ext cx="0" cy="3048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8" idx="0"/>
          </p:cNvCxnSpPr>
          <p:nvPr/>
        </p:nvCxnSpPr>
        <p:spPr>
          <a:xfrm>
            <a:off x="5531708" y="5247503"/>
            <a:ext cx="0" cy="3048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Pre-parsing step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5972603"/>
            <a:ext cx="7933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https://gist.github.com/jbogard/47a8f67e5050bd10f2b8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999"/>
            <a:ext cx="3605532" cy="43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a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86566"/>
            <a:ext cx="10515600" cy="22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06345"/>
            <a:ext cx="5181600" cy="338989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8437" y="3739356"/>
            <a:ext cx="4429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Inputs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284" y="1825625"/>
            <a:ext cx="77994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Labels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Form Blocks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7" y="2396331"/>
            <a:ext cx="8162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GETs/POSTs: Bad 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972" y="1529445"/>
            <a:ext cx="8869771" cy="50447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76552" y="1891862"/>
            <a:ext cx="9238593" cy="583324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362994"/>
            <a:ext cx="6324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= good</a:t>
            </a:r>
          </a:p>
          <a:p>
            <a:endParaRPr lang="en-US" dirty="0"/>
          </a:p>
          <a:p>
            <a:r>
              <a:rPr lang="en-US" dirty="0" smtClean="0"/>
              <a:t>Magic = bad</a:t>
            </a:r>
          </a:p>
          <a:p>
            <a:endParaRPr lang="en-US" dirty="0"/>
          </a:p>
          <a:p>
            <a:r>
              <a:rPr lang="en-US" dirty="0" err="1" smtClean="0"/>
              <a:t>Codegen</a:t>
            </a:r>
            <a:r>
              <a:rPr lang="en-US" dirty="0" smtClean="0"/>
              <a:t> is the devil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Cunning plan: View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428" y="1545021"/>
            <a:ext cx="7953862" cy="507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 of panic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100s of controllers</a:t>
            </a:r>
          </a:p>
          <a:p>
            <a:endParaRPr lang="en-US" dirty="0"/>
          </a:p>
          <a:p>
            <a:r>
              <a:rPr lang="en-US" dirty="0" smtClean="0"/>
              <a:t>100s of actions</a:t>
            </a:r>
          </a:p>
          <a:p>
            <a:endParaRPr lang="en-US" dirty="0"/>
          </a:p>
          <a:p>
            <a:r>
              <a:rPr lang="en-US" dirty="0" smtClean="0"/>
              <a:t>100s of view models</a:t>
            </a:r>
          </a:p>
          <a:p>
            <a:endParaRPr lang="en-US" dirty="0"/>
          </a:p>
          <a:p>
            <a:r>
              <a:rPr lang="en-US" dirty="0" smtClean="0"/>
              <a:t>100s of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088" y="173421"/>
            <a:ext cx="8503920" cy="63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412</Words>
  <Application>Microsoft Office PowerPoint</Application>
  <PresentationFormat>Widescreen</PresentationFormat>
  <Paragraphs>159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Lucida Console</vt:lpstr>
      <vt:lpstr>Office Theme</vt:lpstr>
      <vt:lpstr>Keeping yourself DRY with Conventions</vt:lpstr>
      <vt:lpstr>What are conventions?</vt:lpstr>
      <vt:lpstr>A set of coding policies applied and/or enforced across a codebase</vt:lpstr>
      <vt:lpstr>Why should I care?</vt:lpstr>
      <vt:lpstr>Survey of two projects</vt:lpstr>
      <vt:lpstr>GETs/POSTs: Bad way</vt:lpstr>
      <vt:lpstr>Cunning plan: View Models</vt:lpstr>
      <vt:lpstr>Moment of panic</vt:lpstr>
      <vt:lpstr>PowerPoint Presentation</vt:lpstr>
      <vt:lpstr>GET patterns</vt:lpstr>
      <vt:lpstr>GET patterns</vt:lpstr>
      <vt:lpstr>GET patterns ENHANCE</vt:lpstr>
      <vt:lpstr>Policy</vt:lpstr>
      <vt:lpstr>Result: AutoMapper</vt:lpstr>
      <vt:lpstr>Result: AutoMapper</vt:lpstr>
      <vt:lpstr>POST patterns</vt:lpstr>
      <vt:lpstr>POST patterns ENHANCE</vt:lpstr>
      <vt:lpstr>Policy</vt:lpstr>
      <vt:lpstr>Using Conventions</vt:lpstr>
      <vt:lpstr>Implicit Conventions</vt:lpstr>
      <vt:lpstr>Example: Securing Actions</vt:lpstr>
      <vt:lpstr>Other ideas</vt:lpstr>
      <vt:lpstr>Explicit Conventions</vt:lpstr>
      <vt:lpstr>Opinionated Conventions</vt:lpstr>
      <vt:lpstr>Rule #1:  Policies should be obvious, not magic</vt:lpstr>
      <vt:lpstr>AutoMapper explicit config</vt:lpstr>
      <vt:lpstr>Rule #2:  Policies not driving behavior should be testable</vt:lpstr>
      <vt:lpstr>AutoMapper config validation</vt:lpstr>
      <vt:lpstr>Rules violation</vt:lpstr>
      <vt:lpstr>Rule #3:  Policies should be debuggable</vt:lpstr>
      <vt:lpstr>Examining StructureMap config</vt:lpstr>
      <vt:lpstr>StructureMap config output</vt:lpstr>
      <vt:lpstr>Real Example: HTML Conventions</vt:lpstr>
      <vt:lpstr>Problem: Dumb, repetitive code</vt:lpstr>
      <vt:lpstr>Not a solution: templated helpers</vt:lpstr>
      <vt:lpstr>Solution: HTML Conventions</vt:lpstr>
      <vt:lpstr>Goal</vt:lpstr>
      <vt:lpstr>Tooling</vt:lpstr>
      <vt:lpstr>Establishing a baseline</vt:lpstr>
      <vt:lpstr>Sensible Defaults (Labels)</vt:lpstr>
      <vt:lpstr>Sensible Defaults (Labels)</vt:lpstr>
      <vt:lpstr>Sensible Defaults (inputs)</vt:lpstr>
      <vt:lpstr>New Primitives (validation)</vt:lpstr>
      <vt:lpstr>Building validators</vt:lpstr>
      <vt:lpstr>Labels, inputs and validators</vt:lpstr>
      <vt:lpstr>Larger primitives</vt:lpstr>
      <vt:lpstr>Larger primitives</vt:lpstr>
      <vt:lpstr>Final form</vt:lpstr>
      <vt:lpstr>Final form</vt:lpstr>
      <vt:lpstr>BUT WAIT I AM USING EMBERANGULAKNOCKBONE</vt:lpstr>
      <vt:lpstr>Back to the drawing board…</vt:lpstr>
      <vt:lpstr>Problems</vt:lpstr>
      <vt:lpstr>Solution: Handlebarazor views</vt:lpstr>
      <vt:lpstr>Pre-parsing step</vt:lpstr>
      <vt:lpstr>Embedding a template</vt:lpstr>
      <vt:lpstr>Target</vt:lpstr>
      <vt:lpstr>Building Inputs</vt:lpstr>
      <vt:lpstr>Building Labels</vt:lpstr>
      <vt:lpstr>Building Form Blocks</vt:lpstr>
      <vt:lpstr>Final Form</vt:lpstr>
      <vt:lpstr>Parting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32</cp:revision>
  <dcterms:created xsi:type="dcterms:W3CDTF">2014-12-03T11:14:03Z</dcterms:created>
  <dcterms:modified xsi:type="dcterms:W3CDTF">2015-01-14T17:11:08Z</dcterms:modified>
</cp:coreProperties>
</file>