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7" r:id="rId2"/>
    <p:sldId id="261" r:id="rId3"/>
    <p:sldId id="262" r:id="rId4"/>
    <p:sldId id="264" r:id="rId5"/>
    <p:sldId id="265" r:id="rId6"/>
    <p:sldId id="263" r:id="rId7"/>
    <p:sldId id="266" r:id="rId8"/>
    <p:sldId id="267" r:id="rId9"/>
    <p:sldId id="319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313" r:id="rId18"/>
    <p:sldId id="314" r:id="rId19"/>
    <p:sldId id="315" r:id="rId20"/>
    <p:sldId id="316" r:id="rId21"/>
    <p:sldId id="317" r:id="rId22"/>
    <p:sldId id="31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299" r:id="rId42"/>
    <p:sldId id="300" r:id="rId43"/>
    <p:sldId id="32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7ECA5-4044-4ED6-8472-6668B9C1F77C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9B3F7-8DBB-4E50-B049-C9AE4A1E4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9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1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0D8E-E724-48D0-B7E1-3298C8355436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DE4B-622D-42B7-8407-850B26520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gi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91" y="70969"/>
            <a:ext cx="8691327" cy="2387600"/>
          </a:xfrm>
        </p:spPr>
        <p:txBody>
          <a:bodyPr anchor="t">
            <a:normAutofit fontScale="90000"/>
          </a:bodyPr>
          <a:lstStyle/>
          <a:p>
            <a:r>
              <a:rPr lang="en-US" sz="7300" dirty="0"/>
              <a:t>ORMs: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You’re Doing it wrong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52052" y="2693396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Jimmy </a:t>
            </a:r>
            <a:r>
              <a:rPr lang="en-US" dirty="0" err="1" smtClean="0"/>
              <a:t>Bogard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jbogard</a:t>
            </a:r>
            <a:endParaRPr lang="en-US" dirty="0" smtClean="0"/>
          </a:p>
          <a:p>
            <a:r>
              <a:rPr lang="en-US" dirty="0" smtClean="0"/>
              <a:t>github.com/</a:t>
            </a:r>
            <a:r>
              <a:rPr lang="en-US" dirty="0" err="1" smtClean="0"/>
              <a:t>jbogard</a:t>
            </a:r>
            <a:endParaRPr lang="en-US" dirty="0"/>
          </a:p>
          <a:p>
            <a:r>
              <a:rPr lang="en-US" dirty="0"/>
              <a:t>j</a:t>
            </a:r>
            <a:r>
              <a:rPr lang="en-US" dirty="0" smtClean="0"/>
              <a:t>immybogard.lostechies.com</a:t>
            </a:r>
          </a:p>
        </p:txBody>
      </p:sp>
      <p:pic>
        <p:nvPicPr>
          <p:cNvPr id="8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4521449"/>
            <a:ext cx="1428751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3" y="4559547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8" y="4724403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87132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0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DB-Generated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Code-First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475" y="1825625"/>
            <a:ext cx="48510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Extraneous navigations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786" y="1825625"/>
            <a:ext cx="71384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YAGNI Associations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947" y="1825625"/>
            <a:ext cx="6366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Mapping Duplication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12151"/>
            <a:ext cx="7886700" cy="17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Mapping Conventions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231430"/>
            <a:ext cx="7886700" cy="15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9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5128" y="2162712"/>
            <a:ext cx="5153744" cy="367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96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Many-to-many mapping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62401"/>
            <a:ext cx="7886700" cy="18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Map join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94627"/>
            <a:ext cx="7886700" cy="18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programming technique for converting data between incompatible type systems in object-oriented programming languages”</a:t>
            </a:r>
            <a:endParaRPr lang="en-US" dirty="0"/>
          </a:p>
        </p:txBody>
      </p:sp>
      <p:pic>
        <p:nvPicPr>
          <p:cNvPr id="1026" name="Picture 2" descr="http://www.orangedonkey.net/wp-content/uploads/2012/04/I-Have-No-Idea-What-I-am-Doing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629" y="3841397"/>
            <a:ext cx="4146168" cy="28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19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Primitive Obsession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2996406"/>
            <a:ext cx="6219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412" y="2991644"/>
            <a:ext cx="7115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Custom User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3225006"/>
            <a:ext cx="58864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198915"/>
            <a:ext cx="7886700" cy="160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Bad Idea:</a:t>
            </a:r>
            <a:br>
              <a:rPr lang="en-US" sz="3600" dirty="0"/>
            </a:br>
            <a:r>
              <a:rPr lang="en-US" sz="3600" dirty="0"/>
              <a:t>Excessive Lazy Loading / SELECT N+1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68" y="1825625"/>
            <a:ext cx="61530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Eager Fetch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10889"/>
            <a:ext cx="7886700" cy="25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Cartesian Products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8976"/>
            <a:ext cx="7886700" cy="290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Multiple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90472"/>
            <a:ext cx="7886700" cy="342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Indecipherable LINQ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58" y="1825625"/>
            <a:ext cx="6443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7126942" y="1728538"/>
            <a:ext cx="1811344" cy="292685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DB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964" y="2111189"/>
            <a:ext cx="2247901" cy="216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</a:t>
            </a:r>
          </a:p>
        </p:txBody>
      </p:sp>
      <p:cxnSp>
        <p:nvCxnSpPr>
          <p:cNvPr id="8" name="Straight Arrow Connector 7"/>
          <p:cNvCxnSpPr>
            <a:stCxn id="5" idx="3"/>
            <a:endCxn id="4" idx="2"/>
          </p:cNvCxnSpPr>
          <p:nvPr/>
        </p:nvCxnSpPr>
        <p:spPr>
          <a:xfrm flipV="1">
            <a:off x="2637865" y="3191968"/>
            <a:ext cx="4489077" cy="23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://img2.wikia.nocookie.net/__cb20131117184206/halo/images/2/2a/Xt0rt3r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09" y="1972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Just use SQL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68451"/>
            <a:ext cx="7886700" cy="34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much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04985"/>
            <a:ext cx="7886700" cy="41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450044"/>
            <a:ext cx="7886700" cy="11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Projection</a:t>
            </a:r>
            <a:endParaRPr lang="en-US" dirty="0"/>
          </a:p>
        </p:txBody>
      </p:sp>
      <p:pic>
        <p:nvPicPr>
          <p:cNvPr id="512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286" y="2691423"/>
            <a:ext cx="4677428" cy="261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Bad Idea: Excessive Round trips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089" y="1825625"/>
            <a:ext cx="57918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092" y="1825625"/>
            <a:ext cx="4289815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810001" y="271462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810001" y="3686175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810001" y="4476751"/>
            <a:ext cx="84772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Batched/Future Queries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94824"/>
            <a:ext cx="7886700" cy="26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Deferred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11405"/>
            <a:ext cx="7886700" cy="35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Immediate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1720"/>
            <a:ext cx="7886700" cy="36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Patterns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Active Record</a:t>
            </a:r>
            <a:endParaRPr lang="en-US" dirty="0"/>
          </a:p>
        </p:txBody>
      </p:sp>
      <p:pic>
        <p:nvPicPr>
          <p:cNvPr id="3074" name="Picture 2" descr="http://martinfowler.com/eaaCatalog/activeRecordSketch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764" y="3265714"/>
            <a:ext cx="3545031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Mapper</a:t>
            </a:r>
            <a:endParaRPr lang="en-US" dirty="0"/>
          </a:p>
        </p:txBody>
      </p:sp>
      <p:pic>
        <p:nvPicPr>
          <p:cNvPr id="3076" name="Picture 4" descr="http://martinfowler.com/eaaCatalog/database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3430" y="3693886"/>
            <a:ext cx="4765616" cy="134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Repositories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250" y="1825625"/>
            <a:ext cx="6911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27285"/>
            <a:ext cx="7886700" cy="314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1689625"/>
            <a:ext cx="5087257" cy="51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3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72874"/>
            <a:ext cx="7886700" cy="28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Commands and Queries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26502"/>
            <a:ext cx="7886700" cy="19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Binding to Entities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19" y="1825625"/>
            <a:ext cx="76505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Bind to DTOs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192" y="1825625"/>
            <a:ext cx="6433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SQL Ignorance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158" y="1825625"/>
            <a:ext cx="5097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2824956"/>
            <a:ext cx="5905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00121"/>
            <a:ext cx="7886700" cy="260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  <p:pic>
        <p:nvPicPr>
          <p:cNvPr id="1026" name="Picture 2" descr="http://martinfowler.com/eaaCatalog/unitOfWorkInterface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3" y="3022208"/>
            <a:ext cx="2946400" cy="261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Identity Map</a:t>
            </a:r>
            <a:endParaRPr lang="en-US" dirty="0"/>
          </a:p>
        </p:txBody>
      </p:sp>
      <p:pic>
        <p:nvPicPr>
          <p:cNvPr id="1028" name="Picture 4" descr="http://martinfowler.com/eaaCatalog/idMapperSketch.gi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9795" y="3171372"/>
            <a:ext cx="5007667" cy="222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SQL Enlightenment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84" y="1825625"/>
            <a:ext cx="6819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</a:t>
            </a:r>
            <a:br>
              <a:rPr lang="en-US" dirty="0" smtClean="0"/>
            </a:br>
            <a:r>
              <a:rPr lang="en-US" dirty="0" smtClean="0"/>
              <a:t>Implicit Transactions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986" y="1825625"/>
            <a:ext cx="6640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</a:t>
            </a:r>
            <a:br>
              <a:rPr lang="en-US" dirty="0" smtClean="0"/>
            </a:br>
            <a:r>
              <a:rPr lang="en-US" dirty="0" smtClean="0"/>
              <a:t>Explicit Transactions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700" y="1825625"/>
            <a:ext cx="5904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Idea: Too Many Contexts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69059"/>
            <a:ext cx="7886700" cy="30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Idea: Context Per Request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520" y="1825625"/>
            <a:ext cx="7328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ORMs – not evil</a:t>
            </a:r>
          </a:p>
          <a:p>
            <a:endParaRPr lang="en-US" sz="4000" dirty="0"/>
          </a:p>
          <a:p>
            <a:r>
              <a:rPr lang="en-US" sz="4000" dirty="0"/>
              <a:t>SQL – not evil</a:t>
            </a:r>
          </a:p>
          <a:p>
            <a:endParaRPr lang="en-US" sz="4000" dirty="0"/>
          </a:p>
          <a:p>
            <a:r>
              <a:rPr lang="en-US" sz="4000" dirty="0"/>
              <a:t>Developers – sometimes misguided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7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 ORM is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Evil</a:t>
            </a:r>
            <a:endParaRPr lang="en-US" dirty="0"/>
          </a:p>
        </p:txBody>
      </p:sp>
      <p:pic>
        <p:nvPicPr>
          <p:cNvPr id="2052" name="Picture 4" descr="http://img.4plebs.org/boards/tg/image/1367/80/136780351146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166" y="1825625"/>
            <a:ext cx="580766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2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US" dirty="0"/>
          </a:p>
        </p:txBody>
      </p:sp>
      <p:pic>
        <p:nvPicPr>
          <p:cNvPr id="3074" name="Picture 2" descr="https://theeverydaychefandwife.files.wordpress.com/2014/08/shia-labeouf-magic-gif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383" y="2213429"/>
            <a:ext cx="6479591" cy="36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Mapping problems</a:t>
            </a:r>
          </a:p>
          <a:p>
            <a:endParaRPr lang="en-US" sz="4000" dirty="0"/>
          </a:p>
          <a:p>
            <a:r>
              <a:rPr lang="en-US" sz="4000" dirty="0" smtClean="0"/>
              <a:t>Querying problems</a:t>
            </a:r>
          </a:p>
          <a:p>
            <a:endParaRPr lang="en-US" sz="4000" dirty="0"/>
          </a:p>
          <a:p>
            <a:r>
              <a:rPr lang="en-US" sz="4000" dirty="0" smtClean="0"/>
              <a:t>Usage problems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09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9005</TotalTime>
  <Words>275</Words>
  <Application>Microsoft Office PowerPoint</Application>
  <PresentationFormat>On-screen Show (4:3)</PresentationFormat>
  <Paragraphs>76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Lucida Console</vt:lpstr>
      <vt:lpstr>Office Theme</vt:lpstr>
      <vt:lpstr>ORMs: You’re Doing it wrong</vt:lpstr>
      <vt:lpstr>What is an ORM?</vt:lpstr>
      <vt:lpstr>PowerPoint Presentation</vt:lpstr>
      <vt:lpstr>Data Source Patterns</vt:lpstr>
      <vt:lpstr>Behavioral Patterns</vt:lpstr>
      <vt:lpstr>What an ORM is not</vt:lpstr>
      <vt:lpstr>Evil</vt:lpstr>
      <vt:lpstr>Magic</vt:lpstr>
      <vt:lpstr>Problem areas</vt:lpstr>
      <vt:lpstr>Mapping Problems</vt:lpstr>
      <vt:lpstr>Bad Idea: DB-Generated</vt:lpstr>
      <vt:lpstr>Good Idea: Code-First</vt:lpstr>
      <vt:lpstr>Bad Idea: Extraneous navigations</vt:lpstr>
      <vt:lpstr>Good Idea: YAGNI Associations</vt:lpstr>
      <vt:lpstr>Bad Idea: Mapping Duplication</vt:lpstr>
      <vt:lpstr>Good Idea: Mapping Conventions</vt:lpstr>
      <vt:lpstr>Bad Idea: Many-to-many mapping</vt:lpstr>
      <vt:lpstr>Bad Idea: Many-to-many mapping</vt:lpstr>
      <vt:lpstr>Good idea: Map join table</vt:lpstr>
      <vt:lpstr>Bad Idea: Primitive Obsession</vt:lpstr>
      <vt:lpstr>Good Idea: Custom User Types</vt:lpstr>
      <vt:lpstr>Good Idea: Custom User Types</vt:lpstr>
      <vt:lpstr>Querying Problems</vt:lpstr>
      <vt:lpstr>Bad Idea: Excessive Lazy Loading / SELECT N+1</vt:lpstr>
      <vt:lpstr>Bad Idea: Excessive Lazy Loading / SELECT N+1</vt:lpstr>
      <vt:lpstr>Good Idea: Eager Fetch</vt:lpstr>
      <vt:lpstr>Bad Idea: Cartesian Products</vt:lpstr>
      <vt:lpstr>Good Idea: Multiple Queries</vt:lpstr>
      <vt:lpstr>Bad Idea: Indecipherable LINQ</vt:lpstr>
      <vt:lpstr>Good Idea: Just use SQL</vt:lpstr>
      <vt:lpstr>Bad Idea: Too much data</vt:lpstr>
      <vt:lpstr>Good Idea: Projection</vt:lpstr>
      <vt:lpstr>Good Idea: Projection</vt:lpstr>
      <vt:lpstr>Bad Idea: Excessive Round trips</vt:lpstr>
      <vt:lpstr>Good Idea: Batched/Future Queries</vt:lpstr>
      <vt:lpstr>Good Idea: Batched/Future Queries</vt:lpstr>
      <vt:lpstr>Bad Idea: Deferred Execution</vt:lpstr>
      <vt:lpstr>Good Idea: Immediate Execution</vt:lpstr>
      <vt:lpstr>Usage Problems</vt:lpstr>
      <vt:lpstr>Bad Idea: Repositories</vt:lpstr>
      <vt:lpstr>Good Idea: Commands and Queries</vt:lpstr>
      <vt:lpstr>Good Idea: Commands and Queries</vt:lpstr>
      <vt:lpstr>Good Idea: Commands and Queries</vt:lpstr>
      <vt:lpstr>Good Idea: Commands and Queries</vt:lpstr>
      <vt:lpstr>Bad Idea: Binding to Entities</vt:lpstr>
      <vt:lpstr>Good Idea: Bind to DTOs</vt:lpstr>
      <vt:lpstr>Bad Idea: SQL Ignorance</vt:lpstr>
      <vt:lpstr>Good Idea: SQL Enlightenment</vt:lpstr>
      <vt:lpstr>Good Idea: SQL Enlightenment</vt:lpstr>
      <vt:lpstr>Good Idea: SQL Enlightenment</vt:lpstr>
      <vt:lpstr>Bad Idea: Implicit Transactions</vt:lpstr>
      <vt:lpstr>Good Idea: Explicit Transactions</vt:lpstr>
      <vt:lpstr>Bad Idea: Too Many Contexts</vt:lpstr>
      <vt:lpstr>Good Idea: Context Per Request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Containers</dc:title>
  <dc:creator>James Bogard</dc:creator>
  <cp:lastModifiedBy>James Bogard</cp:lastModifiedBy>
  <cp:revision>37</cp:revision>
  <dcterms:created xsi:type="dcterms:W3CDTF">2014-08-11T18:23:40Z</dcterms:created>
  <dcterms:modified xsi:type="dcterms:W3CDTF">2014-11-06T14:05:13Z</dcterms:modified>
</cp:coreProperties>
</file>