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0"/>
  </p:notesMasterIdLst>
  <p:sldIdLst>
    <p:sldId id="274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  <p:sldId id="302" r:id="rId29"/>
    <p:sldId id="303" r:id="rId30"/>
    <p:sldId id="304" r:id="rId31"/>
    <p:sldId id="306" r:id="rId32"/>
    <p:sldId id="305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07" r:id="rId43"/>
    <p:sldId id="320" r:id="rId44"/>
    <p:sldId id="321" r:id="rId45"/>
    <p:sldId id="308" r:id="rId46"/>
    <p:sldId id="318" r:id="rId47"/>
    <p:sldId id="319" r:id="rId48"/>
    <p:sldId id="27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9D9"/>
    <a:srgbClr val="E8E4E4"/>
    <a:srgbClr val="0079C1"/>
    <a:srgbClr val="177EC5"/>
    <a:srgbClr val="404040"/>
    <a:srgbClr val="F4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83397" autoAdjust="0"/>
  </p:normalViewPr>
  <p:slideViewPr>
    <p:cSldViewPr snapToGrid="0" snapToObjects="1">
      <p:cViewPr varScale="1">
        <p:scale>
          <a:sx n="95" d="100"/>
          <a:sy n="95" d="100"/>
        </p:scale>
        <p:origin x="924" y="5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-385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DA21E-28F9-429C-875C-CFE3ACB8D770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2B9C4-3265-4C64-80EB-D0107FD0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globally distributed, multi-model database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4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9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1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3600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9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>
            <p:custDataLst>
              <p:tags r:id="rId1"/>
            </p:custDataLst>
          </p:nvPr>
        </p:nvSpPr>
        <p:spPr>
          <a:xfrm flipV="1">
            <a:off x="0" y="3431458"/>
            <a:ext cx="12192000" cy="34265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79C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3431461"/>
            <a:ext cx="12192000" cy="1362075"/>
          </a:xfrm>
          <a:noFill/>
        </p:spPr>
        <p:txBody>
          <a:bodyPr anchor="ctr"/>
          <a:lstStyle>
            <a:lvl1pPr algn="ctr">
              <a:defRPr sz="4000" b="0" strike="noStrike" cap="none" normalizeH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4DB1-568E-4964-A02F-CCDCEAA70EF3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E939-0FF0-4622-80D4-F7CCF5AA2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6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8.xml"/><Relationship Id="rId7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1.xml"/><Relationship Id="rId7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.gif"/><Relationship Id="rId11" Type="http://schemas.openxmlformats.org/officeDocument/2006/relationships/image" Target="../media/image6.tiff"/><Relationship Id="rId5" Type="http://schemas.openxmlformats.org/officeDocument/2006/relationships/notesSlide" Target="../notesSlides/notesSlide6.xml"/><Relationship Id="rId10" Type="http://schemas.openxmlformats.org/officeDocument/2006/relationships/image" Target="../media/image5.tif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018-1CD4-4A93-AD08-3E9C5773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Schema-less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71FAB-3370-4F1E-B5F1-E0170B984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42CC7-7625-4E64-9F93-334FBD37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5200"/>
            <a:ext cx="12192000" cy="16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5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5F5F5B-9175-4D89-B620-C6AD0419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1128712"/>
            <a:ext cx="102298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19E74A-DA4F-45B5-B75A-C70A6192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96"/>
            <a:ext cx="12192000" cy="4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7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vailability group with five replicas">
            <a:extLst>
              <a:ext uri="{FF2B5EF4-FFF2-40B4-BE49-F238E27FC236}">
                <a16:creationId xmlns:a16="http://schemas.microsoft.com/office/drawing/2014/main" id="{651B7A1E-835B-4F84-8385-8910BB89C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957388"/>
            <a:ext cx="73723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09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428FA5-901D-4DB1-BEDE-80F7B95A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88" y="0"/>
            <a:ext cx="10579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57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44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10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6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5943"/>
            <a:ext cx="743578" cy="653142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78096" y="2984604"/>
            <a:ext cx="3466681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Entire model in one record</a:t>
            </a:r>
          </a:p>
        </p:txBody>
      </p:sp>
    </p:spTree>
    <p:extLst>
      <p:ext uri="{BB962C8B-B14F-4D97-AF65-F5344CB8AC3E}">
        <p14:creationId xmlns:p14="http://schemas.microsoft.com/office/powerpoint/2010/main" val="29564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13B5-AF24-4239-AFD0-FD05F12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Cosmos DB?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9F9D0-4112-4FD5-ACA0-DA98488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813915"/>
            <a:ext cx="743578" cy="96966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37903" y="1019553"/>
            <a:ext cx="38887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Complex structures</a:t>
            </a:r>
          </a:p>
        </p:txBody>
      </p:sp>
    </p:spTree>
    <p:extLst>
      <p:ext uri="{BB962C8B-B14F-4D97-AF65-F5344CB8AC3E}">
        <p14:creationId xmlns:p14="http://schemas.microsoft.com/office/powerpoint/2010/main" val="70031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843141"/>
            <a:ext cx="459209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Arrays for one-to-many</a:t>
            </a:r>
          </a:p>
        </p:txBody>
      </p:sp>
    </p:spTree>
    <p:extLst>
      <p:ext uri="{BB962C8B-B14F-4D97-AF65-F5344CB8AC3E}">
        <p14:creationId xmlns:p14="http://schemas.microsoft.com/office/powerpoint/2010/main" val="20640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412254"/>
            <a:ext cx="4592097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Store keys for other/external entities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391507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CEE100-B068-4204-9F43-39CCBAF52866}"/>
              </a:ext>
            </a:extLst>
          </p:cNvPr>
          <p:cNvSpPr/>
          <p:nvPr/>
        </p:nvSpPr>
        <p:spPr>
          <a:xfrm>
            <a:off x="472274" y="4322466"/>
            <a:ext cx="1778558" cy="396910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7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Duplicate data as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13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49BE22-0BC1-4844-A5B3-00FF966F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91901" cy="685800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F8B9C325-3D20-4C6A-BE51-D5AEA2960643}"/>
              </a:ext>
            </a:extLst>
          </p:cNvPr>
          <p:cNvSpPr/>
          <p:nvPr/>
        </p:nvSpPr>
        <p:spPr>
          <a:xfrm>
            <a:off x="5727560" y="1914211"/>
            <a:ext cx="743578" cy="438108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EBED3-7AB6-4F3D-B295-196215665FDE}"/>
              </a:ext>
            </a:extLst>
          </p:cNvPr>
          <p:cNvSpPr txBox="1"/>
          <p:nvPr/>
        </p:nvSpPr>
        <p:spPr>
          <a:xfrm>
            <a:off x="6888144" y="3627698"/>
            <a:ext cx="459209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dirty="0"/>
              <a:t>Not all duplicate data is evil!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25BFA-0FB9-4121-BA7F-8F778F4C365C}"/>
              </a:ext>
            </a:extLst>
          </p:cNvPr>
          <p:cNvSpPr/>
          <p:nvPr/>
        </p:nvSpPr>
        <p:spPr>
          <a:xfrm>
            <a:off x="472274" y="2753247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A7313-AA44-4B6E-8E7E-8A34F22D1A6E}"/>
              </a:ext>
            </a:extLst>
          </p:cNvPr>
          <p:cNvSpPr/>
          <p:nvPr/>
        </p:nvSpPr>
        <p:spPr>
          <a:xfrm>
            <a:off x="472274" y="4674154"/>
            <a:ext cx="5064368" cy="53758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6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82670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17792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187085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283709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A6BFAE-73F6-4702-9347-40B459BA7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</p:spTree>
    <p:extLst>
      <p:ext uri="{BB962C8B-B14F-4D97-AF65-F5344CB8AC3E}">
        <p14:creationId xmlns:p14="http://schemas.microsoft.com/office/powerpoint/2010/main" val="32319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467D7D-9100-4016-B040-8E9A326AA865}"/>
              </a:ext>
            </a:extLst>
          </p:cNvPr>
          <p:cNvSpPr txBox="1"/>
          <p:nvPr/>
        </p:nvSpPr>
        <p:spPr>
          <a:xfrm>
            <a:off x="4192254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A202A-0617-4CF3-8A41-AF8C316664C1}"/>
              </a:ext>
            </a:extLst>
          </p:cNvPr>
          <p:cNvSpPr txBox="1"/>
          <p:nvPr/>
        </p:nvSpPr>
        <p:spPr>
          <a:xfrm>
            <a:off x="6540219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3BAD6-CEF5-4733-90CE-9F9B6FCE5D04}"/>
              </a:ext>
            </a:extLst>
          </p:cNvPr>
          <p:cNvSpPr txBox="1"/>
          <p:nvPr/>
        </p:nvSpPr>
        <p:spPr>
          <a:xfrm>
            <a:off x="8885251" y="597877"/>
            <a:ext cx="864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0200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0A90935-E714-43CC-BE77-A81E324B04CD}"/>
              </a:ext>
            </a:extLst>
          </p:cNvPr>
          <p:cNvGrpSpPr/>
          <p:nvPr/>
        </p:nvGrpSpPr>
        <p:grpSpPr>
          <a:xfrm>
            <a:off x="1472501" y="2188028"/>
            <a:ext cx="9246998" cy="2481944"/>
            <a:chOff x="929473" y="2768320"/>
            <a:chExt cx="9246998" cy="24819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EC6F6-F76C-4B0F-8C5A-2B4103F048F6}"/>
                </a:ext>
              </a:extLst>
            </p:cNvPr>
            <p:cNvSpPr/>
            <p:nvPr/>
          </p:nvSpPr>
          <p:spPr>
            <a:xfrm>
              <a:off x="92947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Catalog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D2130D-850E-4075-9156-8F579C00C488}"/>
                </a:ext>
              </a:extLst>
            </p:cNvPr>
            <p:cNvSpPr/>
            <p:nvPr/>
          </p:nvSpPr>
          <p:spPr>
            <a:xfrm>
              <a:off x="327743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F2CF75-9936-43A9-8F87-8E5A98B9AC48}"/>
                </a:ext>
              </a:extLst>
            </p:cNvPr>
            <p:cNvSpPr/>
            <p:nvPr/>
          </p:nvSpPr>
          <p:spPr>
            <a:xfrm>
              <a:off x="5625403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90DB0C-57A6-47DB-9A81-CC210737438D}"/>
                </a:ext>
              </a:extLst>
            </p:cNvPr>
            <p:cNvSpPr/>
            <p:nvPr/>
          </p:nvSpPr>
          <p:spPr>
            <a:xfrm>
              <a:off x="7973368" y="2768320"/>
              <a:ext cx="1607736" cy="11354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Fulfillment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2026B-E375-46FD-91CF-4DEDD4F23789}"/>
                </a:ext>
              </a:extLst>
            </p:cNvPr>
            <p:cNvSpPr/>
            <p:nvPr/>
          </p:nvSpPr>
          <p:spPr>
            <a:xfrm>
              <a:off x="2724779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2DF1E6B-43AA-463B-894F-F83CDE5931E2}"/>
                </a:ext>
              </a:extLst>
            </p:cNvPr>
            <p:cNvSpPr/>
            <p:nvPr/>
          </p:nvSpPr>
          <p:spPr>
            <a:xfrm>
              <a:off x="5031712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FCA3873D-4BCD-45CF-88CB-0DF213E30199}"/>
                </a:ext>
              </a:extLst>
            </p:cNvPr>
            <p:cNvSpPr/>
            <p:nvPr/>
          </p:nvSpPr>
          <p:spPr>
            <a:xfrm>
              <a:off x="7379677" y="3175278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4A51D39-D60A-4A7D-88E3-1A02E35387DF}"/>
                </a:ext>
              </a:extLst>
            </p:cNvPr>
            <p:cNvSpPr/>
            <p:nvPr/>
          </p:nvSpPr>
          <p:spPr>
            <a:xfrm>
              <a:off x="9729319" y="3175277"/>
              <a:ext cx="447152" cy="32154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95E39B5-8B6A-4660-80CF-6ED8EF24D9D5}"/>
                </a:ext>
              </a:extLst>
            </p:cNvPr>
            <p:cNvSpPr/>
            <p:nvPr/>
          </p:nvSpPr>
          <p:spPr>
            <a:xfrm>
              <a:off x="929473" y="4305719"/>
              <a:ext cx="9246998" cy="944545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Journey and Value Stream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4F46F10-0849-4A8A-AAE7-9419A3FEFF37}"/>
              </a:ext>
            </a:extLst>
          </p:cNvPr>
          <p:cNvSpPr txBox="1"/>
          <p:nvPr/>
        </p:nvSpPr>
        <p:spPr>
          <a:xfrm>
            <a:off x="1572984" y="1460415"/>
            <a:ext cx="1406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$24.99</a:t>
            </a:r>
          </a:p>
          <a:p>
            <a:pPr algn="ctr"/>
            <a:r>
              <a:rPr lang="en-US" dirty="0"/>
              <a:t>$25.49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748BE-A865-4A02-9D12-883A06809BAA}"/>
              </a:ext>
            </a:extLst>
          </p:cNvPr>
          <p:cNvSpPr txBox="1"/>
          <p:nvPr/>
        </p:nvSpPr>
        <p:spPr>
          <a:xfrm>
            <a:off x="3920949" y="16177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9E28D-0F25-4C8C-8C30-752FD6231D4F}"/>
              </a:ext>
            </a:extLst>
          </p:cNvPr>
          <p:cNvSpPr txBox="1"/>
          <p:nvPr/>
        </p:nvSpPr>
        <p:spPr>
          <a:xfrm>
            <a:off x="6268914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0979F-89C3-4033-B6C7-16D1E89EE191}"/>
              </a:ext>
            </a:extLst>
          </p:cNvPr>
          <p:cNvSpPr txBox="1"/>
          <p:nvPr/>
        </p:nvSpPr>
        <p:spPr>
          <a:xfrm>
            <a:off x="8616879" y="1619348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$24.99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5DD21-B992-41EE-9EDA-C454495173DD}"/>
              </a:ext>
            </a:extLst>
          </p:cNvPr>
          <p:cNvSpPr txBox="1"/>
          <p:nvPr/>
        </p:nvSpPr>
        <p:spPr>
          <a:xfrm>
            <a:off x="1517301" y="5305530"/>
            <a:ext cx="8755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may move around and when it crosses service boundaries, its meaning can change</a:t>
            </a:r>
          </a:p>
        </p:txBody>
      </p:sp>
    </p:spTree>
    <p:extLst>
      <p:ext uri="{BB962C8B-B14F-4D97-AF65-F5344CB8AC3E}">
        <p14:creationId xmlns:p14="http://schemas.microsoft.com/office/powerpoint/2010/main" val="161390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565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109AA6-E6FF-4A22-8182-C5605199DA97}"/>
              </a:ext>
            </a:extLst>
          </p:cNvPr>
          <p:cNvSpPr/>
          <p:nvPr/>
        </p:nvSpPr>
        <p:spPr>
          <a:xfrm rot="5400000">
            <a:off x="4235380" y="1823777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6F3AEBD-84F5-49F8-A3BC-8D8CECAA0B75}"/>
              </a:ext>
            </a:extLst>
          </p:cNvPr>
          <p:cNvSpPr/>
          <p:nvPr/>
        </p:nvSpPr>
        <p:spPr>
          <a:xfrm rot="10800000">
            <a:off x="6874308" y="2152861"/>
            <a:ext cx="1029956" cy="3717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4C80F847-F0DD-4297-938F-B92A2EC13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143000"/>
            <a:ext cx="73342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6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D9888-8089-4F79-94A7-2C648F1B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732"/>
            <a:ext cx="12192000" cy="4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7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1383E9-900D-4D93-B7B9-0675F0EE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875"/>
            <a:ext cx="12192000" cy="50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3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F8751-EEA1-42E6-864A-61FA04C0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589"/>
            <a:ext cx="12192000" cy="45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C6C98-D2FD-4B74-896D-8F8D3073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6408" y="1044477"/>
            <a:ext cx="6470801" cy="476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EA3E091B-6990-437D-AF33-C80F014C9A77}"/>
              </a:ext>
            </a:extLst>
          </p:cNvPr>
          <p:cNvSpPr/>
          <p:nvPr/>
        </p:nvSpPr>
        <p:spPr>
          <a:xfrm>
            <a:off x="3466681" y="2145323"/>
            <a:ext cx="5325627" cy="320542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96E1D-A66B-460C-A220-802CCCC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97B86-5F9A-4FD0-92F9-6F5F60A00E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SQL-over-JSON</a:t>
            </a:r>
          </a:p>
          <a:p>
            <a:r>
              <a:rPr lang="en-US" dirty="0"/>
              <a:t>Document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Table (Azure Table Storage)</a:t>
            </a:r>
          </a:p>
          <a:p>
            <a:r>
              <a:rPr lang="en-US" dirty="0"/>
              <a:t>Graph</a:t>
            </a:r>
          </a:p>
          <a:p>
            <a:endParaRPr lang="en-US" dirty="0"/>
          </a:p>
          <a:p>
            <a:r>
              <a:rPr lang="en-US" dirty="0"/>
              <a:t>More to come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1C1B92-F7CD-45D4-93C1-8E468EF0D7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012" y="2401094"/>
            <a:ext cx="51339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389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gremlin graph">
            <a:extLst>
              <a:ext uri="{FF2B5EF4-FFF2-40B4-BE49-F238E27FC236}">
                <a16:creationId xmlns:a16="http://schemas.microsoft.com/office/drawing/2014/main" id="{D8655185-F378-4BE4-B572-535A1FF0E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9" y="2043374"/>
            <a:ext cx="482917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tinkerpop/gremlin/raw/master/doc/images/graph-example-1.jpg">
            <a:extLst>
              <a:ext uri="{FF2B5EF4-FFF2-40B4-BE49-F238E27FC236}">
                <a16:creationId xmlns:a16="http://schemas.microsoft.com/office/drawing/2014/main" id="{113C3723-590B-426F-A05A-DCFCD0C7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83" y="1159642"/>
            <a:ext cx="52768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66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0445-56CA-4B2C-B534-95286BBD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from </a:t>
            </a:r>
            <a:r>
              <a:rPr lang="en-US" dirty="0" err="1"/>
              <a:t>Transactioning</a:t>
            </a:r>
            <a:r>
              <a:rPr lang="en-US" dirty="0"/>
              <a:t> in 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F54-225D-44BE-BF83-176304EC9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2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acid warning">
            <a:extLst>
              <a:ext uri="{FF2B5EF4-FFF2-40B4-BE49-F238E27FC236}">
                <a16:creationId xmlns:a16="http://schemas.microsoft.com/office/drawing/2014/main" id="{103DCF85-B9F2-453B-AD42-EC139C11F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903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86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A09627-1F8B-4C48-BD1E-DD85DCF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0515"/>
            <a:ext cx="12192000" cy="27769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41DB4C-EB9F-4231-AC3C-E4FCA78C2158}"/>
              </a:ext>
            </a:extLst>
          </p:cNvPr>
          <p:cNvSpPr/>
          <p:nvPr/>
        </p:nvSpPr>
        <p:spPr>
          <a:xfrm>
            <a:off x="7094136" y="2647741"/>
            <a:ext cx="4531807" cy="5727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5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5820E0-F674-419D-BE45-DC815015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284"/>
            <a:ext cx="12192000" cy="520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74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B8915-AC66-4FB1-A90F-7BF6ECC2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70" y="0"/>
            <a:ext cx="6131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5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zure Cosmos DB offers multiple, well defined (relaxed) consistency models to choose from">
            <a:extLst>
              <a:ext uri="{FF2B5EF4-FFF2-40B4-BE49-F238E27FC236}">
                <a16:creationId xmlns:a16="http://schemas.microsoft.com/office/drawing/2014/main" id="{EEDBA528-AF7B-49C8-92CD-B53D8244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799" y="456258"/>
            <a:ext cx="59912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7FD106-9B6F-4398-BEC2-92616671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2399"/>
            <a:ext cx="12192000" cy="438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74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From SQL to</a:t>
            </a:r>
            <a:br>
              <a:rPr lang="en-US" sz="6600" dirty="0">
                <a:solidFill>
                  <a:prstClr val="black"/>
                </a:solidFill>
              </a:rPr>
            </a:br>
            <a:r>
              <a:rPr lang="en-US" sz="6600" dirty="0">
                <a:solidFill>
                  <a:prstClr val="black"/>
                </a:solidFill>
              </a:rPr>
              <a:t>Azure Cosmos DB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30" y="463232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33" y="548957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973" y="4783848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orage.pardot.com/52582/22896/headspring_web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40" y="4685622"/>
            <a:ext cx="3183567" cy="5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96760" y="5405709"/>
            <a:ext cx="1052054" cy="1052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052" y="5489579"/>
            <a:ext cx="916667" cy="9166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43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azure documentdb">
            <a:extLst>
              <a:ext uri="{FF2B5EF4-FFF2-40B4-BE49-F238E27FC236}">
                <a16:creationId xmlns:a16="http://schemas.microsoft.com/office/drawing/2014/main" id="{A1CA3D70-6A24-4BBC-8BEA-DE76D6313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19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1886-8199-4066-865B-16187F98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8F58-B9E0-4312-9427-E4C6E1CFA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35C9482-DC0C-44A4-A788-05853B3FED18}"/>
              </a:ext>
            </a:extLst>
          </p:cNvPr>
          <p:cNvSpPr/>
          <p:nvPr/>
        </p:nvSpPr>
        <p:spPr>
          <a:xfrm>
            <a:off x="1009859" y="487346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A978C90-71DE-4AFA-90C7-7B64ACC4391B}"/>
              </a:ext>
            </a:extLst>
          </p:cNvPr>
          <p:cNvSpPr/>
          <p:nvPr/>
        </p:nvSpPr>
        <p:spPr>
          <a:xfrm>
            <a:off x="2262554" y="48734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93C0D-2B35-4D37-AC92-5DD8A079B9F7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381648" y="685801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CCD98BCB-4A3B-43A8-A904-FC790369BC7C}"/>
              </a:ext>
            </a:extLst>
          </p:cNvPr>
          <p:cNvSpPr/>
          <p:nvPr/>
        </p:nvSpPr>
        <p:spPr>
          <a:xfrm>
            <a:off x="1009859" y="101404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1ECA6B44-7168-4832-91AD-925C480E39A2}"/>
              </a:ext>
            </a:extLst>
          </p:cNvPr>
          <p:cNvSpPr/>
          <p:nvPr/>
        </p:nvSpPr>
        <p:spPr>
          <a:xfrm>
            <a:off x="2262554" y="101404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8FC5D-7F69-4AB2-8186-E524140D0A4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1381648" y="1212503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D79D4307-191A-45EF-857C-A6A30915BADF}"/>
              </a:ext>
            </a:extLst>
          </p:cNvPr>
          <p:cNvSpPr/>
          <p:nvPr/>
        </p:nvSpPr>
        <p:spPr>
          <a:xfrm>
            <a:off x="1009859" y="1540750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D599C21C-94A1-469B-A470-D031CEF1E658}"/>
              </a:ext>
            </a:extLst>
          </p:cNvPr>
          <p:cNvSpPr/>
          <p:nvPr/>
        </p:nvSpPr>
        <p:spPr>
          <a:xfrm>
            <a:off x="2262554" y="154075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04F60-35AE-4C2D-BB01-5706A0A2CD0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381648" y="1739205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0736F08-579C-41DD-9F51-ABFCE41DB4C2}"/>
              </a:ext>
            </a:extLst>
          </p:cNvPr>
          <p:cNvSpPr/>
          <p:nvPr/>
        </p:nvSpPr>
        <p:spPr>
          <a:xfrm>
            <a:off x="1639556" y="3743014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0AE2BBA9-7A50-45B5-BD89-18061981A380}"/>
              </a:ext>
            </a:extLst>
          </p:cNvPr>
          <p:cNvSpPr/>
          <p:nvPr/>
        </p:nvSpPr>
        <p:spPr>
          <a:xfrm>
            <a:off x="2892251" y="374301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C77163-6BA1-4162-BEAE-D7623E0C39AA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2011345" y="3941469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8E6929D0-D93F-4303-B011-ECA8B3A78CC1}"/>
              </a:ext>
            </a:extLst>
          </p:cNvPr>
          <p:cNvSpPr/>
          <p:nvPr/>
        </p:nvSpPr>
        <p:spPr>
          <a:xfrm>
            <a:off x="3264040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55963A65-5F47-4927-8A40-58DBD99D4601}"/>
              </a:ext>
            </a:extLst>
          </p:cNvPr>
          <p:cNvSpPr/>
          <p:nvPr/>
        </p:nvSpPr>
        <p:spPr>
          <a:xfrm>
            <a:off x="3635829" y="374552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4422AF4-B7DD-4DE4-8D19-070FBEC20A94}"/>
              </a:ext>
            </a:extLst>
          </p:cNvPr>
          <p:cNvSpPr/>
          <p:nvPr/>
        </p:nvSpPr>
        <p:spPr>
          <a:xfrm>
            <a:off x="5642150" y="187821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8BDA6D80-369A-4A98-B99A-9FD7424CE9E7}"/>
              </a:ext>
            </a:extLst>
          </p:cNvPr>
          <p:cNvSpPr/>
          <p:nvPr/>
        </p:nvSpPr>
        <p:spPr>
          <a:xfrm>
            <a:off x="6385727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803ED814-8552-484E-A0F8-7F538CB4644C}"/>
              </a:ext>
            </a:extLst>
          </p:cNvPr>
          <p:cNvSpPr/>
          <p:nvPr/>
        </p:nvSpPr>
        <p:spPr>
          <a:xfrm>
            <a:off x="6385726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8C7DC98C-1904-4A1D-BFFC-2C73B16C32FF}"/>
              </a:ext>
            </a:extLst>
          </p:cNvPr>
          <p:cNvSpPr/>
          <p:nvPr/>
        </p:nvSpPr>
        <p:spPr>
          <a:xfrm>
            <a:off x="7102509" y="1143840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234CC2CC-3D69-4EC0-8B1A-79B8F9755D5B}"/>
              </a:ext>
            </a:extLst>
          </p:cNvPr>
          <p:cNvSpPr/>
          <p:nvPr/>
        </p:nvSpPr>
        <p:spPr>
          <a:xfrm>
            <a:off x="7102509" y="1601881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1FE44EF3-593D-43D3-9F6F-FA39F667594A}"/>
              </a:ext>
            </a:extLst>
          </p:cNvPr>
          <p:cNvSpPr/>
          <p:nvPr/>
        </p:nvSpPr>
        <p:spPr>
          <a:xfrm>
            <a:off x="7102509" y="2139468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F1A9A54-6733-42E4-8C96-0BB4943BE886}"/>
              </a:ext>
            </a:extLst>
          </p:cNvPr>
          <p:cNvSpPr/>
          <p:nvPr/>
        </p:nvSpPr>
        <p:spPr>
          <a:xfrm>
            <a:off x="7102509" y="2606716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3F1A25-7AFF-44DB-9B70-13C4A16754CA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6013939" y="1800336"/>
            <a:ext cx="371788" cy="27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88BECA-F560-42FF-89F8-19C066F68BBB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>
            <a:off x="6013939" y="2076666"/>
            <a:ext cx="371787" cy="261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967C81-1216-4835-8EEE-D9AA157471BE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703069" y="1342295"/>
            <a:ext cx="399440" cy="3177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049CF8-15A6-4A18-998C-4B59F56BEC64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757516" y="1800336"/>
            <a:ext cx="34499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D085CC-BA51-4E75-B7DD-6FC97ECC1146}"/>
              </a:ext>
            </a:extLst>
          </p:cNvPr>
          <p:cNvCxnSpPr>
            <a:cxnSpLocks/>
            <a:stCxn id="24" idx="2"/>
            <a:endCxn id="21" idx="6"/>
          </p:cNvCxnSpPr>
          <p:nvPr/>
        </p:nvCxnSpPr>
        <p:spPr>
          <a:xfrm flipH="1">
            <a:off x="6757515" y="2337923"/>
            <a:ext cx="34499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1FD136-B65F-47A1-9C8B-94BE6801F5DB}"/>
              </a:ext>
            </a:extLst>
          </p:cNvPr>
          <p:cNvCxnSpPr>
            <a:cxnSpLocks/>
            <a:stCxn id="21" idx="5"/>
            <a:endCxn id="25" idx="2"/>
          </p:cNvCxnSpPr>
          <p:nvPr/>
        </p:nvCxnSpPr>
        <p:spPr>
          <a:xfrm>
            <a:off x="6703068" y="2478252"/>
            <a:ext cx="399441" cy="3269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5373497A-D0A1-418A-871B-EBED3FA3558D}"/>
              </a:ext>
            </a:extLst>
          </p:cNvPr>
          <p:cNvSpPr/>
          <p:nvPr/>
        </p:nvSpPr>
        <p:spPr>
          <a:xfrm>
            <a:off x="8931310" y="4764597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8AD952B-4484-4D97-A31C-6A9EC4731E80}"/>
              </a:ext>
            </a:extLst>
          </p:cNvPr>
          <p:cNvSpPr/>
          <p:nvPr/>
        </p:nvSpPr>
        <p:spPr>
          <a:xfrm>
            <a:off x="7998489" y="4021018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9EB27375-DD98-4343-8F58-C2D7215CF4F4}"/>
              </a:ext>
            </a:extLst>
          </p:cNvPr>
          <p:cNvSpPr/>
          <p:nvPr/>
        </p:nvSpPr>
        <p:spPr>
          <a:xfrm>
            <a:off x="8438940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5E8B6104-EB43-47DC-A1D3-3EAB4384B731}"/>
              </a:ext>
            </a:extLst>
          </p:cNvPr>
          <p:cNvSpPr/>
          <p:nvPr/>
        </p:nvSpPr>
        <p:spPr>
          <a:xfrm>
            <a:off x="9398558" y="5422763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6BF574-2780-4259-993D-791510EBD503}"/>
              </a:ext>
            </a:extLst>
          </p:cNvPr>
          <p:cNvCxnSpPr>
            <a:cxnSpLocks/>
            <a:stCxn id="45" idx="5"/>
            <a:endCxn id="44" idx="1"/>
          </p:cNvCxnSpPr>
          <p:nvPr/>
        </p:nvCxnSpPr>
        <p:spPr>
          <a:xfrm>
            <a:off x="8315831" y="4359802"/>
            <a:ext cx="669926" cy="4629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814139-17BB-4FAF-91B9-6A2FF5C54996}"/>
              </a:ext>
            </a:extLst>
          </p:cNvPr>
          <p:cNvCxnSpPr>
            <a:cxnSpLocks/>
            <a:stCxn id="46" idx="7"/>
            <a:endCxn id="44" idx="3"/>
          </p:cNvCxnSpPr>
          <p:nvPr/>
        </p:nvCxnSpPr>
        <p:spPr>
          <a:xfrm flipV="1">
            <a:off x="8756282" y="5103381"/>
            <a:ext cx="229475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FE46D6-F154-471D-A8C7-2AEC68A543CA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>
            <a:off x="9248652" y="5103381"/>
            <a:ext cx="204353" cy="3775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623368AE-7B4F-4C72-BF6F-0CC90B5DAFE9}"/>
              </a:ext>
            </a:extLst>
          </p:cNvPr>
          <p:cNvSpPr/>
          <p:nvPr/>
        </p:nvSpPr>
        <p:spPr>
          <a:xfrm>
            <a:off x="1639556" y="428980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DA91863C-EFED-4E3E-AFD2-22003E07E8AF}"/>
              </a:ext>
            </a:extLst>
          </p:cNvPr>
          <p:cNvSpPr/>
          <p:nvPr/>
        </p:nvSpPr>
        <p:spPr>
          <a:xfrm>
            <a:off x="2892251" y="428980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CF65A2-04A0-401E-B44D-BEF72118FBBF}"/>
              </a:ext>
            </a:extLst>
          </p:cNvPr>
          <p:cNvCxnSpPr>
            <a:stCxn id="57" idx="6"/>
            <a:endCxn id="58" idx="2"/>
          </p:cNvCxnSpPr>
          <p:nvPr/>
        </p:nvCxnSpPr>
        <p:spPr>
          <a:xfrm>
            <a:off x="2011345" y="448826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54A6FA9-B61F-43B1-8342-17E314BA63C2}"/>
              </a:ext>
            </a:extLst>
          </p:cNvPr>
          <p:cNvSpPr/>
          <p:nvPr/>
        </p:nvSpPr>
        <p:spPr>
          <a:xfrm>
            <a:off x="3264040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5AA73F58-F6FD-4126-9A69-5CC0D45671A1}"/>
              </a:ext>
            </a:extLst>
          </p:cNvPr>
          <p:cNvSpPr/>
          <p:nvPr/>
        </p:nvSpPr>
        <p:spPr>
          <a:xfrm>
            <a:off x="3635829" y="429232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8790E472-27C5-47CC-A2BD-334E0890E754}"/>
              </a:ext>
            </a:extLst>
          </p:cNvPr>
          <p:cNvSpPr/>
          <p:nvPr/>
        </p:nvSpPr>
        <p:spPr>
          <a:xfrm>
            <a:off x="1639556" y="4834089"/>
            <a:ext cx="371789" cy="39691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15F6A248-47B4-4B3B-B72B-EA33A97C1492}"/>
              </a:ext>
            </a:extLst>
          </p:cNvPr>
          <p:cNvSpPr/>
          <p:nvPr/>
        </p:nvSpPr>
        <p:spPr>
          <a:xfrm>
            <a:off x="2892251" y="4834089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44CDA-C60E-4E25-92DE-E63170F50E37}"/>
              </a:ext>
            </a:extLst>
          </p:cNvPr>
          <p:cNvCxnSpPr>
            <a:stCxn id="62" idx="6"/>
            <a:endCxn id="63" idx="2"/>
          </p:cNvCxnSpPr>
          <p:nvPr/>
        </p:nvCxnSpPr>
        <p:spPr>
          <a:xfrm>
            <a:off x="2011345" y="5032544"/>
            <a:ext cx="8809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Circle: Hollow 64">
            <a:extLst>
              <a:ext uri="{FF2B5EF4-FFF2-40B4-BE49-F238E27FC236}">
                <a16:creationId xmlns:a16="http://schemas.microsoft.com/office/drawing/2014/main" id="{5DC5AA74-C2EB-4EB0-A751-B95768C7A64A}"/>
              </a:ext>
            </a:extLst>
          </p:cNvPr>
          <p:cNvSpPr/>
          <p:nvPr/>
        </p:nvSpPr>
        <p:spPr>
          <a:xfrm>
            <a:off x="3264040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60CA3BBD-92C2-463C-AE59-772752370C6D}"/>
              </a:ext>
            </a:extLst>
          </p:cNvPr>
          <p:cNvSpPr/>
          <p:nvPr/>
        </p:nvSpPr>
        <p:spPr>
          <a:xfrm>
            <a:off x="3635829" y="4836604"/>
            <a:ext cx="371789" cy="396910"/>
          </a:xfrm>
          <a:prstGeom prst="don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D7ACAC-9ACD-45FA-995B-BCBFC016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3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mongodb logo">
            <a:extLst>
              <a:ext uri="{FF2B5EF4-FFF2-40B4-BE49-F238E27FC236}">
                <a16:creationId xmlns:a16="http://schemas.microsoft.com/office/drawing/2014/main" id="{184F0E90-66D4-4382-8BAC-C9DC12F3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" y="574996"/>
            <a:ext cx="4285622" cy="11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neo4j logo">
            <a:extLst>
              <a:ext uri="{FF2B5EF4-FFF2-40B4-BE49-F238E27FC236}">
                <a16:creationId xmlns:a16="http://schemas.microsoft.com/office/drawing/2014/main" id="{290A181D-CE12-49E4-9269-CE9913EC4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32" y="1537398"/>
            <a:ext cx="3954443" cy="158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ssandra logo">
            <a:extLst>
              <a:ext uri="{FF2B5EF4-FFF2-40B4-BE49-F238E27FC236}">
                <a16:creationId xmlns:a16="http://schemas.microsoft.com/office/drawing/2014/main" id="{362DF672-3438-4E3C-BCC4-3A10186DF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163" y="2334042"/>
            <a:ext cx="3266116" cy="21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azure table storage icon">
            <a:extLst>
              <a:ext uri="{FF2B5EF4-FFF2-40B4-BE49-F238E27FC236}">
                <a16:creationId xmlns:a16="http://schemas.microsoft.com/office/drawing/2014/main" id="{BA489A65-0426-46A7-BB0C-FBE1532F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17" y="3800166"/>
            <a:ext cx="2466869" cy="246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3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qJJ7TVybia62ONwysK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YDDVOyZSvYcPCgmo8HG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4LoIctk0mYSUZbbRn9ct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35950</TotalTime>
  <Words>247</Words>
  <Application>Microsoft Office PowerPoint</Application>
  <PresentationFormat>Widescreen</PresentationFormat>
  <Paragraphs>105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Consolas</vt:lpstr>
      <vt:lpstr>Office Theme</vt:lpstr>
      <vt:lpstr>From SQL to Azure Cosmos DB</vt:lpstr>
      <vt:lpstr>What is Azure Cosmos DB?</vt:lpstr>
      <vt:lpstr>PowerPoint Presentation</vt:lpstr>
      <vt:lpstr>Multi-Model</vt:lpstr>
      <vt:lpstr>PowerPoint Presentation</vt:lpstr>
      <vt:lpstr>Why should I use it?</vt:lpstr>
      <vt:lpstr>PowerPoint Presentation</vt:lpstr>
      <vt:lpstr>PowerPoint Presentation</vt:lpstr>
      <vt:lpstr>PowerPoint Presentation</vt:lpstr>
      <vt:lpstr>Schema-less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Transitioning from Transactioning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SQL to Azure Cosmos 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Polyglot Persistence</dc:title>
  <dc:creator>Jimmy Bogard</dc:creator>
  <cp:lastModifiedBy>Jimmy Bogard</cp:lastModifiedBy>
  <cp:revision>175</cp:revision>
  <dcterms:created xsi:type="dcterms:W3CDTF">2012-11-28T22:04:34Z</dcterms:created>
  <dcterms:modified xsi:type="dcterms:W3CDTF">2018-05-10T12:28:48Z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1BRYX5b7CSZzNoyeOGnTrx5phwLaY4L7Zlf4dR6BDcn4</vt:lpwstr>
  </property>
  <property fmtid="{D5CDD505-2E9C-101B-9397-08002B2CF9AE}" pid="3" name="Google.Documents.RevisionId">
    <vt:lpwstr>15613190130769348883</vt:lpwstr>
  </property>
  <property fmtid="{D5CDD505-2E9C-101B-9397-08002B2CF9AE}" pid="4" name="Google.Documents.PluginVersion">
    <vt:lpwstr>2.0.2662.553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