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6"/>
  </p:notesMasterIdLst>
  <p:sldIdLst>
    <p:sldId id="256" r:id="rId3"/>
    <p:sldId id="259" r:id="rId4"/>
    <p:sldId id="260" r:id="rId5"/>
    <p:sldId id="257" r:id="rId6"/>
    <p:sldId id="258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6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3" autoAdjust="0"/>
  </p:normalViewPr>
  <p:slideViewPr>
    <p:cSldViewPr>
      <p:cViewPr>
        <p:scale>
          <a:sx n="80" d="100"/>
          <a:sy n="80" d="100"/>
        </p:scale>
        <p:origin x="-127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DA40-F813-4F73-BC34-04B2A338090D}" type="datetimeFigureOut">
              <a:rPr lang="en-US" smtClean="0"/>
              <a:t>6/4/2011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0714-D5E0-4637-B540-1AAFEC13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2AC15B1-23F5-476A-975F-CCEF494B9E1F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rebase upstream</a:t>
            </a:r>
            <a:r>
              <a:rPr lang="en-US" baseline="0" dirty="0" smtClean="0"/>
              <a:t> commits</a:t>
            </a:r>
          </a:p>
          <a:p>
            <a:r>
              <a:rPr lang="en-US" baseline="0" dirty="0" smtClean="0"/>
              <a:t>Rebase on pull</a:t>
            </a:r>
          </a:p>
          <a:p>
            <a:r>
              <a:rPr lang="en-US" baseline="0" dirty="0" smtClean="0"/>
              <a:t>Merge between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is local</a:t>
            </a:r>
          </a:p>
          <a:p>
            <a:r>
              <a:rPr lang="en-US" baseline="0" dirty="0" smtClean="0"/>
              <a:t>Branching is EXTEREMELY cheap</a:t>
            </a:r>
          </a:p>
          <a:p>
            <a:r>
              <a:rPr lang="en-US" baseline="0" dirty="0" smtClean="0"/>
              <a:t>Tool extremely flexible, can support a wide, wide variety of developer workflows</a:t>
            </a:r>
          </a:p>
          <a:p>
            <a:r>
              <a:rPr lang="en-US" baseline="0" dirty="0" smtClean="0"/>
              <a:t>Free!</a:t>
            </a:r>
          </a:p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down, most/all</a:t>
            </a:r>
            <a:r>
              <a:rPr lang="en-US" baseline="0" dirty="0" smtClean="0"/>
              <a:t> operations require connection,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models possible</a:t>
            </a:r>
            <a:r>
              <a:rPr lang="en-US" baseline="0" dirty="0" smtClean="0"/>
              <a:t> now – disconnected access, more advanced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</a:t>
            </a:r>
            <a:r>
              <a:rPr lang="en-US" baseline="0" dirty="0" smtClean="0"/>
              <a:t> not deltas = FAST</a:t>
            </a:r>
          </a:p>
          <a:p>
            <a:r>
              <a:rPr lang="en-US" baseline="0" dirty="0" smtClean="0"/>
              <a:t>Not that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Checkouts,</a:t>
            </a:r>
            <a:r>
              <a:rPr lang="en-US" baseline="0" dirty="0" smtClean="0"/>
              <a:t> merges, commits – local database =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commits include a SHA-1 Hash as a checksum</a:t>
            </a:r>
          </a:p>
          <a:p>
            <a:r>
              <a:rPr lang="en-US" baseline="0" dirty="0" smtClean="0"/>
              <a:t>All commits are referred to by that hash</a:t>
            </a:r>
          </a:p>
          <a:p>
            <a:r>
              <a:rPr lang="en-US" baseline="0" dirty="0" smtClean="0"/>
              <a:t>Any modifications will change the 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branch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a file that contains the hash of the commit being pointed to. File name = branch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72400" cy="609600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432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89374-BE78-4E4A-8C90-8F981F8100F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04176-6B1F-43CC-86B1-C849944013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3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6A2E6-FEE5-4354-8DE3-BBDC667967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8182D-169F-4DBC-84FB-AB56E19F2F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4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D9F1B-3CCA-41A3-99EB-611D9E7D956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C53C-A7EE-47E1-9F51-333EDB4839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3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EB558-0DAA-49E0-8021-69509BA520C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16C05-C3AE-4F8F-9287-D6A740A6EE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337B-996F-46E3-9C1D-CB91BC402EB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0401-77E9-4B04-997E-75593FC3DCE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4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665A-B3CB-4D60-AB42-CBD89E3D787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21AF2-F749-463B-81BA-9EE1BA39DB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58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ABCD9-8AE9-4953-BD41-4EB090897F6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38066-DD64-46B2-A6E3-9F45F44F49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8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B37C2-F3EC-47BD-A403-8CBAF30F07A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0BCDA-B88E-4DCD-A8DE-3B687E1196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92DA-FA61-43E5-8D6F-EAA2897F2D8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98DB5-BBF0-4479-AB71-05C4E02556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9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AEAE-287A-4DA1-92FB-9661AB4304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2565C-CB03-4E11-A6BB-C955890117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08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17B1-DD28-4FBE-B23B-B75BF59EF0A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F898A-431F-4062-86F5-CC62A322D8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" y="0"/>
            <a:ext cx="9139766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1C528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1C5287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1C5287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1C5287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1C528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1C528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1C528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1C528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1C528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DF73B3-304D-4D2B-8037-7C8C91DA154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1134CA-2182-4E0E-9133-8CCC932FB0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8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facebook.com/wroxpress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prog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git.org/book/" TargetMode="External"/><Relationship Id="rId5" Type="http://schemas.openxmlformats.org/officeDocument/2006/relationships/hyperlink" Target="http://www.ndpsoftware.com/git-cheatsheet.html" TargetMode="External"/><Relationship Id="rId4" Type="http://schemas.openxmlformats.org/officeDocument/2006/relationships/hyperlink" Target="http://gitread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7924800" cy="60960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Git</a:t>
            </a:r>
            <a:r>
              <a:rPr lang="en-US" sz="6600" dirty="0" smtClean="0"/>
              <a:t> Demystified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Intro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55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VCS databases</a:t>
            </a:r>
            <a:endParaRPr lang="en-US" dirty="0"/>
          </a:p>
        </p:txBody>
      </p:sp>
      <p:pic>
        <p:nvPicPr>
          <p:cNvPr id="19458" name="Picture 2" descr="http://progit.org/figures/ch1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004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21506" name="Picture 2" descr="http://progit.org/figures/ch1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945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Nearly every operation local</a:t>
            </a:r>
            <a:endParaRPr lang="en-US" dirty="0"/>
          </a:p>
        </p:txBody>
      </p:sp>
      <p:pic>
        <p:nvPicPr>
          <p:cNvPr id="23554" name="Picture 2" descr="http://farm3.static.flickr.com/2375/2255968144_2a650e2e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8943"/>
            <a:ext cx="720810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with integrity</a:t>
            </a:r>
            <a:endParaRPr lang="en-US" dirty="0"/>
          </a:p>
        </p:txBody>
      </p:sp>
      <p:pic>
        <p:nvPicPr>
          <p:cNvPr id="26626" name="Picture 2" descr="http://farm1.static.flickr.com/22/39058915_483a9f2d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states</a:t>
            </a:r>
            <a:endParaRPr lang="en-US" dirty="0"/>
          </a:p>
        </p:txBody>
      </p:sp>
      <p:pic>
        <p:nvPicPr>
          <p:cNvPr id="28674" name="Picture 2" descr="http://progit.org/figures/ch1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5486400" cy="50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Installing </a:t>
            </a:r>
            <a:r>
              <a:rPr lang="en-US" sz="9600" dirty="0" err="1" smtClean="0"/>
              <a:t>Git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153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Good:</a:t>
            </a:r>
          </a:p>
          <a:p>
            <a:r>
              <a:rPr lang="en-US" sz="9600" dirty="0" err="1" smtClean="0"/>
              <a:t>msysgit</a:t>
            </a:r>
            <a:endParaRPr lang="en-US" sz="9600" dirty="0"/>
          </a:p>
        </p:txBody>
      </p:sp>
      <p:pic>
        <p:nvPicPr>
          <p:cNvPr id="29698" name="Picture 2" descr="C:\Users\Jimmy Bogard\Downloads\msysgi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Better:</a:t>
            </a:r>
          </a:p>
          <a:p>
            <a:r>
              <a:rPr lang="en-US" sz="9600" dirty="0" err="1" smtClean="0"/>
              <a:t>gitextensions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Best:</a:t>
            </a:r>
          </a:p>
          <a:p>
            <a:r>
              <a:rPr lang="en-US" sz="9600" dirty="0" err="1"/>
              <a:t>g</a:t>
            </a:r>
            <a:r>
              <a:rPr lang="en-US" sz="9600" dirty="0" err="1" smtClean="0"/>
              <a:t>itextensions</a:t>
            </a:r>
            <a:r>
              <a:rPr lang="en-US" sz="9600" dirty="0" smtClean="0"/>
              <a:t> + p4merge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4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50818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92113"/>
            <a:ext cx="86645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0" y="0"/>
            <a:ext cx="3667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cs typeface="Arial" charset="0"/>
              </a:rPr>
              <a:t>CodeStock is proudly partnered with:</a:t>
            </a: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647700" y="3665538"/>
            <a:ext cx="78486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prstClr val="black"/>
                </a:solidFill>
                <a:cs typeface="Arial" charset="0"/>
              </a:rPr>
              <a:t>Send instant feedback on this session via Twitter: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cs typeface="Arial" charset="0"/>
              </a:rPr>
              <a:t>    </a:t>
            </a:r>
            <a:r>
              <a:rPr lang="en-US" sz="2000" smtClean="0">
                <a:solidFill>
                  <a:prstClr val="black"/>
                </a:solidFill>
                <a:cs typeface="Arial" charset="0"/>
              </a:rPr>
              <a:t>Send a direct message with the room number to @CodeStock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prstClr val="black"/>
                </a:solidFill>
                <a:cs typeface="Arial" charset="0"/>
              </a:rPr>
              <a:t>    </a:t>
            </a:r>
            <a:r>
              <a:rPr lang="en-US" sz="2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 codestock 503 This session is great!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prstClr val="black"/>
                </a:solidFill>
                <a:cs typeface="Arial" charset="0"/>
              </a:rPr>
              <a:t>For more information on sending feedback using Twitter while at CodeStock, please see the “CodeStock README” in your CodeStock guide.</a:t>
            </a:r>
            <a:endParaRPr lang="en-US" sz="20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7338" y="2830513"/>
            <a:ext cx="6029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white">
                    <a:lumMod val="50000"/>
                  </a:prstClr>
                </a:solidFill>
                <a:cs typeface="Arial" charset="0"/>
              </a:rPr>
              <a:t>RecruitWise</a:t>
            </a:r>
            <a:r>
              <a:rPr lang="en-US" i="1" dirty="0">
                <a:solidFill>
                  <a:prstClr val="white">
                    <a:lumMod val="50000"/>
                  </a:prstClr>
                </a:solidFill>
                <a:cs typeface="Arial" charset="0"/>
              </a:rPr>
              <a:t> and Staff with Excellence - www.recruitwise.jobs</a:t>
            </a:r>
          </a:p>
        </p:txBody>
      </p:sp>
    </p:spTree>
    <p:extLst>
      <p:ext uri="{BB962C8B-B14F-4D97-AF65-F5344CB8AC3E}">
        <p14:creationId xmlns:p14="http://schemas.microsoft.com/office/powerpoint/2010/main" val="5432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endParaRPr lang="en-US" sz="9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561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38413"/>
            <a:ext cx="8458200" cy="1500187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7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7200" dirty="0" smtClean="0">
                <a:latin typeface="Consolas" pitchFamily="49" charset="0"/>
                <a:cs typeface="Consolas" pitchFamily="49" charset="0"/>
              </a:rPr>
              <a:t> &lt;verb&gt;</a:t>
            </a:r>
            <a:endParaRPr lang="en-US" sz="7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538413"/>
            <a:ext cx="8839200" cy="1500187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help &lt;verb&gt;</a:t>
            </a:r>
          </a:p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&lt;verb&gt; --help</a:t>
            </a:r>
            <a:endParaRPr lang="en-US" sz="6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9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a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5384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init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Initialized empty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repository in c:/dev/gitfun/.git/</a:t>
            </a:r>
          </a:p>
        </p:txBody>
      </p:sp>
    </p:spTree>
    <p:extLst>
      <p:ext uri="{BB962C8B-B14F-4D97-AF65-F5344CB8AC3E}">
        <p14:creationId xmlns:p14="http://schemas.microsoft.com/office/powerpoint/2010/main" val="3113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Cloning an existing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30480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clone git://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github.com/jbogard/AutoMapper.git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Recording changes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progit.org/figures/ch2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20000" cy="48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5240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nothing to commit (create/copy files and use 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1791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1430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nothing added to commit but untracked files present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38350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5500" b="1" smtClean="0">
                <a:solidFill>
                  <a:srgbClr val="C80000"/>
                </a:solidFill>
              </a:rPr>
              <a:t>Wrox Press</a:t>
            </a:r>
          </a:p>
        </p:txBody>
      </p:sp>
      <p:pic>
        <p:nvPicPr>
          <p:cNvPr id="4099" name="Picture 3" descr="Wrox bw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738688"/>
            <a:ext cx="1892300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p2p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9800"/>
            <a:ext cx="2743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52400" y="914400"/>
            <a:ext cx="89916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500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prstClr val="black"/>
                </a:solidFill>
                <a:cs typeface="Arial" charset="0"/>
              </a:rPr>
              <a:t>Join the discussion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100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100" smtClean="0">
                <a:solidFill>
                  <a:prstClr val="black"/>
                </a:solidFill>
                <a:cs typeface="Arial" charset="0"/>
              </a:rPr>
              <a:t>Facebook: </a:t>
            </a:r>
            <a:r>
              <a:rPr lang="en-US" sz="3100" smtClean="0">
                <a:solidFill>
                  <a:prstClr val="black"/>
                </a:solidFill>
                <a:cs typeface="Arial" charset="0"/>
                <a:hlinkClick r:id="rId5"/>
              </a:rPr>
              <a:t>www.facebook.com/wroxpress</a:t>
            </a:r>
            <a:endParaRPr lang="en-US" sz="3100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100" smtClean="0">
                <a:solidFill>
                  <a:prstClr val="black"/>
                </a:solidFill>
                <a:cs typeface="Arial" charset="0"/>
              </a:rPr>
              <a:t>Twitter: @wrox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>
                <a:latin typeface="Consolas" pitchFamily="49" charset="0"/>
                <a:cs typeface="Consolas" pitchFamily="49" charset="0"/>
              </a:rPr>
              <a:t> add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fun.txt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add .</a:t>
            </a:r>
            <a:endParaRPr lang="en-US" sz="4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--cached &lt;file&gt;..."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new file:   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20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morefun.txt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724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.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new file:   morefun.txt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79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commit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commit -m "Adding some more fun"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[master 96ea437] Adding some more fun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1 files changed, 1 insertions(+), 0 deletions(-)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create mode 100644 morefun.txt</a:t>
            </a:r>
          </a:p>
        </p:txBody>
      </p:sp>
    </p:spTree>
    <p:extLst>
      <p:ext uri="{BB962C8B-B14F-4D97-AF65-F5344CB8AC3E}">
        <p14:creationId xmlns:p14="http://schemas.microsoft.com/office/powerpoint/2010/main" val="17936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notepad 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gitignore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172200" cy="420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2430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&lt;file&gt;..." to update what will be committed)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976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1430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morefun.txt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'morefun.txt‘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add -A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733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0668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log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commit 96ea437805c8f9913a6e590f40c1cb841f12f581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Date:   Sat Jun 4 12:12:17 2011 -0500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Adding some more fun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commit 5245c8b51d083f9fd50d3447381bc4db4e7df1c0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Date:   Sat Jun 4 11:50:01 2011 -0500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Adding some fun</a:t>
            </a:r>
          </a:p>
        </p:txBody>
      </p:sp>
    </p:spTree>
    <p:extLst>
      <p:ext uri="{BB962C8B-B14F-4D97-AF65-F5344CB8AC3E}">
        <p14:creationId xmlns:p14="http://schemas.microsoft.com/office/powerpoint/2010/main" val="36981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0668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39964" cy="23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43200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Before we start…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9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0668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850"/>
            <a:ext cx="689981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Remotes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7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Showing remotes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0906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clone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git@github.com:jbogard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AutoMapper.git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AutoMapper2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Cloning into AutoMapper2...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Counting objects: 4037,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Compressing objects: 100% (1530/1530),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Total 4037 (delta 2624), reused 3826 (delta 2448)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Receiving objects: 100% (4037/4037), 30.27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575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/s,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Resolving deltas: 100% (2624/2624), done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AutoMapper2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remote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290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Fetching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fetch origin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push origin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The Good Stuff (Branching)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861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commit</a:t>
            </a:r>
            <a:endParaRPr lang="en-US" dirty="0"/>
          </a:p>
        </p:txBody>
      </p:sp>
      <p:pic>
        <p:nvPicPr>
          <p:cNvPr id="37890" name="Picture 2" descr="http://progit.org/figures/ch3/18333fig03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886"/>
            <a:ext cx="7391400" cy="49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Commits</a:t>
            </a:r>
            <a:endParaRPr lang="en-US" dirty="0"/>
          </a:p>
        </p:txBody>
      </p:sp>
      <p:pic>
        <p:nvPicPr>
          <p:cNvPr id="45058" name="Picture 2" descr="http://progit.org/figures/ch3/18333fig03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0" y="1676400"/>
            <a:ext cx="87134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7106" name="Picture 2" descr="http://progit.org/figures/ch3/18333fig03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19573" cy="42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branch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30" name="Picture 2" descr="http://progit.org/figures/ch3/18333fig03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199"/>
            <a:ext cx="7467600" cy="37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1" y="2904506"/>
            <a:ext cx="8423313" cy="11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HEAD pointer</a:t>
            </a:r>
            <a:endParaRPr lang="en-US" dirty="0"/>
          </a:p>
        </p:txBody>
      </p:sp>
      <p:pic>
        <p:nvPicPr>
          <p:cNvPr id="49154" name="Picture 2" descr="http://progit.org/figures/ch3/18333fig03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34426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9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progit.org/figures/ch3/18333fig03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257800" cy="41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a change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"Made a change"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02" name="Picture 2" descr="http://progit.org/figures/ch3/18333fig030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4" y="1996012"/>
            <a:ext cx="73013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again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2226" name="Picture 2" descr="http://progit.org/figures/ch3/18333fig030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86600" cy="40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changes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"More changes"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3250" name="Picture 2" descr="http://progit.org/figures/ch3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943600" cy="45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Inside a branch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507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Basic branching and merging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0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55298" name="Picture 2" descr="http://progit.org/figures/ch3/18333fig031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2" y="1676400"/>
            <a:ext cx="78903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bug comes 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iss53</a:t>
            </a:r>
          </a:p>
        </p:txBody>
      </p:sp>
      <p:pic>
        <p:nvPicPr>
          <p:cNvPr id="57346" name="Picture 2" descr="http://progit.org/figures/ch3/18333fig031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30748"/>
            <a:ext cx="4876800" cy="39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a fix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'fixing issue'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370" name="Picture 2" descr="http://progit.org/figures/ch3/18333fig031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6893"/>
            <a:ext cx="7239000" cy="43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38413"/>
            <a:ext cx="8458200" cy="1500187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nsolas" pitchFamily="49" charset="0"/>
                <a:cs typeface="Consolas" pitchFamily="49" charset="0"/>
              </a:rPr>
              <a:t>C:\DontPanic</a:t>
            </a:r>
            <a:endParaRPr lang="en-US" sz="9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'hotfix'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600" dirty="0">
                <a:latin typeface="Consolas" pitchFamily="49" charset="0"/>
                <a:cs typeface="Consolas" pitchFamily="49" charset="0"/>
              </a:rPr>
            </a:b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'fixed'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18" name="Picture 2" descr="http://progit.org/figures/ch3/18333fig031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88" y="2362200"/>
            <a:ext cx="4876800" cy="39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hotfix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progit.org/figures/ch3/18333fig031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5181600" cy="50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Deleting the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317" y="2941918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4800" dirty="0">
                <a:latin typeface="Consolas" pitchFamily="49" charset="0"/>
                <a:cs typeface="Consolas" pitchFamily="49" charset="0"/>
              </a:rPr>
              <a:t>$ git branch -d hotfix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back to the bug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iss53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commit -a -m "More fixes"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2466" name="Picture 2" descr="http://progit.org/figures/ch3/18333fig031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29382"/>
            <a:ext cx="5943600" cy="37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 the issue back to master</a:t>
            </a:r>
            <a:endParaRPr lang="en-US" dirty="0"/>
          </a:p>
        </p:txBody>
      </p:sp>
      <p:pic>
        <p:nvPicPr>
          <p:cNvPr id="64514" name="Picture 2" descr="http://progit.org/figures/ch3/18333fig031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5744688" cy="49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iss53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the merge</a:t>
            </a:r>
            <a:endParaRPr lang="en-US" dirty="0"/>
          </a:p>
        </p:txBody>
      </p:sp>
      <p:pic>
        <p:nvPicPr>
          <p:cNvPr id="65538" name="Picture 2" descr="http://progit.org/figures/ch3/18333fig031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43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290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Divergent commits</a:t>
            </a:r>
            <a:endParaRPr lang="en-US" dirty="0"/>
          </a:p>
        </p:txBody>
      </p:sp>
      <p:pic>
        <p:nvPicPr>
          <p:cNvPr id="66562" name="Picture 2" descr="http://progit.org/figures/ch3/18333fig032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47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8610" name="Picture 2" descr="http://progit.org/figures/ch3/18333fig032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096000" cy="37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experiment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master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0658" name="Picture 2" descr="http://progit.org/figures/ch3/18333fig032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706806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Version Control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735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master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682" name="Picture 2" descr="http://progit.org/figures/ch3/18333fig033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8" y="2638161"/>
            <a:ext cx="76962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144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Why </a:t>
            </a:r>
            <a:r>
              <a:rPr lang="en-US" sz="9600" dirty="0" err="1" smtClean="0"/>
              <a:t>git</a:t>
            </a:r>
            <a:r>
              <a:rPr lang="en-US" sz="9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2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http://progit.org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http://git-scm.com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http://gitready.com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www.ndpsoftware.com/git-cheatsheet.html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Images from </a:t>
            </a:r>
            <a:r>
              <a:rPr lang="en-US" dirty="0">
                <a:hlinkClick r:id="rId6"/>
              </a:rPr>
              <a:t>http://progit.org/book/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pic>
        <p:nvPicPr>
          <p:cNvPr id="2050" name="Picture 2" descr="http://progit.org/figures/ch1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77000" cy="50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VCS</a:t>
            </a:r>
            <a:endParaRPr lang="en-US" dirty="0"/>
          </a:p>
        </p:txBody>
      </p:sp>
      <p:pic>
        <p:nvPicPr>
          <p:cNvPr id="18434" name="Picture 2" descr="http://progit.org/figures/ch1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spring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</Template>
  <TotalTime>391</TotalTime>
  <Words>1123</Words>
  <Application>Microsoft Office PowerPoint</Application>
  <PresentationFormat>On-screen Show (4:3)</PresentationFormat>
  <Paragraphs>262</Paragraphs>
  <Slides>73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Headspring</vt:lpstr>
      <vt:lpstr>Office Theme</vt:lpstr>
      <vt:lpstr>Git Demystified</vt:lpstr>
      <vt:lpstr>PowerPoint Presentation</vt:lpstr>
      <vt:lpstr>Wrox Press</vt:lpstr>
      <vt:lpstr>PowerPoint Presentation</vt:lpstr>
      <vt:lpstr>PowerPoint Presentation</vt:lpstr>
      <vt:lpstr>PowerPoint Presentation</vt:lpstr>
      <vt:lpstr>PowerPoint Presentation</vt:lpstr>
      <vt:lpstr>Centralized VCS</vt:lpstr>
      <vt:lpstr>Distributed VCS</vt:lpstr>
      <vt:lpstr>PowerPoint Presentation</vt:lpstr>
      <vt:lpstr>Most VCS databases</vt:lpstr>
      <vt:lpstr>Git database</vt:lpstr>
      <vt:lpstr>Nearly every operation local</vt:lpstr>
      <vt:lpstr>Commit with integrity</vt:lpstr>
      <vt:lpstr>Three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Initializing a repository</vt:lpstr>
      <vt:lpstr>Cloning an existing repository</vt:lpstr>
      <vt:lpstr>PowerPoint Presentation</vt:lpstr>
      <vt:lpstr>PowerPoint Presentation</vt:lpstr>
      <vt:lpstr>Checking status</vt:lpstr>
      <vt:lpstr>Checking status</vt:lpstr>
      <vt:lpstr>Tracking files</vt:lpstr>
      <vt:lpstr>Tracking files</vt:lpstr>
      <vt:lpstr>Tracking files</vt:lpstr>
      <vt:lpstr>Tracking files</vt:lpstr>
      <vt:lpstr>Committing changes</vt:lpstr>
      <vt:lpstr>Ignoring files</vt:lpstr>
      <vt:lpstr>Removing files</vt:lpstr>
      <vt:lpstr>Removing files</vt:lpstr>
      <vt:lpstr>Visualizing changes</vt:lpstr>
      <vt:lpstr>Git Extensions - browse</vt:lpstr>
      <vt:lpstr>Git Extensions - browse</vt:lpstr>
      <vt:lpstr>PowerPoint Presentation</vt:lpstr>
      <vt:lpstr>Showing remotes</vt:lpstr>
      <vt:lpstr>Fetching changes</vt:lpstr>
      <vt:lpstr>Pushing changes</vt:lpstr>
      <vt:lpstr>PowerPoint Presentation</vt:lpstr>
      <vt:lpstr>Anatomy of a commit</vt:lpstr>
      <vt:lpstr>Multiple Commits</vt:lpstr>
      <vt:lpstr>Branches</vt:lpstr>
      <vt:lpstr>Creating a branch</vt:lpstr>
      <vt:lpstr>The HEAD pointer</vt:lpstr>
      <vt:lpstr>Switching branches</vt:lpstr>
      <vt:lpstr>Making a change</vt:lpstr>
      <vt:lpstr>Switching again</vt:lpstr>
      <vt:lpstr>More changes</vt:lpstr>
      <vt:lpstr>PowerPoint Presentation</vt:lpstr>
      <vt:lpstr>PowerPoint Presentation</vt:lpstr>
      <vt:lpstr>Initial state</vt:lpstr>
      <vt:lpstr>A bug comes in</vt:lpstr>
      <vt:lpstr>Applying a fix</vt:lpstr>
      <vt:lpstr>Hotfix needed ASAP!</vt:lpstr>
      <vt:lpstr>Hotfix needed ASAP!</vt:lpstr>
      <vt:lpstr>Deleting the branch</vt:lpstr>
      <vt:lpstr>Going back to the bug</vt:lpstr>
      <vt:lpstr>Merging the issue back to master</vt:lpstr>
      <vt:lpstr>After the merge</vt:lpstr>
      <vt:lpstr>PowerPoint Presentation</vt:lpstr>
      <vt:lpstr>Divergent commits</vt:lpstr>
      <vt:lpstr>A merge</vt:lpstr>
      <vt:lpstr>Rebase</vt:lpstr>
      <vt:lpstr>Fast-forward merge</vt:lpstr>
      <vt:lpstr>PowerPoint Presentation</vt:lpstr>
      <vt:lpstr>PowerPoint Presentation</vt:lpstr>
      <vt:lpstr>For 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Demystified</dc:title>
  <dc:creator>Jimmy Bogard</dc:creator>
  <cp:lastModifiedBy>Jimmy Bogard</cp:lastModifiedBy>
  <cp:revision>27</cp:revision>
  <dcterms:created xsi:type="dcterms:W3CDTF">2011-06-04T15:16:02Z</dcterms:created>
  <dcterms:modified xsi:type="dcterms:W3CDTF">2011-06-04T21:47:54Z</dcterms:modified>
</cp:coreProperties>
</file>