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7" r:id="rId2"/>
    <p:sldId id="297" r:id="rId3"/>
    <p:sldId id="298" r:id="rId4"/>
    <p:sldId id="299" r:id="rId5"/>
    <p:sldId id="258" r:id="rId6"/>
    <p:sldId id="260" r:id="rId7"/>
    <p:sldId id="262" r:id="rId8"/>
    <p:sldId id="263" r:id="rId9"/>
    <p:sldId id="310" r:id="rId10"/>
    <p:sldId id="311" r:id="rId11"/>
    <p:sldId id="296" r:id="rId12"/>
    <p:sldId id="264" r:id="rId13"/>
    <p:sldId id="259" r:id="rId14"/>
    <p:sldId id="265" r:id="rId15"/>
    <p:sldId id="266" r:id="rId16"/>
    <p:sldId id="312" r:id="rId17"/>
    <p:sldId id="313" r:id="rId18"/>
    <p:sldId id="314" r:id="rId19"/>
    <p:sldId id="273" r:id="rId20"/>
    <p:sldId id="275" r:id="rId21"/>
    <p:sldId id="274" r:id="rId22"/>
    <p:sldId id="276" r:id="rId23"/>
    <p:sldId id="277" r:id="rId24"/>
    <p:sldId id="279" r:id="rId25"/>
    <p:sldId id="278" r:id="rId26"/>
    <p:sldId id="271" r:id="rId27"/>
    <p:sldId id="280" r:id="rId28"/>
    <p:sldId id="281" r:id="rId29"/>
    <p:sldId id="282" r:id="rId30"/>
    <p:sldId id="300" r:id="rId31"/>
    <p:sldId id="301" r:id="rId32"/>
    <p:sldId id="303" r:id="rId33"/>
    <p:sldId id="308" r:id="rId34"/>
    <p:sldId id="305" r:id="rId35"/>
    <p:sldId id="306" r:id="rId36"/>
    <p:sldId id="307" r:id="rId37"/>
    <p:sldId id="3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553" autoAdjust="0"/>
  </p:normalViewPr>
  <p:slideViewPr>
    <p:cSldViewPr snapToGrid="0">
      <p:cViewPr varScale="1">
        <p:scale>
          <a:sx n="76" d="100"/>
          <a:sy n="76" d="100"/>
        </p:scale>
        <p:origin x="58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1FF8-9473-4E82-A943-01597A0C23DE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5D94A-4395-4A82-8A27-E20AF659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3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9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7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Saga</a:t>
            </a:r>
            <a:r>
              <a:rPr lang="en-US" baseline="0" dirty="0" smtClean="0"/>
              <a:t> not created yet</a:t>
            </a:r>
          </a:p>
          <a:p>
            <a:r>
              <a:rPr lang="en-US" baseline="0" dirty="0" smtClean="0"/>
              <a:t>Tons of exceptions trying to create saga</a:t>
            </a:r>
          </a:p>
          <a:p>
            <a:r>
              <a:rPr lang="en-US" baseline="0" dirty="0" smtClean="0"/>
              <a:t>Tons of concurrency exceptions trying to modify saga</a:t>
            </a:r>
          </a:p>
          <a:p>
            <a:r>
              <a:rPr lang="en-US" baseline="0" dirty="0" smtClean="0"/>
              <a:t>Huge load on saga O(N *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Saga</a:t>
            </a:r>
            <a:r>
              <a:rPr lang="en-US" baseline="0" dirty="0" smtClean="0"/>
              <a:t> not created yet</a:t>
            </a:r>
          </a:p>
          <a:p>
            <a:r>
              <a:rPr lang="en-US" baseline="0" dirty="0" smtClean="0"/>
              <a:t>Tons of exceptions trying to create saga</a:t>
            </a:r>
          </a:p>
          <a:p>
            <a:r>
              <a:rPr lang="en-US" baseline="0" dirty="0" smtClean="0"/>
              <a:t>Tons of concurrency exceptions trying to modify saga</a:t>
            </a:r>
          </a:p>
          <a:p>
            <a:r>
              <a:rPr lang="en-US" baseline="0" dirty="0" smtClean="0"/>
              <a:t>Huge load </a:t>
            </a:r>
            <a:r>
              <a:rPr lang="en-US" baseline="0" smtClean="0"/>
              <a:t>on saga O(N * M)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Saga</a:t>
            </a:r>
            <a:r>
              <a:rPr lang="en-US" baseline="0" dirty="0" smtClean="0"/>
              <a:t> not created yet</a:t>
            </a:r>
          </a:p>
          <a:p>
            <a:r>
              <a:rPr lang="en-US" baseline="0" dirty="0" smtClean="0"/>
              <a:t>Tons of exceptions trying to create saga</a:t>
            </a:r>
          </a:p>
          <a:p>
            <a:r>
              <a:rPr lang="en-US" baseline="0" dirty="0" smtClean="0"/>
              <a:t>Tons of concurrency exceptions trying to modify saga</a:t>
            </a:r>
          </a:p>
          <a:p>
            <a:r>
              <a:rPr lang="en-US" baseline="0" dirty="0" smtClean="0"/>
              <a:t>Huge load </a:t>
            </a:r>
            <a:r>
              <a:rPr lang="en-US" baseline="0" smtClean="0"/>
              <a:t>on saga O(N * M)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one item would finish until all finished their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 to maintain routes</a:t>
            </a:r>
          </a:p>
          <a:p>
            <a:r>
              <a:rPr lang="en-US" dirty="0" smtClean="0"/>
              <a:t>Adding a new step meant re-deploying</a:t>
            </a:r>
            <a:r>
              <a:rPr lang="en-US" baseline="0" dirty="0" smtClean="0"/>
              <a:t> steps</a:t>
            </a:r>
          </a:p>
          <a:p>
            <a:r>
              <a:rPr lang="en-US" baseline="0" dirty="0" smtClean="0"/>
              <a:t>Now 2N endpoints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one goes through quickly</a:t>
            </a:r>
          </a:p>
          <a:p>
            <a:r>
              <a:rPr lang="en-US" baseline="0" dirty="0" smtClean="0"/>
              <a:t>Additional data stored on routing slip</a:t>
            </a:r>
          </a:p>
          <a:p>
            <a:r>
              <a:rPr lang="en-US" baseline="0" dirty="0" smtClean="0"/>
              <a:t>Adding a new step doesn’t significantly affect process</a:t>
            </a:r>
          </a:p>
          <a:p>
            <a:r>
              <a:rPr lang="en-US" baseline="0" dirty="0" smtClean="0"/>
              <a:t>No step knows about the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7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7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9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4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4F0A-FF5A-46CA-BDD8-B894027909A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2.xml"/><Relationship Id="rId7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346692"/>
            <a:ext cx="8691327" cy="1933204"/>
          </a:xfrm>
        </p:spPr>
        <p:txBody>
          <a:bodyPr anchor="ctr">
            <a:noAutofit/>
          </a:bodyPr>
          <a:lstStyle/>
          <a:p>
            <a:r>
              <a:rPr lang="en-US" sz="5400" dirty="0"/>
              <a:t>Integration Patterns with </a:t>
            </a:r>
            <a:r>
              <a:rPr lang="en-US" sz="5400" dirty="0" err="1"/>
              <a:t>NServiceBus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416042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03" y="4491145"/>
            <a:ext cx="5393957" cy="65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56" y="610019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playing Headspring-logo-2c-PMS-S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68" y="5145306"/>
            <a:ext cx="37719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97" y="4491145"/>
            <a:ext cx="1223682" cy="19205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85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69" y="451969"/>
            <a:ext cx="9979152" cy="61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Bulk Copy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2148681"/>
            <a:ext cx="6591300" cy="3705225"/>
          </a:xfrm>
        </p:spPr>
      </p:pic>
    </p:spTree>
    <p:extLst>
      <p:ext uri="{BB962C8B-B14F-4D97-AF65-F5344CB8AC3E}">
        <p14:creationId xmlns:p14="http://schemas.microsoft.com/office/powerpoint/2010/main" val="39481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Bulk Copy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2635"/>
            <a:ext cx="10515600" cy="3517318"/>
          </a:xfrm>
        </p:spPr>
      </p:pic>
    </p:spTree>
    <p:extLst>
      <p:ext uri="{BB962C8B-B14F-4D97-AF65-F5344CB8AC3E}">
        <p14:creationId xmlns:p14="http://schemas.microsoft.com/office/powerpoint/2010/main" val="40827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Warehouse Exports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Exporting Bulk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Producing Files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54098"/>
              </p:ext>
            </p:extLst>
          </p:nvPr>
        </p:nvGraphicFramePr>
        <p:xfrm>
          <a:off x="1790700" y="2015067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Changed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Walter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Cora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Alejandro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Carlton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Janice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0099"/>
              </p:ext>
            </p:extLst>
          </p:nvPr>
        </p:nvGraphicFramePr>
        <p:xfrm>
          <a:off x="1790700" y="2015067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Changed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Walter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Cora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Alejandro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Carlton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Janice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lowchart: Document 6"/>
          <p:cNvSpPr/>
          <p:nvPr/>
        </p:nvSpPr>
        <p:spPr>
          <a:xfrm>
            <a:off x="9315450" y="2413000"/>
            <a:ext cx="971550" cy="13462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953250" y="2413000"/>
            <a:ext cx="13716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Exporter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600700" y="2730500"/>
            <a:ext cx="1352550" cy="355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5600700" y="3086100"/>
            <a:ext cx="1352550" cy="109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324850" y="26543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324850" y="2895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1" y="3975100"/>
            <a:ext cx="343852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SELECT Name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WHERE Changed = ‘Y’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76028"/>
              </p:ext>
            </p:extLst>
          </p:nvPr>
        </p:nvGraphicFramePr>
        <p:xfrm>
          <a:off x="1790700" y="2015067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Changed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Walter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Kiera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Alejandro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Carlton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Janice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705600" y="3987800"/>
            <a:ext cx="343852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UPDATE People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SET Changed = ‘N’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676402" y="2882567"/>
            <a:ext cx="4038599" cy="7239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4" name="Group 39"/>
          <p:cNvGrpSpPr/>
          <p:nvPr>
            <p:custDataLst>
              <p:tags r:id="rId2"/>
            </p:custDataLst>
          </p:nvPr>
        </p:nvGrpSpPr>
        <p:grpSpPr>
          <a:xfrm>
            <a:off x="5765611" y="5502425"/>
            <a:ext cx="3746879" cy="669774"/>
            <a:chOff x="671630" y="4663111"/>
            <a:chExt cx="4130669" cy="738302"/>
          </a:xfrm>
        </p:grpSpPr>
        <p:sp>
          <p:nvSpPr>
            <p:cNvPr id="25" name="TextBox 24"/>
            <p:cNvSpPr txBox="1"/>
            <p:nvPr/>
          </p:nvSpPr>
          <p:spPr>
            <a:xfrm>
              <a:off x="1496792" y="4749788"/>
              <a:ext cx="3305507" cy="49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latin typeface="Calibri" pitchFamily="34" charset="0"/>
                </a:rPr>
                <a:t>We’re missing a change</a:t>
              </a:r>
              <a:endParaRPr lang="en-GB" sz="2300" dirty="0">
                <a:latin typeface="Calibri" pitchFamily="34" charset="0"/>
              </a:endParaRPr>
            </a:p>
          </p:txBody>
        </p:sp>
        <p:pic>
          <p:nvPicPr>
            <p:cNvPr id="2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237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2" grpId="0"/>
      <p:bldP spid="23" grpId="0" animBg="1"/>
      <p:bldP spid="2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Producing Files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42615"/>
              </p:ext>
            </p:extLst>
          </p:nvPr>
        </p:nvGraphicFramePr>
        <p:xfrm>
          <a:off x="1790700" y="2057400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BatchId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Walter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Cora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Alejandro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Carlton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Janice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Flowchart: Document 10"/>
          <p:cNvSpPr/>
          <p:nvPr/>
        </p:nvSpPr>
        <p:spPr>
          <a:xfrm>
            <a:off x="9315450" y="2455333"/>
            <a:ext cx="971550" cy="13462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53250" y="2455333"/>
            <a:ext cx="13716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Exporter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5600" y="4030133"/>
            <a:ext cx="343852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UPDATE People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SET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BatchId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3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BatchId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IS NULL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58672"/>
              </p:ext>
            </p:extLst>
          </p:nvPr>
        </p:nvGraphicFramePr>
        <p:xfrm>
          <a:off x="1790700" y="2057400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BatchId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Walter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Cora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Alejandro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Carlton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Janice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05600" y="4030133"/>
            <a:ext cx="343852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FROM People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BatchId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3</a:t>
            </a:r>
          </a:p>
        </p:txBody>
      </p: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 flipV="1">
            <a:off x="5600700" y="2734734"/>
            <a:ext cx="1352550" cy="393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</p:cNvCxnSpPr>
          <p:nvPr/>
        </p:nvCxnSpPr>
        <p:spPr>
          <a:xfrm flipH="1">
            <a:off x="5600700" y="3128434"/>
            <a:ext cx="135255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324850" y="274743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24850" y="303953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38379"/>
              </p:ext>
            </p:extLst>
          </p:nvPr>
        </p:nvGraphicFramePr>
        <p:xfrm>
          <a:off x="1790700" y="2057400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BatchId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Walter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Kiera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Alejandro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Carlton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Janice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1638300" y="2899833"/>
            <a:ext cx="4076700" cy="762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28825" y="5626100"/>
            <a:ext cx="3848100" cy="1460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2000" dirty="0"/>
              <a:t>Mark records to export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2000" dirty="0"/>
              <a:t>Export marked records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7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27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05" y="60764"/>
            <a:ext cx="7272244" cy="67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5" y="1544664"/>
            <a:ext cx="9470828" cy="39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92" y="32109"/>
            <a:ext cx="9842914" cy="67116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28776" y="4959386"/>
            <a:ext cx="7900777" cy="6126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Database Enrichment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Routing slips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World</a:t>
            </a:r>
            <a:br>
              <a:rPr lang="en-US" dirty="0" smtClean="0"/>
            </a:br>
            <a:r>
              <a:rPr lang="en-US" dirty="0" smtClean="0"/>
              <a:t>vs</a:t>
            </a:r>
            <a:br>
              <a:rPr lang="en-US" dirty="0" smtClean="0"/>
            </a:br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Enriching search data from various sources</a:t>
            </a:r>
          </a:p>
          <a:p>
            <a:endParaRPr lang="en-US" smtClean="0"/>
          </a:p>
          <a:p>
            <a:r>
              <a:rPr lang="en-US" smtClean="0"/>
              <a:t>Some sources are required, some not</a:t>
            </a:r>
          </a:p>
          <a:p>
            <a:endParaRPr lang="en-US" smtClean="0"/>
          </a:p>
          <a:p>
            <a:r>
              <a:rPr lang="en-US" smtClean="0"/>
              <a:t>Some dependent on previous steps</a:t>
            </a:r>
          </a:p>
          <a:p>
            <a:endParaRPr lang="en-US" smtClean="0"/>
          </a:p>
          <a:p>
            <a:r>
              <a:rPr lang="en-US" smtClean="0"/>
              <a:t>Initiated with large batch of initial messages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60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 #1: Observer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1031" y="1690689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030" y="4097774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Saga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70191" y="1690689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0190" y="2564990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0189" y="3439291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70188" y="4308388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 flipV="1">
            <a:off x="4267200" y="1916321"/>
            <a:ext cx="2002991" cy="1189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4267199" y="2035317"/>
            <a:ext cx="2002990" cy="7553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9" idx="1"/>
          </p:cNvCxnSpPr>
          <p:nvPr/>
        </p:nvCxnSpPr>
        <p:spPr>
          <a:xfrm>
            <a:off x="4267200" y="2035318"/>
            <a:ext cx="2002989" cy="16296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0" idx="1"/>
          </p:cNvCxnSpPr>
          <p:nvPr/>
        </p:nvCxnSpPr>
        <p:spPr>
          <a:xfrm>
            <a:off x="4267199" y="2035317"/>
            <a:ext cx="2002988" cy="2498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 flipV="1">
            <a:off x="4267198" y="1916320"/>
            <a:ext cx="2002992" cy="252608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1"/>
          </p:cNvCxnSpPr>
          <p:nvPr/>
        </p:nvCxnSpPr>
        <p:spPr>
          <a:xfrm flipV="1">
            <a:off x="4267199" y="2790622"/>
            <a:ext cx="2002991" cy="165178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9" idx="1"/>
          </p:cNvCxnSpPr>
          <p:nvPr/>
        </p:nvCxnSpPr>
        <p:spPr>
          <a:xfrm flipV="1">
            <a:off x="4267198" y="3664922"/>
            <a:ext cx="2002990" cy="77748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0" idx="1"/>
          </p:cNvCxnSpPr>
          <p:nvPr/>
        </p:nvCxnSpPr>
        <p:spPr>
          <a:xfrm>
            <a:off x="4267199" y="4442403"/>
            <a:ext cx="2002989" cy="9161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H="1" flipV="1">
            <a:off x="3384114" y="4787030"/>
            <a:ext cx="6264" cy="77452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9"/>
          <p:cNvGrpSpPr/>
          <p:nvPr>
            <p:custDataLst>
              <p:tags r:id="rId1"/>
            </p:custDataLst>
          </p:nvPr>
        </p:nvGrpSpPr>
        <p:grpSpPr>
          <a:xfrm>
            <a:off x="3662618" y="5490457"/>
            <a:ext cx="4994688" cy="669774"/>
            <a:chOff x="671630" y="4663111"/>
            <a:chExt cx="5506293" cy="738302"/>
          </a:xfrm>
        </p:grpSpPr>
        <p:sp>
          <p:nvSpPr>
            <p:cNvPr id="39" name="TextBox 38"/>
            <p:cNvSpPr txBox="1"/>
            <p:nvPr/>
          </p:nvSpPr>
          <p:spPr>
            <a:xfrm>
              <a:off x="1464452" y="4850694"/>
              <a:ext cx="4713471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Saga </a:t>
              </a:r>
              <a:r>
                <a:rPr lang="en-US" sz="2000" dirty="0" smtClean="0"/>
                <a:t>Creation (fixed in V4.x)</a:t>
              </a:r>
              <a:endParaRPr lang="en-GB" sz="2000" dirty="0"/>
            </a:p>
          </p:txBody>
        </p:sp>
        <p:pic>
          <p:nvPicPr>
            <p:cNvPr id="40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9824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#1: Observer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1031" y="1690689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030" y="4097774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Saga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70191" y="1690689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0190" y="2564990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0189" y="3439291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70188" y="4308388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4267198" y="1916320"/>
            <a:ext cx="2002992" cy="25260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4267199" y="2790622"/>
            <a:ext cx="2002991" cy="16517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 flipV="1">
            <a:off x="4267198" y="3664922"/>
            <a:ext cx="2002990" cy="777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0" idx="1"/>
          </p:cNvCxnSpPr>
          <p:nvPr/>
        </p:nvCxnSpPr>
        <p:spPr>
          <a:xfrm>
            <a:off x="4267199" y="4442403"/>
            <a:ext cx="2002989" cy="916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 flipV="1">
            <a:off x="4267198" y="1916320"/>
            <a:ext cx="2002992" cy="252608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1"/>
          </p:cNvCxnSpPr>
          <p:nvPr/>
        </p:nvCxnSpPr>
        <p:spPr>
          <a:xfrm flipV="1">
            <a:off x="4267199" y="2790622"/>
            <a:ext cx="2002991" cy="165178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9" idx="1"/>
          </p:cNvCxnSpPr>
          <p:nvPr/>
        </p:nvCxnSpPr>
        <p:spPr>
          <a:xfrm flipV="1">
            <a:off x="4267198" y="3664922"/>
            <a:ext cx="2002990" cy="77748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0" idx="1"/>
          </p:cNvCxnSpPr>
          <p:nvPr/>
        </p:nvCxnSpPr>
        <p:spPr>
          <a:xfrm>
            <a:off x="4267199" y="4442403"/>
            <a:ext cx="2002989" cy="9161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H="1" flipV="1">
            <a:off x="3384114" y="4787030"/>
            <a:ext cx="6264" cy="77452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9"/>
          <p:cNvGrpSpPr/>
          <p:nvPr>
            <p:custDataLst>
              <p:tags r:id="rId1"/>
            </p:custDataLst>
          </p:nvPr>
        </p:nvGrpSpPr>
        <p:grpSpPr>
          <a:xfrm>
            <a:off x="3662618" y="5490457"/>
            <a:ext cx="3366036" cy="669774"/>
            <a:chOff x="671630" y="4663111"/>
            <a:chExt cx="3710823" cy="738302"/>
          </a:xfrm>
        </p:grpSpPr>
        <p:sp>
          <p:nvSpPr>
            <p:cNvPr id="39" name="TextBox 38"/>
            <p:cNvSpPr txBox="1"/>
            <p:nvPr/>
          </p:nvSpPr>
          <p:spPr>
            <a:xfrm>
              <a:off x="1464452" y="4850694"/>
              <a:ext cx="2918001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Queue Contention</a:t>
              </a:r>
              <a:endParaRPr lang="en-GB" sz="2000" dirty="0"/>
            </a:p>
          </p:txBody>
        </p:sp>
        <p:pic>
          <p:nvPicPr>
            <p:cNvPr id="40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  <p:cxnSp>
        <p:nvCxnSpPr>
          <p:cNvPr id="26" name="Straight Arrow Connector 25"/>
          <p:cNvCxnSpPr>
            <a:stCxn id="6" idx="0"/>
            <a:endCxn id="5" idx="2"/>
          </p:cNvCxnSpPr>
          <p:nvPr/>
        </p:nvCxnSpPr>
        <p:spPr>
          <a:xfrm flipV="1">
            <a:off x="3384115" y="2379946"/>
            <a:ext cx="1" cy="171782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3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#1: Observer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1031" y="1690689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030" y="2890158"/>
            <a:ext cx="1766169" cy="230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Saga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70191" y="1690689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0190" y="2564990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0189" y="3439291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70188" y="4308388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4267198" y="1916320"/>
            <a:ext cx="2002992" cy="21250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4267199" y="2790622"/>
            <a:ext cx="2002991" cy="12507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 flipV="1">
            <a:off x="4267198" y="3664922"/>
            <a:ext cx="2002990" cy="3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0" idx="1"/>
          </p:cNvCxnSpPr>
          <p:nvPr/>
        </p:nvCxnSpPr>
        <p:spPr>
          <a:xfrm>
            <a:off x="4267199" y="4041323"/>
            <a:ext cx="2002989" cy="4926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3"/>
            <a:endCxn id="7" idx="1"/>
          </p:cNvCxnSpPr>
          <p:nvPr/>
        </p:nvCxnSpPr>
        <p:spPr>
          <a:xfrm flipV="1">
            <a:off x="3973286" y="1916321"/>
            <a:ext cx="2296904" cy="156532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4" idx="3"/>
            <a:endCxn id="8" idx="1"/>
          </p:cNvCxnSpPr>
          <p:nvPr/>
        </p:nvCxnSpPr>
        <p:spPr>
          <a:xfrm flipV="1">
            <a:off x="3973287" y="2790621"/>
            <a:ext cx="2296903" cy="117227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5" idx="3"/>
            <a:endCxn id="9" idx="1"/>
          </p:cNvCxnSpPr>
          <p:nvPr/>
        </p:nvCxnSpPr>
        <p:spPr>
          <a:xfrm flipV="1">
            <a:off x="3973286" y="3664923"/>
            <a:ext cx="2296903" cy="78287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6" idx="3"/>
            <a:endCxn id="10" idx="1"/>
          </p:cNvCxnSpPr>
          <p:nvPr/>
        </p:nvCxnSpPr>
        <p:spPr>
          <a:xfrm flipV="1">
            <a:off x="3973285" y="4534019"/>
            <a:ext cx="2296903" cy="38884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V="1">
            <a:off x="3384114" y="5192487"/>
            <a:ext cx="0" cy="86825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9"/>
          <p:cNvGrpSpPr/>
          <p:nvPr>
            <p:custDataLst>
              <p:tags r:id="rId1"/>
            </p:custDataLst>
          </p:nvPr>
        </p:nvGrpSpPr>
        <p:grpSpPr>
          <a:xfrm>
            <a:off x="3662618" y="5490457"/>
            <a:ext cx="3981590" cy="669774"/>
            <a:chOff x="671630" y="4663111"/>
            <a:chExt cx="4389430" cy="738302"/>
          </a:xfrm>
        </p:grpSpPr>
        <p:sp>
          <p:nvSpPr>
            <p:cNvPr id="39" name="TextBox 38"/>
            <p:cNvSpPr txBox="1"/>
            <p:nvPr/>
          </p:nvSpPr>
          <p:spPr>
            <a:xfrm>
              <a:off x="1464452" y="4850694"/>
              <a:ext cx="3596608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Complicated and Slow</a:t>
              </a:r>
              <a:endParaRPr lang="en-GB" sz="2000" dirty="0"/>
            </a:p>
          </p:txBody>
        </p:sp>
        <p:pic>
          <p:nvPicPr>
            <p:cNvPr id="40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  <p:cxnSp>
        <p:nvCxnSpPr>
          <p:cNvPr id="26" name="Straight Arrow Connector 25"/>
          <p:cNvCxnSpPr>
            <a:stCxn id="6" idx="0"/>
            <a:endCxn id="5" idx="2"/>
          </p:cNvCxnSpPr>
          <p:nvPr/>
        </p:nvCxnSpPr>
        <p:spPr>
          <a:xfrm flipV="1">
            <a:off x="3384115" y="2379945"/>
            <a:ext cx="1" cy="51021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99658" y="3298372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99658" y="3779618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99657" y="4264524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99656" y="4739584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9553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#2: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1031" y="1690689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030" y="4308388"/>
            <a:ext cx="1766169" cy="88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Saga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70191" y="1690689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0190" y="2564990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0189" y="3439291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70188" y="4308388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4267198" y="1916321"/>
            <a:ext cx="2002992" cy="28341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4267199" y="2790621"/>
            <a:ext cx="2002991" cy="19598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 flipV="1">
            <a:off x="4267198" y="3664923"/>
            <a:ext cx="2002990" cy="10855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0" idx="1"/>
          </p:cNvCxnSpPr>
          <p:nvPr/>
        </p:nvCxnSpPr>
        <p:spPr>
          <a:xfrm flipV="1">
            <a:off x="4267199" y="4534019"/>
            <a:ext cx="2002989" cy="2164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 flipV="1">
            <a:off x="4267198" y="1916321"/>
            <a:ext cx="2002992" cy="283411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1"/>
          </p:cNvCxnSpPr>
          <p:nvPr/>
        </p:nvCxnSpPr>
        <p:spPr>
          <a:xfrm flipV="1">
            <a:off x="4267199" y="2790621"/>
            <a:ext cx="2002991" cy="195981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9" idx="1"/>
          </p:cNvCxnSpPr>
          <p:nvPr/>
        </p:nvCxnSpPr>
        <p:spPr>
          <a:xfrm flipV="1">
            <a:off x="4267198" y="3664923"/>
            <a:ext cx="2002990" cy="108551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0" idx="1"/>
          </p:cNvCxnSpPr>
          <p:nvPr/>
        </p:nvCxnSpPr>
        <p:spPr>
          <a:xfrm flipV="1">
            <a:off x="4267199" y="4534019"/>
            <a:ext cx="2002989" cy="21641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V="1">
            <a:off x="3384114" y="5192486"/>
            <a:ext cx="0" cy="86825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9"/>
          <p:cNvGrpSpPr/>
          <p:nvPr>
            <p:custDataLst>
              <p:tags r:id="rId1"/>
            </p:custDataLst>
          </p:nvPr>
        </p:nvGrpSpPr>
        <p:grpSpPr>
          <a:xfrm>
            <a:off x="3662619" y="5490457"/>
            <a:ext cx="2442707" cy="669774"/>
            <a:chOff x="671630" y="4663111"/>
            <a:chExt cx="2692916" cy="738302"/>
          </a:xfrm>
        </p:grpSpPr>
        <p:sp>
          <p:nvSpPr>
            <p:cNvPr id="39" name="TextBox 38"/>
            <p:cNvSpPr txBox="1"/>
            <p:nvPr/>
          </p:nvSpPr>
          <p:spPr>
            <a:xfrm>
              <a:off x="1464452" y="4850694"/>
              <a:ext cx="1900094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Slooooooow</a:t>
              </a:r>
              <a:endParaRPr lang="en-GB" sz="2000" dirty="0"/>
            </a:p>
          </p:txBody>
        </p:sp>
        <p:pic>
          <p:nvPicPr>
            <p:cNvPr id="40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  <p:cxnSp>
        <p:nvCxnSpPr>
          <p:cNvPr id="26" name="Straight Arrow Connector 25"/>
          <p:cNvCxnSpPr>
            <a:stCxn id="6" idx="0"/>
            <a:endCxn id="5" idx="2"/>
          </p:cNvCxnSpPr>
          <p:nvPr/>
        </p:nvCxnSpPr>
        <p:spPr>
          <a:xfrm flipV="1">
            <a:off x="3384115" y="2379946"/>
            <a:ext cx="1" cy="192844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#2: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1031" y="1690689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030" y="2890158"/>
            <a:ext cx="1766169" cy="230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Saga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70191" y="1690689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0190" y="2564990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0189" y="3439291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70188" y="4308388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4267198" y="1916320"/>
            <a:ext cx="2002992" cy="21250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3973285" y="2790621"/>
            <a:ext cx="2296905" cy="6910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4" idx="3"/>
            <a:endCxn id="9" idx="1"/>
          </p:cNvCxnSpPr>
          <p:nvPr/>
        </p:nvCxnSpPr>
        <p:spPr>
          <a:xfrm flipV="1">
            <a:off x="3973286" y="3664923"/>
            <a:ext cx="2296902" cy="2979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3"/>
            <a:endCxn id="10" idx="1"/>
          </p:cNvCxnSpPr>
          <p:nvPr/>
        </p:nvCxnSpPr>
        <p:spPr>
          <a:xfrm>
            <a:off x="3973285" y="4447799"/>
            <a:ext cx="2296902" cy="862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3"/>
            <a:endCxn id="7" idx="1"/>
          </p:cNvCxnSpPr>
          <p:nvPr/>
        </p:nvCxnSpPr>
        <p:spPr>
          <a:xfrm flipV="1">
            <a:off x="3973286" y="1916321"/>
            <a:ext cx="2296904" cy="156532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4" idx="3"/>
            <a:endCxn id="8" idx="1"/>
          </p:cNvCxnSpPr>
          <p:nvPr/>
        </p:nvCxnSpPr>
        <p:spPr>
          <a:xfrm flipV="1">
            <a:off x="3973287" y="2790621"/>
            <a:ext cx="2296903" cy="117227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5" idx="3"/>
            <a:endCxn id="9" idx="1"/>
          </p:cNvCxnSpPr>
          <p:nvPr/>
        </p:nvCxnSpPr>
        <p:spPr>
          <a:xfrm flipV="1">
            <a:off x="3973286" y="3664923"/>
            <a:ext cx="2296903" cy="78287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6" idx="3"/>
            <a:endCxn id="10" idx="1"/>
          </p:cNvCxnSpPr>
          <p:nvPr/>
        </p:nvCxnSpPr>
        <p:spPr>
          <a:xfrm flipV="1">
            <a:off x="3973285" y="4534019"/>
            <a:ext cx="2296903" cy="38884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V="1">
            <a:off x="3384114" y="5192487"/>
            <a:ext cx="0" cy="86825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9"/>
          <p:cNvGrpSpPr/>
          <p:nvPr>
            <p:custDataLst>
              <p:tags r:id="rId1"/>
            </p:custDataLst>
          </p:nvPr>
        </p:nvGrpSpPr>
        <p:grpSpPr>
          <a:xfrm>
            <a:off x="3662618" y="5490457"/>
            <a:ext cx="3981590" cy="669774"/>
            <a:chOff x="671630" y="4663111"/>
            <a:chExt cx="4389429" cy="738302"/>
          </a:xfrm>
        </p:grpSpPr>
        <p:sp>
          <p:nvSpPr>
            <p:cNvPr id="39" name="TextBox 38"/>
            <p:cNvSpPr txBox="1"/>
            <p:nvPr/>
          </p:nvSpPr>
          <p:spPr>
            <a:xfrm>
              <a:off x="1464452" y="4850694"/>
              <a:ext cx="3596607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Complicated and slow</a:t>
              </a:r>
              <a:endParaRPr lang="en-GB" sz="2000" dirty="0"/>
            </a:p>
          </p:txBody>
        </p:sp>
        <p:pic>
          <p:nvPicPr>
            <p:cNvPr id="40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  <p:cxnSp>
        <p:nvCxnSpPr>
          <p:cNvPr id="26" name="Straight Arrow Connector 25"/>
          <p:cNvCxnSpPr>
            <a:stCxn id="6" idx="0"/>
            <a:endCxn id="5" idx="2"/>
          </p:cNvCxnSpPr>
          <p:nvPr/>
        </p:nvCxnSpPr>
        <p:spPr>
          <a:xfrm flipV="1">
            <a:off x="3384115" y="2379945"/>
            <a:ext cx="1" cy="51021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99658" y="3298372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99658" y="3779618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99657" y="4264524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99656" y="4739584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822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1508" y="1845498"/>
            <a:ext cx="6934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Rectangle 2"/>
          <p:cNvSpPr/>
          <p:nvPr/>
        </p:nvSpPr>
        <p:spPr>
          <a:xfrm>
            <a:off x="2783908" y="4893498"/>
            <a:ext cx="6629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6098608" y="5045898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</a:t>
            </a:r>
          </a:p>
        </p:txBody>
      </p:sp>
      <p:sp>
        <p:nvSpPr>
          <p:cNvPr id="5" name="Oval 4"/>
          <p:cNvSpPr/>
          <p:nvPr/>
        </p:nvSpPr>
        <p:spPr>
          <a:xfrm>
            <a:off x="6498658" y="5948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879658" y="5546294"/>
            <a:ext cx="2022171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1) Place Order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6689158" y="5503098"/>
            <a:ext cx="0" cy="44553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27308" y="6101030"/>
            <a:ext cx="1348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3908" y="1997898"/>
            <a:ext cx="12954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4765108" y="1997898"/>
            <a:ext cx="4648200" cy="1104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/>
          <p:cNvSpPr/>
          <p:nvPr/>
        </p:nvSpPr>
        <p:spPr>
          <a:xfrm>
            <a:off x="4917508" y="2105340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Drinks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98658" y="2105340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Coffee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84558" y="2105340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Shakes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41058" y="2105340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Sandwich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41058" y="3598098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Fries</a:t>
            </a:r>
          </a:p>
        </p:txBody>
      </p:sp>
      <p:cxnSp>
        <p:nvCxnSpPr>
          <p:cNvPr id="18" name="Straight Arrow Connector 17"/>
          <p:cNvCxnSpPr>
            <a:stCxn id="4" idx="0"/>
            <a:endCxn id="12" idx="2"/>
          </p:cNvCxnSpPr>
          <p:nvPr/>
        </p:nvCxnSpPr>
        <p:spPr>
          <a:xfrm flipH="1" flipV="1">
            <a:off x="5508058" y="2562540"/>
            <a:ext cx="1181100" cy="24833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13" idx="2"/>
          </p:cNvCxnSpPr>
          <p:nvPr/>
        </p:nvCxnSpPr>
        <p:spPr>
          <a:xfrm flipV="1">
            <a:off x="6689158" y="2562540"/>
            <a:ext cx="400050" cy="24833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2"/>
          </p:cNvCxnSpPr>
          <p:nvPr/>
        </p:nvCxnSpPr>
        <p:spPr>
          <a:xfrm flipV="1">
            <a:off x="6689158" y="2562540"/>
            <a:ext cx="1885950" cy="24833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0"/>
            <a:endCxn id="15" idx="3"/>
          </p:cNvCxnSpPr>
          <p:nvPr/>
        </p:nvCxnSpPr>
        <p:spPr>
          <a:xfrm flipH="1" flipV="1">
            <a:off x="4022158" y="2333940"/>
            <a:ext cx="2667000" cy="27119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0"/>
            <a:endCxn id="16" idx="3"/>
          </p:cNvCxnSpPr>
          <p:nvPr/>
        </p:nvCxnSpPr>
        <p:spPr>
          <a:xfrm flipH="1" flipV="1">
            <a:off x="4022158" y="3826698"/>
            <a:ext cx="2667000" cy="12192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32058" y="3320587"/>
            <a:ext cx="2381251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2) Order Accepted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54390" y="5045898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#1</a:t>
            </a:r>
          </a:p>
        </p:txBody>
      </p:sp>
      <p:cxnSp>
        <p:nvCxnSpPr>
          <p:cNvPr id="35" name="Straight Arrow Connector 34"/>
          <p:cNvCxnSpPr>
            <a:stCxn id="12" idx="2"/>
            <a:endCxn id="34" idx="0"/>
          </p:cNvCxnSpPr>
          <p:nvPr/>
        </p:nvCxnSpPr>
        <p:spPr>
          <a:xfrm flipH="1">
            <a:off x="4944940" y="2562540"/>
            <a:ext cx="563118" cy="24833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  <a:endCxn id="34" idx="0"/>
          </p:cNvCxnSpPr>
          <p:nvPr/>
        </p:nvCxnSpPr>
        <p:spPr>
          <a:xfrm>
            <a:off x="3431608" y="2562540"/>
            <a:ext cx="1513332" cy="24833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4" idx="0"/>
          </p:cNvCxnSpPr>
          <p:nvPr/>
        </p:nvCxnSpPr>
        <p:spPr>
          <a:xfrm>
            <a:off x="3431608" y="4055298"/>
            <a:ext cx="1513332" cy="990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31508" y="4381321"/>
            <a:ext cx="2286000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3) Item Completed</a:t>
            </a:r>
          </a:p>
        </p:txBody>
      </p:sp>
      <p:sp>
        <p:nvSpPr>
          <p:cNvPr id="46" name="Oval 45"/>
          <p:cNvSpPr/>
          <p:nvPr/>
        </p:nvSpPr>
        <p:spPr>
          <a:xfrm>
            <a:off x="4845499" y="5948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7" name="Straight Arrow Connector 46"/>
          <p:cNvCxnSpPr>
            <a:stCxn id="34" idx="2"/>
            <a:endCxn id="46" idx="0"/>
          </p:cNvCxnSpPr>
          <p:nvPr/>
        </p:nvCxnSpPr>
        <p:spPr>
          <a:xfrm>
            <a:off x="4944941" y="5503098"/>
            <a:ext cx="91059" cy="44553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3300" y="5545544"/>
            <a:ext cx="2385441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4) Order Completed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McDonald’s Sagas</a:t>
            </a:r>
            <a:endParaRPr lang="en-US" dirty="0"/>
          </a:p>
        </p:txBody>
      </p:sp>
      <p:grpSp>
        <p:nvGrpSpPr>
          <p:cNvPr id="36" name="Group 39"/>
          <p:cNvGrpSpPr/>
          <p:nvPr>
            <p:custDataLst>
              <p:tags r:id="rId1"/>
            </p:custDataLst>
          </p:nvPr>
        </p:nvGrpSpPr>
        <p:grpSpPr>
          <a:xfrm>
            <a:off x="1683933" y="6063285"/>
            <a:ext cx="3212148" cy="669774"/>
            <a:chOff x="671630" y="4663111"/>
            <a:chExt cx="3541168" cy="738302"/>
          </a:xfrm>
        </p:grpSpPr>
        <p:sp>
          <p:nvSpPr>
            <p:cNvPr id="37" name="TextBox 36"/>
            <p:cNvSpPr txBox="1"/>
            <p:nvPr/>
          </p:nvSpPr>
          <p:spPr>
            <a:xfrm>
              <a:off x="1464451" y="4850694"/>
              <a:ext cx="2748347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Tray Contention</a:t>
              </a:r>
              <a:endParaRPr lang="en-GB" sz="2000" dirty="0"/>
            </a:p>
          </p:txBody>
        </p:sp>
        <p:pic>
          <p:nvPicPr>
            <p:cNvPr id="39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03093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45" grpId="0" animBg="1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5282" y="2774516"/>
            <a:ext cx="55626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Rectangle 2"/>
          <p:cNvSpPr/>
          <p:nvPr/>
        </p:nvSpPr>
        <p:spPr>
          <a:xfrm>
            <a:off x="3397682" y="2926916"/>
            <a:ext cx="5257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3620948" y="3079316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</a:t>
            </a:r>
          </a:p>
        </p:txBody>
      </p:sp>
      <p:sp>
        <p:nvSpPr>
          <p:cNvPr id="5" name="Oval 4"/>
          <p:cNvSpPr/>
          <p:nvPr/>
        </p:nvSpPr>
        <p:spPr>
          <a:xfrm>
            <a:off x="4020998" y="3982048"/>
            <a:ext cx="381000" cy="381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293031" y="3643494"/>
            <a:ext cx="1938530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1) Place Order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4211498" y="3536516"/>
            <a:ext cx="0" cy="44553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09038" y="3982048"/>
            <a:ext cx="140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16472" y="2588362"/>
            <a:ext cx="1691011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2) Prep Meal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49723" y="3079316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78957" y="2605239"/>
            <a:ext cx="1762125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3) Pack Meal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63601" y="4527116"/>
            <a:ext cx="2538646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4) Order Completed</a:t>
            </a:r>
          </a:p>
        </p:txBody>
      </p:sp>
      <p:cxnSp>
        <p:nvCxnSpPr>
          <p:cNvPr id="39" name="Straight Arrow Connector 38"/>
          <p:cNvCxnSpPr>
            <a:stCxn id="4" idx="3"/>
            <a:endCxn id="34" idx="1"/>
          </p:cNvCxnSpPr>
          <p:nvPr/>
        </p:nvCxnSpPr>
        <p:spPr>
          <a:xfrm>
            <a:off x="4802049" y="3307916"/>
            <a:ext cx="447675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902882" y="3079316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Pack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30824" y="3307916"/>
            <a:ext cx="47205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>
            <a:off x="7443521" y="3536516"/>
            <a:ext cx="0" cy="44553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253021" y="3982048"/>
            <a:ext cx="381000" cy="381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Subway’s Sagas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4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45" grpId="0" animBg="1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Slip</a:t>
            </a:r>
            <a:endParaRPr lang="en-US" dirty="0"/>
          </a:p>
        </p:txBody>
      </p:sp>
      <p:pic>
        <p:nvPicPr>
          <p:cNvPr id="1026" name="Picture 2" descr="http://www.enterpriseintegrationpatterns.com/img/RoutingTableSi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62" y="3016253"/>
            <a:ext cx="40862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52651" y="1690689"/>
            <a:ext cx="7891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route a message consecutively through a series of processing steps when the sequence of steps is not known at design-time and may vary for each message?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2651" y="5103674"/>
            <a:ext cx="7891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Attach a </a:t>
            </a:r>
            <a:r>
              <a:rPr lang="en-US" i="1" dirty="0"/>
              <a:t>Routing Slip</a:t>
            </a:r>
            <a:r>
              <a:rPr lang="en-US" dirty="0"/>
              <a:t> to each message, specifying the sequence of processing steps. Wrap each component with a special message router that reads the </a:t>
            </a:r>
            <a:r>
              <a:rPr lang="en-US" i="1" dirty="0"/>
              <a:t>Routing Slip</a:t>
            </a:r>
            <a:r>
              <a:rPr lang="en-US" dirty="0"/>
              <a:t> and routes the message to the next component in the list.</a:t>
            </a:r>
          </a:p>
        </p:txBody>
      </p:sp>
    </p:spTree>
    <p:extLst>
      <p:ext uri="{BB962C8B-B14F-4D97-AF65-F5344CB8AC3E}">
        <p14:creationId xmlns:p14="http://schemas.microsoft.com/office/powerpoint/2010/main" val="24523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#3: Routing Slip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3398" y="1904288"/>
            <a:ext cx="1766169" cy="49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3398" y="2751256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3397" y="3550564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3396" y="4349872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73396" y="5148529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cxnSp>
        <p:nvCxnSpPr>
          <p:cNvPr id="35" name="Straight Arrow Connector 34"/>
          <p:cNvCxnSpPr>
            <a:endCxn id="10" idx="2"/>
          </p:cNvCxnSpPr>
          <p:nvPr/>
        </p:nvCxnSpPr>
        <p:spPr>
          <a:xfrm flipV="1">
            <a:off x="3956480" y="5599792"/>
            <a:ext cx="1" cy="6489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5" idx="2"/>
          </p:cNvCxnSpPr>
          <p:nvPr/>
        </p:nvCxnSpPr>
        <p:spPr>
          <a:xfrm flipV="1">
            <a:off x="3956482" y="2403210"/>
            <a:ext cx="0" cy="348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7" idx="2"/>
          </p:cNvCxnSpPr>
          <p:nvPr/>
        </p:nvCxnSpPr>
        <p:spPr>
          <a:xfrm flipV="1">
            <a:off x="3956482" y="3202518"/>
            <a:ext cx="1" cy="348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  <a:endCxn id="8" idx="2"/>
          </p:cNvCxnSpPr>
          <p:nvPr/>
        </p:nvCxnSpPr>
        <p:spPr>
          <a:xfrm flipV="1">
            <a:off x="3956481" y="4001826"/>
            <a:ext cx="1" cy="348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9" idx="2"/>
          </p:cNvCxnSpPr>
          <p:nvPr/>
        </p:nvCxnSpPr>
        <p:spPr>
          <a:xfrm flipV="1">
            <a:off x="3956480" y="4801135"/>
            <a:ext cx="0" cy="34739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18" y="2214829"/>
            <a:ext cx="45910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3.vox-cdn.com/thumbor/QXiAKOAXOJwhs6CBeSYxutX4bsk=/cdn0.vox-cdn.com/uploads/chorus_asset/file/3721892/tomorrowlandplace.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353"/>
            <a:ext cx="12203557" cy="643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7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Mainframe Madness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Stored Procedure Explosions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Modernization Transition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5127" y="3315240"/>
            <a:ext cx="1040076" cy="91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 Screen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4155970" y="3146228"/>
            <a:ext cx="1048743" cy="12480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Cobol Magic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2"/>
          </p:cNvCxnSpPr>
          <p:nvPr/>
        </p:nvCxnSpPr>
        <p:spPr>
          <a:xfrm>
            <a:off x="2795203" y="3770273"/>
            <a:ext cx="13607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6717879" y="3146227"/>
            <a:ext cx="1048743" cy="12480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  <a:endCxn id="11" idx="2"/>
          </p:cNvCxnSpPr>
          <p:nvPr/>
        </p:nvCxnSpPr>
        <p:spPr>
          <a:xfrm flipV="1">
            <a:off x="5204713" y="3770273"/>
            <a:ext cx="15131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3606" y="3302237"/>
            <a:ext cx="6153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27387" y="3315240"/>
            <a:ext cx="1040076" cy="91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App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4"/>
            <a:endCxn id="17" idx="1"/>
          </p:cNvCxnSpPr>
          <p:nvPr/>
        </p:nvCxnSpPr>
        <p:spPr>
          <a:xfrm>
            <a:off x="7766622" y="3770273"/>
            <a:ext cx="13607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8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Happy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5127" y="3315240"/>
            <a:ext cx="1040076" cy="91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 Screen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3358579" y="3146227"/>
            <a:ext cx="1048743" cy="12480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Cobol Magic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2"/>
          </p:cNvCxnSpPr>
          <p:nvPr/>
        </p:nvCxnSpPr>
        <p:spPr>
          <a:xfrm>
            <a:off x="2795203" y="3770273"/>
            <a:ext cx="563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7515268" y="3146226"/>
            <a:ext cx="1048743" cy="12480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27387" y="3315240"/>
            <a:ext cx="1040076" cy="91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App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4"/>
            <a:endCxn id="17" idx="1"/>
          </p:cNvCxnSpPr>
          <p:nvPr/>
        </p:nvCxnSpPr>
        <p:spPr>
          <a:xfrm>
            <a:off x="8564011" y="3770272"/>
            <a:ext cx="5633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1257" y="3315238"/>
            <a:ext cx="1040076" cy="91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NSB Handler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7" idx="4"/>
            <a:endCxn id="15" idx="1"/>
          </p:cNvCxnSpPr>
          <p:nvPr/>
        </p:nvCxnSpPr>
        <p:spPr>
          <a:xfrm flipV="1">
            <a:off x="4407322" y="3770271"/>
            <a:ext cx="103393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1" idx="2"/>
          </p:cNvCxnSpPr>
          <p:nvPr/>
        </p:nvCxnSpPr>
        <p:spPr>
          <a:xfrm>
            <a:off x="6481333" y="3770271"/>
            <a:ext cx="1033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81877" y="3315238"/>
            <a:ext cx="32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06671" y="3303209"/>
            <a:ext cx="728053" cy="38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grpSp>
        <p:nvGrpSpPr>
          <p:cNvPr id="23" name="Group 39"/>
          <p:cNvGrpSpPr/>
          <p:nvPr>
            <p:custDataLst>
              <p:tags r:id="rId1"/>
            </p:custDataLst>
          </p:nvPr>
        </p:nvGrpSpPr>
        <p:grpSpPr>
          <a:xfrm>
            <a:off x="3662619" y="5490457"/>
            <a:ext cx="2442707" cy="669774"/>
            <a:chOff x="671630" y="4663111"/>
            <a:chExt cx="2692916" cy="738302"/>
          </a:xfrm>
        </p:grpSpPr>
        <p:sp>
          <p:nvSpPr>
            <p:cNvPr id="24" name="TextBox 23"/>
            <p:cNvSpPr txBox="1"/>
            <p:nvPr/>
          </p:nvSpPr>
          <p:spPr>
            <a:xfrm>
              <a:off x="1464452" y="4850694"/>
              <a:ext cx="1900094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Slooooooow</a:t>
              </a:r>
              <a:endParaRPr lang="en-GB" sz="2000" dirty="0"/>
            </a:p>
          </p:txBody>
        </p:sp>
        <p:pic>
          <p:nvPicPr>
            <p:cNvPr id="25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  <p:sp>
        <p:nvSpPr>
          <p:cNvPr id="26" name="TextBox 25"/>
          <p:cNvSpPr txBox="1"/>
          <p:nvPr/>
        </p:nvSpPr>
        <p:spPr>
          <a:xfrm>
            <a:off x="6634273" y="3303208"/>
            <a:ext cx="728053" cy="38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Explosions</a:t>
            </a:r>
            <a:endParaRPr lang="en-US" dirty="0"/>
          </a:p>
        </p:txBody>
      </p:sp>
      <p:pic>
        <p:nvPicPr>
          <p:cNvPr id="4098" name="Picture 2" descr="http://i.livescience.com/images/i/000/015/867/i02/cern-particles-lhc.jpg?13021178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63" y="1752225"/>
            <a:ext cx="7890425" cy="44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Your Roll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5127" y="3315240"/>
            <a:ext cx="1040076" cy="91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 Screen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3358579" y="3146227"/>
            <a:ext cx="1048743" cy="12480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Cobol Magic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2"/>
          </p:cNvCxnSpPr>
          <p:nvPr/>
        </p:nvCxnSpPr>
        <p:spPr>
          <a:xfrm>
            <a:off x="2795203" y="3770273"/>
            <a:ext cx="563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7515268" y="3146226"/>
            <a:ext cx="1048743" cy="12480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27387" y="3315240"/>
            <a:ext cx="1040076" cy="91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App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4"/>
            <a:endCxn id="17" idx="1"/>
          </p:cNvCxnSpPr>
          <p:nvPr/>
        </p:nvCxnSpPr>
        <p:spPr>
          <a:xfrm>
            <a:off x="8564011" y="3770272"/>
            <a:ext cx="5633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1257" y="3315238"/>
            <a:ext cx="1040076" cy="91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NSB Saga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7" idx="4"/>
            <a:endCxn id="15" idx="1"/>
          </p:cNvCxnSpPr>
          <p:nvPr/>
        </p:nvCxnSpPr>
        <p:spPr>
          <a:xfrm flipV="1">
            <a:off x="4407322" y="3770271"/>
            <a:ext cx="103393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1" idx="2"/>
          </p:cNvCxnSpPr>
          <p:nvPr/>
        </p:nvCxnSpPr>
        <p:spPr>
          <a:xfrm>
            <a:off x="6481333" y="3770271"/>
            <a:ext cx="1033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81877" y="3315238"/>
            <a:ext cx="32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06671" y="3303209"/>
            <a:ext cx="728053" cy="38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34273" y="3303208"/>
            <a:ext cx="728053" cy="38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&quot;No&quot; Symbol 2"/>
          <p:cNvSpPr/>
          <p:nvPr/>
        </p:nvSpPr>
        <p:spPr>
          <a:xfrm>
            <a:off x="5734144" y="2833289"/>
            <a:ext cx="630621" cy="630620"/>
          </a:xfrm>
          <a:prstGeom prst="noSmoking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1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839"/>
            <a:ext cx="12234042" cy="44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05" y="433394"/>
            <a:ext cx="11573179" cy="58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346692"/>
            <a:ext cx="8691327" cy="1933204"/>
          </a:xfrm>
        </p:spPr>
        <p:txBody>
          <a:bodyPr anchor="ctr">
            <a:noAutofit/>
          </a:bodyPr>
          <a:lstStyle/>
          <a:p>
            <a:r>
              <a:rPr lang="en-US" sz="5400" dirty="0"/>
              <a:t>Integration Patterns with </a:t>
            </a:r>
            <a:r>
              <a:rPr lang="en-US" sz="5400" dirty="0" err="1"/>
              <a:t>NServiceBus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416042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03" y="4491145"/>
            <a:ext cx="5393957" cy="65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56" y="610019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playing Headspring-logo-2c-PMS-S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68" y="5145306"/>
            <a:ext cx="37719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97" y="4491145"/>
            <a:ext cx="1223682" cy="19205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93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apartheidthesequel.webstarts.com/uploads/district_9_slu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849"/>
            <a:ext cx="12192000" cy="559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6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Daily AS/400 Dump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Processing bulk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1/day dump of entire SKU catalog</a:t>
            </a:r>
          </a:p>
          <a:p>
            <a:endParaRPr lang="en-US" smtClean="0"/>
          </a:p>
          <a:p>
            <a:r>
              <a:rPr lang="en-US" smtClean="0"/>
              <a:t>Flat file</a:t>
            </a:r>
          </a:p>
          <a:p>
            <a:endParaRPr lang="en-US" smtClean="0"/>
          </a:p>
          <a:p>
            <a:r>
              <a:rPr lang="en-US" smtClean="0"/>
              <a:t>1.4M rows daily and growing</a:t>
            </a:r>
          </a:p>
          <a:p>
            <a:endParaRPr lang="en-US" smtClean="0"/>
          </a:p>
          <a:p>
            <a:r>
              <a:rPr lang="en-US" smtClean="0"/>
              <a:t>Fill in details for support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81525" y="1612900"/>
            <a:ext cx="4486275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Consuming Files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2590800" y="1892301"/>
            <a:ext cx="1238250" cy="137160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Can 5"/>
          <p:cNvSpPr/>
          <p:nvPr/>
        </p:nvSpPr>
        <p:spPr>
          <a:xfrm>
            <a:off x="7729538" y="1892299"/>
            <a:ext cx="1109663" cy="13716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2502" y="1892298"/>
            <a:ext cx="1790699" cy="13716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Importer</a:t>
            </a:r>
          </a:p>
        </p:txBody>
      </p:sp>
      <p:cxnSp>
        <p:nvCxnSpPr>
          <p:cNvPr id="9" name="Straight Arrow Connector 8"/>
          <p:cNvCxnSpPr>
            <a:stCxn id="7" idx="1"/>
            <a:endCxn id="5" idx="3"/>
          </p:cNvCxnSpPr>
          <p:nvPr/>
        </p:nvCxnSpPr>
        <p:spPr>
          <a:xfrm flipH="1">
            <a:off x="3829051" y="2578099"/>
            <a:ext cx="933451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3201" y="2247900"/>
            <a:ext cx="11763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3201" y="2533649"/>
            <a:ext cx="11763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53201" y="2819400"/>
            <a:ext cx="11763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Explosion 1 15"/>
          <p:cNvSpPr/>
          <p:nvPr/>
        </p:nvSpPr>
        <p:spPr>
          <a:xfrm>
            <a:off x="6065043" y="1892300"/>
            <a:ext cx="2152650" cy="1460500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Deadlock</a:t>
            </a:r>
          </a:p>
        </p:txBody>
      </p:sp>
      <p:grpSp>
        <p:nvGrpSpPr>
          <p:cNvPr id="17" name="Group 220"/>
          <p:cNvGrpSpPr/>
          <p:nvPr>
            <p:custDataLst>
              <p:tags r:id="rId2"/>
            </p:custDataLst>
          </p:nvPr>
        </p:nvGrpSpPr>
        <p:grpSpPr>
          <a:xfrm>
            <a:off x="6264955" y="3996929"/>
            <a:ext cx="2338263" cy="686753"/>
            <a:chOff x="6589502" y="5330283"/>
            <a:chExt cx="2577772" cy="757018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406502" y="5330283"/>
              <a:ext cx="760772" cy="757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6589502" y="5450097"/>
              <a:ext cx="1772855" cy="49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/>
                <a:t>Rollback</a:t>
              </a:r>
              <a:endParaRPr lang="en-GB" sz="2300" dirty="0"/>
            </a:p>
          </p:txBody>
        </p:sp>
      </p:grpSp>
      <p:grpSp>
        <p:nvGrpSpPr>
          <p:cNvPr id="20" name="Group 39"/>
          <p:cNvGrpSpPr/>
          <p:nvPr>
            <p:custDataLst>
              <p:tags r:id="rId3"/>
            </p:custDataLst>
          </p:nvPr>
        </p:nvGrpSpPr>
        <p:grpSpPr>
          <a:xfrm>
            <a:off x="4581525" y="5201495"/>
            <a:ext cx="4669760" cy="669774"/>
            <a:chOff x="671630" y="4663111"/>
            <a:chExt cx="5148083" cy="738302"/>
          </a:xfrm>
        </p:grpSpPr>
        <p:sp>
          <p:nvSpPr>
            <p:cNvPr id="21" name="TextBox 20"/>
            <p:cNvSpPr txBox="1"/>
            <p:nvPr/>
          </p:nvSpPr>
          <p:spPr>
            <a:xfrm>
              <a:off x="1496792" y="4749788"/>
              <a:ext cx="4322921" cy="49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/>
                <a:t>What made it through?</a:t>
              </a:r>
              <a:endParaRPr lang="en-GB" sz="2300" dirty="0"/>
            </a:p>
          </p:txBody>
        </p:sp>
        <p:pic>
          <p:nvPicPr>
            <p:cNvPr id="22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927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4639091" y="3227457"/>
            <a:ext cx="3961984" cy="344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0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Consuming Files</a:t>
            </a:r>
            <a:endParaRPr lang="en-US" dirty="0">
              <a:latin typeface="+mn-lt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2152650" y="1574801"/>
            <a:ext cx="1238250" cy="137160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748213" y="4749801"/>
            <a:ext cx="1876427" cy="1663700"/>
            <a:chOff x="3619498" y="709611"/>
            <a:chExt cx="1876427" cy="1247775"/>
          </a:xfrm>
        </p:grpSpPr>
        <p:sp>
          <p:nvSpPr>
            <p:cNvPr id="8" name="Cube 7"/>
            <p:cNvSpPr/>
            <p:nvPr/>
          </p:nvSpPr>
          <p:spPr>
            <a:xfrm flipH="1">
              <a:off x="4010025" y="709611"/>
              <a:ext cx="1485900" cy="124777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chemeClr val="bg1"/>
                  </a:solidFill>
                </a:rPr>
                <a:t>Processor</a:t>
              </a:r>
            </a:p>
          </p:txBody>
        </p:sp>
        <p:sp>
          <p:nvSpPr>
            <p:cNvPr id="6" name="Can 5"/>
            <p:cNvSpPr/>
            <p:nvPr/>
          </p:nvSpPr>
          <p:spPr>
            <a:xfrm rot="16200000">
              <a:off x="3652837" y="1033460"/>
              <a:ext cx="542925" cy="6096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076702" y="1203192"/>
            <a:ext cx="2852739" cy="2810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748213" y="1485901"/>
            <a:ext cx="1876427" cy="1663700"/>
            <a:chOff x="3619498" y="709611"/>
            <a:chExt cx="1876427" cy="1247775"/>
          </a:xfrm>
        </p:grpSpPr>
        <p:sp>
          <p:nvSpPr>
            <p:cNvPr id="26" name="Cube 25"/>
            <p:cNvSpPr/>
            <p:nvPr/>
          </p:nvSpPr>
          <p:spPr>
            <a:xfrm flipH="1">
              <a:off x="4010025" y="709611"/>
              <a:ext cx="1485900" cy="124777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</a:p>
          </p:txBody>
        </p:sp>
        <p:sp>
          <p:nvSpPr>
            <p:cNvPr id="27" name="Can 26"/>
            <p:cNvSpPr/>
            <p:nvPr/>
          </p:nvSpPr>
          <p:spPr>
            <a:xfrm rot="16200000">
              <a:off x="3652837" y="1033460"/>
              <a:ext cx="542925" cy="6096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28" name="Can 27"/>
          <p:cNvSpPr/>
          <p:nvPr/>
        </p:nvSpPr>
        <p:spPr>
          <a:xfrm>
            <a:off x="7477125" y="4749801"/>
            <a:ext cx="914400" cy="16637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DB</a:t>
            </a:r>
          </a:p>
        </p:txBody>
      </p:sp>
      <p:grpSp>
        <p:nvGrpSpPr>
          <p:cNvPr id="30" name="Group 25"/>
          <p:cNvGrpSpPr/>
          <p:nvPr/>
        </p:nvGrpSpPr>
        <p:grpSpPr>
          <a:xfrm>
            <a:off x="6751586" y="1741100"/>
            <a:ext cx="745333" cy="691272"/>
            <a:chOff x="0" y="4686300"/>
            <a:chExt cx="3729038" cy="2171700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0" y="4686300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0" y="4686300"/>
              <a:ext cx="984250" cy="156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V="1">
              <a:off x="2701925" y="4699000"/>
              <a:ext cx="1004888" cy="154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V="1">
              <a:off x="958850" y="6229350"/>
              <a:ext cx="172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V="1">
              <a:off x="0" y="5965825"/>
              <a:ext cx="792163" cy="854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2914650" y="6032500"/>
              <a:ext cx="792163" cy="795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</p:grpSp>
      <p:grpSp>
        <p:nvGrpSpPr>
          <p:cNvPr id="37" name="Group 25"/>
          <p:cNvGrpSpPr/>
          <p:nvPr/>
        </p:nvGrpSpPr>
        <p:grpSpPr>
          <a:xfrm>
            <a:off x="6849948" y="1991164"/>
            <a:ext cx="745333" cy="691272"/>
            <a:chOff x="0" y="4686300"/>
            <a:chExt cx="3729038" cy="2171700"/>
          </a:xfrm>
        </p:grpSpPr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0" y="4686300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0" y="4686300"/>
              <a:ext cx="984250" cy="156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2701925" y="4699000"/>
              <a:ext cx="1004888" cy="154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V="1">
              <a:off x="958850" y="6229350"/>
              <a:ext cx="172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0" y="5965825"/>
              <a:ext cx="792163" cy="854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2914650" y="6032500"/>
              <a:ext cx="792163" cy="795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</p:grpSp>
      <p:grpSp>
        <p:nvGrpSpPr>
          <p:cNvPr id="44" name="Group 25"/>
          <p:cNvGrpSpPr/>
          <p:nvPr/>
        </p:nvGrpSpPr>
        <p:grpSpPr>
          <a:xfrm>
            <a:off x="6943234" y="2269968"/>
            <a:ext cx="745333" cy="691272"/>
            <a:chOff x="0" y="4686300"/>
            <a:chExt cx="3729038" cy="2171700"/>
          </a:xfrm>
        </p:grpSpPr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0" y="4686300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0" y="4686300"/>
              <a:ext cx="984250" cy="156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flipV="1">
              <a:off x="2701925" y="4699000"/>
              <a:ext cx="1004888" cy="154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 flipV="1">
              <a:off x="958850" y="6229350"/>
              <a:ext cx="172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0" y="5965825"/>
              <a:ext cx="792163" cy="854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2914650" y="6032500"/>
              <a:ext cx="792163" cy="795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</p:grpSp>
      <p:grpSp>
        <p:nvGrpSpPr>
          <p:cNvPr id="51" name="Group 50"/>
          <p:cNvGrpSpPr/>
          <p:nvPr>
            <p:custDataLst>
              <p:tags r:id="rId2"/>
            </p:custDataLst>
          </p:nvPr>
        </p:nvGrpSpPr>
        <p:grpSpPr>
          <a:xfrm>
            <a:off x="4178317" y="2946400"/>
            <a:ext cx="960423" cy="1002869"/>
            <a:chOff x="7173912" y="5456237"/>
            <a:chExt cx="1357322" cy="1495441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791521" cy="835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7173912" y="6446839"/>
              <a:ext cx="1357322" cy="50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cs typeface="Tahoma" pitchFamily="34" charset="0"/>
                </a:rPr>
                <a:t>Commit</a:t>
              </a:r>
            </a:p>
          </p:txBody>
        </p:sp>
      </p:grpSp>
      <p:grpSp>
        <p:nvGrpSpPr>
          <p:cNvPr id="17" name="Group 25"/>
          <p:cNvGrpSpPr/>
          <p:nvPr/>
        </p:nvGrpSpPr>
        <p:grpSpPr>
          <a:xfrm>
            <a:off x="2951960" y="1775264"/>
            <a:ext cx="745333" cy="691272"/>
            <a:chOff x="1" y="4686301"/>
            <a:chExt cx="3729037" cy="2171699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" y="4686301"/>
              <a:ext cx="3729037" cy="217169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1" y="4686301"/>
              <a:ext cx="984251" cy="1565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2701925" y="4699002"/>
              <a:ext cx="1004889" cy="15414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958851" y="6229351"/>
              <a:ext cx="1727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1" y="5965827"/>
              <a:ext cx="792164" cy="8540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2914650" y="6032501"/>
              <a:ext cx="792164" cy="795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6662395" y="5410200"/>
            <a:ext cx="8147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>
            <p:custDataLst>
              <p:tags r:id="rId3"/>
            </p:custDataLst>
          </p:nvPr>
        </p:nvGrpSpPr>
        <p:grpSpPr>
          <a:xfrm>
            <a:off x="4877604" y="3508512"/>
            <a:ext cx="960423" cy="1002869"/>
            <a:chOff x="7173912" y="5456237"/>
            <a:chExt cx="1357322" cy="1495441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791521" cy="835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63"/>
            <p:cNvSpPr txBox="1"/>
            <p:nvPr/>
          </p:nvSpPr>
          <p:spPr>
            <a:xfrm>
              <a:off x="7173912" y="6446839"/>
              <a:ext cx="1357322" cy="50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086727" y="1679334"/>
            <a:ext cx="2333625" cy="1521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2000" dirty="0"/>
              <a:t>Process File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AutoNum type="arabicPeriod"/>
            </a:pPr>
            <a:r>
              <a:rPr lang="en-US" sz="2000" dirty="0"/>
              <a:t>Process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13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28021 0.04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3951E-6 L -0.2927 0.4333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216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7 -7.40741E-7 L -0.30833 0.5111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2555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61111E-6 -9.87654E-7 L -0.32084 0.5833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2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7 0.43334 L -0.13854 0.4574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9" grpId="0" animBg="1"/>
      <p:bldP spid="29" grpId="1" animBg="1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25" y="121621"/>
            <a:ext cx="8243680" cy="67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WEhRbKL8kCDts64ZN5z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PF1vTQ5VXT58P2GL1M0V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CaG9YRa7WyKdQBKwtg0P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YZRvUEeKYyCWN75xLro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EF4YowOEnxc4UMTgKeMD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II7bUIy0kx9yO4fkIFk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II7bUIy0kx9yO4fkIFkx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4392</TotalTime>
  <Words>650</Words>
  <Application>Microsoft Office PowerPoint</Application>
  <PresentationFormat>Widescreen</PresentationFormat>
  <Paragraphs>317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Tahoma</vt:lpstr>
      <vt:lpstr>Office Theme</vt:lpstr>
      <vt:lpstr>Integration Patterns with NServiceBus</vt:lpstr>
      <vt:lpstr>Ideal World vs Reality</vt:lpstr>
      <vt:lpstr>PowerPoint Presentation</vt:lpstr>
      <vt:lpstr>PowerPoint Presentation</vt:lpstr>
      <vt:lpstr>The Daily AS/400 Dump</vt:lpstr>
      <vt:lpstr>Characteristics</vt:lpstr>
      <vt:lpstr>Consuming Files</vt:lpstr>
      <vt:lpstr>Consuming Files</vt:lpstr>
      <vt:lpstr>PowerPoint Presentation</vt:lpstr>
      <vt:lpstr>PowerPoint Presentation</vt:lpstr>
      <vt:lpstr>Streaming Bulk Copy</vt:lpstr>
      <vt:lpstr>Streaming Bulk Copy</vt:lpstr>
      <vt:lpstr>Data Warehouse Exports</vt:lpstr>
      <vt:lpstr>Producing Files</vt:lpstr>
      <vt:lpstr>Producing Files</vt:lpstr>
      <vt:lpstr>PowerPoint Presentation</vt:lpstr>
      <vt:lpstr>PowerPoint Presentation</vt:lpstr>
      <vt:lpstr>PowerPoint Presentation</vt:lpstr>
      <vt:lpstr>Search Database Enrichment</vt:lpstr>
      <vt:lpstr>Characteristics</vt:lpstr>
      <vt:lpstr>Option #1: Observer</vt:lpstr>
      <vt:lpstr>Option #1: Observer</vt:lpstr>
      <vt:lpstr>Option #1: Observer</vt:lpstr>
      <vt:lpstr>Option #2: Controller</vt:lpstr>
      <vt:lpstr>Option #2: Controller</vt:lpstr>
      <vt:lpstr>McDonald’s Sagas</vt:lpstr>
      <vt:lpstr>Subway’s Sagas</vt:lpstr>
      <vt:lpstr>Routing Slip</vt:lpstr>
      <vt:lpstr>Option #3: Routing Slip</vt:lpstr>
      <vt:lpstr>More Mainframe Madness</vt:lpstr>
      <vt:lpstr>App Modernization Transition</vt:lpstr>
      <vt:lpstr>Trigger Happy</vt:lpstr>
      <vt:lpstr>Particle Explosions</vt:lpstr>
      <vt:lpstr>Slow Your Roll</vt:lpstr>
      <vt:lpstr>PowerPoint Presentation</vt:lpstr>
      <vt:lpstr>PowerPoint Presentation</vt:lpstr>
      <vt:lpstr>Integration Patterns with NServiceBus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Bogard</dc:creator>
  <cp:lastModifiedBy>Jimmy Bogard</cp:lastModifiedBy>
  <cp:revision>40</cp:revision>
  <dcterms:created xsi:type="dcterms:W3CDTF">2014-09-28T17:28:39Z</dcterms:created>
  <dcterms:modified xsi:type="dcterms:W3CDTF">2015-12-03T18:01:54Z</dcterms:modified>
</cp:coreProperties>
</file>