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7"/>
  </p:notesMasterIdLst>
  <p:sldIdLst>
    <p:sldId id="274" r:id="rId2"/>
    <p:sldId id="276" r:id="rId3"/>
    <p:sldId id="277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298" r:id="rId26"/>
    <p:sldId id="300" r:id="rId27"/>
    <p:sldId id="301" r:id="rId28"/>
    <p:sldId id="302" r:id="rId29"/>
    <p:sldId id="303" r:id="rId30"/>
    <p:sldId id="304" r:id="rId31"/>
    <p:sldId id="306" r:id="rId32"/>
    <p:sldId id="305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07" r:id="rId43"/>
    <p:sldId id="323" r:id="rId44"/>
    <p:sldId id="320" r:id="rId45"/>
    <p:sldId id="321" r:id="rId46"/>
    <p:sldId id="322" r:id="rId47"/>
    <p:sldId id="324" r:id="rId48"/>
    <p:sldId id="325" r:id="rId49"/>
    <p:sldId id="326" r:id="rId50"/>
    <p:sldId id="327" r:id="rId51"/>
    <p:sldId id="308" r:id="rId52"/>
    <p:sldId id="318" r:id="rId53"/>
    <p:sldId id="319" r:id="rId54"/>
    <p:sldId id="328" r:id="rId55"/>
    <p:sldId id="275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3397" autoAdjust="0"/>
  </p:normalViewPr>
  <p:slideViewPr>
    <p:cSldViewPr snapToGrid="0" snapToObjects="1">
      <p:cViewPr varScale="1">
        <p:scale>
          <a:sx n="95" d="100"/>
          <a:sy n="95" d="100"/>
        </p:scale>
        <p:origin x="924" y="5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globally distributed, multi-model database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9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018-1CD4-4A93-AD08-3E9C5773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Schema-less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1FAB-3370-4F1E-B5F1-E0170B984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42CC7-7625-4E64-9F93-334FBD37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200"/>
            <a:ext cx="12192000" cy="16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5F5F5B-9175-4D89-B620-C6AD0419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8712"/>
            <a:ext cx="102298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19E74A-DA4F-45B5-B75A-C70A6192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696"/>
            <a:ext cx="12192000" cy="4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vailability group with five replicas">
            <a:extLst>
              <a:ext uri="{FF2B5EF4-FFF2-40B4-BE49-F238E27FC236}">
                <a16:creationId xmlns:a16="http://schemas.microsoft.com/office/drawing/2014/main" id="{651B7A1E-835B-4F84-8385-8910BB89C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957388"/>
            <a:ext cx="73723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09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428FA5-901D-4DB1-BEDE-80F7B95A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8" y="0"/>
            <a:ext cx="10579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0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5943"/>
            <a:ext cx="743578" cy="65314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78096" y="2984604"/>
            <a:ext cx="346668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Entire model in one record</a:t>
            </a:r>
          </a:p>
        </p:txBody>
      </p:sp>
    </p:spTree>
    <p:extLst>
      <p:ext uri="{BB962C8B-B14F-4D97-AF65-F5344CB8AC3E}">
        <p14:creationId xmlns:p14="http://schemas.microsoft.com/office/powerpoint/2010/main" val="295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13B5-AF24-4239-AFD0-FD05F127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Cosmos DB?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F9D0-4112-4FD5-ACA0-DA98488EF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813915"/>
            <a:ext cx="743578" cy="9696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37903" y="1019553"/>
            <a:ext cx="38887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Complex structures</a:t>
            </a:r>
          </a:p>
        </p:txBody>
      </p:sp>
    </p:spTree>
    <p:extLst>
      <p:ext uri="{BB962C8B-B14F-4D97-AF65-F5344CB8AC3E}">
        <p14:creationId xmlns:p14="http://schemas.microsoft.com/office/powerpoint/2010/main" val="70031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843141"/>
            <a:ext cx="45920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Arrays for one-to-many</a:t>
            </a:r>
          </a:p>
        </p:txBody>
      </p:sp>
    </p:spTree>
    <p:extLst>
      <p:ext uri="{BB962C8B-B14F-4D97-AF65-F5344CB8AC3E}">
        <p14:creationId xmlns:p14="http://schemas.microsoft.com/office/powerpoint/2010/main" val="206408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412254"/>
            <a:ext cx="459209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Store keys for other/external entities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391507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EE100-B068-4204-9F43-39CCBAF52866}"/>
              </a:ext>
            </a:extLst>
          </p:cNvPr>
          <p:cNvSpPr/>
          <p:nvPr/>
        </p:nvSpPr>
        <p:spPr>
          <a:xfrm>
            <a:off x="472274" y="4322466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Duplicate data as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3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Not all duplicate data is evil!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21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82670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17792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18708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83709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A6BFAE-73F6-4702-9347-40B459BA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3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23194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67D7D-9100-4016-B040-8E9A326AA865}"/>
              </a:ext>
            </a:extLst>
          </p:cNvPr>
          <p:cNvSpPr txBox="1"/>
          <p:nvPr/>
        </p:nvSpPr>
        <p:spPr>
          <a:xfrm>
            <a:off x="4192254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A202A-0617-4CF3-8A41-AF8C316664C1}"/>
              </a:ext>
            </a:extLst>
          </p:cNvPr>
          <p:cNvSpPr txBox="1"/>
          <p:nvPr/>
        </p:nvSpPr>
        <p:spPr>
          <a:xfrm>
            <a:off x="6540219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3BAD6-CEF5-4733-90CE-9F9B6FCE5D04}"/>
              </a:ext>
            </a:extLst>
          </p:cNvPr>
          <p:cNvSpPr txBox="1"/>
          <p:nvPr/>
        </p:nvSpPr>
        <p:spPr>
          <a:xfrm>
            <a:off x="8885251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0200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5DD21-B992-41EE-9EDA-C454495173DD}"/>
              </a:ext>
            </a:extLst>
          </p:cNvPr>
          <p:cNvSpPr txBox="1"/>
          <p:nvPr/>
        </p:nvSpPr>
        <p:spPr>
          <a:xfrm>
            <a:off x="1517301" y="5305530"/>
            <a:ext cx="8755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may move around and when it crosses service boundaries, its meaning can change</a:t>
            </a:r>
          </a:p>
        </p:txBody>
      </p:sp>
    </p:spTree>
    <p:extLst>
      <p:ext uri="{BB962C8B-B14F-4D97-AF65-F5344CB8AC3E}">
        <p14:creationId xmlns:p14="http://schemas.microsoft.com/office/powerpoint/2010/main" val="161390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565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9109AA6-E6FF-4A22-8182-C5605199DA97}"/>
              </a:ext>
            </a:extLst>
          </p:cNvPr>
          <p:cNvSpPr/>
          <p:nvPr/>
        </p:nvSpPr>
        <p:spPr>
          <a:xfrm rot="5400000">
            <a:off x="4235380" y="1823777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6F3AEBD-84F5-49F8-A3BC-8D8CECAA0B75}"/>
              </a:ext>
            </a:extLst>
          </p:cNvPr>
          <p:cNvSpPr/>
          <p:nvPr/>
        </p:nvSpPr>
        <p:spPr>
          <a:xfrm rot="10800000">
            <a:off x="6874308" y="2152861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9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C80F847-F0DD-4297-938F-B92A2EC1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43000"/>
            <a:ext cx="733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063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D9888-8089-4F79-94A7-2C648F1B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732"/>
            <a:ext cx="12192000" cy="49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7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1383E9-900D-4D93-B7B9-0675F0EE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875"/>
            <a:ext cx="12192000" cy="50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F8751-EEA1-42E6-864A-61FA04C0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589"/>
            <a:ext cx="12192000" cy="45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EA3E091B-6990-437D-AF33-C80F014C9A77}"/>
              </a:ext>
            </a:extLst>
          </p:cNvPr>
          <p:cNvSpPr/>
          <p:nvPr/>
        </p:nvSpPr>
        <p:spPr>
          <a:xfrm>
            <a:off x="3466681" y="2145323"/>
            <a:ext cx="5325627" cy="32054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96E1D-A66B-460C-A220-802CCCCE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97B86-5F9A-4FD0-92F9-6F5F60A00E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SQL-over-JSON</a:t>
            </a:r>
          </a:p>
          <a:p>
            <a:r>
              <a:rPr lang="en-US" dirty="0"/>
              <a:t>Document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Table (Azure Table Storage)</a:t>
            </a:r>
          </a:p>
          <a:p>
            <a:r>
              <a:rPr lang="en-US" dirty="0"/>
              <a:t>Graph</a:t>
            </a:r>
          </a:p>
          <a:p>
            <a:endParaRPr lang="en-US" dirty="0"/>
          </a:p>
          <a:p>
            <a:r>
              <a:rPr lang="en-US" dirty="0"/>
              <a:t>More to come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1C1B92-F7CD-45D4-93C1-8E468EF0D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012" y="2401094"/>
            <a:ext cx="5133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38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remlin graph">
            <a:extLst>
              <a:ext uri="{FF2B5EF4-FFF2-40B4-BE49-F238E27FC236}">
                <a16:creationId xmlns:a16="http://schemas.microsoft.com/office/drawing/2014/main" id="{D8655185-F378-4BE4-B572-535A1FF0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9" y="2043374"/>
            <a:ext cx="48291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tinkerpop/gremlin/raw/master/doc/images/graph-example-1.jpg">
            <a:extLst>
              <a:ext uri="{FF2B5EF4-FFF2-40B4-BE49-F238E27FC236}">
                <a16:creationId xmlns:a16="http://schemas.microsoft.com/office/drawing/2014/main" id="{113C3723-590B-426F-A05A-DCFCD0C7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83" y="1159642"/>
            <a:ext cx="52768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66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</a:t>
            </a:r>
            <a:r>
              <a:rPr lang="en-US" dirty="0" err="1"/>
              <a:t>Transactioning</a:t>
            </a:r>
            <a:r>
              <a:rPr lang="en-US" dirty="0"/>
              <a:t>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2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acid warning">
            <a:extLst>
              <a:ext uri="{FF2B5EF4-FFF2-40B4-BE49-F238E27FC236}">
                <a16:creationId xmlns:a16="http://schemas.microsoft.com/office/drawing/2014/main" id="{103DCF85-B9F2-453B-AD42-EC139C11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03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5E642-6046-4971-90BE-3AC15164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890712"/>
            <a:ext cx="9515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7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86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41DB4C-EB9F-4231-AC3C-E4FCA78C2158}"/>
              </a:ext>
            </a:extLst>
          </p:cNvPr>
          <p:cNvSpPr/>
          <p:nvPr/>
        </p:nvSpPr>
        <p:spPr>
          <a:xfrm>
            <a:off x="7094136" y="2647741"/>
            <a:ext cx="4531807" cy="5727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5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zure documentdb">
            <a:extLst>
              <a:ext uri="{FF2B5EF4-FFF2-40B4-BE49-F238E27FC236}">
                <a16:creationId xmlns:a16="http://schemas.microsoft.com/office/drawing/2014/main" id="{A1CA3D70-6A24-4BBC-8BEA-DE76D631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98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E89CB1-9618-4594-8318-E37089E53557}"/>
              </a:ext>
            </a:extLst>
          </p:cNvPr>
          <p:cNvSpPr/>
          <p:nvPr/>
        </p:nvSpPr>
        <p:spPr>
          <a:xfrm>
            <a:off x="874207" y="557684"/>
            <a:ext cx="3873639" cy="5762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/orders/123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A9EF2-DC06-4525-A0E0-5E0C909E9DCA}"/>
              </a:ext>
            </a:extLst>
          </p:cNvPr>
          <p:cNvSpPr/>
          <p:nvPr/>
        </p:nvSpPr>
        <p:spPr>
          <a:xfrm>
            <a:off x="1105319" y="783771"/>
            <a:ext cx="547635" cy="1261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Inbox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585F-688B-4595-94AC-057DAB57A599}"/>
              </a:ext>
            </a:extLst>
          </p:cNvPr>
          <p:cNvSpPr/>
          <p:nvPr/>
        </p:nvSpPr>
        <p:spPr>
          <a:xfrm>
            <a:off x="1105318" y="2349640"/>
            <a:ext cx="547635" cy="1261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5923C-B2F5-4CA8-A26E-50639658056B}"/>
              </a:ext>
            </a:extLst>
          </p:cNvPr>
          <p:cNvSpPr/>
          <p:nvPr/>
        </p:nvSpPr>
        <p:spPr>
          <a:xfrm>
            <a:off x="1813727" y="11203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6B4CF-9F29-4CF6-AE54-49C2A867D26D}"/>
              </a:ext>
            </a:extLst>
          </p:cNvPr>
          <p:cNvSpPr/>
          <p:nvPr/>
        </p:nvSpPr>
        <p:spPr>
          <a:xfrm>
            <a:off x="1966127" y="12727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38469-E36B-4171-BA1C-AE730A5B4646}"/>
              </a:ext>
            </a:extLst>
          </p:cNvPr>
          <p:cNvSpPr/>
          <p:nvPr/>
        </p:nvSpPr>
        <p:spPr>
          <a:xfrm>
            <a:off x="2118527" y="1425191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AC4C73-73DE-4352-A214-10D828489146}"/>
              </a:ext>
            </a:extLst>
          </p:cNvPr>
          <p:cNvSpPr/>
          <p:nvPr/>
        </p:nvSpPr>
        <p:spPr>
          <a:xfrm>
            <a:off x="1813727" y="26452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F1549-7A4D-4E84-B2CA-739A5D5887FC}"/>
              </a:ext>
            </a:extLst>
          </p:cNvPr>
          <p:cNvSpPr/>
          <p:nvPr/>
        </p:nvSpPr>
        <p:spPr>
          <a:xfrm>
            <a:off x="1966127" y="27976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FCE3A2-A601-4CEE-A448-262DF09E5C9F}"/>
              </a:ext>
            </a:extLst>
          </p:cNvPr>
          <p:cNvSpPr/>
          <p:nvPr/>
        </p:nvSpPr>
        <p:spPr>
          <a:xfrm>
            <a:off x="2118527" y="2950028"/>
            <a:ext cx="547635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4B431-9075-49A7-A272-5C9EB02C063E}"/>
              </a:ext>
            </a:extLst>
          </p:cNvPr>
          <p:cNvSpPr txBox="1"/>
          <p:nvPr/>
        </p:nvSpPr>
        <p:spPr>
          <a:xfrm>
            <a:off x="5953648" y="557684"/>
            <a:ext cx="50643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Solution: Domain events!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inbox for already received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outbox to "communicate" to other aggregates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Remove events from outbox as they are processed</a:t>
            </a:r>
          </a:p>
        </p:txBody>
      </p:sp>
    </p:spTree>
    <p:extLst>
      <p:ext uri="{BB962C8B-B14F-4D97-AF65-F5344CB8AC3E}">
        <p14:creationId xmlns:p14="http://schemas.microsoft.com/office/powerpoint/2010/main" val="1711995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5820E0-F674-419D-BE45-DC815015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284"/>
            <a:ext cx="12192000" cy="52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74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AB8915-AC66-4FB1-A90F-7BF6ECC2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70" y="0"/>
            <a:ext cx="613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52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zure Cosmos DB offers multiple, well defined (relaxed) consistency models to choose from">
            <a:extLst>
              <a:ext uri="{FF2B5EF4-FFF2-40B4-BE49-F238E27FC236}">
                <a16:creationId xmlns:a16="http://schemas.microsoft.com/office/drawing/2014/main" id="{EEDBA528-AF7B-49C8-92CD-B53D8244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99" y="456258"/>
            <a:ext cx="59912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7FD106-9B6F-4398-BEC2-92616671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2399"/>
            <a:ext cx="12192000" cy="43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7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743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1886-8199-4066-865B-16187F98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8F58-B9E0-4312-9427-E4C6E1CFA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835C9482-DC0C-44A4-A788-05853B3FED18}"/>
              </a:ext>
            </a:extLst>
          </p:cNvPr>
          <p:cNvSpPr/>
          <p:nvPr/>
        </p:nvSpPr>
        <p:spPr>
          <a:xfrm>
            <a:off x="1009859" y="487346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5A978C90-71DE-4AFA-90C7-7B64ACC4391B}"/>
              </a:ext>
            </a:extLst>
          </p:cNvPr>
          <p:cNvSpPr/>
          <p:nvPr/>
        </p:nvSpPr>
        <p:spPr>
          <a:xfrm>
            <a:off x="2262554" y="48734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93C0D-2B35-4D37-AC92-5DD8A079B9F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81648" y="685801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CD98BCB-4A3B-43A8-A904-FC790369BC7C}"/>
              </a:ext>
            </a:extLst>
          </p:cNvPr>
          <p:cNvSpPr/>
          <p:nvPr/>
        </p:nvSpPr>
        <p:spPr>
          <a:xfrm>
            <a:off x="1009859" y="101404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1ECA6B44-7168-4832-91AD-925C480E39A2}"/>
              </a:ext>
            </a:extLst>
          </p:cNvPr>
          <p:cNvSpPr/>
          <p:nvPr/>
        </p:nvSpPr>
        <p:spPr>
          <a:xfrm>
            <a:off x="2262554" y="101404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8FC5D-7F69-4AB2-8186-E524140D0A4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381648" y="1212503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D79D4307-191A-45EF-857C-A6A30915BADF}"/>
              </a:ext>
            </a:extLst>
          </p:cNvPr>
          <p:cNvSpPr/>
          <p:nvPr/>
        </p:nvSpPr>
        <p:spPr>
          <a:xfrm>
            <a:off x="1009859" y="1540750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D599C21C-94A1-469B-A470-D031CEF1E658}"/>
              </a:ext>
            </a:extLst>
          </p:cNvPr>
          <p:cNvSpPr/>
          <p:nvPr/>
        </p:nvSpPr>
        <p:spPr>
          <a:xfrm>
            <a:off x="2262554" y="154075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404F60-35AE-4C2D-BB01-5706A0A2CD0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381648" y="1739205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E0736F08-579C-41DD-9F51-ABFCE41DB4C2}"/>
              </a:ext>
            </a:extLst>
          </p:cNvPr>
          <p:cNvSpPr/>
          <p:nvPr/>
        </p:nvSpPr>
        <p:spPr>
          <a:xfrm>
            <a:off x="1639556" y="3743014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0AE2BBA9-7A50-45B5-BD89-18061981A380}"/>
              </a:ext>
            </a:extLst>
          </p:cNvPr>
          <p:cNvSpPr/>
          <p:nvPr/>
        </p:nvSpPr>
        <p:spPr>
          <a:xfrm>
            <a:off x="2892251" y="374301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C77163-6BA1-4162-BEAE-D7623E0C39A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2011345" y="3941469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8E6929D0-D93F-4303-B011-ECA8B3A78CC1}"/>
              </a:ext>
            </a:extLst>
          </p:cNvPr>
          <p:cNvSpPr/>
          <p:nvPr/>
        </p:nvSpPr>
        <p:spPr>
          <a:xfrm>
            <a:off x="3264040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55963A65-5F47-4927-8A40-58DBD99D4601}"/>
              </a:ext>
            </a:extLst>
          </p:cNvPr>
          <p:cNvSpPr/>
          <p:nvPr/>
        </p:nvSpPr>
        <p:spPr>
          <a:xfrm>
            <a:off x="3635829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74422AF4-B7DD-4DE4-8D19-070FBEC20A94}"/>
              </a:ext>
            </a:extLst>
          </p:cNvPr>
          <p:cNvSpPr/>
          <p:nvPr/>
        </p:nvSpPr>
        <p:spPr>
          <a:xfrm>
            <a:off x="5642150" y="187821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BDA6D80-369A-4A98-B99A-9FD7424CE9E7}"/>
              </a:ext>
            </a:extLst>
          </p:cNvPr>
          <p:cNvSpPr/>
          <p:nvPr/>
        </p:nvSpPr>
        <p:spPr>
          <a:xfrm>
            <a:off x="6385727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803ED814-8552-484E-A0F8-7F538CB4644C}"/>
              </a:ext>
            </a:extLst>
          </p:cNvPr>
          <p:cNvSpPr/>
          <p:nvPr/>
        </p:nvSpPr>
        <p:spPr>
          <a:xfrm>
            <a:off x="6385726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8C7DC98C-1904-4A1D-BFFC-2C73B16C32FF}"/>
              </a:ext>
            </a:extLst>
          </p:cNvPr>
          <p:cNvSpPr/>
          <p:nvPr/>
        </p:nvSpPr>
        <p:spPr>
          <a:xfrm>
            <a:off x="7102509" y="114384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234CC2CC-3D69-4EC0-8B1A-79B8F9755D5B}"/>
              </a:ext>
            </a:extLst>
          </p:cNvPr>
          <p:cNvSpPr/>
          <p:nvPr/>
        </p:nvSpPr>
        <p:spPr>
          <a:xfrm>
            <a:off x="7102509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1FE44EF3-593D-43D3-9F6F-FA39F667594A}"/>
              </a:ext>
            </a:extLst>
          </p:cNvPr>
          <p:cNvSpPr/>
          <p:nvPr/>
        </p:nvSpPr>
        <p:spPr>
          <a:xfrm>
            <a:off x="7102509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F1A9A54-6733-42E4-8C96-0BB4943BE886}"/>
              </a:ext>
            </a:extLst>
          </p:cNvPr>
          <p:cNvSpPr/>
          <p:nvPr/>
        </p:nvSpPr>
        <p:spPr>
          <a:xfrm>
            <a:off x="7102509" y="260671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3F1A25-7AFF-44DB-9B70-13C4A16754CA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6013939" y="1800336"/>
            <a:ext cx="371788" cy="276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88BECA-F560-42FF-89F8-19C066F68BBB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6013939" y="2076666"/>
            <a:ext cx="371787" cy="261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967C81-1216-4835-8EEE-D9AA157471BE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6703069" y="1342295"/>
            <a:ext cx="399440" cy="3177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49CF8-15A6-4A18-998C-4B59F56BEC64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6757516" y="1800336"/>
            <a:ext cx="3449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D085CC-BA51-4E75-B7DD-6FC97ECC1146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6757515" y="2337923"/>
            <a:ext cx="34499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1FD136-B65F-47A1-9C8B-94BE6801F5DB}"/>
              </a:ext>
            </a:extLst>
          </p:cNvPr>
          <p:cNvCxnSpPr>
            <a:cxnSpLocks/>
            <a:stCxn id="21" idx="5"/>
            <a:endCxn id="25" idx="2"/>
          </p:cNvCxnSpPr>
          <p:nvPr/>
        </p:nvCxnSpPr>
        <p:spPr>
          <a:xfrm>
            <a:off x="6703068" y="2478252"/>
            <a:ext cx="399441" cy="3269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5373497A-D0A1-418A-871B-EBED3FA3558D}"/>
              </a:ext>
            </a:extLst>
          </p:cNvPr>
          <p:cNvSpPr/>
          <p:nvPr/>
        </p:nvSpPr>
        <p:spPr>
          <a:xfrm>
            <a:off x="8931310" y="4764597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8AD952B-4484-4D97-A31C-6A9EC4731E80}"/>
              </a:ext>
            </a:extLst>
          </p:cNvPr>
          <p:cNvSpPr/>
          <p:nvPr/>
        </p:nvSpPr>
        <p:spPr>
          <a:xfrm>
            <a:off x="7998489" y="402101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9EB27375-DD98-4343-8F58-C2D7215CF4F4}"/>
              </a:ext>
            </a:extLst>
          </p:cNvPr>
          <p:cNvSpPr/>
          <p:nvPr/>
        </p:nvSpPr>
        <p:spPr>
          <a:xfrm>
            <a:off x="8438940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5E8B6104-EB43-47DC-A1D3-3EAB4384B731}"/>
              </a:ext>
            </a:extLst>
          </p:cNvPr>
          <p:cNvSpPr/>
          <p:nvPr/>
        </p:nvSpPr>
        <p:spPr>
          <a:xfrm>
            <a:off x="9398558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BF574-2780-4259-993D-791510EBD503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8315831" y="4359802"/>
            <a:ext cx="669926" cy="4629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814139-17BB-4FAF-91B9-6A2FF5C54996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>
          <a:xfrm flipV="1">
            <a:off x="8756282" y="5103381"/>
            <a:ext cx="229475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FE46D6-F154-471D-A8C7-2AEC68A543C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9248652" y="5103381"/>
            <a:ext cx="204353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623368AE-7B4F-4C72-BF6F-0CC90B5DAFE9}"/>
              </a:ext>
            </a:extLst>
          </p:cNvPr>
          <p:cNvSpPr/>
          <p:nvPr/>
        </p:nvSpPr>
        <p:spPr>
          <a:xfrm>
            <a:off x="1639556" y="428980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DA91863C-EFED-4E3E-AFD2-22003E07E8AF}"/>
              </a:ext>
            </a:extLst>
          </p:cNvPr>
          <p:cNvSpPr/>
          <p:nvPr/>
        </p:nvSpPr>
        <p:spPr>
          <a:xfrm>
            <a:off x="2892251" y="428980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CF65A2-04A0-401E-B44D-BEF72118FBBF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2011345" y="448826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F54A6FA9-B61F-43B1-8342-17E314BA63C2}"/>
              </a:ext>
            </a:extLst>
          </p:cNvPr>
          <p:cNvSpPr/>
          <p:nvPr/>
        </p:nvSpPr>
        <p:spPr>
          <a:xfrm>
            <a:off x="3264040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ircle: Hollow 60">
            <a:extLst>
              <a:ext uri="{FF2B5EF4-FFF2-40B4-BE49-F238E27FC236}">
                <a16:creationId xmlns:a16="http://schemas.microsoft.com/office/drawing/2014/main" id="{5AA73F58-F6FD-4126-9A69-5CC0D45671A1}"/>
              </a:ext>
            </a:extLst>
          </p:cNvPr>
          <p:cNvSpPr/>
          <p:nvPr/>
        </p:nvSpPr>
        <p:spPr>
          <a:xfrm>
            <a:off x="3635829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8790E472-27C5-47CC-A2BD-334E0890E754}"/>
              </a:ext>
            </a:extLst>
          </p:cNvPr>
          <p:cNvSpPr/>
          <p:nvPr/>
        </p:nvSpPr>
        <p:spPr>
          <a:xfrm>
            <a:off x="1639556" y="483408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5F6A248-47B4-4B3B-B72B-EA33A97C1492}"/>
              </a:ext>
            </a:extLst>
          </p:cNvPr>
          <p:cNvSpPr/>
          <p:nvPr/>
        </p:nvSpPr>
        <p:spPr>
          <a:xfrm>
            <a:off x="2892251" y="483408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E44CDA-C60E-4E25-92DE-E63170F50E37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2011345" y="503254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5DC5AA74-C2EB-4EB0-A751-B95768C7A64A}"/>
              </a:ext>
            </a:extLst>
          </p:cNvPr>
          <p:cNvSpPr/>
          <p:nvPr/>
        </p:nvSpPr>
        <p:spPr>
          <a:xfrm>
            <a:off x="3264040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60CA3BBD-92C2-463C-AE59-772752370C6D}"/>
              </a:ext>
            </a:extLst>
          </p:cNvPr>
          <p:cNvSpPr/>
          <p:nvPr/>
        </p:nvSpPr>
        <p:spPr>
          <a:xfrm>
            <a:off x="3635829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1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7ACAC-9ACD-45FA-995B-BCBFC016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ongodb logo">
            <a:extLst>
              <a:ext uri="{FF2B5EF4-FFF2-40B4-BE49-F238E27FC236}">
                <a16:creationId xmlns:a16="http://schemas.microsoft.com/office/drawing/2014/main" id="{184F0E90-66D4-4382-8BAC-C9DC12F3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45" y="574996"/>
            <a:ext cx="4285622" cy="11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o4j logo">
            <a:extLst>
              <a:ext uri="{FF2B5EF4-FFF2-40B4-BE49-F238E27FC236}">
                <a16:creationId xmlns:a16="http://schemas.microsoft.com/office/drawing/2014/main" id="{290A181D-CE12-49E4-9269-CE9913EC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32" y="1537398"/>
            <a:ext cx="3954443" cy="15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ssandra logo">
            <a:extLst>
              <a:ext uri="{FF2B5EF4-FFF2-40B4-BE49-F238E27FC236}">
                <a16:creationId xmlns:a16="http://schemas.microsoft.com/office/drawing/2014/main" id="{362DF672-3438-4E3C-BCC4-3A10186D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63" y="2334042"/>
            <a:ext cx="3266116" cy="21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zure table storage icon">
            <a:extLst>
              <a:ext uri="{FF2B5EF4-FFF2-40B4-BE49-F238E27FC236}">
                <a16:creationId xmlns:a16="http://schemas.microsoft.com/office/drawing/2014/main" id="{BA489A65-0426-46A7-BB0C-FBE1532F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17" y="3800166"/>
            <a:ext cx="2466869" cy="246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2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37569</TotalTime>
  <Words>282</Words>
  <Application>Microsoft Office PowerPoint</Application>
  <PresentationFormat>Widescreen</PresentationFormat>
  <Paragraphs>116</Paragraphs>
  <Slides>55</Slides>
  <Notes>6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Consolas</vt:lpstr>
      <vt:lpstr>Office Theme</vt:lpstr>
      <vt:lpstr>From SQL to Azure Cosmos DB</vt:lpstr>
      <vt:lpstr>What is Azure Cosmos DB?</vt:lpstr>
      <vt:lpstr>PowerPoint Presentation</vt:lpstr>
      <vt:lpstr>Multi-Model</vt:lpstr>
      <vt:lpstr>PowerPoint Presentation</vt:lpstr>
      <vt:lpstr>Why should I use it?</vt:lpstr>
      <vt:lpstr>PowerPoint Presentation</vt:lpstr>
      <vt:lpstr>PowerPoint Presentation</vt:lpstr>
      <vt:lpstr>PowerPoint Presentation</vt:lpstr>
      <vt:lpstr>Schema-less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Transitioning from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Transitioning from Transactioning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From SQL to Azure Cosmos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181</cp:revision>
  <dcterms:created xsi:type="dcterms:W3CDTF">2012-11-28T22:04:34Z</dcterms:created>
  <dcterms:modified xsi:type="dcterms:W3CDTF">2018-06-14T06:57:27Z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