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56"/>
  </p:notesMasterIdLst>
  <p:sldIdLst>
    <p:sldId id="274" r:id="rId2"/>
    <p:sldId id="276" r:id="rId3"/>
    <p:sldId id="277" r:id="rId4"/>
    <p:sldId id="279" r:id="rId5"/>
    <p:sldId id="278" r:id="rId6"/>
    <p:sldId id="280" r:id="rId7"/>
    <p:sldId id="281" r:id="rId8"/>
    <p:sldId id="282" r:id="rId9"/>
    <p:sldId id="283" r:id="rId10"/>
    <p:sldId id="284" r:id="rId11"/>
    <p:sldId id="286" r:id="rId12"/>
    <p:sldId id="285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9" r:id="rId25"/>
    <p:sldId id="298" r:id="rId26"/>
    <p:sldId id="300" r:id="rId27"/>
    <p:sldId id="301" r:id="rId28"/>
    <p:sldId id="302" r:id="rId29"/>
    <p:sldId id="303" r:id="rId30"/>
    <p:sldId id="304" r:id="rId31"/>
    <p:sldId id="306" r:id="rId32"/>
    <p:sldId id="305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07" r:id="rId43"/>
    <p:sldId id="323" r:id="rId44"/>
    <p:sldId id="320" r:id="rId45"/>
    <p:sldId id="321" r:id="rId46"/>
    <p:sldId id="322" r:id="rId47"/>
    <p:sldId id="324" r:id="rId48"/>
    <p:sldId id="325" r:id="rId49"/>
    <p:sldId id="326" r:id="rId50"/>
    <p:sldId id="327" r:id="rId51"/>
    <p:sldId id="308" r:id="rId52"/>
    <p:sldId id="318" r:id="rId53"/>
    <p:sldId id="319" r:id="rId54"/>
    <p:sldId id="275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9D9"/>
    <a:srgbClr val="E8E4E4"/>
    <a:srgbClr val="0079C1"/>
    <a:srgbClr val="177EC5"/>
    <a:srgbClr val="404040"/>
    <a:srgbClr val="F4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83397" autoAdjust="0"/>
  </p:normalViewPr>
  <p:slideViewPr>
    <p:cSldViewPr snapToGrid="0" snapToObjects="1">
      <p:cViewPr varScale="1">
        <p:scale>
          <a:sx n="95" d="100"/>
          <a:sy n="95" d="100"/>
        </p:scale>
        <p:origin x="924" y="5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385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A21E-28F9-429C-875C-CFE3ACB8D77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2B9C4-3265-4C64-80EB-D0107FD0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globally distributed, multi-model database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8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43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9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1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3600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0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0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4DB1-568E-4964-A02F-CCDCEAA70EF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6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1.xml"/><Relationship Id="rId7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6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From SQL to</a:t>
            </a:r>
            <a:br>
              <a:rPr lang="en-US" sz="6600" dirty="0">
                <a:solidFill>
                  <a:prstClr val="black"/>
                </a:solidFill>
              </a:rPr>
            </a:br>
            <a:r>
              <a:rPr lang="en-US" sz="6600" dirty="0">
                <a:solidFill>
                  <a:prstClr val="black"/>
                </a:solidFill>
              </a:rPr>
              <a:t>Azure Cosmos DB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C018-1CD4-4A93-AD08-3E9C5773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Schema-less in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71FAB-3370-4F1E-B5F1-E0170B984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2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A42CC7-7625-4E64-9F93-334FBD37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5200"/>
            <a:ext cx="12192000" cy="166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5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5F5F5B-9175-4D89-B620-C6AD04198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128712"/>
            <a:ext cx="102298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7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19E74A-DA4F-45B5-B75A-C70A6192D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696"/>
            <a:ext cx="12192000" cy="46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78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vailability group with five replicas">
            <a:extLst>
              <a:ext uri="{FF2B5EF4-FFF2-40B4-BE49-F238E27FC236}">
                <a16:creationId xmlns:a16="http://schemas.microsoft.com/office/drawing/2014/main" id="{651B7A1E-835B-4F84-8385-8910BB89C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1957388"/>
            <a:ext cx="73723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09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428FA5-901D-4DB1-BEDE-80F7B95A1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8" y="0"/>
            <a:ext cx="10579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57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0445-56CA-4B2C-B534-95286BBD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Transitioning from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89F54-225D-44BE-BF83-176304EC9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4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C6C98-D2FD-4B74-896D-8F8D307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6408" y="1044477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106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6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5943"/>
            <a:ext cx="743578" cy="653142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78096" y="2984604"/>
            <a:ext cx="346668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Entire model in one record</a:t>
            </a:r>
          </a:p>
        </p:txBody>
      </p:sp>
    </p:spTree>
    <p:extLst>
      <p:ext uri="{BB962C8B-B14F-4D97-AF65-F5344CB8AC3E}">
        <p14:creationId xmlns:p14="http://schemas.microsoft.com/office/powerpoint/2010/main" val="29564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13B5-AF24-4239-AFD0-FD05F127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Cosmos DB?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9F9D0-4112-4FD5-ACA0-DA98488EF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7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813915"/>
            <a:ext cx="743578" cy="96966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37903" y="1019553"/>
            <a:ext cx="38887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Complex structures</a:t>
            </a:r>
          </a:p>
        </p:txBody>
      </p:sp>
    </p:spTree>
    <p:extLst>
      <p:ext uri="{BB962C8B-B14F-4D97-AF65-F5344CB8AC3E}">
        <p14:creationId xmlns:p14="http://schemas.microsoft.com/office/powerpoint/2010/main" val="700314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14211"/>
            <a:ext cx="743578" cy="43810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88144" y="3843141"/>
            <a:ext cx="459209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Arrays for one-to-many</a:t>
            </a:r>
          </a:p>
        </p:txBody>
      </p:sp>
    </p:spTree>
    <p:extLst>
      <p:ext uri="{BB962C8B-B14F-4D97-AF65-F5344CB8AC3E}">
        <p14:creationId xmlns:p14="http://schemas.microsoft.com/office/powerpoint/2010/main" val="2064085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14211"/>
            <a:ext cx="743578" cy="43810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88144" y="3412254"/>
            <a:ext cx="4592097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Store keys for other/external entities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25BFA-0FB9-4121-BA7F-8F778F4C365C}"/>
              </a:ext>
            </a:extLst>
          </p:cNvPr>
          <p:cNvSpPr/>
          <p:nvPr/>
        </p:nvSpPr>
        <p:spPr>
          <a:xfrm>
            <a:off x="472274" y="2391507"/>
            <a:ext cx="1778558" cy="39691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EE100-B068-4204-9F43-39CCBAF52866}"/>
              </a:ext>
            </a:extLst>
          </p:cNvPr>
          <p:cNvSpPr/>
          <p:nvPr/>
        </p:nvSpPr>
        <p:spPr>
          <a:xfrm>
            <a:off x="472274" y="4322466"/>
            <a:ext cx="1778558" cy="39691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7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14211"/>
            <a:ext cx="743578" cy="43810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88144" y="3627698"/>
            <a:ext cx="459209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Duplicate data as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25BFA-0FB9-4121-BA7F-8F778F4C365C}"/>
              </a:ext>
            </a:extLst>
          </p:cNvPr>
          <p:cNvSpPr/>
          <p:nvPr/>
        </p:nvSpPr>
        <p:spPr>
          <a:xfrm>
            <a:off x="472274" y="2753247"/>
            <a:ext cx="5064368" cy="5375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A7313-AA44-4B6E-8E7E-8A34F22D1A6E}"/>
              </a:ext>
            </a:extLst>
          </p:cNvPr>
          <p:cNvSpPr/>
          <p:nvPr/>
        </p:nvSpPr>
        <p:spPr>
          <a:xfrm>
            <a:off x="472274" y="4674154"/>
            <a:ext cx="5064368" cy="5375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13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14211"/>
            <a:ext cx="743578" cy="43810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88144" y="3627698"/>
            <a:ext cx="459209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Not all duplicate data is evil!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25BFA-0FB9-4121-BA7F-8F778F4C365C}"/>
              </a:ext>
            </a:extLst>
          </p:cNvPr>
          <p:cNvSpPr/>
          <p:nvPr/>
        </p:nvSpPr>
        <p:spPr>
          <a:xfrm>
            <a:off x="472274" y="2753247"/>
            <a:ext cx="5064368" cy="5375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A7313-AA44-4B6E-8E7E-8A34F22D1A6E}"/>
              </a:ext>
            </a:extLst>
          </p:cNvPr>
          <p:cNvSpPr/>
          <p:nvPr/>
        </p:nvSpPr>
        <p:spPr>
          <a:xfrm>
            <a:off x="472274" y="4674154"/>
            <a:ext cx="5064368" cy="5375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56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8219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3826707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2177925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187085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283709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A6BFAE-73F6-4702-9347-40B459BA7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33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460415"/>
            <a:ext cx="140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$24.99</a:t>
            </a:r>
          </a:p>
          <a:p>
            <a:pPr algn="ctr"/>
            <a:r>
              <a:rPr lang="en-US" dirty="0"/>
              <a:t>$25.49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3231949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460415"/>
            <a:ext cx="140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$24.99</a:t>
            </a:r>
          </a:p>
          <a:p>
            <a:pPr algn="ctr"/>
            <a:r>
              <a:rPr lang="en-US" dirty="0"/>
              <a:t>$25.49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467D7D-9100-4016-B040-8E9A326AA865}"/>
              </a:ext>
            </a:extLst>
          </p:cNvPr>
          <p:cNvSpPr txBox="1"/>
          <p:nvPr/>
        </p:nvSpPr>
        <p:spPr>
          <a:xfrm>
            <a:off x="4192254" y="597877"/>
            <a:ext cx="864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1A202A-0617-4CF3-8A41-AF8C316664C1}"/>
              </a:ext>
            </a:extLst>
          </p:cNvPr>
          <p:cNvSpPr txBox="1"/>
          <p:nvPr/>
        </p:nvSpPr>
        <p:spPr>
          <a:xfrm>
            <a:off x="6540219" y="597877"/>
            <a:ext cx="864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3BAD6-CEF5-4733-90CE-9F9B6FCE5D04}"/>
              </a:ext>
            </a:extLst>
          </p:cNvPr>
          <p:cNvSpPr txBox="1"/>
          <p:nvPr/>
        </p:nvSpPr>
        <p:spPr>
          <a:xfrm>
            <a:off x="8885251" y="597877"/>
            <a:ext cx="864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50200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460415"/>
            <a:ext cx="140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$24.99</a:t>
            </a:r>
          </a:p>
          <a:p>
            <a:pPr algn="ctr"/>
            <a:r>
              <a:rPr lang="en-US" dirty="0"/>
              <a:t>$25.49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5DD21-B992-41EE-9EDA-C454495173DD}"/>
              </a:ext>
            </a:extLst>
          </p:cNvPr>
          <p:cNvSpPr txBox="1"/>
          <p:nvPr/>
        </p:nvSpPr>
        <p:spPr>
          <a:xfrm>
            <a:off x="1517301" y="5305530"/>
            <a:ext cx="8755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may move around and when it crosses service boundaries, its meaning can change</a:t>
            </a:r>
          </a:p>
        </p:txBody>
      </p:sp>
    </p:spTree>
    <p:extLst>
      <p:ext uri="{BB962C8B-B14F-4D97-AF65-F5344CB8AC3E}">
        <p14:creationId xmlns:p14="http://schemas.microsoft.com/office/powerpoint/2010/main" val="161390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C6C98-D2FD-4B74-896D-8F8D307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6408" y="1044477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565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C6C98-D2FD-4B74-896D-8F8D307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6408" y="1044477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29109AA6-E6FF-4A22-8182-C5605199DA97}"/>
              </a:ext>
            </a:extLst>
          </p:cNvPr>
          <p:cNvSpPr/>
          <p:nvPr/>
        </p:nvSpPr>
        <p:spPr>
          <a:xfrm rot="5400000">
            <a:off x="4235380" y="1823777"/>
            <a:ext cx="1029956" cy="371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6F3AEBD-84F5-49F8-A3BC-8D8CECAA0B75}"/>
              </a:ext>
            </a:extLst>
          </p:cNvPr>
          <p:cNvSpPr/>
          <p:nvPr/>
        </p:nvSpPr>
        <p:spPr>
          <a:xfrm rot="10800000">
            <a:off x="6874308" y="2152861"/>
            <a:ext cx="1029956" cy="371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99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4C80F847-F0DD-4297-938F-B92A2EC13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143000"/>
            <a:ext cx="73342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063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D9888-8089-4F79-94A7-2C648F1B1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732"/>
            <a:ext cx="12192000" cy="49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57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1383E9-900D-4D93-B7B9-0675F0EEA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7875"/>
            <a:ext cx="12192000" cy="504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34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DF8751-EEA1-42E6-864A-61FA04C05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589"/>
            <a:ext cx="12192000" cy="457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5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C6C98-D2FD-4B74-896D-8F8D307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6408" y="1044477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xplosion: 8 Points 1">
            <a:extLst>
              <a:ext uri="{FF2B5EF4-FFF2-40B4-BE49-F238E27FC236}">
                <a16:creationId xmlns:a16="http://schemas.microsoft.com/office/drawing/2014/main" id="{EA3E091B-6990-437D-AF33-C80F014C9A77}"/>
              </a:ext>
            </a:extLst>
          </p:cNvPr>
          <p:cNvSpPr/>
          <p:nvPr/>
        </p:nvSpPr>
        <p:spPr>
          <a:xfrm>
            <a:off x="3466681" y="2145323"/>
            <a:ext cx="5325627" cy="320542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1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96E1D-A66B-460C-A220-802CCCCE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297B86-5F9A-4FD0-92F9-6F5F60A00E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SQL-over-JSON</a:t>
            </a:r>
          </a:p>
          <a:p>
            <a:r>
              <a:rPr lang="en-US" dirty="0"/>
              <a:t>Document</a:t>
            </a:r>
          </a:p>
          <a:p>
            <a:r>
              <a:rPr lang="en-US" dirty="0"/>
              <a:t>Column</a:t>
            </a:r>
          </a:p>
          <a:p>
            <a:r>
              <a:rPr lang="en-US" dirty="0"/>
              <a:t>Table (Azure Table Storage)</a:t>
            </a:r>
          </a:p>
          <a:p>
            <a:r>
              <a:rPr lang="en-US" dirty="0"/>
              <a:t>Graph</a:t>
            </a:r>
          </a:p>
          <a:p>
            <a:endParaRPr lang="en-US" dirty="0"/>
          </a:p>
          <a:p>
            <a:r>
              <a:rPr lang="en-US" dirty="0"/>
              <a:t>More to come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1C1B92-F7CD-45D4-93C1-8E468EF0D7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6012" y="2401094"/>
            <a:ext cx="51339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38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gremlin graph">
            <a:extLst>
              <a:ext uri="{FF2B5EF4-FFF2-40B4-BE49-F238E27FC236}">
                <a16:creationId xmlns:a16="http://schemas.microsoft.com/office/drawing/2014/main" id="{D8655185-F378-4BE4-B572-535A1FF0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9" y="2043374"/>
            <a:ext cx="482917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ithub.com/tinkerpop/gremlin/raw/master/doc/images/graph-example-1.jpg">
            <a:extLst>
              <a:ext uri="{FF2B5EF4-FFF2-40B4-BE49-F238E27FC236}">
                <a16:creationId xmlns:a16="http://schemas.microsoft.com/office/drawing/2014/main" id="{113C3723-590B-426F-A05A-DCFCD0C78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283" y="1159642"/>
            <a:ext cx="527685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166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0445-56CA-4B2C-B534-95286BBD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Transitioning from </a:t>
            </a:r>
            <a:r>
              <a:rPr lang="en-US" dirty="0" err="1"/>
              <a:t>Transactioning</a:t>
            </a:r>
            <a:r>
              <a:rPr lang="en-US" dirty="0"/>
              <a:t> in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89F54-225D-44BE-BF83-176304EC9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22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acid warning">
            <a:extLst>
              <a:ext uri="{FF2B5EF4-FFF2-40B4-BE49-F238E27FC236}">
                <a16:creationId xmlns:a16="http://schemas.microsoft.com/office/drawing/2014/main" id="{103DCF85-B9F2-453B-AD42-EC139C11F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9032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5E642-6046-4971-90BE-3AC15164F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1890712"/>
            <a:ext cx="95154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7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A09627-1F8B-4C48-BD1E-DD85DCFC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0515"/>
            <a:ext cx="12192000" cy="27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861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A09627-1F8B-4C48-BD1E-DD85DCFC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0515"/>
            <a:ext cx="12192000" cy="27769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41DB4C-EB9F-4231-AC3C-E4FCA78C2158}"/>
              </a:ext>
            </a:extLst>
          </p:cNvPr>
          <p:cNvSpPr/>
          <p:nvPr/>
        </p:nvSpPr>
        <p:spPr>
          <a:xfrm>
            <a:off x="7094136" y="2647741"/>
            <a:ext cx="4531807" cy="57275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15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2CE416-C21D-4D20-AC26-49B38505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44"/>
            <a:ext cx="12192000" cy="648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56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fe Beyond Distributed Transactions">
            <a:extLst>
              <a:ext uri="{FF2B5EF4-FFF2-40B4-BE49-F238E27FC236}">
                <a16:creationId xmlns:a16="http://schemas.microsoft.com/office/drawing/2014/main" id="{7E681B29-9890-4942-B1A8-EA8C643D5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47850"/>
            <a:ext cx="68580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2157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fe Beyond Distributed Transactions">
            <a:extLst>
              <a:ext uri="{FF2B5EF4-FFF2-40B4-BE49-F238E27FC236}">
                <a16:creationId xmlns:a16="http://schemas.microsoft.com/office/drawing/2014/main" id="{3CCCFBB9-22A4-4EFC-AC2A-159D2969C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76325"/>
            <a:ext cx="68580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45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ife Beyond Distributed Transactions">
            <a:extLst>
              <a:ext uri="{FF2B5EF4-FFF2-40B4-BE49-F238E27FC236}">
                <a16:creationId xmlns:a16="http://schemas.microsoft.com/office/drawing/2014/main" id="{EBEDCCE5-9A26-4E01-B5EB-6A20F141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62038"/>
            <a:ext cx="68580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65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azure documentdb">
            <a:extLst>
              <a:ext uri="{FF2B5EF4-FFF2-40B4-BE49-F238E27FC236}">
                <a16:creationId xmlns:a16="http://schemas.microsoft.com/office/drawing/2014/main" id="{A1CA3D70-6A24-4BBC-8BEA-DE76D6313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1983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E89CB1-9618-4594-8318-E37089E53557}"/>
              </a:ext>
            </a:extLst>
          </p:cNvPr>
          <p:cNvSpPr/>
          <p:nvPr/>
        </p:nvSpPr>
        <p:spPr>
          <a:xfrm>
            <a:off x="874207" y="557684"/>
            <a:ext cx="3873639" cy="5762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/orders/123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AA9EF2-DC06-4525-A0E0-5E0C909E9DCA}"/>
              </a:ext>
            </a:extLst>
          </p:cNvPr>
          <p:cNvSpPr/>
          <p:nvPr/>
        </p:nvSpPr>
        <p:spPr>
          <a:xfrm>
            <a:off x="1105319" y="783771"/>
            <a:ext cx="547635" cy="12610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Inbox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00585F-688B-4595-94AC-057DAB57A599}"/>
              </a:ext>
            </a:extLst>
          </p:cNvPr>
          <p:cNvSpPr/>
          <p:nvPr/>
        </p:nvSpPr>
        <p:spPr>
          <a:xfrm>
            <a:off x="1105318" y="2349640"/>
            <a:ext cx="547635" cy="12610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Outbox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25923C-B2F5-4CA8-A26E-50639658056B}"/>
              </a:ext>
            </a:extLst>
          </p:cNvPr>
          <p:cNvSpPr/>
          <p:nvPr/>
        </p:nvSpPr>
        <p:spPr>
          <a:xfrm>
            <a:off x="1813727" y="1120391"/>
            <a:ext cx="547635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6B4CF-9F29-4CF6-AE54-49C2A867D26D}"/>
              </a:ext>
            </a:extLst>
          </p:cNvPr>
          <p:cNvSpPr/>
          <p:nvPr/>
        </p:nvSpPr>
        <p:spPr>
          <a:xfrm>
            <a:off x="1966127" y="1272791"/>
            <a:ext cx="547635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238469-E36B-4171-BA1C-AE730A5B4646}"/>
              </a:ext>
            </a:extLst>
          </p:cNvPr>
          <p:cNvSpPr/>
          <p:nvPr/>
        </p:nvSpPr>
        <p:spPr>
          <a:xfrm>
            <a:off x="2118527" y="1425191"/>
            <a:ext cx="547635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AC4C73-73DE-4352-A214-10D828489146}"/>
              </a:ext>
            </a:extLst>
          </p:cNvPr>
          <p:cNvSpPr/>
          <p:nvPr/>
        </p:nvSpPr>
        <p:spPr>
          <a:xfrm>
            <a:off x="1813727" y="2645228"/>
            <a:ext cx="547635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8F1549-7A4D-4E84-B2CA-739A5D5887FC}"/>
              </a:ext>
            </a:extLst>
          </p:cNvPr>
          <p:cNvSpPr/>
          <p:nvPr/>
        </p:nvSpPr>
        <p:spPr>
          <a:xfrm>
            <a:off x="1966127" y="2797628"/>
            <a:ext cx="547635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FCE3A2-A601-4CEE-A448-262DF09E5C9F}"/>
              </a:ext>
            </a:extLst>
          </p:cNvPr>
          <p:cNvSpPr/>
          <p:nvPr/>
        </p:nvSpPr>
        <p:spPr>
          <a:xfrm>
            <a:off x="2118527" y="2950028"/>
            <a:ext cx="547635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4B431-9075-49A7-A272-5C9EB02C063E}"/>
              </a:ext>
            </a:extLst>
          </p:cNvPr>
          <p:cNvSpPr txBox="1"/>
          <p:nvPr/>
        </p:nvSpPr>
        <p:spPr>
          <a:xfrm>
            <a:off x="5953648" y="557684"/>
            <a:ext cx="50643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Solution: Domain events!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Check inbox for already received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outbox to "communicate" to other aggregates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Remove events from outbox as they are processed</a:t>
            </a:r>
          </a:p>
        </p:txBody>
      </p:sp>
    </p:spTree>
    <p:extLst>
      <p:ext uri="{BB962C8B-B14F-4D97-AF65-F5344CB8AC3E}">
        <p14:creationId xmlns:p14="http://schemas.microsoft.com/office/powerpoint/2010/main" val="1711995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5820E0-F674-419D-BE45-DC815015B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284"/>
            <a:ext cx="12192000" cy="520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746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AB8915-AC66-4FB1-A90F-7BF6ECC2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070" y="0"/>
            <a:ext cx="6131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52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zure Cosmos DB offers multiple, well defined (relaxed) consistency models to choose from">
            <a:extLst>
              <a:ext uri="{FF2B5EF4-FFF2-40B4-BE49-F238E27FC236}">
                <a16:creationId xmlns:a16="http://schemas.microsoft.com/office/drawing/2014/main" id="{EEDBA528-AF7B-49C8-92CD-B53D8244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799" y="456258"/>
            <a:ext cx="59912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37FD106-9B6F-4398-BEC2-926166716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2399"/>
            <a:ext cx="12192000" cy="43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74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From SQL to</a:t>
            </a:r>
            <a:br>
              <a:rPr lang="en-US" sz="6600" dirty="0">
                <a:solidFill>
                  <a:prstClr val="black"/>
                </a:solidFill>
              </a:rPr>
            </a:br>
            <a:r>
              <a:rPr lang="en-US" sz="6600" dirty="0">
                <a:solidFill>
                  <a:prstClr val="black"/>
                </a:solidFill>
              </a:rPr>
              <a:t>Azure Cosmos DB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743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1886-8199-4066-865B-16187F98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68F58-B9E0-4312-9427-E4C6E1CFA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1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: Hollow 3">
            <a:extLst>
              <a:ext uri="{FF2B5EF4-FFF2-40B4-BE49-F238E27FC236}">
                <a16:creationId xmlns:a16="http://schemas.microsoft.com/office/drawing/2014/main" id="{835C9482-DC0C-44A4-A788-05853B3FED18}"/>
              </a:ext>
            </a:extLst>
          </p:cNvPr>
          <p:cNvSpPr/>
          <p:nvPr/>
        </p:nvSpPr>
        <p:spPr>
          <a:xfrm>
            <a:off x="1009859" y="487346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5A978C90-71DE-4AFA-90C7-7B64ACC4391B}"/>
              </a:ext>
            </a:extLst>
          </p:cNvPr>
          <p:cNvSpPr/>
          <p:nvPr/>
        </p:nvSpPr>
        <p:spPr>
          <a:xfrm>
            <a:off x="2262554" y="487346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493C0D-2B35-4D37-AC92-5DD8A079B9F7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81648" y="685801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CCD98BCB-4A3B-43A8-A904-FC790369BC7C}"/>
              </a:ext>
            </a:extLst>
          </p:cNvPr>
          <p:cNvSpPr/>
          <p:nvPr/>
        </p:nvSpPr>
        <p:spPr>
          <a:xfrm>
            <a:off x="1009859" y="1014048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1ECA6B44-7168-4832-91AD-925C480E39A2}"/>
              </a:ext>
            </a:extLst>
          </p:cNvPr>
          <p:cNvSpPr/>
          <p:nvPr/>
        </p:nvSpPr>
        <p:spPr>
          <a:xfrm>
            <a:off x="2262554" y="1014048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E8FC5D-7F69-4AB2-8186-E524140D0A4E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1381648" y="1212503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D79D4307-191A-45EF-857C-A6A30915BADF}"/>
              </a:ext>
            </a:extLst>
          </p:cNvPr>
          <p:cNvSpPr/>
          <p:nvPr/>
        </p:nvSpPr>
        <p:spPr>
          <a:xfrm>
            <a:off x="1009859" y="1540750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D599C21C-94A1-469B-A470-D031CEF1E658}"/>
              </a:ext>
            </a:extLst>
          </p:cNvPr>
          <p:cNvSpPr/>
          <p:nvPr/>
        </p:nvSpPr>
        <p:spPr>
          <a:xfrm>
            <a:off x="2262554" y="1540750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404F60-35AE-4C2D-BB01-5706A0A2CD0A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1381648" y="1739205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E0736F08-579C-41DD-9F51-ABFCE41DB4C2}"/>
              </a:ext>
            </a:extLst>
          </p:cNvPr>
          <p:cNvSpPr/>
          <p:nvPr/>
        </p:nvSpPr>
        <p:spPr>
          <a:xfrm>
            <a:off x="1639556" y="3743014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0AE2BBA9-7A50-45B5-BD89-18061981A380}"/>
              </a:ext>
            </a:extLst>
          </p:cNvPr>
          <p:cNvSpPr/>
          <p:nvPr/>
        </p:nvSpPr>
        <p:spPr>
          <a:xfrm>
            <a:off x="2892251" y="374301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C77163-6BA1-4162-BEAE-D7623E0C39AA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2011345" y="3941469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8E6929D0-D93F-4303-B011-ECA8B3A78CC1}"/>
              </a:ext>
            </a:extLst>
          </p:cNvPr>
          <p:cNvSpPr/>
          <p:nvPr/>
        </p:nvSpPr>
        <p:spPr>
          <a:xfrm>
            <a:off x="3264040" y="3745529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55963A65-5F47-4927-8A40-58DBD99D4601}"/>
              </a:ext>
            </a:extLst>
          </p:cNvPr>
          <p:cNvSpPr/>
          <p:nvPr/>
        </p:nvSpPr>
        <p:spPr>
          <a:xfrm>
            <a:off x="3635829" y="3745529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74422AF4-B7DD-4DE4-8D19-070FBEC20A94}"/>
              </a:ext>
            </a:extLst>
          </p:cNvPr>
          <p:cNvSpPr/>
          <p:nvPr/>
        </p:nvSpPr>
        <p:spPr>
          <a:xfrm>
            <a:off x="5642150" y="1878211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8BDA6D80-369A-4A98-B99A-9FD7424CE9E7}"/>
              </a:ext>
            </a:extLst>
          </p:cNvPr>
          <p:cNvSpPr/>
          <p:nvPr/>
        </p:nvSpPr>
        <p:spPr>
          <a:xfrm>
            <a:off x="6385727" y="1601881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803ED814-8552-484E-A0F8-7F538CB4644C}"/>
              </a:ext>
            </a:extLst>
          </p:cNvPr>
          <p:cNvSpPr/>
          <p:nvPr/>
        </p:nvSpPr>
        <p:spPr>
          <a:xfrm>
            <a:off x="6385726" y="2139468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8C7DC98C-1904-4A1D-BFFC-2C73B16C32FF}"/>
              </a:ext>
            </a:extLst>
          </p:cNvPr>
          <p:cNvSpPr/>
          <p:nvPr/>
        </p:nvSpPr>
        <p:spPr>
          <a:xfrm>
            <a:off x="7102509" y="1143840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234CC2CC-3D69-4EC0-8B1A-79B8F9755D5B}"/>
              </a:ext>
            </a:extLst>
          </p:cNvPr>
          <p:cNvSpPr/>
          <p:nvPr/>
        </p:nvSpPr>
        <p:spPr>
          <a:xfrm>
            <a:off x="7102509" y="1601881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1FE44EF3-593D-43D3-9F6F-FA39F667594A}"/>
              </a:ext>
            </a:extLst>
          </p:cNvPr>
          <p:cNvSpPr/>
          <p:nvPr/>
        </p:nvSpPr>
        <p:spPr>
          <a:xfrm>
            <a:off x="7102509" y="2139468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DF1A9A54-6733-42E4-8C96-0BB4943BE886}"/>
              </a:ext>
            </a:extLst>
          </p:cNvPr>
          <p:cNvSpPr/>
          <p:nvPr/>
        </p:nvSpPr>
        <p:spPr>
          <a:xfrm>
            <a:off x="7102509" y="2606716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3F1A25-7AFF-44DB-9B70-13C4A16754CA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 flipV="1">
            <a:off x="6013939" y="1800336"/>
            <a:ext cx="371788" cy="2763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88BECA-F560-42FF-89F8-19C066F68BBB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6013939" y="2076666"/>
            <a:ext cx="371787" cy="2612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967C81-1216-4835-8EEE-D9AA157471BE}"/>
              </a:ext>
            </a:extLst>
          </p:cNvPr>
          <p:cNvCxnSpPr>
            <a:cxnSpLocks/>
            <a:stCxn id="20" idx="7"/>
            <a:endCxn id="22" idx="2"/>
          </p:cNvCxnSpPr>
          <p:nvPr/>
        </p:nvCxnSpPr>
        <p:spPr>
          <a:xfrm flipV="1">
            <a:off x="6703069" y="1342295"/>
            <a:ext cx="399440" cy="3177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049CF8-15A6-4A18-998C-4B59F56BEC64}"/>
              </a:ext>
            </a:extLst>
          </p:cNvPr>
          <p:cNvCxnSpPr>
            <a:cxnSpLocks/>
            <a:stCxn id="20" idx="6"/>
            <a:endCxn id="23" idx="2"/>
          </p:cNvCxnSpPr>
          <p:nvPr/>
        </p:nvCxnSpPr>
        <p:spPr>
          <a:xfrm>
            <a:off x="6757516" y="1800336"/>
            <a:ext cx="34499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D085CC-BA51-4E75-B7DD-6FC97ECC1146}"/>
              </a:ext>
            </a:extLst>
          </p:cNvPr>
          <p:cNvCxnSpPr>
            <a:cxnSpLocks/>
            <a:stCxn id="24" idx="2"/>
            <a:endCxn id="21" idx="6"/>
          </p:cNvCxnSpPr>
          <p:nvPr/>
        </p:nvCxnSpPr>
        <p:spPr>
          <a:xfrm flipH="1">
            <a:off x="6757515" y="2337923"/>
            <a:ext cx="34499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F1FD136-B65F-47A1-9C8B-94BE6801F5DB}"/>
              </a:ext>
            </a:extLst>
          </p:cNvPr>
          <p:cNvCxnSpPr>
            <a:cxnSpLocks/>
            <a:stCxn id="21" idx="5"/>
            <a:endCxn id="25" idx="2"/>
          </p:cNvCxnSpPr>
          <p:nvPr/>
        </p:nvCxnSpPr>
        <p:spPr>
          <a:xfrm>
            <a:off x="6703068" y="2478252"/>
            <a:ext cx="399441" cy="3269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5373497A-D0A1-418A-871B-EBED3FA3558D}"/>
              </a:ext>
            </a:extLst>
          </p:cNvPr>
          <p:cNvSpPr/>
          <p:nvPr/>
        </p:nvSpPr>
        <p:spPr>
          <a:xfrm>
            <a:off x="8931310" y="4764597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58AD952B-4484-4D97-A31C-6A9EC4731E80}"/>
              </a:ext>
            </a:extLst>
          </p:cNvPr>
          <p:cNvSpPr/>
          <p:nvPr/>
        </p:nvSpPr>
        <p:spPr>
          <a:xfrm>
            <a:off x="7998489" y="4021018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9EB27375-DD98-4343-8F58-C2D7215CF4F4}"/>
              </a:ext>
            </a:extLst>
          </p:cNvPr>
          <p:cNvSpPr/>
          <p:nvPr/>
        </p:nvSpPr>
        <p:spPr>
          <a:xfrm>
            <a:off x="8438940" y="5422763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5E8B6104-EB43-47DC-A1D3-3EAB4384B731}"/>
              </a:ext>
            </a:extLst>
          </p:cNvPr>
          <p:cNvSpPr/>
          <p:nvPr/>
        </p:nvSpPr>
        <p:spPr>
          <a:xfrm>
            <a:off x="9398558" y="5422763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6BF574-2780-4259-993D-791510EBD503}"/>
              </a:ext>
            </a:extLst>
          </p:cNvPr>
          <p:cNvCxnSpPr>
            <a:cxnSpLocks/>
            <a:stCxn id="45" idx="5"/>
            <a:endCxn id="44" idx="1"/>
          </p:cNvCxnSpPr>
          <p:nvPr/>
        </p:nvCxnSpPr>
        <p:spPr>
          <a:xfrm>
            <a:off x="8315831" y="4359802"/>
            <a:ext cx="669926" cy="4629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8814139-17BB-4FAF-91B9-6A2FF5C54996}"/>
              </a:ext>
            </a:extLst>
          </p:cNvPr>
          <p:cNvCxnSpPr>
            <a:cxnSpLocks/>
            <a:stCxn id="46" idx="7"/>
            <a:endCxn id="44" idx="3"/>
          </p:cNvCxnSpPr>
          <p:nvPr/>
        </p:nvCxnSpPr>
        <p:spPr>
          <a:xfrm flipV="1">
            <a:off x="8756282" y="5103381"/>
            <a:ext cx="229475" cy="3775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BFE46D6-F154-471D-A8C7-2AEC68A543CA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9248652" y="5103381"/>
            <a:ext cx="204353" cy="3775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623368AE-7B4F-4C72-BF6F-0CC90B5DAFE9}"/>
              </a:ext>
            </a:extLst>
          </p:cNvPr>
          <p:cNvSpPr/>
          <p:nvPr/>
        </p:nvSpPr>
        <p:spPr>
          <a:xfrm>
            <a:off x="1639556" y="4289809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ircle: Hollow 57">
            <a:extLst>
              <a:ext uri="{FF2B5EF4-FFF2-40B4-BE49-F238E27FC236}">
                <a16:creationId xmlns:a16="http://schemas.microsoft.com/office/drawing/2014/main" id="{DA91863C-EFED-4E3E-AFD2-22003E07E8AF}"/>
              </a:ext>
            </a:extLst>
          </p:cNvPr>
          <p:cNvSpPr/>
          <p:nvPr/>
        </p:nvSpPr>
        <p:spPr>
          <a:xfrm>
            <a:off x="2892251" y="4289809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CF65A2-04A0-401E-B44D-BEF72118FBBF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>
            <a:off x="2011345" y="4488264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Circle: Hollow 59">
            <a:extLst>
              <a:ext uri="{FF2B5EF4-FFF2-40B4-BE49-F238E27FC236}">
                <a16:creationId xmlns:a16="http://schemas.microsoft.com/office/drawing/2014/main" id="{F54A6FA9-B61F-43B1-8342-17E314BA63C2}"/>
              </a:ext>
            </a:extLst>
          </p:cNvPr>
          <p:cNvSpPr/>
          <p:nvPr/>
        </p:nvSpPr>
        <p:spPr>
          <a:xfrm>
            <a:off x="3264040" y="429232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ircle: Hollow 60">
            <a:extLst>
              <a:ext uri="{FF2B5EF4-FFF2-40B4-BE49-F238E27FC236}">
                <a16:creationId xmlns:a16="http://schemas.microsoft.com/office/drawing/2014/main" id="{5AA73F58-F6FD-4126-9A69-5CC0D45671A1}"/>
              </a:ext>
            </a:extLst>
          </p:cNvPr>
          <p:cNvSpPr/>
          <p:nvPr/>
        </p:nvSpPr>
        <p:spPr>
          <a:xfrm>
            <a:off x="3635829" y="429232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ircle: Hollow 61">
            <a:extLst>
              <a:ext uri="{FF2B5EF4-FFF2-40B4-BE49-F238E27FC236}">
                <a16:creationId xmlns:a16="http://schemas.microsoft.com/office/drawing/2014/main" id="{8790E472-27C5-47CC-A2BD-334E0890E754}"/>
              </a:ext>
            </a:extLst>
          </p:cNvPr>
          <p:cNvSpPr/>
          <p:nvPr/>
        </p:nvSpPr>
        <p:spPr>
          <a:xfrm>
            <a:off x="1639556" y="4834089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ircle: Hollow 62">
            <a:extLst>
              <a:ext uri="{FF2B5EF4-FFF2-40B4-BE49-F238E27FC236}">
                <a16:creationId xmlns:a16="http://schemas.microsoft.com/office/drawing/2014/main" id="{15F6A248-47B4-4B3B-B72B-EA33A97C1492}"/>
              </a:ext>
            </a:extLst>
          </p:cNvPr>
          <p:cNvSpPr/>
          <p:nvPr/>
        </p:nvSpPr>
        <p:spPr>
          <a:xfrm>
            <a:off x="2892251" y="4834089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AE44CDA-C60E-4E25-92DE-E63170F50E37}"/>
              </a:ext>
            </a:extLst>
          </p:cNvPr>
          <p:cNvCxnSpPr>
            <a:stCxn id="62" idx="6"/>
            <a:endCxn id="63" idx="2"/>
          </p:cNvCxnSpPr>
          <p:nvPr/>
        </p:nvCxnSpPr>
        <p:spPr>
          <a:xfrm>
            <a:off x="2011345" y="5032544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Circle: Hollow 64">
            <a:extLst>
              <a:ext uri="{FF2B5EF4-FFF2-40B4-BE49-F238E27FC236}">
                <a16:creationId xmlns:a16="http://schemas.microsoft.com/office/drawing/2014/main" id="{5DC5AA74-C2EB-4EB0-A751-B95768C7A64A}"/>
              </a:ext>
            </a:extLst>
          </p:cNvPr>
          <p:cNvSpPr/>
          <p:nvPr/>
        </p:nvSpPr>
        <p:spPr>
          <a:xfrm>
            <a:off x="3264040" y="483660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ircle: Hollow 65">
            <a:extLst>
              <a:ext uri="{FF2B5EF4-FFF2-40B4-BE49-F238E27FC236}">
                <a16:creationId xmlns:a16="http://schemas.microsoft.com/office/drawing/2014/main" id="{60CA3BBD-92C2-463C-AE59-772752370C6D}"/>
              </a:ext>
            </a:extLst>
          </p:cNvPr>
          <p:cNvSpPr/>
          <p:nvPr/>
        </p:nvSpPr>
        <p:spPr>
          <a:xfrm>
            <a:off x="3635829" y="483660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1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D7ACAC-9ACD-45FA-995B-BCBFC016B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3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mongodb logo">
            <a:extLst>
              <a:ext uri="{FF2B5EF4-FFF2-40B4-BE49-F238E27FC236}">
                <a16:creationId xmlns:a16="http://schemas.microsoft.com/office/drawing/2014/main" id="{184F0E90-66D4-4382-8BAC-C9DC12F3D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45" y="574996"/>
            <a:ext cx="4285622" cy="113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neo4j logo">
            <a:extLst>
              <a:ext uri="{FF2B5EF4-FFF2-40B4-BE49-F238E27FC236}">
                <a16:creationId xmlns:a16="http://schemas.microsoft.com/office/drawing/2014/main" id="{290A181D-CE12-49E4-9269-CE9913EC4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132" y="1537398"/>
            <a:ext cx="3954443" cy="158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assandra logo">
            <a:extLst>
              <a:ext uri="{FF2B5EF4-FFF2-40B4-BE49-F238E27FC236}">
                <a16:creationId xmlns:a16="http://schemas.microsoft.com/office/drawing/2014/main" id="{362DF672-3438-4E3C-BCC4-3A10186DF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163" y="2334042"/>
            <a:ext cx="3266116" cy="21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azure table storage icon">
            <a:extLst>
              <a:ext uri="{FF2B5EF4-FFF2-40B4-BE49-F238E27FC236}">
                <a16:creationId xmlns:a16="http://schemas.microsoft.com/office/drawing/2014/main" id="{BA489A65-0426-46A7-BB0C-FBE1532FA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217" y="3800166"/>
            <a:ext cx="2466869" cy="246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23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qJJ7TVybia62ONwysK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36215</TotalTime>
  <Words>281</Words>
  <Application>Microsoft Office PowerPoint</Application>
  <PresentationFormat>Widescreen</PresentationFormat>
  <Paragraphs>115</Paragraphs>
  <Slides>54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Consolas</vt:lpstr>
      <vt:lpstr>Office Theme</vt:lpstr>
      <vt:lpstr>From SQL to Azure Cosmos DB</vt:lpstr>
      <vt:lpstr>What is Azure Cosmos DB?</vt:lpstr>
      <vt:lpstr>PowerPoint Presentation</vt:lpstr>
      <vt:lpstr>Multi-Model</vt:lpstr>
      <vt:lpstr>PowerPoint Presentation</vt:lpstr>
      <vt:lpstr>Why should I use it?</vt:lpstr>
      <vt:lpstr>PowerPoint Presentation</vt:lpstr>
      <vt:lpstr>PowerPoint Presentation</vt:lpstr>
      <vt:lpstr>PowerPoint Presentation</vt:lpstr>
      <vt:lpstr>Schema-less in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Transitioning from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Transitioning from Transactioning in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From SQL to Azure Cosmos 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Polyglot Persistence</dc:title>
  <dc:creator>Jimmy Bogard</dc:creator>
  <cp:lastModifiedBy>Jimmy Bogard</cp:lastModifiedBy>
  <cp:revision>179</cp:revision>
  <dcterms:created xsi:type="dcterms:W3CDTF">2012-11-28T22:04:34Z</dcterms:created>
  <dcterms:modified xsi:type="dcterms:W3CDTF">2018-05-10T16:53:50Z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1BRYX5b7CSZzNoyeOGnTrx5phwLaY4L7Zlf4dR6BDcn4</vt:lpwstr>
  </property>
  <property fmtid="{D5CDD505-2E9C-101B-9397-08002B2CF9AE}" pid="3" name="Google.Documents.RevisionId">
    <vt:lpwstr>15613190130769348883</vt:lpwstr>
  </property>
  <property fmtid="{D5CDD505-2E9C-101B-9397-08002B2CF9AE}" pid="4" name="Google.Documents.PluginVersion">
    <vt:lpwstr>2.0.2662.553</vt:lpwstr>
  </property>
  <property fmtid="{D5CDD505-2E9C-101B-9397-08002B2CF9AE}" pid="5" name="Google.Documents.MergeIncapabilityFlags">
    <vt:i4>0</vt:i4>
  </property>
  <property fmtid="{D5CDD505-2E9C-101B-9397-08002B2CF9AE}" pid="6" name="Google.Documents.Tracking">
    <vt:lpwstr>true</vt:lpwstr>
  </property>
</Properties>
</file>