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28"/>
  </p:notesMasterIdLst>
  <p:sldIdLst>
    <p:sldId id="256" r:id="rId3"/>
    <p:sldId id="257" r:id="rId4"/>
    <p:sldId id="258" r:id="rId5"/>
    <p:sldId id="260" r:id="rId6"/>
    <p:sldId id="262" r:id="rId7"/>
    <p:sldId id="263" r:id="rId8"/>
    <p:sldId id="275" r:id="rId9"/>
    <p:sldId id="270" r:id="rId10"/>
    <p:sldId id="271" r:id="rId11"/>
    <p:sldId id="272" r:id="rId12"/>
    <p:sldId id="273" r:id="rId13"/>
    <p:sldId id="264" r:id="rId14"/>
    <p:sldId id="266" r:id="rId15"/>
    <p:sldId id="267" r:id="rId16"/>
    <p:sldId id="274" r:id="rId17"/>
    <p:sldId id="268" r:id="rId18"/>
    <p:sldId id="269" r:id="rId19"/>
    <p:sldId id="276" r:id="rId20"/>
    <p:sldId id="277" r:id="rId21"/>
    <p:sldId id="278" r:id="rId22"/>
    <p:sldId id="279" r:id="rId23"/>
    <p:sldId id="280" r:id="rId24"/>
    <p:sldId id="281" r:id="rId25"/>
    <p:sldId id="282"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719" autoAdjust="0"/>
  </p:normalViewPr>
  <p:slideViewPr>
    <p:cSldViewPr>
      <p:cViewPr>
        <p:scale>
          <a:sx n="80" d="100"/>
          <a:sy n="80" d="100"/>
        </p:scale>
        <p:origin x="-126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51DA03-8BC9-4A63-9B91-EA366045B0E8}" type="datetimeFigureOut">
              <a:rPr lang="en-US" smtClean="0"/>
              <a:t>6/2/2011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C3FF49-3932-43E0-8B20-094659508D18}" type="slidenum">
              <a:rPr lang="en-US" smtClean="0"/>
              <a:t>‹#›</a:t>
            </a:fld>
            <a:endParaRPr lang="en-US"/>
          </a:p>
        </p:txBody>
      </p:sp>
    </p:spTree>
    <p:extLst>
      <p:ext uri="{BB962C8B-B14F-4D97-AF65-F5344CB8AC3E}">
        <p14:creationId xmlns:p14="http://schemas.microsoft.com/office/powerpoint/2010/main" val="1761389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t>
            </a:r>
            <a:r>
              <a:rPr lang="en-US" dirty="0" err="1" smtClean="0"/>
              <a:t>PoEAA</a:t>
            </a:r>
            <a:r>
              <a:rPr lang="en-US" dirty="0" smtClean="0"/>
              <a:t>:</a:t>
            </a:r>
            <a:r>
              <a:rPr lang="en-US" baseline="0" dirty="0" smtClean="0"/>
              <a:t> </a:t>
            </a:r>
            <a:r>
              <a:rPr lang="en-US" dirty="0" smtClean="0"/>
              <a:t>An object model of the domain that incorporates both behavior and data.</a:t>
            </a:r>
          </a:p>
          <a:p>
            <a:endParaRPr lang="en-US" dirty="0" smtClean="0"/>
          </a:p>
          <a:p>
            <a:r>
              <a:rPr lang="en-US" dirty="0" smtClean="0"/>
              <a:t>Key – data AND behavior</a:t>
            </a:r>
          </a:p>
          <a:p>
            <a:endParaRPr lang="en-US" dirty="0" smtClean="0"/>
          </a:p>
          <a:p>
            <a:r>
              <a:rPr lang="en-US" dirty="0" smtClean="0"/>
              <a:t>Beyond nouns</a:t>
            </a:r>
            <a:r>
              <a:rPr lang="en-US" baseline="0" dirty="0" smtClean="0"/>
              <a:t> and verbs</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4</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13</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14</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basic symptom of an Anemic Domain Model is that at first blush it looks like the real thing. There are objects, many named after the nouns in the domain space, and these objects are connected with the rich relationships and structure that true domain models have. The catch comes when you look at the behavior, and you realize that there is hardly any behavior on these objects, making them little more than bags of getters and setters. Indeed often these models come with design rules that say that you are not to put any domain logic in the </a:t>
            </a:r>
            <a:r>
              <a:rPr lang="en-US" sz="1200" b="0" i="0" kern="1200" dirty="0" err="1" smtClean="0">
                <a:solidFill>
                  <a:schemeClr val="tx1"/>
                </a:solidFill>
                <a:effectLst/>
                <a:latin typeface="+mn-lt"/>
                <a:ea typeface="+mn-ea"/>
                <a:cs typeface="+mn-cs"/>
              </a:rPr>
              <a:t>the</a:t>
            </a:r>
            <a:r>
              <a:rPr lang="en-US" sz="1200" b="0" i="0" kern="1200" dirty="0" smtClean="0">
                <a:solidFill>
                  <a:schemeClr val="tx1"/>
                </a:solidFill>
                <a:effectLst/>
                <a:latin typeface="+mn-lt"/>
                <a:ea typeface="+mn-ea"/>
                <a:cs typeface="+mn-cs"/>
              </a:rPr>
              <a:t> domain objects. Instead there are a set of service objects which capture all the domain logic. These services live on top of the domain model and use the domain model for data.</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15</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16</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17</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23</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24</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Paying</a:t>
            </a:r>
            <a:r>
              <a:rPr lang="en-US" baseline="0" dirty="0" smtClean="0"/>
              <a:t> attention to code smells, model smells, OO and refactoring</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25</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 of times</a:t>
            </a:r>
            <a:r>
              <a:rPr lang="en-US" baseline="0" dirty="0" smtClean="0"/>
              <a:t> – you shouldn’t</a:t>
            </a:r>
          </a:p>
          <a:p>
            <a:endParaRPr lang="en-US" baseline="0" dirty="0" smtClean="0"/>
          </a:p>
          <a:p>
            <a:r>
              <a:rPr lang="en-US" baseline="0" dirty="0" smtClean="0"/>
              <a:t>When you should – complex domain, or a long-lived project where behavior gets added piece by piece</a:t>
            </a:r>
          </a:p>
        </p:txBody>
      </p:sp>
      <p:sp>
        <p:nvSpPr>
          <p:cNvPr id="4" name="Slide Number Placeholder 3"/>
          <p:cNvSpPr>
            <a:spLocks noGrp="1"/>
          </p:cNvSpPr>
          <p:nvPr>
            <p:ph type="sldNum" sz="quarter" idx="10"/>
          </p:nvPr>
        </p:nvSpPr>
        <p:spPr/>
        <p:txBody>
          <a:bodyPr/>
          <a:lstStyle/>
          <a:p>
            <a:fld id="{CCC3FF49-3932-43E0-8B20-094659508D18}" type="slidenum">
              <a:rPr lang="en-US" smtClean="0"/>
              <a:t>5</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delay the decision and design until it’s needed</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6</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7</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Loyalty program</a:t>
            </a:r>
          </a:p>
          <a:p>
            <a:endParaRPr lang="en-US" dirty="0" smtClean="0"/>
          </a:p>
          <a:p>
            <a:r>
              <a:rPr lang="en-US" dirty="0" smtClean="0"/>
              <a:t>Looks rich,</a:t>
            </a:r>
            <a:r>
              <a:rPr lang="en-US" baseline="0" dirty="0" smtClean="0"/>
              <a:t> right?</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8</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Loyalty program</a:t>
            </a:r>
          </a:p>
          <a:p>
            <a:endParaRPr lang="en-US" dirty="0" smtClean="0"/>
          </a:p>
          <a:p>
            <a:r>
              <a:rPr lang="en-US" dirty="0" smtClean="0"/>
              <a:t>Looks rich,</a:t>
            </a:r>
            <a:r>
              <a:rPr lang="en-US" baseline="0" dirty="0" smtClean="0"/>
              <a:t> right?</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9</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Loyalty program</a:t>
            </a:r>
          </a:p>
          <a:p>
            <a:endParaRPr lang="en-US" dirty="0" smtClean="0"/>
          </a:p>
          <a:p>
            <a:r>
              <a:rPr lang="en-US" dirty="0" smtClean="0"/>
              <a:t>Looks rich,</a:t>
            </a:r>
            <a:r>
              <a:rPr lang="en-US" baseline="0" dirty="0" smtClean="0"/>
              <a:t> right?</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10</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Loyalty program</a:t>
            </a:r>
          </a:p>
          <a:p>
            <a:endParaRPr lang="en-US" dirty="0" smtClean="0"/>
          </a:p>
          <a:p>
            <a:r>
              <a:rPr lang="en-US" dirty="0" smtClean="0"/>
              <a:t>Looks rich,</a:t>
            </a:r>
            <a:r>
              <a:rPr lang="en-US" baseline="0" dirty="0" smtClean="0"/>
              <a:t> right?</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11</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Loyalty program</a:t>
            </a:r>
          </a:p>
          <a:p>
            <a:endParaRPr lang="en-US" dirty="0" smtClean="0"/>
          </a:p>
          <a:p>
            <a:r>
              <a:rPr lang="en-US" dirty="0" smtClean="0"/>
              <a:t>Looks rich,</a:t>
            </a:r>
            <a:r>
              <a:rPr lang="en-US" baseline="0" dirty="0" smtClean="0"/>
              <a:t> right?</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12</a:t>
            </a:fld>
            <a:endParaRPr lang="en-US"/>
          </a:p>
        </p:txBody>
      </p:sp>
    </p:spTree>
    <p:extLst>
      <p:ext uri="{BB962C8B-B14F-4D97-AF65-F5344CB8AC3E}">
        <p14:creationId xmlns:p14="http://schemas.microsoft.com/office/powerpoint/2010/main" val="12099812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3999" cy="6858000"/>
          </a:xfrm>
          <a:prstGeom prst="rect">
            <a:avLst/>
          </a:prstGeom>
          <a:noFill/>
          <a:ln w="9525">
            <a:noFill/>
            <a:miter lim="800000"/>
            <a:headEnd/>
            <a:tailEnd/>
          </a:ln>
        </p:spPr>
      </p:pic>
      <p:sp>
        <p:nvSpPr>
          <p:cNvPr id="3074" name="Rectangle 2"/>
          <p:cNvSpPr>
            <a:spLocks noGrp="1" noChangeArrowheads="1"/>
          </p:cNvSpPr>
          <p:nvPr>
            <p:ph type="ctrTitle"/>
          </p:nvPr>
        </p:nvSpPr>
        <p:spPr>
          <a:xfrm>
            <a:off x="914400" y="2057400"/>
            <a:ext cx="7772400" cy="609600"/>
          </a:xfrm>
        </p:spPr>
        <p:txBody>
          <a:bodyPr/>
          <a:lstStyle>
            <a:lvl1pPr>
              <a:defRPr sz="3500"/>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914400" y="2743200"/>
            <a:ext cx="6400800" cy="1752600"/>
          </a:xfrm>
        </p:spPr>
        <p:txBody>
          <a:bodyPr/>
          <a:lstStyle>
            <a:lvl1pPr marL="0" indent="0">
              <a:buFontTx/>
              <a:buNone/>
              <a:defRPr>
                <a:solidFill>
                  <a:schemeClr val="bg1"/>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52400"/>
            <a:ext cx="19621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0"/>
            <a:ext cx="57340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CADEFF1-0272-4E2E-904E-86C37A1002D8}" type="datetimeFigureOut">
              <a:rPr lang="en-US">
                <a:solidFill>
                  <a:prstClr val="black">
                    <a:tint val="75000"/>
                  </a:prstClr>
                </a:solidFill>
              </a:rPr>
              <a:pPr>
                <a:defRPr/>
              </a:pPr>
              <a:t>6/2/2011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0141EBA-6B59-4937-AF55-0F7266C3F1C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04215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084198F-F87B-4147-A02C-6BF26C0A7F08}" type="datetimeFigureOut">
              <a:rPr lang="en-US">
                <a:solidFill>
                  <a:prstClr val="black">
                    <a:tint val="75000"/>
                  </a:prstClr>
                </a:solidFill>
              </a:rPr>
              <a:pPr>
                <a:defRPr/>
              </a:pPr>
              <a:t>6/2/2011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B54F2CB-5DAD-4A1A-8AE8-04C52A2E188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76028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644CDE0-9029-4923-AC90-17932939C48B}" type="datetimeFigureOut">
              <a:rPr lang="en-US">
                <a:solidFill>
                  <a:prstClr val="black">
                    <a:tint val="75000"/>
                  </a:prstClr>
                </a:solidFill>
              </a:rPr>
              <a:pPr>
                <a:defRPr/>
              </a:pPr>
              <a:t>6/2/2011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8E1836A-E51B-4915-B8A7-FBEED276E59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49617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228D5AFC-C50C-4E66-A16E-AD33CC70959D}" type="datetimeFigureOut">
              <a:rPr lang="en-US">
                <a:solidFill>
                  <a:prstClr val="black">
                    <a:tint val="75000"/>
                  </a:prstClr>
                </a:solidFill>
              </a:rPr>
              <a:pPr>
                <a:defRPr/>
              </a:pPr>
              <a:t>6/2/2011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7FF73324-E516-4927-93B4-BF137AAF077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00401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6214FE7-5417-46F2-99EC-C459ADE43016}" type="datetimeFigureOut">
              <a:rPr lang="en-US">
                <a:solidFill>
                  <a:prstClr val="black">
                    <a:tint val="75000"/>
                  </a:prstClr>
                </a:solidFill>
              </a:rPr>
              <a:pPr>
                <a:defRPr/>
              </a:pPr>
              <a:t>6/2/2011</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EBBCF4CA-570B-45FD-95DC-796CD893971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48489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2F3B9EB-B0E0-4709-BA8B-601F284BC9A1}" type="datetimeFigureOut">
              <a:rPr lang="en-US">
                <a:solidFill>
                  <a:prstClr val="black">
                    <a:tint val="75000"/>
                  </a:prstClr>
                </a:solidFill>
              </a:rPr>
              <a:pPr>
                <a:defRPr/>
              </a:pPr>
              <a:t>6/2/2011</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F0BD019A-6F62-4396-8A26-B7DA5BE0012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04410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4B43600-5520-4938-A895-5F34BB7093AE}" type="datetimeFigureOut">
              <a:rPr lang="en-US">
                <a:solidFill>
                  <a:prstClr val="black">
                    <a:tint val="75000"/>
                  </a:prstClr>
                </a:solidFill>
              </a:rPr>
              <a:pPr>
                <a:defRPr/>
              </a:pPr>
              <a:t>6/2/2011</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E546CDF-E651-4705-8EDF-5AAA460D39D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936784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678A786-429B-49EA-AADC-41F211FCF143}" type="datetimeFigureOut">
              <a:rPr lang="en-US">
                <a:solidFill>
                  <a:prstClr val="black">
                    <a:tint val="75000"/>
                  </a:prstClr>
                </a:solidFill>
              </a:rPr>
              <a:pPr>
                <a:defRPr/>
              </a:pPr>
              <a:t>6/2/2011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5A647CA-2F63-442B-AF82-058E3A76F6E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13137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1B509DC-E38F-40AA-85B9-B04845CE6590}" type="datetimeFigureOut">
              <a:rPr lang="en-US">
                <a:solidFill>
                  <a:prstClr val="black">
                    <a:tint val="75000"/>
                  </a:prstClr>
                </a:solidFill>
              </a:rPr>
              <a:pPr>
                <a:defRPr/>
              </a:pPr>
              <a:t>6/2/2011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E908FFC-BBFE-4E8E-BC59-87BD4C609DC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70490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50681F7-0F33-46C9-ABF6-7C1CCF168E3C}" type="datetimeFigureOut">
              <a:rPr lang="en-US">
                <a:solidFill>
                  <a:prstClr val="black">
                    <a:tint val="75000"/>
                  </a:prstClr>
                </a:solidFill>
              </a:rPr>
              <a:pPr>
                <a:defRPr/>
              </a:pPr>
              <a:t>6/2/2011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554EE73-5C14-4FC9-A90B-7949D6EB4E1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0744622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464C3D3-54E9-4AF3-9CBA-62D204C504B6}" type="datetimeFigureOut">
              <a:rPr lang="en-US">
                <a:solidFill>
                  <a:prstClr val="black">
                    <a:tint val="75000"/>
                  </a:prstClr>
                </a:solidFill>
              </a:rPr>
              <a:pPr>
                <a:defRPr/>
              </a:pPr>
              <a:t>6/2/2011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A1AE9AD-3FE7-4E2C-A3FC-028D739C588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09555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2362200"/>
            <a:ext cx="7772400" cy="1500187"/>
          </a:xfrm>
        </p:spPr>
        <p:txBody>
          <a:bodyPr anchor="ctr">
            <a:normAutofit/>
          </a:bodyPr>
          <a:lstStyle>
            <a:lvl1pPr marL="0" indent="0" algn="ctr">
              <a:buNone/>
              <a:defRPr sz="4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2117" y="0"/>
            <a:ext cx="9139766" cy="68548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609600" y="228600"/>
            <a:ext cx="7772400" cy="533400"/>
          </a:xfrm>
          <a:prstGeom prst="rect">
            <a:avLst/>
          </a:prstGeom>
          <a:noFill/>
          <a:ln w="9525">
            <a:noFill/>
            <a:miter lim="800000"/>
            <a:headEnd/>
            <a:tailEnd/>
          </a:ln>
        </p:spPr>
        <p:txBody>
          <a:bodyPr vert="horz" wrap="none" lIns="91440" tIns="45720" rIns="91440" bIns="45720" numCol="1" anchor="ctr" anchorCtr="0" compatLnSpc="1">
            <a:prstTxWarp prst="textNoShape">
              <a:avLst/>
            </a:prstTxWarp>
            <a:normAutofit/>
          </a:bodyPr>
          <a:lstStyle/>
          <a:p>
            <a:pPr lvl="0"/>
            <a:r>
              <a:rPr lang="en-US" smtClean="0"/>
              <a:t>Click to edit Master title style</a:t>
            </a:r>
            <a:endParaRPr lang="en-US" dirty="0" smtClean="0"/>
          </a:p>
        </p:txBody>
      </p:sp>
      <p:sp>
        <p:nvSpPr>
          <p:cNvPr id="1028" name="Rectangle 3"/>
          <p:cNvSpPr>
            <a:spLocks noGrp="1" noChangeArrowheads="1"/>
          </p:cNvSpPr>
          <p:nvPr>
            <p:ph type="body" idx="1"/>
          </p:nvPr>
        </p:nvSpPr>
        <p:spPr bwMode="auto">
          <a:xfrm>
            <a:off x="685800" y="1143000"/>
            <a:ext cx="77724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2000">
          <a:solidFill>
            <a:schemeClr val="bg1"/>
          </a:solidFill>
          <a:latin typeface="Arial" charset="0"/>
          <a:ea typeface="ＭＳ Ｐゴシック" pitchFamily="16" charset="-128"/>
        </a:defRPr>
      </a:lvl2pPr>
      <a:lvl3pPr algn="l" rtl="0" eaLnBrk="1" fontAlgn="base" hangingPunct="1">
        <a:spcBef>
          <a:spcPct val="0"/>
        </a:spcBef>
        <a:spcAft>
          <a:spcPct val="0"/>
        </a:spcAft>
        <a:defRPr sz="2000">
          <a:solidFill>
            <a:schemeClr val="bg1"/>
          </a:solidFill>
          <a:latin typeface="Arial" charset="0"/>
          <a:ea typeface="ＭＳ Ｐゴシック" pitchFamily="16" charset="-128"/>
        </a:defRPr>
      </a:lvl3pPr>
      <a:lvl4pPr algn="l" rtl="0" eaLnBrk="1" fontAlgn="base" hangingPunct="1">
        <a:spcBef>
          <a:spcPct val="0"/>
        </a:spcBef>
        <a:spcAft>
          <a:spcPct val="0"/>
        </a:spcAft>
        <a:defRPr sz="2000">
          <a:solidFill>
            <a:schemeClr val="bg1"/>
          </a:solidFill>
          <a:latin typeface="Arial" charset="0"/>
          <a:ea typeface="ＭＳ Ｐゴシック" pitchFamily="16" charset="-128"/>
        </a:defRPr>
      </a:lvl4pPr>
      <a:lvl5pPr algn="l" rtl="0" eaLnBrk="1" fontAlgn="base" hangingPunct="1">
        <a:spcBef>
          <a:spcPct val="0"/>
        </a:spcBef>
        <a:spcAft>
          <a:spcPct val="0"/>
        </a:spcAft>
        <a:defRPr sz="2000">
          <a:solidFill>
            <a:schemeClr val="bg1"/>
          </a:solidFill>
          <a:latin typeface="Arial" charset="0"/>
          <a:ea typeface="ＭＳ Ｐゴシック" pitchFamily="16" charset="-128"/>
        </a:defRPr>
      </a:lvl5pPr>
      <a:lvl6pPr marL="457200" algn="l" rtl="0" eaLnBrk="1" fontAlgn="base" hangingPunct="1">
        <a:spcBef>
          <a:spcPct val="0"/>
        </a:spcBef>
        <a:spcAft>
          <a:spcPct val="0"/>
        </a:spcAft>
        <a:defRPr sz="2000">
          <a:solidFill>
            <a:schemeClr val="bg1"/>
          </a:solidFill>
          <a:latin typeface="Arial" charset="0"/>
          <a:ea typeface="ＭＳ Ｐゴシック" pitchFamily="16" charset="-128"/>
        </a:defRPr>
      </a:lvl6pPr>
      <a:lvl7pPr marL="914400" algn="l" rtl="0" eaLnBrk="1" fontAlgn="base" hangingPunct="1">
        <a:spcBef>
          <a:spcPct val="0"/>
        </a:spcBef>
        <a:spcAft>
          <a:spcPct val="0"/>
        </a:spcAft>
        <a:defRPr sz="2000">
          <a:solidFill>
            <a:schemeClr val="bg1"/>
          </a:solidFill>
          <a:latin typeface="Arial" charset="0"/>
          <a:ea typeface="ＭＳ Ｐゴシック" pitchFamily="16" charset="-128"/>
        </a:defRPr>
      </a:lvl7pPr>
      <a:lvl8pPr marL="1371600" algn="l" rtl="0" eaLnBrk="1" fontAlgn="base" hangingPunct="1">
        <a:spcBef>
          <a:spcPct val="0"/>
        </a:spcBef>
        <a:spcAft>
          <a:spcPct val="0"/>
        </a:spcAft>
        <a:defRPr sz="2000">
          <a:solidFill>
            <a:schemeClr val="bg1"/>
          </a:solidFill>
          <a:latin typeface="Arial" charset="0"/>
          <a:ea typeface="ＭＳ Ｐゴシック" pitchFamily="16" charset="-128"/>
        </a:defRPr>
      </a:lvl8pPr>
      <a:lvl9pPr marL="1828800" algn="l" rtl="0" eaLnBrk="1" fontAlgn="base" hangingPunct="1">
        <a:spcBef>
          <a:spcPct val="0"/>
        </a:spcBef>
        <a:spcAft>
          <a:spcPct val="0"/>
        </a:spcAft>
        <a:defRPr sz="2000">
          <a:solidFill>
            <a:schemeClr val="bg1"/>
          </a:solidFill>
          <a:latin typeface="Arial" charset="0"/>
          <a:ea typeface="ＭＳ Ｐゴシック" pitchFamily="16" charset="-128"/>
        </a:defRPr>
      </a:lvl9pPr>
    </p:titleStyle>
    <p:bodyStyle>
      <a:lvl1pPr marL="342900" indent="-342900" algn="l" rtl="0" eaLnBrk="1" fontAlgn="base" hangingPunct="1">
        <a:spcBef>
          <a:spcPct val="20000"/>
        </a:spcBef>
        <a:spcAft>
          <a:spcPct val="0"/>
        </a:spcAft>
        <a:buChar char="•"/>
        <a:defRPr sz="2400">
          <a:solidFill>
            <a:srgbClr val="1C5287"/>
          </a:solidFill>
          <a:latin typeface="+mn-lt"/>
          <a:ea typeface="+mn-ea"/>
          <a:cs typeface="+mn-cs"/>
        </a:defRPr>
      </a:lvl1pPr>
      <a:lvl2pPr marL="742950" indent="-285750" algn="l" rtl="0" eaLnBrk="1" fontAlgn="base" hangingPunct="1">
        <a:spcBef>
          <a:spcPct val="20000"/>
        </a:spcBef>
        <a:spcAft>
          <a:spcPct val="0"/>
        </a:spcAft>
        <a:buChar char="–"/>
        <a:defRPr sz="2400">
          <a:solidFill>
            <a:srgbClr val="1C5287"/>
          </a:solidFill>
          <a:latin typeface="+mn-lt"/>
          <a:ea typeface="+mn-ea"/>
        </a:defRPr>
      </a:lvl2pPr>
      <a:lvl3pPr marL="1143000" indent="-228600" algn="l" rtl="0" eaLnBrk="1" fontAlgn="base" hangingPunct="1">
        <a:spcBef>
          <a:spcPct val="20000"/>
        </a:spcBef>
        <a:spcAft>
          <a:spcPct val="0"/>
        </a:spcAft>
        <a:buChar char="•"/>
        <a:defRPr sz="2400">
          <a:solidFill>
            <a:srgbClr val="1C5287"/>
          </a:solidFill>
          <a:latin typeface="+mn-lt"/>
          <a:ea typeface="+mn-ea"/>
        </a:defRPr>
      </a:lvl3pPr>
      <a:lvl4pPr marL="1600200" indent="-228600" algn="l" rtl="0" eaLnBrk="1" fontAlgn="base" hangingPunct="1">
        <a:spcBef>
          <a:spcPct val="20000"/>
        </a:spcBef>
        <a:spcAft>
          <a:spcPct val="0"/>
        </a:spcAft>
        <a:buChar char="–"/>
        <a:defRPr sz="2400">
          <a:solidFill>
            <a:srgbClr val="1C5287"/>
          </a:solidFill>
          <a:latin typeface="+mn-lt"/>
          <a:ea typeface="+mn-ea"/>
        </a:defRPr>
      </a:lvl4pPr>
      <a:lvl5pPr marL="2057400" indent="-228600" algn="l" rtl="0" eaLnBrk="1" fontAlgn="base" hangingPunct="1">
        <a:spcBef>
          <a:spcPct val="20000"/>
        </a:spcBef>
        <a:spcAft>
          <a:spcPct val="0"/>
        </a:spcAft>
        <a:buChar char="»"/>
        <a:defRPr sz="2400">
          <a:solidFill>
            <a:srgbClr val="1C5287"/>
          </a:solidFill>
          <a:latin typeface="+mn-lt"/>
          <a:ea typeface="+mn-ea"/>
        </a:defRPr>
      </a:lvl5pPr>
      <a:lvl6pPr marL="2514600" indent="-228600" algn="l" rtl="0" eaLnBrk="1" fontAlgn="base" hangingPunct="1">
        <a:spcBef>
          <a:spcPct val="20000"/>
        </a:spcBef>
        <a:spcAft>
          <a:spcPct val="0"/>
        </a:spcAft>
        <a:buChar char="»"/>
        <a:defRPr sz="1500">
          <a:solidFill>
            <a:srgbClr val="1C5287"/>
          </a:solidFill>
          <a:latin typeface="+mn-lt"/>
          <a:ea typeface="+mn-ea"/>
        </a:defRPr>
      </a:lvl6pPr>
      <a:lvl7pPr marL="2971800" indent="-228600" algn="l" rtl="0" eaLnBrk="1" fontAlgn="base" hangingPunct="1">
        <a:spcBef>
          <a:spcPct val="20000"/>
        </a:spcBef>
        <a:spcAft>
          <a:spcPct val="0"/>
        </a:spcAft>
        <a:buChar char="»"/>
        <a:defRPr sz="1500">
          <a:solidFill>
            <a:srgbClr val="1C5287"/>
          </a:solidFill>
          <a:latin typeface="+mn-lt"/>
          <a:ea typeface="+mn-ea"/>
        </a:defRPr>
      </a:lvl7pPr>
      <a:lvl8pPr marL="3429000" indent="-228600" algn="l" rtl="0" eaLnBrk="1" fontAlgn="base" hangingPunct="1">
        <a:spcBef>
          <a:spcPct val="20000"/>
        </a:spcBef>
        <a:spcAft>
          <a:spcPct val="0"/>
        </a:spcAft>
        <a:buChar char="»"/>
        <a:defRPr sz="1500">
          <a:solidFill>
            <a:srgbClr val="1C5287"/>
          </a:solidFill>
          <a:latin typeface="+mn-lt"/>
          <a:ea typeface="+mn-ea"/>
        </a:defRPr>
      </a:lvl8pPr>
      <a:lvl9pPr marL="3886200" indent="-228600" algn="l" rtl="0" eaLnBrk="1" fontAlgn="base" hangingPunct="1">
        <a:spcBef>
          <a:spcPct val="20000"/>
        </a:spcBef>
        <a:spcAft>
          <a:spcPct val="0"/>
        </a:spcAft>
        <a:buChar char="»"/>
        <a:defRPr sz="1500">
          <a:solidFill>
            <a:srgbClr val="1C5287"/>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8CADF9D9-1650-49D4-828D-ACF533FA49B6}" type="datetimeFigureOut">
              <a:rPr lang="en-US">
                <a:solidFill>
                  <a:prstClr val="black">
                    <a:tint val="75000"/>
                  </a:prstClr>
                </a:solidFill>
              </a:rPr>
              <a:pPr>
                <a:defRPr/>
              </a:pPr>
              <a:t>6/2/2011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583DB095-17CB-4FE1-B572-58C053C720E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166222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jpeg"/><Relationship Id="rId3" Type="http://schemas.openxmlformats.org/officeDocument/2006/relationships/image" Target="../media/image6.png"/><Relationship Id="rId7" Type="http://schemas.openxmlformats.org/officeDocument/2006/relationships/image" Target="../media/image10.jpe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17.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pn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 Id="rId14" Type="http://schemas.openxmlformats.org/officeDocument/2006/relationships/image" Target="../media/image17.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ubtitle 2"/>
          <p:cNvSpPr>
            <a:spLocks noGrp="1"/>
          </p:cNvSpPr>
          <p:nvPr>
            <p:ph type="subTitle" idx="1"/>
          </p:nvPr>
        </p:nvSpPr>
        <p:spPr>
          <a:xfrm>
            <a:off x="1371600" y="4343400"/>
            <a:ext cx="6400800" cy="1752600"/>
          </a:xfrm>
        </p:spPr>
        <p:txBody>
          <a:bodyPr/>
          <a:lstStyle/>
          <a:p>
            <a:r>
              <a:rPr lang="en-US" sz="4000" b="1" dirty="0" smtClean="0">
                <a:solidFill>
                  <a:schemeClr val="tx1"/>
                </a:solidFill>
              </a:rPr>
              <a:t>Jimmy </a:t>
            </a:r>
            <a:r>
              <a:rPr lang="en-US" sz="4000" b="1" dirty="0" err="1" smtClean="0">
                <a:solidFill>
                  <a:schemeClr val="tx1"/>
                </a:solidFill>
              </a:rPr>
              <a:t>Bogard</a:t>
            </a:r>
            <a:endParaRPr lang="en-US" sz="4000" b="1" dirty="0" smtClean="0">
              <a:solidFill>
                <a:schemeClr val="tx1"/>
              </a:solidFill>
            </a:endParaRPr>
          </a:p>
          <a:p>
            <a:r>
              <a:rPr lang="en-US" sz="4000" b="1" dirty="0" smtClean="0">
                <a:solidFill>
                  <a:schemeClr val="tx1"/>
                </a:solidFill>
              </a:rPr>
              <a:t>Crafting Wicked Domain Models</a:t>
            </a:r>
          </a:p>
        </p:txBody>
      </p:sp>
      <p:pic>
        <p:nvPicPr>
          <p:cNvPr id="205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1000"/>
            <a:ext cx="6427788" cy="345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5597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133600"/>
            <a:ext cx="8862897"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73408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905000"/>
            <a:ext cx="6759677"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4897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90600"/>
            <a:ext cx="7315200" cy="5453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756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767013"/>
            <a:ext cx="7772400" cy="1500187"/>
          </a:xfrm>
        </p:spPr>
        <p:txBody>
          <a:bodyPr>
            <a:noAutofit/>
          </a:bodyPr>
          <a:lstStyle/>
          <a:p>
            <a:r>
              <a:rPr lang="en-US" sz="8800" dirty="0" smtClean="0"/>
              <a:t>Where’s the behavior?</a:t>
            </a:r>
            <a:endParaRPr lang="en-US" sz="8800" dirty="0"/>
          </a:p>
        </p:txBody>
      </p:sp>
    </p:spTree>
    <p:extLst>
      <p:ext uri="{BB962C8B-B14F-4D97-AF65-F5344CB8AC3E}">
        <p14:creationId xmlns:p14="http://schemas.microsoft.com/office/powerpoint/2010/main" val="219849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15290"/>
            <a:ext cx="7162800" cy="5027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99462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767013"/>
            <a:ext cx="7772400" cy="1500187"/>
          </a:xfrm>
        </p:spPr>
        <p:txBody>
          <a:bodyPr>
            <a:noAutofit/>
          </a:bodyPr>
          <a:lstStyle/>
          <a:p>
            <a:r>
              <a:rPr lang="en-US" sz="8800" dirty="0" smtClean="0"/>
              <a:t>Anemic domain models</a:t>
            </a:r>
            <a:endParaRPr lang="en-US" sz="8800" dirty="0"/>
          </a:p>
        </p:txBody>
      </p:sp>
    </p:spTree>
    <p:extLst>
      <p:ext uri="{BB962C8B-B14F-4D97-AF65-F5344CB8AC3E}">
        <p14:creationId xmlns:p14="http://schemas.microsoft.com/office/powerpoint/2010/main" val="17118758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767013"/>
            <a:ext cx="7772400" cy="1500187"/>
          </a:xfrm>
        </p:spPr>
        <p:txBody>
          <a:bodyPr>
            <a:noAutofit/>
          </a:bodyPr>
          <a:lstStyle/>
          <a:p>
            <a:r>
              <a:rPr lang="en-US" sz="8800" dirty="0" smtClean="0"/>
              <a:t>Pop the hood</a:t>
            </a:r>
            <a:endParaRPr lang="en-US" sz="8800" dirty="0"/>
          </a:p>
        </p:txBody>
      </p:sp>
    </p:spTree>
    <p:extLst>
      <p:ext uri="{BB962C8B-B14F-4D97-AF65-F5344CB8AC3E}">
        <p14:creationId xmlns:p14="http://schemas.microsoft.com/office/powerpoint/2010/main" val="18614517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767013"/>
            <a:ext cx="7772400" cy="1500187"/>
          </a:xfrm>
        </p:spPr>
        <p:txBody>
          <a:bodyPr>
            <a:noAutofit/>
          </a:bodyPr>
          <a:lstStyle/>
          <a:p>
            <a:r>
              <a:rPr lang="en-US" sz="8800" dirty="0" smtClean="0"/>
              <a:t>Offer Assignment Service</a:t>
            </a:r>
            <a:endParaRPr lang="en-US" sz="8800" dirty="0"/>
          </a:p>
        </p:txBody>
      </p:sp>
    </p:spTree>
    <p:extLst>
      <p:ext uri="{BB962C8B-B14F-4D97-AF65-F5344CB8AC3E}">
        <p14:creationId xmlns:p14="http://schemas.microsoft.com/office/powerpoint/2010/main" val="18614517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00125"/>
            <a:ext cx="8001000" cy="5434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02815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438400"/>
            <a:ext cx="8892988"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7872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13" y="392113"/>
            <a:ext cx="8664575"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extBox 4"/>
          <p:cNvSpPr txBox="1">
            <a:spLocks noChangeArrowheads="1"/>
          </p:cNvSpPr>
          <p:nvPr/>
        </p:nvSpPr>
        <p:spPr bwMode="auto">
          <a:xfrm>
            <a:off x="0" y="0"/>
            <a:ext cx="3667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a:solidFill>
                  <a:prstClr val="black"/>
                </a:solidFill>
                <a:cs typeface="Arial" charset="0"/>
              </a:rPr>
              <a:t>CodeStock is proudly partnered with:</a:t>
            </a:r>
          </a:p>
        </p:txBody>
      </p:sp>
      <p:sp>
        <p:nvSpPr>
          <p:cNvPr id="3076" name="TextBox 5"/>
          <p:cNvSpPr txBox="1">
            <a:spLocks noChangeArrowheads="1"/>
          </p:cNvSpPr>
          <p:nvPr/>
        </p:nvSpPr>
        <p:spPr bwMode="auto">
          <a:xfrm>
            <a:off x="647700" y="3665538"/>
            <a:ext cx="7848600"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sz="2400" b="1">
                <a:solidFill>
                  <a:prstClr val="black"/>
                </a:solidFill>
                <a:cs typeface="Arial" charset="0"/>
              </a:rPr>
              <a:t>Send instant feedback on this session via Twitter:</a:t>
            </a:r>
          </a:p>
          <a:p>
            <a:pPr fontAlgn="base">
              <a:spcBef>
                <a:spcPct val="0"/>
              </a:spcBef>
              <a:spcAft>
                <a:spcPct val="0"/>
              </a:spcAft>
            </a:pPr>
            <a:endParaRPr lang="en-US">
              <a:solidFill>
                <a:prstClr val="black"/>
              </a:solidFill>
              <a:cs typeface="Arial" charset="0"/>
            </a:endParaRPr>
          </a:p>
          <a:p>
            <a:pPr fontAlgn="base">
              <a:spcBef>
                <a:spcPct val="0"/>
              </a:spcBef>
              <a:spcAft>
                <a:spcPct val="0"/>
              </a:spcAft>
            </a:pPr>
            <a:r>
              <a:rPr lang="en-US">
                <a:solidFill>
                  <a:prstClr val="black"/>
                </a:solidFill>
                <a:cs typeface="Arial" charset="0"/>
              </a:rPr>
              <a:t>    </a:t>
            </a:r>
            <a:r>
              <a:rPr lang="en-US" sz="2000">
                <a:solidFill>
                  <a:prstClr val="black"/>
                </a:solidFill>
                <a:cs typeface="Arial" charset="0"/>
              </a:rPr>
              <a:t>Send a direct message with the room number to @CodeStock</a:t>
            </a:r>
          </a:p>
          <a:p>
            <a:pPr fontAlgn="base">
              <a:spcBef>
                <a:spcPct val="0"/>
              </a:spcBef>
              <a:spcAft>
                <a:spcPct val="0"/>
              </a:spcAft>
            </a:pPr>
            <a:r>
              <a:rPr lang="en-US" sz="2000">
                <a:solidFill>
                  <a:prstClr val="black"/>
                </a:solidFill>
                <a:cs typeface="Arial" charset="0"/>
              </a:rPr>
              <a:t>    </a:t>
            </a:r>
            <a:r>
              <a:rPr lang="en-US" sz="2000">
                <a:solidFill>
                  <a:prstClr val="black"/>
                </a:solidFill>
                <a:latin typeface="Courier New" pitchFamily="49" charset="0"/>
                <a:cs typeface="Courier New" pitchFamily="49" charset="0"/>
              </a:rPr>
              <a:t>d codestock 503 This session is great!</a:t>
            </a:r>
          </a:p>
          <a:p>
            <a:pPr fontAlgn="base">
              <a:spcBef>
                <a:spcPct val="0"/>
              </a:spcBef>
              <a:spcAft>
                <a:spcPct val="0"/>
              </a:spcAft>
            </a:pPr>
            <a:endParaRPr lang="en-US" sz="2000">
              <a:solidFill>
                <a:prstClr val="black"/>
              </a:solidFill>
              <a:latin typeface="Courier New" pitchFamily="49" charset="0"/>
              <a:cs typeface="Courier New" pitchFamily="49" charset="0"/>
            </a:endParaRPr>
          </a:p>
          <a:p>
            <a:pPr fontAlgn="base">
              <a:spcBef>
                <a:spcPct val="0"/>
              </a:spcBef>
              <a:spcAft>
                <a:spcPct val="0"/>
              </a:spcAft>
            </a:pPr>
            <a:r>
              <a:rPr lang="en-US" sz="2000">
                <a:solidFill>
                  <a:prstClr val="black"/>
                </a:solidFill>
                <a:cs typeface="Arial" charset="0"/>
              </a:rPr>
              <a:t>For more information on sending feedback using Twitter while at CodeStock, please see the “CodeStock README” in your CodeStock guide.</a:t>
            </a:r>
            <a:endParaRPr lang="en-US" sz="2000">
              <a:solidFill>
                <a:prstClr val="black"/>
              </a:solidFill>
              <a:latin typeface="Courier New" pitchFamily="49" charset="0"/>
              <a:cs typeface="Courier New" pitchFamily="49" charset="0"/>
            </a:endParaRPr>
          </a:p>
        </p:txBody>
      </p:sp>
      <p:sp>
        <p:nvSpPr>
          <p:cNvPr id="7" name="TextBox 6"/>
          <p:cNvSpPr txBox="1"/>
          <p:nvPr/>
        </p:nvSpPr>
        <p:spPr>
          <a:xfrm>
            <a:off x="1557338" y="2830513"/>
            <a:ext cx="6029325" cy="369887"/>
          </a:xfrm>
          <a:prstGeom prst="rect">
            <a:avLst/>
          </a:prstGeom>
          <a:noFill/>
        </p:spPr>
        <p:txBody>
          <a:bodyPr wrap="none">
            <a:spAutoFit/>
          </a:bodyPr>
          <a:lstStyle/>
          <a:p>
            <a:pPr>
              <a:defRPr/>
            </a:pPr>
            <a:r>
              <a:rPr lang="en-US" i="1" dirty="0" err="1">
                <a:solidFill>
                  <a:prstClr val="white">
                    <a:lumMod val="50000"/>
                  </a:prstClr>
                </a:solidFill>
                <a:cs typeface="Arial" charset="0"/>
              </a:rPr>
              <a:t>RecruitWise</a:t>
            </a:r>
            <a:r>
              <a:rPr lang="en-US" i="1" dirty="0">
                <a:solidFill>
                  <a:prstClr val="white">
                    <a:lumMod val="50000"/>
                  </a:prstClr>
                </a:solidFill>
                <a:cs typeface="Arial" charset="0"/>
              </a:rPr>
              <a:t> and Staff with Excellence - www.recruitwise.jobs</a:t>
            </a:r>
          </a:p>
        </p:txBody>
      </p:sp>
    </p:spTree>
    <p:extLst>
      <p:ext uri="{BB962C8B-B14F-4D97-AF65-F5344CB8AC3E}">
        <p14:creationId xmlns:p14="http://schemas.microsoft.com/office/powerpoint/2010/main" val="26477494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8780501"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24919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144979"/>
            <a:ext cx="6858000" cy="4926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18610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143000"/>
            <a:ext cx="678927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34364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767013"/>
            <a:ext cx="7772400" cy="1500187"/>
          </a:xfrm>
        </p:spPr>
        <p:txBody>
          <a:bodyPr>
            <a:noAutofit/>
          </a:bodyPr>
          <a:lstStyle/>
          <a:p>
            <a:r>
              <a:rPr lang="en-US" sz="8800" dirty="0" smtClean="0"/>
              <a:t>Behavior is there…</a:t>
            </a:r>
            <a:endParaRPr lang="en-US" sz="8800" dirty="0"/>
          </a:p>
        </p:txBody>
      </p:sp>
    </p:spTree>
    <p:extLst>
      <p:ext uri="{BB962C8B-B14F-4D97-AF65-F5344CB8AC3E}">
        <p14:creationId xmlns:p14="http://schemas.microsoft.com/office/powerpoint/2010/main" val="741104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767013"/>
            <a:ext cx="7772400" cy="1500187"/>
          </a:xfrm>
        </p:spPr>
        <p:txBody>
          <a:bodyPr>
            <a:noAutofit/>
          </a:bodyPr>
          <a:lstStyle/>
          <a:p>
            <a:r>
              <a:rPr lang="en-US" sz="8800" dirty="0" smtClean="0"/>
              <a:t>…but in the wrong place!</a:t>
            </a:r>
            <a:endParaRPr lang="en-US" sz="8800" dirty="0"/>
          </a:p>
        </p:txBody>
      </p:sp>
    </p:spTree>
    <p:extLst>
      <p:ext uri="{BB962C8B-B14F-4D97-AF65-F5344CB8AC3E}">
        <p14:creationId xmlns:p14="http://schemas.microsoft.com/office/powerpoint/2010/main" val="30734746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767013"/>
            <a:ext cx="7772400" cy="1500187"/>
          </a:xfrm>
        </p:spPr>
        <p:txBody>
          <a:bodyPr>
            <a:noAutofit/>
          </a:bodyPr>
          <a:lstStyle/>
          <a:p>
            <a:r>
              <a:rPr lang="en-US" sz="8800" dirty="0" smtClean="0"/>
              <a:t>Solution</a:t>
            </a:r>
            <a:endParaRPr lang="en-US" sz="8800" dirty="0"/>
          </a:p>
        </p:txBody>
      </p:sp>
    </p:spTree>
    <p:extLst>
      <p:ext uri="{BB962C8B-B14F-4D97-AF65-F5344CB8AC3E}">
        <p14:creationId xmlns:p14="http://schemas.microsoft.com/office/powerpoint/2010/main" val="34404226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7" descr="logo_orange.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5600" y="4267200"/>
            <a:ext cx="329723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8" descr="CvsPharmacy.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388620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15" descr="AutoZoneLogo.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953000"/>
            <a:ext cx="29718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11" descr="Scripps titl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5486400"/>
            <a:ext cx="1828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14" descr="Aldis%20Logo%5B2%5D.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352800"/>
            <a:ext cx="220980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13" descr="y12-logo.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85800" y="5791200"/>
            <a:ext cx="16764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9" descr="denso_logo.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57200" y="2971800"/>
            <a:ext cx="23622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05" name="Group 8"/>
          <p:cNvGrpSpPr>
            <a:grpSpLocks/>
          </p:cNvGrpSpPr>
          <p:nvPr/>
        </p:nvGrpSpPr>
        <p:grpSpPr bwMode="auto">
          <a:xfrm>
            <a:off x="152400" y="76200"/>
            <a:ext cx="8839200" cy="3276600"/>
            <a:chOff x="1784968" y="2514333"/>
            <a:chExt cx="4996833" cy="9605097"/>
          </a:xfrm>
        </p:grpSpPr>
        <p:sp>
          <p:nvSpPr>
            <p:cNvPr id="7" name="TextBox 6"/>
            <p:cNvSpPr txBox="1"/>
            <p:nvPr/>
          </p:nvSpPr>
          <p:spPr>
            <a:xfrm>
              <a:off x="1784968" y="2514333"/>
              <a:ext cx="4996833" cy="2550190"/>
            </a:xfrm>
            <a:prstGeom prst="rect">
              <a:avLst/>
            </a:prstGeom>
            <a:solidFill>
              <a:schemeClr val="tx1"/>
            </a:solidFill>
          </p:spPr>
          <p:txBody>
            <a:bodyPr>
              <a:spAutoFit/>
            </a:bodyPr>
            <a:lstStyle/>
            <a:p>
              <a:pPr algn="ctr">
                <a:defRPr/>
              </a:pPr>
              <a:endParaRPr lang="en-US" sz="2800" b="1" dirty="0">
                <a:ln w="28575">
                  <a:noFill/>
                </a:ln>
                <a:solidFill>
                  <a:prstClr val="white"/>
                </a:solidFill>
                <a:effectLst>
                  <a:outerShdw blurRad="50800" dist="38100" dir="8100000" algn="tr" rotWithShape="0">
                    <a:prstClr val="black">
                      <a:alpha val="40000"/>
                    </a:prstClr>
                  </a:outerShdw>
                </a:effectLst>
                <a:latin typeface="Corbel" pitchFamily="34" charset="0"/>
                <a:cs typeface="Arial" charset="0"/>
              </a:endParaRPr>
            </a:p>
            <a:p>
              <a:pPr algn="ctr">
                <a:defRPr/>
              </a:pPr>
              <a:endParaRPr lang="en-US" sz="2800" b="1" dirty="0">
                <a:ln w="28575">
                  <a:noFill/>
                </a:ln>
                <a:solidFill>
                  <a:prstClr val="white"/>
                </a:solidFill>
                <a:effectLst>
                  <a:outerShdw blurRad="50800" dist="38100" dir="8100000" algn="tr" rotWithShape="0">
                    <a:prstClr val="black">
                      <a:alpha val="40000"/>
                    </a:prstClr>
                  </a:outerShdw>
                </a:effectLst>
                <a:latin typeface="Corbel" pitchFamily="34" charset="0"/>
                <a:cs typeface="Arial" charset="0"/>
              </a:endParaRPr>
            </a:p>
            <a:p>
              <a:pPr algn="ctr">
                <a:defRPr/>
              </a:pPr>
              <a:endParaRPr lang="en-US" sz="2800" b="1" dirty="0">
                <a:ln w="28575">
                  <a:noFill/>
                </a:ln>
                <a:solidFill>
                  <a:prstClr val="white"/>
                </a:solidFill>
                <a:effectLst>
                  <a:outerShdw blurRad="50800" dist="38100" dir="8100000" algn="tr" rotWithShape="0">
                    <a:prstClr val="black">
                      <a:alpha val="40000"/>
                    </a:prstClr>
                  </a:outerShdw>
                </a:effectLst>
                <a:latin typeface="Corbel" pitchFamily="34" charset="0"/>
                <a:cs typeface="Arial" charset="0"/>
              </a:endParaRPr>
            </a:p>
            <a:p>
              <a:pPr algn="ctr">
                <a:defRPr/>
              </a:pPr>
              <a:endParaRPr lang="en-US" sz="2800" b="1" dirty="0">
                <a:ln w="28575">
                  <a:noFill/>
                </a:ln>
                <a:solidFill>
                  <a:prstClr val="white"/>
                </a:solidFill>
                <a:effectLst>
                  <a:outerShdw blurRad="50800" dist="38100" dir="8100000" algn="tr" rotWithShape="0">
                    <a:prstClr val="black">
                      <a:alpha val="40000"/>
                    </a:prstClr>
                  </a:outerShdw>
                </a:effectLst>
                <a:latin typeface="Corbel" pitchFamily="34" charset="0"/>
                <a:cs typeface="Arial" charset="0"/>
              </a:endParaRPr>
            </a:p>
            <a:p>
              <a:pPr algn="ctr">
                <a:defRPr/>
              </a:pPr>
              <a:endParaRPr lang="en-US" sz="2800" b="1" dirty="0">
                <a:ln w="28575">
                  <a:noFill/>
                </a:ln>
                <a:solidFill>
                  <a:prstClr val="white"/>
                </a:solidFill>
                <a:effectLst>
                  <a:outerShdw blurRad="50800" dist="38100" dir="8100000" algn="tr" rotWithShape="0">
                    <a:prstClr val="black">
                      <a:alpha val="40000"/>
                    </a:prstClr>
                  </a:outerShdw>
                </a:effectLst>
                <a:latin typeface="Corbel" pitchFamily="34" charset="0"/>
                <a:cs typeface="Arial" charset="0"/>
              </a:endParaRPr>
            </a:p>
            <a:p>
              <a:pPr algn="ctr">
                <a:defRPr/>
              </a:pPr>
              <a:endParaRPr lang="en-US" sz="1600" b="1" dirty="0">
                <a:ln w="28575">
                  <a:noFill/>
                </a:ln>
                <a:solidFill>
                  <a:prstClr val="white"/>
                </a:solidFill>
                <a:effectLst>
                  <a:outerShdw blurRad="50800" dist="38100" dir="8100000" algn="tr" rotWithShape="0">
                    <a:prstClr val="black">
                      <a:alpha val="40000"/>
                    </a:prstClr>
                  </a:outerShdw>
                </a:effectLst>
                <a:latin typeface="Corbel" pitchFamily="34" charset="0"/>
                <a:cs typeface="Arial" charset="0"/>
              </a:endParaRPr>
            </a:p>
          </p:txBody>
        </p:sp>
        <p:sp>
          <p:nvSpPr>
            <p:cNvPr id="8" name="TextBox 7"/>
            <p:cNvSpPr txBox="1"/>
            <p:nvPr/>
          </p:nvSpPr>
          <p:spPr>
            <a:xfrm>
              <a:off x="1784968" y="3689705"/>
              <a:ext cx="4996833" cy="8429725"/>
            </a:xfrm>
            <a:prstGeom prst="rect">
              <a:avLst/>
            </a:prstGeom>
            <a:solidFill>
              <a:schemeClr val="tx1"/>
            </a:solidFill>
          </p:spPr>
          <p:txBody>
            <a:bodyPr>
              <a:spAutoFit/>
            </a:bodyPr>
            <a:lstStyle/>
            <a:p>
              <a:pPr algn="ctr">
                <a:defRPr/>
              </a:pPr>
              <a:r>
                <a:rPr lang="en-US" sz="22500" b="1" dirty="0">
                  <a:ln w="28575">
                    <a:noFill/>
                  </a:ln>
                  <a:solidFill>
                    <a:prstClr val="white"/>
                  </a:solidFill>
                  <a:effectLst>
                    <a:outerShdw blurRad="50800" dist="38100" dir="8100000" algn="tr" rotWithShape="0">
                      <a:prstClr val="black">
                        <a:alpha val="40000"/>
                      </a:prstClr>
                    </a:outerShdw>
                  </a:effectLst>
                  <a:latin typeface="IrisUPC" pitchFamily="34" charset="-34"/>
                  <a:cs typeface="Arial" charset="0"/>
                </a:rPr>
                <a:t>CADRE</a:t>
              </a:r>
              <a:r>
                <a:rPr lang="en-US" sz="15500" b="1" dirty="0">
                  <a:ln w="12700">
                    <a:solidFill>
                      <a:prstClr val="black"/>
                    </a:solidFill>
                  </a:ln>
                  <a:solidFill>
                    <a:srgbClr val="D20000"/>
                  </a:solidFill>
                  <a:effectLst>
                    <a:outerShdw blurRad="50800" dist="38100" dir="8100000" algn="tr" rotWithShape="0">
                      <a:prstClr val="black">
                        <a:alpha val="40000"/>
                      </a:prstClr>
                    </a:outerShdw>
                  </a:effectLst>
                  <a:latin typeface="Book Antiqua" pitchFamily="18" charset="0"/>
                  <a:cs typeface="Arial" charset="0"/>
                </a:rPr>
                <a:t>5</a:t>
              </a:r>
            </a:p>
          </p:txBody>
        </p:sp>
      </p:grpSp>
      <p:sp>
        <p:nvSpPr>
          <p:cNvPr id="6" name="Rectangle 5"/>
          <p:cNvSpPr/>
          <p:nvPr/>
        </p:nvSpPr>
        <p:spPr>
          <a:xfrm>
            <a:off x="152400" y="152400"/>
            <a:ext cx="8761413" cy="671513"/>
          </a:xfrm>
          <a:prstGeom prst="rect">
            <a:avLst/>
          </a:prstGeom>
        </p:spPr>
        <p:txBody>
          <a:bodyPr>
            <a:spAutoFit/>
          </a:bodyPr>
          <a:lstStyle/>
          <a:p>
            <a:pPr algn="ctr">
              <a:defRPr/>
            </a:pPr>
            <a:r>
              <a:rPr lang="en-US" sz="4400" dirty="0">
                <a:ln w="28575">
                  <a:noFill/>
                </a:ln>
                <a:solidFill>
                  <a:prstClr val="white"/>
                </a:solidFill>
                <a:effectLst>
                  <a:outerShdw blurRad="50800" dist="38100" dir="8100000" algn="tr" rotWithShape="0">
                    <a:prstClr val="black">
                      <a:alpha val="40000"/>
                    </a:prstClr>
                  </a:outerShdw>
                </a:effectLst>
                <a:latin typeface="Corbel" pitchFamily="34" charset="0"/>
                <a:cs typeface="CordiaUPC" pitchFamily="34" charset="-34"/>
              </a:rPr>
              <a:t>The Hardest Problems </a:t>
            </a:r>
          </a:p>
          <a:p>
            <a:pPr algn="ctr">
              <a:defRPr/>
            </a:pPr>
            <a:r>
              <a:rPr lang="en-US" sz="4400" dirty="0">
                <a:ln w="28575">
                  <a:noFill/>
                </a:ln>
                <a:solidFill>
                  <a:prstClr val="white"/>
                </a:solidFill>
                <a:effectLst>
                  <a:outerShdw blurRad="50800" dist="38100" dir="8100000" algn="tr" rotWithShape="0">
                    <a:prstClr val="black">
                      <a:alpha val="40000"/>
                    </a:prstClr>
                  </a:outerShdw>
                </a:effectLst>
                <a:latin typeface="Corbel" pitchFamily="34" charset="0"/>
                <a:cs typeface="CordiaUPC" pitchFamily="34" charset="-34"/>
              </a:rPr>
              <a:t>Solved By the Best Engineers </a:t>
            </a:r>
          </a:p>
        </p:txBody>
      </p:sp>
      <p:pic>
        <p:nvPicPr>
          <p:cNvPr id="4107" name="Picture 12" descr="siemens_logo.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971800" y="6019800"/>
            <a:ext cx="3124200"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6" descr="delta-logo-gde.jp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172200" y="3505200"/>
            <a:ext cx="2438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9" descr="Coke_logo_round.jp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90600" y="4038600"/>
            <a:ext cx="1219200"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0" descr="Scripps image.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3505200" y="5334000"/>
            <a:ext cx="7620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8" descr="ORNL_45.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6477000" y="5562600"/>
            <a:ext cx="220662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20" descr="cellular-sales-logo.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228600" y="5257800"/>
            <a:ext cx="28194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85106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767013"/>
            <a:ext cx="7772400" cy="1500187"/>
          </a:xfrm>
        </p:spPr>
        <p:txBody>
          <a:bodyPr>
            <a:noAutofit/>
          </a:bodyPr>
          <a:lstStyle/>
          <a:p>
            <a:r>
              <a:rPr lang="en-US" sz="8800" dirty="0" smtClean="0"/>
              <a:t>What is a domain model?</a:t>
            </a:r>
            <a:endParaRPr lang="en-US" sz="8800" dirty="0"/>
          </a:p>
        </p:txBody>
      </p:sp>
    </p:spTree>
    <p:extLst>
      <p:ext uri="{BB962C8B-B14F-4D97-AF65-F5344CB8AC3E}">
        <p14:creationId xmlns:p14="http://schemas.microsoft.com/office/powerpoint/2010/main" val="2234195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767013"/>
            <a:ext cx="7772400" cy="1500187"/>
          </a:xfrm>
        </p:spPr>
        <p:txBody>
          <a:bodyPr>
            <a:noAutofit/>
          </a:bodyPr>
          <a:lstStyle/>
          <a:p>
            <a:r>
              <a:rPr lang="en-US" sz="8800" dirty="0" smtClean="0"/>
              <a:t>Why should I care?</a:t>
            </a:r>
            <a:endParaRPr lang="en-US" sz="8800" dirty="0"/>
          </a:p>
        </p:txBody>
      </p:sp>
    </p:spTree>
    <p:extLst>
      <p:ext uri="{BB962C8B-B14F-4D97-AF65-F5344CB8AC3E}">
        <p14:creationId xmlns:p14="http://schemas.microsoft.com/office/powerpoint/2010/main" val="3584807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767013"/>
            <a:ext cx="7772400" cy="1500187"/>
          </a:xfrm>
        </p:spPr>
        <p:txBody>
          <a:bodyPr>
            <a:noAutofit/>
          </a:bodyPr>
          <a:lstStyle/>
          <a:p>
            <a:r>
              <a:rPr lang="en-US" sz="8800" dirty="0" smtClean="0"/>
              <a:t>Good news</a:t>
            </a:r>
            <a:endParaRPr lang="en-US" sz="8800" dirty="0"/>
          </a:p>
        </p:txBody>
      </p:sp>
    </p:spTree>
    <p:extLst>
      <p:ext uri="{BB962C8B-B14F-4D97-AF65-F5344CB8AC3E}">
        <p14:creationId xmlns:p14="http://schemas.microsoft.com/office/powerpoint/2010/main" val="3364507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767013"/>
            <a:ext cx="7772400" cy="1500187"/>
          </a:xfrm>
        </p:spPr>
        <p:txBody>
          <a:bodyPr>
            <a:noAutofit/>
          </a:bodyPr>
          <a:lstStyle/>
          <a:p>
            <a:r>
              <a:rPr lang="en-US" sz="8800" dirty="0" smtClean="0"/>
              <a:t>Current State</a:t>
            </a:r>
            <a:endParaRPr lang="en-US" sz="8800" dirty="0"/>
          </a:p>
        </p:txBody>
      </p:sp>
    </p:spTree>
    <p:extLst>
      <p:ext uri="{BB962C8B-B14F-4D97-AF65-F5344CB8AC3E}">
        <p14:creationId xmlns:p14="http://schemas.microsoft.com/office/powerpoint/2010/main" val="2454386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07" y="1180605"/>
            <a:ext cx="8996593" cy="456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081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4" y="1981200"/>
            <a:ext cx="9039726"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1129657"/>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spring">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Headspring</Template>
  <TotalTime>924</TotalTime>
  <Words>388</Words>
  <Application>Microsoft Office PowerPoint</Application>
  <PresentationFormat>On-screen Show (4:3)</PresentationFormat>
  <Paragraphs>71</Paragraphs>
  <Slides>25</Slides>
  <Notes>17</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Headspring</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Jimmy Bogard</dc:creator>
  <cp:lastModifiedBy>Jimmy Bogard</cp:lastModifiedBy>
  <cp:revision>17</cp:revision>
  <dcterms:created xsi:type="dcterms:W3CDTF">2011-06-03T02:52:23Z</dcterms:created>
  <dcterms:modified xsi:type="dcterms:W3CDTF">2011-06-03T18:16:54Z</dcterms:modified>
</cp:coreProperties>
</file>