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8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0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1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3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6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7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8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9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20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21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2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3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4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25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26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81.xml" ContentType="application/vnd.openxmlformats-officedocument.presentationml.tags+xml"/>
  <Override PartName="/ppt/notesSlides/notesSlide35.xml" ContentType="application/vnd.openxmlformats-officedocument.presentationml.notesSlide+xml"/>
  <Override PartName="/ppt/tags/tag82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tags/tag83.xml" ContentType="application/vnd.openxmlformats-officedocument.presentationml.tags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tags/tag84.xml" ContentType="application/vnd.openxmlformats-officedocument.presentationml.tags+xml"/>
  <Override PartName="/ppt/notesSlides/notesSlide47.xml" ContentType="application/vnd.openxmlformats-officedocument.presentationml.notesSlide+xml"/>
  <Override PartName="/ppt/tags/tag85.xml" ContentType="application/vnd.openxmlformats-officedocument.presentationml.tags+xml"/>
  <Override PartName="/ppt/notesSlides/notesSlide48.xml" ContentType="application/vnd.openxmlformats-officedocument.presentationml.notesSlide+xml"/>
  <Override PartName="/ppt/tags/tag86.xml" ContentType="application/vnd.openxmlformats-officedocument.presentationml.tags+xml"/>
  <Override PartName="/ppt/notesSlides/notesSlide49.xml" ContentType="application/vnd.openxmlformats-officedocument.presentationml.notesSlide+xml"/>
  <Override PartName="/ppt/tags/tag87.xml" ContentType="application/vnd.openxmlformats-officedocument.presentationml.tags+xml"/>
  <Override PartName="/ppt/notesSlides/notesSlide50.xml" ContentType="application/vnd.openxmlformats-officedocument.presentationml.notesSlide+xml"/>
  <Override PartName="/ppt/tags/tag88.xml" ContentType="application/vnd.openxmlformats-officedocument.presentationml.tags+xml"/>
  <Override PartName="/ppt/notesSlides/notesSlide51.xml" ContentType="application/vnd.openxmlformats-officedocument.presentationml.notesSlide+xml"/>
  <Override PartName="/ppt/tags/tag89.xml" ContentType="application/vnd.openxmlformats-officedocument.presentationml.tags+xml"/>
  <Override PartName="/ppt/notesSlides/notesSlide52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08"/>
  </p:notesMasterIdLst>
  <p:sldIdLst>
    <p:sldId id="274" r:id="rId2"/>
    <p:sldId id="277" r:id="rId3"/>
    <p:sldId id="276" r:id="rId4"/>
    <p:sldId id="278" r:id="rId5"/>
    <p:sldId id="279" r:id="rId6"/>
    <p:sldId id="280" r:id="rId7"/>
    <p:sldId id="281" r:id="rId8"/>
    <p:sldId id="282" r:id="rId9"/>
    <p:sldId id="283" r:id="rId10"/>
    <p:sldId id="285" r:id="rId11"/>
    <p:sldId id="284" r:id="rId12"/>
    <p:sldId id="286" r:id="rId13"/>
    <p:sldId id="287" r:id="rId14"/>
    <p:sldId id="288" r:id="rId15"/>
    <p:sldId id="289" r:id="rId16"/>
    <p:sldId id="291" r:id="rId17"/>
    <p:sldId id="292" r:id="rId18"/>
    <p:sldId id="294" r:id="rId19"/>
    <p:sldId id="293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27" r:id="rId40"/>
    <p:sldId id="322" r:id="rId41"/>
    <p:sldId id="328" r:id="rId42"/>
    <p:sldId id="324" r:id="rId43"/>
    <p:sldId id="325" r:id="rId44"/>
    <p:sldId id="326" r:id="rId45"/>
    <p:sldId id="329" r:id="rId46"/>
    <p:sldId id="330" r:id="rId47"/>
    <p:sldId id="331" r:id="rId48"/>
    <p:sldId id="332" r:id="rId49"/>
    <p:sldId id="256" r:id="rId50"/>
    <p:sldId id="257" r:id="rId51"/>
    <p:sldId id="258" r:id="rId52"/>
    <p:sldId id="259" r:id="rId53"/>
    <p:sldId id="260" r:id="rId54"/>
    <p:sldId id="261" r:id="rId55"/>
    <p:sldId id="262" r:id="rId56"/>
    <p:sldId id="263" r:id="rId57"/>
    <p:sldId id="333" r:id="rId58"/>
    <p:sldId id="334" r:id="rId59"/>
    <p:sldId id="335" r:id="rId60"/>
    <p:sldId id="264" r:id="rId61"/>
    <p:sldId id="265" r:id="rId62"/>
    <p:sldId id="336" r:id="rId63"/>
    <p:sldId id="266" r:id="rId64"/>
    <p:sldId id="268" r:id="rId65"/>
    <p:sldId id="269" r:id="rId66"/>
    <p:sldId id="337" r:id="rId67"/>
    <p:sldId id="270" r:id="rId68"/>
    <p:sldId id="271" r:id="rId69"/>
    <p:sldId id="272" r:id="rId70"/>
    <p:sldId id="273" r:id="rId71"/>
    <p:sldId id="338" r:id="rId72"/>
    <p:sldId id="339" r:id="rId73"/>
    <p:sldId id="342" r:id="rId74"/>
    <p:sldId id="343" r:id="rId75"/>
    <p:sldId id="344" r:id="rId76"/>
    <p:sldId id="345" r:id="rId77"/>
    <p:sldId id="346" r:id="rId78"/>
    <p:sldId id="347" r:id="rId79"/>
    <p:sldId id="348" r:id="rId80"/>
    <p:sldId id="349" r:id="rId81"/>
    <p:sldId id="341" r:id="rId82"/>
    <p:sldId id="350" r:id="rId83"/>
    <p:sldId id="340" r:id="rId84"/>
    <p:sldId id="351" r:id="rId85"/>
    <p:sldId id="353" r:id="rId86"/>
    <p:sldId id="355" r:id="rId87"/>
    <p:sldId id="356" r:id="rId88"/>
    <p:sldId id="357" r:id="rId89"/>
    <p:sldId id="358" r:id="rId90"/>
    <p:sldId id="359" r:id="rId91"/>
    <p:sldId id="354" r:id="rId92"/>
    <p:sldId id="369" r:id="rId93"/>
    <p:sldId id="372" r:id="rId94"/>
    <p:sldId id="373" r:id="rId95"/>
    <p:sldId id="374" r:id="rId96"/>
    <p:sldId id="375" r:id="rId97"/>
    <p:sldId id="360" r:id="rId98"/>
    <p:sldId id="361" r:id="rId99"/>
    <p:sldId id="362" r:id="rId100"/>
    <p:sldId id="363" r:id="rId101"/>
    <p:sldId id="364" r:id="rId102"/>
    <p:sldId id="365" r:id="rId103"/>
    <p:sldId id="366" r:id="rId104"/>
    <p:sldId id="367" r:id="rId105"/>
    <p:sldId id="368" r:id="rId106"/>
    <p:sldId id="275" r:id="rId10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DFD9D9"/>
    <a:srgbClr val="E8E4E4"/>
    <a:srgbClr val="0079C1"/>
    <a:srgbClr val="177EC5"/>
    <a:srgbClr val="404040"/>
    <a:srgbClr val="F4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83397" autoAdjust="0"/>
  </p:normalViewPr>
  <p:slideViewPr>
    <p:cSldViewPr snapToGrid="0" snapToObjects="1">
      <p:cViewPr varScale="1">
        <p:scale>
          <a:sx n="94" d="100"/>
          <a:sy n="94" d="100"/>
        </p:scale>
        <p:origin x="966" y="6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385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DA21E-28F9-429C-875C-CFE3ACB8D770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2B9C4-3265-4C64-80EB-D0107FD0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79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domain event dispatcher is responsible for taking domain events</a:t>
            </a:r>
            <a:r>
              <a:rPr lang="en-US" baseline="0" dirty="0"/>
              <a:t> and dispatching them to event handlers (and eventually other documents)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860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dispatcher reads</a:t>
            </a:r>
            <a:r>
              <a:rPr lang="en-US" baseline="0" dirty="0"/>
              <a:t> the first event from the 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321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will dispatch</a:t>
            </a:r>
            <a:r>
              <a:rPr lang="en-US" baseline="0" dirty="0"/>
              <a:t> it to handlers, who know how to match domain events to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0519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domain event is matched to an document, and the document handles it by mutating its data and storing this handled domain event in its inbox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5990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document</a:t>
            </a:r>
            <a:r>
              <a:rPr lang="en-US" baseline="0" dirty="0"/>
              <a:t> </a:t>
            </a:r>
            <a:r>
              <a:rPr lang="en-US" baseline="0" dirty="0" err="1"/>
              <a:t>document</a:t>
            </a:r>
            <a:r>
              <a:rPr lang="en-US" baseline="0" dirty="0"/>
              <a:t> transaction succeeds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853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Dispatcher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IDocumentMessageHandler</a:t>
            </a:r>
            <a:endParaRPr lang="en-US" dirty="0"/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OrderCreatedHandler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9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document</a:t>
            </a:r>
            <a:r>
              <a:rPr lang="en-US" baseline="0" dirty="0"/>
              <a:t> </a:t>
            </a:r>
            <a:r>
              <a:rPr lang="en-US" baseline="0" dirty="0" err="1"/>
              <a:t>document</a:t>
            </a:r>
            <a:r>
              <a:rPr lang="en-US" baseline="0" dirty="0"/>
              <a:t> transaction succeeds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853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Upon dispatch to the secon</a:t>
            </a:r>
            <a:r>
              <a:rPr lang="en-US" baseline="0" dirty="0"/>
              <a:t>d document however, this one fails, so no data is written and no event stored in the outbox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45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Detecting</a:t>
            </a:r>
            <a:r>
              <a:rPr lang="en-US" baseline="0" dirty="0"/>
              <a:t> a failure, the dispatcher sends a durable message to an document retry queue, noting the document type and ID to retry domain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557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retries,</a:t>
            </a:r>
            <a:r>
              <a:rPr lang="en-US" baseline="0" dirty="0"/>
              <a:t> the dispatcher reads messages from the document retry queue.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718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03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dispatcher then pulls the document and attempts to re-dispatch</a:t>
            </a:r>
            <a:r>
              <a:rPr lang="en-US" baseline="0" dirty="0"/>
              <a:t> its domain events to the relevant handlers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97788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first document,</a:t>
            </a:r>
            <a:r>
              <a:rPr lang="en-US" baseline="0" dirty="0"/>
              <a:t> it sends the domain event to the handler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563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document checks its inbox and compares the ID of the incoming domain event to its inbox of processed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5403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sees</a:t>
            </a:r>
            <a:r>
              <a:rPr lang="en-US" baseline="0"/>
              <a:t> that the message has already been processed, so ignores the event. Handling the domain event maintains </a:t>
            </a:r>
            <a:r>
              <a:rPr lang="en-US" baseline="0" err="1"/>
              <a:t>idempotency</a:t>
            </a:r>
            <a:r>
              <a:rPr lang="en-US" baseline="0"/>
              <a:t>, so that receiving a domain event at-least-once results in the actual processing of the event to only happen once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4571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dispatcher notifies</a:t>
            </a:r>
            <a:r>
              <a:rPr lang="en-US" baseline="0"/>
              <a:t> the next handler of a domain event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53163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this document has not processed this</a:t>
            </a:r>
            <a:r>
              <a:rPr lang="en-US" baseline="0" dirty="0"/>
              <a:t> domain event before, so it processes the domain event and stores it in its inbox.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953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all handlers have successfully processed the domain event, the</a:t>
            </a:r>
            <a:r>
              <a:rPr lang="en-US" baseline="0" dirty="0"/>
              <a:t> dispatcher tells the originating document that the domain event can safely be deleted (or marked as processed)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4890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originating</a:t>
            </a:r>
            <a:r>
              <a:rPr lang="en-US" baseline="0" dirty="0"/>
              <a:t> document is now saved, and we repeat for all domain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29610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OrderCreatedHandler</a:t>
            </a:r>
            <a:endParaRPr lang="en-US" dirty="0"/>
          </a:p>
          <a:p>
            <a:r>
              <a:rPr lang="en-US" dirty="0" err="1"/>
              <a:t>OrderFulfillment.Handle</a:t>
            </a:r>
            <a:endParaRPr lang="en-US" dirty="0"/>
          </a:p>
          <a:p>
            <a:r>
              <a:rPr lang="en-US" dirty="0" err="1"/>
              <a:t>DocumentBase.Process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371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single activity results in a</a:t>
            </a:r>
            <a:r>
              <a:rPr lang="en-US" baseline="0" dirty="0"/>
              <a:t> cascade of interactions with other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45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296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Documents</a:t>
            </a:r>
            <a:r>
              <a:rPr lang="en-US" baseline="0" dirty="0"/>
              <a:t> are loaded, they get registered in the unit of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020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Document completes</a:t>
            </a:r>
            <a:r>
              <a:rPr lang="en-US" baseline="0" dirty="0"/>
              <a:t> with domain events, and registers with the unit of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887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unit of work,</a:t>
            </a:r>
            <a:r>
              <a:rPr lang="en-US" baseline="0" dirty="0"/>
              <a:t> through the dispatcher, dispatches domain events to other Documents, which also register in the unit of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08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continues</a:t>
            </a:r>
            <a:r>
              <a:rPr lang="en-US" baseline="0" dirty="0"/>
              <a:t> to the next level, each Document committing independently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980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at</a:t>
            </a:r>
            <a:r>
              <a:rPr lang="en-US" baseline="0"/>
              <a:t> some point we encounter a failure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054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retry</a:t>
            </a:r>
            <a:r>
              <a:rPr lang="en-US" baseline="0" dirty="0"/>
              <a:t> the Document directly above the failure. This will put the failed Documents out of the unit of work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545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we can retry</a:t>
            </a:r>
            <a:r>
              <a:rPr lang="en-US" baseline="0"/>
              <a:t> at the root of the failure. Most of the operations will be no-op, but we would only have marked the domain events as deleted if the entire operation below it succeeds.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383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UnitOfWork</a:t>
            </a:r>
            <a:endParaRPr lang="en-US" dirty="0"/>
          </a:p>
          <a:p>
            <a:endParaRPr lang="en-US" dirty="0"/>
          </a:p>
          <a:p>
            <a:r>
              <a:rPr lang="en-US" dirty="0"/>
              <a:t>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204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single activity results in a</a:t>
            </a:r>
            <a:r>
              <a:rPr lang="en-US" baseline="0" dirty="0"/>
              <a:t> cascade of interactions with other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936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continues</a:t>
            </a:r>
            <a:r>
              <a:rPr lang="en-US" baseline="0" dirty="0"/>
              <a:t> to the next level, each Document committing independently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9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736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at</a:t>
            </a:r>
            <a:r>
              <a:rPr lang="en-US" baseline="0"/>
              <a:t> some point we encounter a failure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46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at</a:t>
            </a:r>
            <a:r>
              <a:rPr lang="en-US" baseline="0"/>
              <a:t> some point we encounter a failure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815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at</a:t>
            </a:r>
            <a:r>
              <a:rPr lang="en-US" baseline="0"/>
              <a:t> some point we encounter a failure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079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at</a:t>
            </a:r>
            <a:r>
              <a:rPr lang="en-US" baseline="0"/>
              <a:t> some point we encounter a failure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350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at</a:t>
            </a:r>
            <a:r>
              <a:rPr lang="en-US" baseline="0"/>
              <a:t> some point we encounter a failure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042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DocumentFeedObserver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473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DocumentFeedObserver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921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246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606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47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276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638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0117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7824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04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IDocumentMessage</a:t>
            </a:r>
            <a:endParaRPr lang="en-US" dirty="0"/>
          </a:p>
          <a:p>
            <a:r>
              <a:rPr lang="en-US" dirty="0" err="1"/>
              <a:t>DocumentBase</a:t>
            </a:r>
            <a:endParaRPr lang="en-US" dirty="0"/>
          </a:p>
          <a:p>
            <a:r>
              <a:rPr lang="en-US" dirty="0" err="1"/>
              <a:t>OrderRequest.ctor</a:t>
            </a:r>
            <a:endParaRPr lang="en-US" dirty="0"/>
          </a:p>
          <a:p>
            <a:r>
              <a:rPr lang="en-US" dirty="0" err="1"/>
              <a:t>OrderRequest.Approve</a:t>
            </a:r>
            <a:endParaRPr lang="en-US" dirty="0"/>
          </a:p>
          <a:p>
            <a:r>
              <a:rPr lang="en-US" dirty="0" err="1"/>
              <a:t>OrderRequest.Reject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documents participating in a</a:t>
            </a:r>
            <a:r>
              <a:rPr lang="en-US" baseline="0" dirty="0"/>
              <a:t> single request, but no way to coordinate a transaction between the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650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 request</a:t>
            </a:r>
            <a:r>
              <a:rPr lang="en-US" baseline="0" dirty="0"/>
              <a:t> initiates changes in the first document. It needs to communicate to the others so it creates a couple of domain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0016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transaction</a:t>
            </a:r>
            <a:r>
              <a:rPr lang="en-US" baseline="0" dirty="0"/>
              <a:t> for the first document </a:t>
            </a:r>
            <a:r>
              <a:rPr lang="en-US" baseline="0" dirty="0" err="1"/>
              <a:t>document</a:t>
            </a:r>
            <a:r>
              <a:rPr lang="en-US" baseline="0" dirty="0"/>
              <a:t> commits, including the domain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4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36004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 flipV="1">
            <a:off x="0" y="3431458"/>
            <a:ext cx="12192000" cy="3426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31461"/>
            <a:ext cx="12192000" cy="1362075"/>
          </a:xfrm>
          <a:noFill/>
        </p:spPr>
        <p:txBody>
          <a:bodyPr anchor="ctr"/>
          <a:lstStyle>
            <a:lvl1pPr algn="ctr">
              <a:defRPr sz="4000" b="0" strike="noStrike" cap="none" normalizeH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09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 flipV="1">
            <a:off x="0" y="3431458"/>
            <a:ext cx="12192000" cy="3426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31461"/>
            <a:ext cx="12192000" cy="1362075"/>
          </a:xfrm>
          <a:noFill/>
        </p:spPr>
        <p:txBody>
          <a:bodyPr anchor="ctr"/>
          <a:lstStyle>
            <a:lvl1pPr algn="ctr">
              <a:defRPr sz="4000" b="0" strike="noStrike" cap="none" normalizeH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0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44DB1-568E-4964-A02F-CCDCEAA70EF3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6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8.xml"/><Relationship Id="rId7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gif"/><Relationship Id="rId11" Type="http://schemas.openxmlformats.org/officeDocument/2006/relationships/image" Target="../media/image6.tiff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5.tiff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5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6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8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9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92.xml"/><Relationship Id="rId7" Type="http://schemas.openxmlformats.org/officeDocument/2006/relationships/image" Target="../media/image2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image" Target="../media/image1.gif"/><Relationship Id="rId11" Type="http://schemas.openxmlformats.org/officeDocument/2006/relationships/image" Target="../media/image6.tiff"/><Relationship Id="rId5" Type="http://schemas.openxmlformats.org/officeDocument/2006/relationships/notesSlide" Target="../notesSlides/notesSlide53.xml"/><Relationship Id="rId10" Type="http://schemas.openxmlformats.org/officeDocument/2006/relationships/image" Target="../media/image5.tiff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1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1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notesSlide" Target="../notesSlides/notesSlide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9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85800" y="70969"/>
            <a:ext cx="10871200" cy="2585871"/>
          </a:xfrm>
        </p:spPr>
        <p:txBody>
          <a:bodyPr anchor="ctr">
            <a:no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Life Beyond Distributed Transactions: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4000" dirty="0">
                <a:solidFill>
                  <a:prstClr val="black"/>
                </a:solidFill>
              </a:rPr>
              <a:t>An Apostate's Implementation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30" y="463232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33" y="5489579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973" y="4783848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40" y="4685622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6760" y="5405709"/>
            <a:ext cx="1052054" cy="1052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4052" y="5489579"/>
            <a:ext cx="916667" cy="916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0877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</p:spTree>
    <p:extLst>
      <p:ext uri="{BB962C8B-B14F-4D97-AF65-F5344CB8AC3E}">
        <p14:creationId xmlns:p14="http://schemas.microsoft.com/office/powerpoint/2010/main" val="384170818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MongoDB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956080-509A-4615-84B0-8C9A7379DDF5}"/>
              </a:ext>
            </a:extLst>
          </p:cNvPr>
          <p:cNvSpPr/>
          <p:nvPr/>
        </p:nvSpPr>
        <p:spPr>
          <a:xfrm>
            <a:off x="9398000" y="1203960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doc1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1E00C1-4ABB-4352-B262-14B898727E7A}"/>
              </a:ext>
            </a:extLst>
          </p:cNvPr>
          <p:cNvSpPr/>
          <p:nvPr/>
        </p:nvSpPr>
        <p:spPr>
          <a:xfrm>
            <a:off x="9398000" y="162197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doc2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051D68-B396-40C6-9AA5-D86EA5F7A529}"/>
              </a:ext>
            </a:extLst>
          </p:cNvPr>
          <p:cNvSpPr/>
          <p:nvPr/>
        </p:nvSpPr>
        <p:spPr>
          <a:xfrm>
            <a:off x="9398000" y="202329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doc3</a:t>
            </a:r>
          </a:p>
        </p:txBody>
      </p:sp>
    </p:spTree>
    <p:extLst>
      <p:ext uri="{BB962C8B-B14F-4D97-AF65-F5344CB8AC3E}">
        <p14:creationId xmlns:p14="http://schemas.microsoft.com/office/powerpoint/2010/main" val="95322599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MongoDB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96E509-BEAD-499F-97BB-08D3742CBFC9}"/>
              </a:ext>
            </a:extLst>
          </p:cNvPr>
          <p:cNvSpPr/>
          <p:nvPr/>
        </p:nvSpPr>
        <p:spPr>
          <a:xfrm>
            <a:off x="9326880" y="1132840"/>
            <a:ext cx="1391920" cy="40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956080-509A-4615-84B0-8C9A7379DDF5}"/>
              </a:ext>
            </a:extLst>
          </p:cNvPr>
          <p:cNvSpPr/>
          <p:nvPr/>
        </p:nvSpPr>
        <p:spPr>
          <a:xfrm>
            <a:off x="9398000" y="1203960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doc1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7F17E2-FBEA-44E0-AA15-F49101A96F4B}"/>
              </a:ext>
            </a:extLst>
          </p:cNvPr>
          <p:cNvSpPr/>
          <p:nvPr/>
        </p:nvSpPr>
        <p:spPr>
          <a:xfrm>
            <a:off x="9326880" y="1548312"/>
            <a:ext cx="1391920" cy="40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1E00C1-4ABB-4352-B262-14B898727E7A}"/>
              </a:ext>
            </a:extLst>
          </p:cNvPr>
          <p:cNvSpPr/>
          <p:nvPr/>
        </p:nvSpPr>
        <p:spPr>
          <a:xfrm>
            <a:off x="9398000" y="162197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doc2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D68972-0059-4407-B641-318263F0CD6B}"/>
              </a:ext>
            </a:extLst>
          </p:cNvPr>
          <p:cNvSpPr/>
          <p:nvPr/>
        </p:nvSpPr>
        <p:spPr>
          <a:xfrm>
            <a:off x="9326880" y="1963784"/>
            <a:ext cx="1391920" cy="40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051D68-B396-40C6-9AA5-D86EA5F7A529}"/>
              </a:ext>
            </a:extLst>
          </p:cNvPr>
          <p:cNvSpPr/>
          <p:nvPr/>
        </p:nvSpPr>
        <p:spPr>
          <a:xfrm>
            <a:off x="9398000" y="202329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doc3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606C8-66D8-4979-B3BF-FAC4304B559E}"/>
              </a:ext>
            </a:extLst>
          </p:cNvPr>
          <p:cNvSpPr txBox="1"/>
          <p:nvPr/>
        </p:nvSpPr>
        <p:spPr>
          <a:xfrm>
            <a:off x="10764520" y="1151374"/>
            <a:ext cx="61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3FAB98-8246-44EC-9C01-F0191A66821F}"/>
              </a:ext>
            </a:extLst>
          </p:cNvPr>
          <p:cNvSpPr txBox="1"/>
          <p:nvPr/>
        </p:nvSpPr>
        <p:spPr>
          <a:xfrm>
            <a:off x="10764520" y="1566846"/>
            <a:ext cx="61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23F06C-AB70-4F8C-83B4-F48C4CA586E6}"/>
              </a:ext>
            </a:extLst>
          </p:cNvPr>
          <p:cNvSpPr txBox="1"/>
          <p:nvPr/>
        </p:nvSpPr>
        <p:spPr>
          <a:xfrm>
            <a:off x="10764520" y="1970706"/>
            <a:ext cx="61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</p:spTree>
    <p:extLst>
      <p:ext uri="{BB962C8B-B14F-4D97-AF65-F5344CB8AC3E}">
        <p14:creationId xmlns:p14="http://schemas.microsoft.com/office/powerpoint/2010/main" val="27957682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96E509-BEAD-499F-97BB-08D3742CBFC9}"/>
              </a:ext>
            </a:extLst>
          </p:cNvPr>
          <p:cNvSpPr/>
          <p:nvPr/>
        </p:nvSpPr>
        <p:spPr>
          <a:xfrm>
            <a:off x="9326880" y="1132840"/>
            <a:ext cx="1427480" cy="1244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956080-509A-4615-84B0-8C9A7379DDF5}"/>
              </a:ext>
            </a:extLst>
          </p:cNvPr>
          <p:cNvSpPr/>
          <p:nvPr/>
        </p:nvSpPr>
        <p:spPr>
          <a:xfrm>
            <a:off x="9398000" y="1203960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1E00C1-4ABB-4352-B262-14B898727E7A}"/>
              </a:ext>
            </a:extLst>
          </p:cNvPr>
          <p:cNvSpPr/>
          <p:nvPr/>
        </p:nvSpPr>
        <p:spPr>
          <a:xfrm>
            <a:off x="9398000" y="162197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051D68-B396-40C6-9AA5-D86EA5F7A529}"/>
              </a:ext>
            </a:extLst>
          </p:cNvPr>
          <p:cNvSpPr/>
          <p:nvPr/>
        </p:nvSpPr>
        <p:spPr>
          <a:xfrm>
            <a:off x="9398000" y="202329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EA5759-7966-467C-BADE-5FF368C0FE1D}"/>
              </a:ext>
            </a:extLst>
          </p:cNvPr>
          <p:cNvSpPr txBox="1"/>
          <p:nvPr/>
        </p:nvSpPr>
        <p:spPr>
          <a:xfrm>
            <a:off x="10764520" y="1970706"/>
            <a:ext cx="61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</p:spTree>
    <p:extLst>
      <p:ext uri="{BB962C8B-B14F-4D97-AF65-F5344CB8AC3E}">
        <p14:creationId xmlns:p14="http://schemas.microsoft.com/office/powerpoint/2010/main" val="17829888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Dispatcher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E96E509-BEAD-499F-97BB-08D3742CBFC9}"/>
              </a:ext>
            </a:extLst>
          </p:cNvPr>
          <p:cNvSpPr/>
          <p:nvPr/>
        </p:nvSpPr>
        <p:spPr>
          <a:xfrm>
            <a:off x="9326880" y="1132839"/>
            <a:ext cx="1427480" cy="27110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956080-509A-4615-84B0-8C9A7379DDF5}"/>
              </a:ext>
            </a:extLst>
          </p:cNvPr>
          <p:cNvSpPr/>
          <p:nvPr/>
        </p:nvSpPr>
        <p:spPr>
          <a:xfrm>
            <a:off x="9398000" y="1203960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1E00C1-4ABB-4352-B262-14B898727E7A}"/>
              </a:ext>
            </a:extLst>
          </p:cNvPr>
          <p:cNvSpPr/>
          <p:nvPr/>
        </p:nvSpPr>
        <p:spPr>
          <a:xfrm>
            <a:off x="9398000" y="162197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051D68-B396-40C6-9AA5-D86EA5F7A529}"/>
              </a:ext>
            </a:extLst>
          </p:cNvPr>
          <p:cNvSpPr/>
          <p:nvPr/>
        </p:nvSpPr>
        <p:spPr>
          <a:xfrm>
            <a:off x="9398000" y="202329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EA5759-7966-467C-BADE-5FF368C0FE1D}"/>
              </a:ext>
            </a:extLst>
          </p:cNvPr>
          <p:cNvSpPr txBox="1"/>
          <p:nvPr/>
        </p:nvSpPr>
        <p:spPr>
          <a:xfrm>
            <a:off x="10825480" y="3494570"/>
            <a:ext cx="61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7E3101-981B-4297-9C9F-02049BE02EB3}"/>
              </a:ext>
            </a:extLst>
          </p:cNvPr>
          <p:cNvSpPr/>
          <p:nvPr/>
        </p:nvSpPr>
        <p:spPr>
          <a:xfrm>
            <a:off x="9398000" y="2424612"/>
            <a:ext cx="1259840" cy="13396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Outbox</a:t>
            </a:r>
          </a:p>
          <a:p>
            <a:r>
              <a:rPr lang="en-US" dirty="0"/>
              <a:t>Id</a:t>
            </a:r>
          </a:p>
          <a:p>
            <a:r>
              <a:rPr lang="en-US" dirty="0"/>
              <a:t>Type</a:t>
            </a:r>
          </a:p>
          <a:p>
            <a:r>
              <a:rPr lang="en-US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347468578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E2517A-5D93-4DD3-A90F-A891343FC7F3}"/>
              </a:ext>
            </a:extLst>
          </p:cNvPr>
          <p:cNvSpPr/>
          <p:nvPr/>
        </p:nvSpPr>
        <p:spPr>
          <a:xfrm>
            <a:off x="792480" y="624840"/>
            <a:ext cx="3596640" cy="544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6AD2A-9987-41B2-B9BD-BEB81ECAA20C}"/>
              </a:ext>
            </a:extLst>
          </p:cNvPr>
          <p:cNvSpPr/>
          <p:nvPr/>
        </p:nvSpPr>
        <p:spPr>
          <a:xfrm>
            <a:off x="1000760" y="863600"/>
            <a:ext cx="1183640" cy="929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Dispatcher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DF53006F-651C-410D-AD5A-DF4B9D1EFF81}"/>
              </a:ext>
            </a:extLst>
          </p:cNvPr>
          <p:cNvSpPr/>
          <p:nvPr/>
        </p:nvSpPr>
        <p:spPr>
          <a:xfrm>
            <a:off x="2753360" y="4028440"/>
            <a:ext cx="1397000" cy="176784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31059-0212-4AA6-BF4F-93BB38690DFC}"/>
              </a:ext>
            </a:extLst>
          </p:cNvPr>
          <p:cNvSpPr/>
          <p:nvPr/>
        </p:nvSpPr>
        <p:spPr>
          <a:xfrm>
            <a:off x="2936240" y="4521200"/>
            <a:ext cx="1026160" cy="5791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Outbox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0ED09858-E5EE-498F-BCBC-63254AABBFB9}"/>
              </a:ext>
            </a:extLst>
          </p:cNvPr>
          <p:cNvSpPr/>
          <p:nvPr/>
        </p:nvSpPr>
        <p:spPr>
          <a:xfrm rot="16200000">
            <a:off x="5787390" y="367030"/>
            <a:ext cx="574040" cy="156718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dirty="0"/>
              <a:t>Broker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3A3AC-5DA7-4159-8C9F-6EF80A92036B}"/>
              </a:ext>
            </a:extLst>
          </p:cNvPr>
          <p:cNvSpPr/>
          <p:nvPr/>
        </p:nvSpPr>
        <p:spPr>
          <a:xfrm>
            <a:off x="3666016" y="863600"/>
            <a:ext cx="492760" cy="17221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Translator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B5D327-2AC6-48AD-8204-8164DF01FCC7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>
            <a:off x="1592580" y="1793240"/>
            <a:ext cx="1343660" cy="3017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9F902C-CC9E-47CF-BDE5-4716E2AEE33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184400" y="1328420"/>
            <a:ext cx="1481616" cy="396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9E7826-B4E7-447E-975E-EB05B51E8D88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4158776" y="1150620"/>
            <a:ext cx="1132044" cy="574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ABE16F-4EA2-41A8-87E6-546F964816B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342416" y="985918"/>
            <a:ext cx="441164" cy="342502"/>
            <a:chOff x="838200" y="3886200"/>
            <a:chExt cx="914400" cy="6096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A78ADA-302E-4094-9126-22EF3A2972EE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0" name="Isosceles Triangle 8">
              <a:extLst>
                <a:ext uri="{FF2B5EF4-FFF2-40B4-BE49-F238E27FC236}">
                  <a16:creationId xmlns:a16="http://schemas.microsoft.com/office/drawing/2014/main" id="{F6E17CF3-2648-4610-85BC-A84C960A16C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1" name="Isosceles Triangle 6">
              <a:extLst>
                <a:ext uri="{FF2B5EF4-FFF2-40B4-BE49-F238E27FC236}">
                  <a16:creationId xmlns:a16="http://schemas.microsoft.com/office/drawing/2014/main" id="{2F64211F-B65C-4E68-B791-6169F36FD1A4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855ABEB-9E7E-4FCE-A5CF-D83D15C420DB}"/>
              </a:ext>
            </a:extLst>
          </p:cNvPr>
          <p:cNvSpPr/>
          <p:nvPr/>
        </p:nvSpPr>
        <p:spPr>
          <a:xfrm>
            <a:off x="7802882" y="624840"/>
            <a:ext cx="3596640" cy="544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B9879F-DFC8-493F-BC18-5E1D0E7C9CB1}"/>
              </a:ext>
            </a:extLst>
          </p:cNvPr>
          <p:cNvSpPr/>
          <p:nvPr/>
        </p:nvSpPr>
        <p:spPr>
          <a:xfrm>
            <a:off x="8011162" y="863600"/>
            <a:ext cx="1183640" cy="929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Receiver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BE025944-E258-49FE-88D8-A3D48DAB17B4}"/>
              </a:ext>
            </a:extLst>
          </p:cNvPr>
          <p:cNvSpPr/>
          <p:nvPr/>
        </p:nvSpPr>
        <p:spPr>
          <a:xfrm>
            <a:off x="9763762" y="4028440"/>
            <a:ext cx="1397000" cy="176784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SQL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E947FE-4C9C-4E49-B597-C1DAFD97F9F1}"/>
              </a:ext>
            </a:extLst>
          </p:cNvPr>
          <p:cNvSpPr/>
          <p:nvPr/>
        </p:nvSpPr>
        <p:spPr>
          <a:xfrm>
            <a:off x="9946642" y="4521200"/>
            <a:ext cx="1026160" cy="5791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Inbox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A49764A-93DD-43E2-A1D6-DB55B7E7585C}"/>
              </a:ext>
            </a:extLst>
          </p:cNvPr>
          <p:cNvCxnSpPr>
            <a:cxnSpLocks/>
            <a:stCxn id="23" idx="1"/>
            <a:endCxn id="7" idx="3"/>
          </p:cNvCxnSpPr>
          <p:nvPr/>
        </p:nvCxnSpPr>
        <p:spPr>
          <a:xfrm flipH="1" flipV="1">
            <a:off x="6858000" y="1150620"/>
            <a:ext cx="1153162" cy="177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4C5E6AC-B090-408F-9AE6-FE21E210A706}"/>
              </a:ext>
            </a:extLst>
          </p:cNvPr>
          <p:cNvSpPr/>
          <p:nvPr/>
        </p:nvSpPr>
        <p:spPr>
          <a:xfrm>
            <a:off x="9946642" y="863600"/>
            <a:ext cx="1183640" cy="929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Dispatcher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5B5005-1284-4F04-8F54-32A1D2BB3DA4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>
            <a:off x="9194802" y="1328420"/>
            <a:ext cx="7518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D80C66-C3A1-4A54-8080-6764103E8C2E}"/>
              </a:ext>
            </a:extLst>
          </p:cNvPr>
          <p:cNvCxnSpPr>
            <a:cxnSpLocks/>
            <a:stCxn id="33" idx="2"/>
            <a:endCxn id="25" idx="0"/>
          </p:cNvCxnSpPr>
          <p:nvPr/>
        </p:nvCxnSpPr>
        <p:spPr>
          <a:xfrm flipH="1">
            <a:off x="10459722" y="1793240"/>
            <a:ext cx="78740" cy="2727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32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22" grpId="0" animBg="1"/>
      <p:bldP spid="23" grpId="0" animBg="1"/>
      <p:bldP spid="24" grpId="0" animBg="1"/>
      <p:bldP spid="25" grpId="0" animBg="1"/>
      <p:bldP spid="33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9FE6-159B-4AA2-9C83-C75F7626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lessons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400CB-9BFB-44FC-BE69-A90262001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transactions are "Easy" locally</a:t>
            </a:r>
          </a:p>
          <a:p>
            <a:endParaRPr lang="en-US" dirty="0"/>
          </a:p>
          <a:p>
            <a:r>
              <a:rPr lang="en-US" dirty="0"/>
              <a:t>Distributed transactions are hard/impossible when…distributed</a:t>
            </a:r>
          </a:p>
          <a:p>
            <a:endParaRPr lang="en-US" dirty="0"/>
          </a:p>
          <a:p>
            <a:r>
              <a:rPr lang="en-US" dirty="0"/>
              <a:t>Find the transactional boundary</a:t>
            </a:r>
          </a:p>
          <a:p>
            <a:endParaRPr lang="en-US" dirty="0"/>
          </a:p>
          <a:p>
            <a:r>
              <a:rPr lang="en-US" dirty="0"/>
              <a:t>Outbox to coordinate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57657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85800" y="70969"/>
            <a:ext cx="10871200" cy="2585871"/>
          </a:xfrm>
        </p:spPr>
        <p:txBody>
          <a:bodyPr anchor="ctr">
            <a:no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Life Beyond Distributed Transactions: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4000" dirty="0">
                <a:solidFill>
                  <a:prstClr val="black"/>
                </a:solidFill>
              </a:rPr>
              <a:t>An Apostate's Implementation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30" y="463232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33" y="5489579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973" y="4783848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40" y="4685622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6760" y="5405709"/>
            <a:ext cx="1052054" cy="1052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4052" y="5489579"/>
            <a:ext cx="916667" cy="916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4398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947920" y="3571240"/>
            <a:ext cx="2987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Status</a:t>
            </a:r>
          </a:p>
          <a:p>
            <a:r>
              <a:rPr lang="en-US" dirty="0"/>
              <a:t>FROM Orders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SELECT Quantity</a:t>
            </a:r>
          </a:p>
          <a:p>
            <a:r>
              <a:rPr lang="en-US" dirty="0"/>
              <a:t>FROM Inventory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44EA5C-F1F1-406A-B73B-BBE05CD479E4}"/>
              </a:ext>
            </a:extLst>
          </p:cNvPr>
          <p:cNvCxnSpPr>
            <a:cxnSpLocks/>
          </p:cNvCxnSpPr>
          <p:nvPr/>
        </p:nvCxnSpPr>
        <p:spPr>
          <a:xfrm>
            <a:off x="4404360" y="3119120"/>
            <a:ext cx="370332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08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</p:spTree>
    <p:extLst>
      <p:ext uri="{BB962C8B-B14F-4D97-AF65-F5344CB8AC3E}">
        <p14:creationId xmlns:p14="http://schemas.microsoft.com/office/powerpoint/2010/main" val="4114348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735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0212A402-DDF4-4A27-8C53-2F8B2C130E8A}"/>
              </a:ext>
            </a:extLst>
          </p:cNvPr>
          <p:cNvSpPr/>
          <p:nvPr/>
        </p:nvSpPr>
        <p:spPr>
          <a:xfrm>
            <a:off x="5461000" y="4759960"/>
            <a:ext cx="1422400" cy="720685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48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905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D0615B-754A-4656-9BCF-763759AE52A1}"/>
              </a:ext>
            </a:extLst>
          </p:cNvPr>
          <p:cNvSpPr/>
          <p:nvPr/>
        </p:nvSpPr>
        <p:spPr>
          <a:xfrm>
            <a:off x="1503680" y="1661160"/>
            <a:ext cx="9585960" cy="4572000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588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D0615B-754A-4656-9BCF-763759AE52A1}"/>
              </a:ext>
            </a:extLst>
          </p:cNvPr>
          <p:cNvSpPr/>
          <p:nvPr/>
        </p:nvSpPr>
        <p:spPr>
          <a:xfrm>
            <a:off x="1503680" y="1661160"/>
            <a:ext cx="9585960" cy="4572000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5400" dirty="0">
                <a:solidFill>
                  <a:srgbClr val="70AD47"/>
                </a:solidFill>
                <a:latin typeface="Calibri" panose="020F0502020204030204"/>
              </a:rPr>
              <a:t>✓</a:t>
            </a:r>
            <a:endParaRPr lang="en-US" sz="5400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68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E4F6-4CC7-4C9B-8BE7-0AA14029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Slight Wrinkle…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3F3D2-EFF9-49CA-BDDB-C96735D00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46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</p:spTree>
    <p:extLst>
      <p:ext uri="{BB962C8B-B14F-4D97-AF65-F5344CB8AC3E}">
        <p14:creationId xmlns:p14="http://schemas.microsoft.com/office/powerpoint/2010/main" val="266599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E4F6-4CC7-4C9B-8BE7-0AA14029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Simpler Time…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3F3D2-EFF9-49CA-BDDB-C96735D00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34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17840" y="39166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Shipping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AFC418A-7A07-4ADB-BE9E-9DF1053B82C2}"/>
              </a:ext>
            </a:extLst>
          </p:cNvPr>
          <p:cNvSpPr/>
          <p:nvPr/>
        </p:nvSpPr>
        <p:spPr>
          <a:xfrm>
            <a:off x="8107680" y="64516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Sales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1173E8-9B2F-4F0B-87C9-23E27EADA61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404360" y="1760220"/>
            <a:ext cx="3703320" cy="1595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4C4927-34C3-49E0-845E-BEC3E32A5029}"/>
              </a:ext>
            </a:extLst>
          </p:cNvPr>
          <p:cNvSpPr txBox="1"/>
          <p:nvPr/>
        </p:nvSpPr>
        <p:spPr>
          <a:xfrm>
            <a:off x="5171440" y="122428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</p:txBody>
      </p:sp>
    </p:spTree>
    <p:extLst>
      <p:ext uri="{BB962C8B-B14F-4D97-AF65-F5344CB8AC3E}">
        <p14:creationId xmlns:p14="http://schemas.microsoft.com/office/powerpoint/2010/main" val="1647038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C43FB1-0E0F-44B4-A312-933661D4E47C}"/>
              </a:ext>
            </a:extLst>
          </p:cNvPr>
          <p:cNvSpPr/>
          <p:nvPr/>
        </p:nvSpPr>
        <p:spPr>
          <a:xfrm>
            <a:off x="1503680" y="294640"/>
            <a:ext cx="9585960" cy="6207760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17840" y="39166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Shipping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AFC418A-7A07-4ADB-BE9E-9DF1053B82C2}"/>
              </a:ext>
            </a:extLst>
          </p:cNvPr>
          <p:cNvSpPr/>
          <p:nvPr/>
        </p:nvSpPr>
        <p:spPr>
          <a:xfrm>
            <a:off x="8107680" y="64516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Sales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1173E8-9B2F-4F0B-87C9-23E27EADA61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404360" y="1760220"/>
            <a:ext cx="3703320" cy="1595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4C4927-34C3-49E0-845E-BEC3E32A5029}"/>
              </a:ext>
            </a:extLst>
          </p:cNvPr>
          <p:cNvSpPr txBox="1"/>
          <p:nvPr/>
        </p:nvSpPr>
        <p:spPr>
          <a:xfrm>
            <a:off x="5171440" y="122428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1AF2E9-853C-4A80-B964-07C47FC258C0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>
            <a:off x="4404360" y="3355340"/>
            <a:ext cx="3713480" cy="1676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27A8AF-FE09-4C45-9A21-C1BBEB2AF161}"/>
              </a:ext>
            </a:extLst>
          </p:cNvPr>
          <p:cNvSpPr txBox="1"/>
          <p:nvPr/>
        </p:nvSpPr>
        <p:spPr>
          <a:xfrm>
            <a:off x="4505960" y="4832310"/>
            <a:ext cx="3754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</p:spTree>
    <p:extLst>
      <p:ext uri="{BB962C8B-B14F-4D97-AF65-F5344CB8AC3E}">
        <p14:creationId xmlns:p14="http://schemas.microsoft.com/office/powerpoint/2010/main" val="324975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C43FB1-0E0F-44B4-A312-933661D4E47C}"/>
              </a:ext>
            </a:extLst>
          </p:cNvPr>
          <p:cNvSpPr/>
          <p:nvPr/>
        </p:nvSpPr>
        <p:spPr>
          <a:xfrm>
            <a:off x="1503680" y="294640"/>
            <a:ext cx="9585960" cy="6207760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5400" dirty="0">
                <a:solidFill>
                  <a:srgbClr val="70AD47"/>
                </a:solidFill>
                <a:latin typeface="Calibri" panose="020F0502020204030204"/>
              </a:rPr>
              <a:t>✓</a:t>
            </a:r>
            <a:endParaRPr lang="en-US" sz="5400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17840" y="39166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Shipping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AFC418A-7A07-4ADB-BE9E-9DF1053B82C2}"/>
              </a:ext>
            </a:extLst>
          </p:cNvPr>
          <p:cNvSpPr/>
          <p:nvPr/>
        </p:nvSpPr>
        <p:spPr>
          <a:xfrm>
            <a:off x="8107680" y="64516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Sales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1173E8-9B2F-4F0B-87C9-23E27EADA61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404360" y="1760220"/>
            <a:ext cx="3703320" cy="1595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4C4927-34C3-49E0-845E-BEC3E32A5029}"/>
              </a:ext>
            </a:extLst>
          </p:cNvPr>
          <p:cNvSpPr txBox="1"/>
          <p:nvPr/>
        </p:nvSpPr>
        <p:spPr>
          <a:xfrm>
            <a:off x="5171440" y="122428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1AF2E9-853C-4A80-B964-07C47FC258C0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>
            <a:off x="4404360" y="3355340"/>
            <a:ext cx="3713480" cy="1676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27A8AF-FE09-4C45-9A21-C1BBEB2AF161}"/>
              </a:ext>
            </a:extLst>
          </p:cNvPr>
          <p:cNvSpPr txBox="1"/>
          <p:nvPr/>
        </p:nvSpPr>
        <p:spPr>
          <a:xfrm>
            <a:off x="4505960" y="4832310"/>
            <a:ext cx="3754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</p:spTree>
    <p:extLst>
      <p:ext uri="{BB962C8B-B14F-4D97-AF65-F5344CB8AC3E}">
        <p14:creationId xmlns:p14="http://schemas.microsoft.com/office/powerpoint/2010/main" val="54837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C43FB1-0E0F-44B4-A312-933661D4E47C}"/>
              </a:ext>
            </a:extLst>
          </p:cNvPr>
          <p:cNvSpPr/>
          <p:nvPr/>
        </p:nvSpPr>
        <p:spPr>
          <a:xfrm>
            <a:off x="1503680" y="294640"/>
            <a:ext cx="9585960" cy="6207760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endParaRPr lang="en-US" sz="5400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17840" y="39166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Shipping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AFC418A-7A07-4ADB-BE9E-9DF1053B82C2}"/>
              </a:ext>
            </a:extLst>
          </p:cNvPr>
          <p:cNvSpPr/>
          <p:nvPr/>
        </p:nvSpPr>
        <p:spPr>
          <a:xfrm>
            <a:off x="8107680" y="64516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Sales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1173E8-9B2F-4F0B-87C9-23E27EADA61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404360" y="1760220"/>
            <a:ext cx="3703320" cy="1595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4C4927-34C3-49E0-845E-BEC3E32A5029}"/>
              </a:ext>
            </a:extLst>
          </p:cNvPr>
          <p:cNvSpPr txBox="1"/>
          <p:nvPr/>
        </p:nvSpPr>
        <p:spPr>
          <a:xfrm>
            <a:off x="5171440" y="122428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1AF2E9-853C-4A80-B964-07C47FC258C0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>
            <a:off x="4404360" y="3355340"/>
            <a:ext cx="3713480" cy="1676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27A8AF-FE09-4C45-9A21-C1BBEB2AF161}"/>
              </a:ext>
            </a:extLst>
          </p:cNvPr>
          <p:cNvSpPr txBox="1"/>
          <p:nvPr/>
        </p:nvSpPr>
        <p:spPr>
          <a:xfrm>
            <a:off x="4505960" y="4832310"/>
            <a:ext cx="3754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sp>
        <p:nvSpPr>
          <p:cNvPr id="12" name="&quot;No&quot; Symbol 16">
            <a:extLst>
              <a:ext uri="{FF2B5EF4-FFF2-40B4-BE49-F238E27FC236}">
                <a16:creationId xmlns:a16="http://schemas.microsoft.com/office/drawing/2014/main" id="{3341C1DC-BAE7-4D61-BFC5-A85F7E82F02F}"/>
              </a:ext>
            </a:extLst>
          </p:cNvPr>
          <p:cNvSpPr/>
          <p:nvPr/>
        </p:nvSpPr>
        <p:spPr>
          <a:xfrm>
            <a:off x="10310540" y="5693258"/>
            <a:ext cx="667339" cy="712622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9553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261DAC-F0F3-4EA7-A12D-68BD5770E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794" y="0"/>
            <a:ext cx="6244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87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31F1-4285-48D0-82D8-BC108C938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Transaction?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AE526-D759-41D5-82DF-B3C304CA1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2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DB58-FE6C-429E-9935-CED68337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database transaction in which two or more network hosts are involved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4D77E-8BCF-4E12-B09F-D5E48F906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63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54C8-583C-47EB-9842-6CDC5B77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protocol:</a:t>
            </a:r>
            <a:br>
              <a:rPr lang="en-US" dirty="0"/>
            </a:br>
            <a:r>
              <a:rPr lang="en-US" dirty="0"/>
              <a:t>Two-Phase Commit</a:t>
            </a:r>
            <a:br>
              <a:rPr lang="en-US" dirty="0"/>
            </a:br>
            <a:r>
              <a:rPr lang="en-US" dirty="0"/>
              <a:t>(aka 2PC)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DC133-258F-411B-8E61-89259EBA2E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38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9B0C94-AD13-4C1C-AB43-8B9259147A3E}"/>
              </a:ext>
            </a:extLst>
          </p:cNvPr>
          <p:cNvSpPr/>
          <p:nvPr/>
        </p:nvSpPr>
        <p:spPr>
          <a:xfrm>
            <a:off x="7499762" y="922143"/>
            <a:ext cx="2253838" cy="156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Resource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DE000-F566-433C-A3B3-5F4FCA7DC515}"/>
              </a:ext>
            </a:extLst>
          </p:cNvPr>
          <p:cNvSpPr/>
          <p:nvPr/>
        </p:nvSpPr>
        <p:spPr>
          <a:xfrm>
            <a:off x="7499762" y="4870178"/>
            <a:ext cx="2253838" cy="1606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Resource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Coordinator</a:t>
            </a:r>
            <a:endParaRPr lang="en-US" sz="2400" dirty="0"/>
          </a:p>
        </p:txBody>
      </p:sp>
      <p:cxnSp>
        <p:nvCxnSpPr>
          <p:cNvPr id="7" name="Elbow Connector 111">
            <a:extLst>
              <a:ext uri="{FF2B5EF4-FFF2-40B4-BE49-F238E27FC236}">
                <a16:creationId xmlns:a16="http://schemas.microsoft.com/office/drawing/2014/main" id="{5FA5ED66-3CAC-4973-BE7E-A901CB3D2D5B}"/>
              </a:ext>
            </a:extLst>
          </p:cNvPr>
          <p:cNvCxnSpPr>
            <a:cxnSpLocks/>
          </p:cNvCxnSpPr>
          <p:nvPr/>
        </p:nvCxnSpPr>
        <p:spPr>
          <a:xfrm flipV="1">
            <a:off x="3394830" y="1305019"/>
            <a:ext cx="4104933" cy="2059896"/>
          </a:xfrm>
          <a:prstGeom prst="bentConnector3">
            <a:avLst>
              <a:gd name="adj1" fmla="val 50563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114">
            <a:extLst>
              <a:ext uri="{FF2B5EF4-FFF2-40B4-BE49-F238E27FC236}">
                <a16:creationId xmlns:a16="http://schemas.microsoft.com/office/drawing/2014/main" id="{12397A9C-F73B-4DE6-9D24-27C641048AA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394830" y="3364252"/>
            <a:ext cx="4104932" cy="2309337"/>
          </a:xfrm>
          <a:prstGeom prst="bentConnector3">
            <a:avLst>
              <a:gd name="adj1" fmla="val 50568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123">
            <a:extLst>
              <a:ext uri="{FF2B5EF4-FFF2-40B4-BE49-F238E27FC236}">
                <a16:creationId xmlns:a16="http://schemas.microsoft.com/office/drawing/2014/main" id="{3D111573-827F-4DD3-B0F8-C2A7009BFFB4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394828" y="1703691"/>
            <a:ext cx="4104934" cy="2370067"/>
          </a:xfrm>
          <a:prstGeom prst="bentConnector3">
            <a:avLst>
              <a:gd name="adj1" fmla="val 71686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Elbow Connector 130">
            <a:extLst>
              <a:ext uri="{FF2B5EF4-FFF2-40B4-BE49-F238E27FC236}">
                <a16:creationId xmlns:a16="http://schemas.microsoft.com/office/drawing/2014/main" id="{E2473111-3500-46DD-9ED2-CBEC9693EED3}"/>
              </a:ext>
            </a:extLst>
          </p:cNvPr>
          <p:cNvCxnSpPr>
            <a:cxnSpLocks/>
          </p:cNvCxnSpPr>
          <p:nvPr/>
        </p:nvCxnSpPr>
        <p:spPr>
          <a:xfrm>
            <a:off x="3359669" y="4073758"/>
            <a:ext cx="4140094" cy="2172160"/>
          </a:xfrm>
          <a:prstGeom prst="bentConnector3">
            <a:avLst>
              <a:gd name="adj1" fmla="val 71943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Elbow Connector 135">
            <a:extLst>
              <a:ext uri="{FF2B5EF4-FFF2-40B4-BE49-F238E27FC236}">
                <a16:creationId xmlns:a16="http://schemas.microsoft.com/office/drawing/2014/main" id="{FFDAE032-F114-4449-B11A-9B702C4C28C6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3394829" y="2114990"/>
            <a:ext cx="4104934" cy="1588519"/>
          </a:xfrm>
          <a:prstGeom prst="bentConnector3">
            <a:avLst>
              <a:gd name="adj1" fmla="val 40479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Elbow Connector 139">
            <a:extLst>
              <a:ext uri="{FF2B5EF4-FFF2-40B4-BE49-F238E27FC236}">
                <a16:creationId xmlns:a16="http://schemas.microsoft.com/office/drawing/2014/main" id="{0E8A8005-53DB-45DB-A340-CB84366267D8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>
            <a:off x="3394829" y="3703511"/>
            <a:ext cx="4104932" cy="1538653"/>
          </a:xfrm>
          <a:prstGeom prst="bentConnector3">
            <a:avLst>
              <a:gd name="adj1" fmla="val 40494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4EBC57-B8A4-49AD-8766-F4FE1C56BB59}"/>
              </a:ext>
            </a:extLst>
          </p:cNvPr>
          <p:cNvSpPr txBox="1"/>
          <p:nvPr/>
        </p:nvSpPr>
        <p:spPr>
          <a:xfrm>
            <a:off x="4384811" y="688656"/>
            <a:ext cx="17654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Prepare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3AE15-C639-42D9-BC04-25F9050BEFE1}"/>
              </a:ext>
            </a:extLst>
          </p:cNvPr>
          <p:cNvSpPr txBox="1"/>
          <p:nvPr/>
        </p:nvSpPr>
        <p:spPr>
          <a:xfrm>
            <a:off x="3988551" y="5853433"/>
            <a:ext cx="201945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Commit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31C0B-1715-4DCD-B691-B8BC410AD0E6}"/>
              </a:ext>
            </a:extLst>
          </p:cNvPr>
          <p:cNvSpPr txBox="1"/>
          <p:nvPr/>
        </p:nvSpPr>
        <p:spPr>
          <a:xfrm>
            <a:off x="5968759" y="3457395"/>
            <a:ext cx="221908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327905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9B0C94-AD13-4C1C-AB43-8B9259147A3E}"/>
              </a:ext>
            </a:extLst>
          </p:cNvPr>
          <p:cNvSpPr/>
          <p:nvPr/>
        </p:nvSpPr>
        <p:spPr>
          <a:xfrm>
            <a:off x="7499762" y="922143"/>
            <a:ext cx="2253838" cy="156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Resource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DE000-F566-433C-A3B3-5F4FCA7DC515}"/>
              </a:ext>
            </a:extLst>
          </p:cNvPr>
          <p:cNvSpPr/>
          <p:nvPr/>
        </p:nvSpPr>
        <p:spPr>
          <a:xfrm>
            <a:off x="7499762" y="4870178"/>
            <a:ext cx="2253838" cy="1606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Resource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Coordinator</a:t>
            </a:r>
            <a:endParaRPr lang="en-US" sz="2400" dirty="0"/>
          </a:p>
        </p:txBody>
      </p:sp>
      <p:cxnSp>
        <p:nvCxnSpPr>
          <p:cNvPr id="7" name="Elbow Connector 111">
            <a:extLst>
              <a:ext uri="{FF2B5EF4-FFF2-40B4-BE49-F238E27FC236}">
                <a16:creationId xmlns:a16="http://schemas.microsoft.com/office/drawing/2014/main" id="{5FA5ED66-3CAC-4973-BE7E-A901CB3D2D5B}"/>
              </a:ext>
            </a:extLst>
          </p:cNvPr>
          <p:cNvCxnSpPr>
            <a:cxnSpLocks/>
          </p:cNvCxnSpPr>
          <p:nvPr/>
        </p:nvCxnSpPr>
        <p:spPr>
          <a:xfrm flipV="1">
            <a:off x="3394830" y="1305019"/>
            <a:ext cx="4104933" cy="2059896"/>
          </a:xfrm>
          <a:prstGeom prst="bentConnector3">
            <a:avLst>
              <a:gd name="adj1" fmla="val 50563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114">
            <a:extLst>
              <a:ext uri="{FF2B5EF4-FFF2-40B4-BE49-F238E27FC236}">
                <a16:creationId xmlns:a16="http://schemas.microsoft.com/office/drawing/2014/main" id="{12397A9C-F73B-4DE6-9D24-27C641048AA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394830" y="3364252"/>
            <a:ext cx="4104932" cy="2309337"/>
          </a:xfrm>
          <a:prstGeom prst="bentConnector3">
            <a:avLst>
              <a:gd name="adj1" fmla="val 50568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123">
            <a:extLst>
              <a:ext uri="{FF2B5EF4-FFF2-40B4-BE49-F238E27FC236}">
                <a16:creationId xmlns:a16="http://schemas.microsoft.com/office/drawing/2014/main" id="{3D111573-827F-4DD3-B0F8-C2A7009BFFB4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394828" y="1703691"/>
            <a:ext cx="4104934" cy="2370067"/>
          </a:xfrm>
          <a:prstGeom prst="bentConnector3">
            <a:avLst>
              <a:gd name="adj1" fmla="val 71686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Elbow Connector 130">
            <a:extLst>
              <a:ext uri="{FF2B5EF4-FFF2-40B4-BE49-F238E27FC236}">
                <a16:creationId xmlns:a16="http://schemas.microsoft.com/office/drawing/2014/main" id="{E2473111-3500-46DD-9ED2-CBEC9693EED3}"/>
              </a:ext>
            </a:extLst>
          </p:cNvPr>
          <p:cNvCxnSpPr>
            <a:cxnSpLocks/>
          </p:cNvCxnSpPr>
          <p:nvPr/>
        </p:nvCxnSpPr>
        <p:spPr>
          <a:xfrm>
            <a:off x="3359669" y="4073758"/>
            <a:ext cx="4140094" cy="2172160"/>
          </a:xfrm>
          <a:prstGeom prst="bentConnector3">
            <a:avLst>
              <a:gd name="adj1" fmla="val 71943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Elbow Connector 135">
            <a:extLst>
              <a:ext uri="{FF2B5EF4-FFF2-40B4-BE49-F238E27FC236}">
                <a16:creationId xmlns:a16="http://schemas.microsoft.com/office/drawing/2014/main" id="{FFDAE032-F114-4449-B11A-9B702C4C28C6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3394829" y="2114990"/>
            <a:ext cx="4104934" cy="1588519"/>
          </a:xfrm>
          <a:prstGeom prst="bentConnector3">
            <a:avLst>
              <a:gd name="adj1" fmla="val 40479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Elbow Connector 139">
            <a:extLst>
              <a:ext uri="{FF2B5EF4-FFF2-40B4-BE49-F238E27FC236}">
                <a16:creationId xmlns:a16="http://schemas.microsoft.com/office/drawing/2014/main" id="{0E8A8005-53DB-45DB-A340-CB84366267D8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>
            <a:off x="3394829" y="3703511"/>
            <a:ext cx="4104932" cy="1538653"/>
          </a:xfrm>
          <a:prstGeom prst="bentConnector3">
            <a:avLst>
              <a:gd name="adj1" fmla="val 40494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4EBC57-B8A4-49AD-8766-F4FE1C56BB59}"/>
              </a:ext>
            </a:extLst>
          </p:cNvPr>
          <p:cNvSpPr txBox="1"/>
          <p:nvPr/>
        </p:nvSpPr>
        <p:spPr>
          <a:xfrm>
            <a:off x="4384811" y="688656"/>
            <a:ext cx="17654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Prepare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3AE15-C639-42D9-BC04-25F9050BEFE1}"/>
              </a:ext>
            </a:extLst>
          </p:cNvPr>
          <p:cNvSpPr txBox="1"/>
          <p:nvPr/>
        </p:nvSpPr>
        <p:spPr>
          <a:xfrm>
            <a:off x="3988551" y="5853433"/>
            <a:ext cx="201945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Commit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31C0B-1715-4DCD-B691-B8BC410AD0E6}"/>
              </a:ext>
            </a:extLst>
          </p:cNvPr>
          <p:cNvSpPr txBox="1"/>
          <p:nvPr/>
        </p:nvSpPr>
        <p:spPr>
          <a:xfrm>
            <a:off x="5968759" y="3457395"/>
            <a:ext cx="221908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Feedback</a:t>
            </a:r>
          </a:p>
        </p:txBody>
      </p:sp>
      <p:sp>
        <p:nvSpPr>
          <p:cNvPr id="2" name="Explosion: 14 Points 1">
            <a:extLst>
              <a:ext uri="{FF2B5EF4-FFF2-40B4-BE49-F238E27FC236}">
                <a16:creationId xmlns:a16="http://schemas.microsoft.com/office/drawing/2014/main" id="{D903766E-9E22-43C8-A200-3F4006347F2D}"/>
              </a:ext>
            </a:extLst>
          </p:cNvPr>
          <p:cNvSpPr/>
          <p:nvPr/>
        </p:nvSpPr>
        <p:spPr>
          <a:xfrm>
            <a:off x="5975764" y="5904557"/>
            <a:ext cx="1016000" cy="682721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</p:spTree>
    <p:extLst>
      <p:ext uri="{BB962C8B-B14F-4D97-AF65-F5344CB8AC3E}">
        <p14:creationId xmlns:p14="http://schemas.microsoft.com/office/powerpoint/2010/main" val="114779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>
            <a:off x="7802994" y="4702628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>
            <a:off x="3394829" y="3703510"/>
            <a:ext cx="4408165" cy="19606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C41A183-8148-4F98-B06A-A1DF817DD1BE}"/>
              </a:ext>
            </a:extLst>
          </p:cNvPr>
          <p:cNvSpPr txBox="1"/>
          <p:nvPr/>
        </p:nvSpPr>
        <p:spPr>
          <a:xfrm>
            <a:off x="1693061" y="362857"/>
            <a:ext cx="13498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70AD47"/>
                </a:solidFill>
                <a:latin typeface="Calibri" panose="020F0502020204030204"/>
              </a:rPr>
              <a:t>✓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3478785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>
            <a:off x="7802994" y="4702628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3394829" y="1839686"/>
            <a:ext cx="3927628" cy="18638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>
            <a:off x="3394829" y="3703510"/>
            <a:ext cx="4408165" cy="19606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&quot;No&quot; Symbol 16">
            <a:extLst>
              <a:ext uri="{FF2B5EF4-FFF2-40B4-BE49-F238E27FC236}">
                <a16:creationId xmlns:a16="http://schemas.microsoft.com/office/drawing/2014/main" id="{4F6DCC92-3E56-49D2-B80F-E8139D4D2D24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2B0FD9-AADB-4104-BAF8-9DE88ADA67FE}"/>
              </a:ext>
            </a:extLst>
          </p:cNvPr>
          <p:cNvSpPr/>
          <p:nvPr/>
        </p:nvSpPr>
        <p:spPr>
          <a:xfrm>
            <a:off x="7322457" y="341086"/>
            <a:ext cx="4630057" cy="29972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2800" dirty="0"/>
              <a:t>Always On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3C823020-C8EA-4229-B340-4083450C2F52}"/>
              </a:ext>
            </a:extLst>
          </p:cNvPr>
          <p:cNvSpPr/>
          <p:nvPr/>
        </p:nvSpPr>
        <p:spPr>
          <a:xfrm>
            <a:off x="9930904" y="636184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</p:spTree>
    <p:extLst>
      <p:ext uri="{BB962C8B-B14F-4D97-AF65-F5344CB8AC3E}">
        <p14:creationId xmlns:p14="http://schemas.microsoft.com/office/powerpoint/2010/main" val="795350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>
            <a:off x="7802994" y="4702628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>
            <a:off x="3394829" y="3703510"/>
            <a:ext cx="4408165" cy="19606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&quot;No&quot; Symbol 16">
            <a:extLst>
              <a:ext uri="{FF2B5EF4-FFF2-40B4-BE49-F238E27FC236}">
                <a16:creationId xmlns:a16="http://schemas.microsoft.com/office/drawing/2014/main" id="{4F6DCC92-3E56-49D2-B80F-E8139D4D2D24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2B0FD9-AADB-4104-BAF8-9DE88ADA67FE}"/>
              </a:ext>
            </a:extLst>
          </p:cNvPr>
          <p:cNvSpPr/>
          <p:nvPr/>
        </p:nvSpPr>
        <p:spPr>
          <a:xfrm>
            <a:off x="5515429" y="341086"/>
            <a:ext cx="6437085" cy="64153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026799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MSMQ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C41A183-8148-4F98-B06A-A1DF817DD1BE}"/>
              </a:ext>
            </a:extLst>
          </p:cNvPr>
          <p:cNvSpPr txBox="1"/>
          <p:nvPr/>
        </p:nvSpPr>
        <p:spPr>
          <a:xfrm>
            <a:off x="1693061" y="362857"/>
            <a:ext cx="13498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70AD47"/>
                </a:solidFill>
                <a:latin typeface="Calibri" panose="020F0502020204030204"/>
              </a:rPr>
              <a:t>✓</a:t>
            </a:r>
            <a:endParaRPr lang="en-US" sz="115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701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25071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2741938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MongoDB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</p:cNvCxnSpPr>
          <p:nvPr/>
        </p:nvCxnSpPr>
        <p:spPr>
          <a:xfrm>
            <a:off x="3394829" y="3439886"/>
            <a:ext cx="440816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D77FB7-5FDC-4AA6-B169-B2C2B95040F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>
            <a:off x="3394829" y="3703510"/>
            <a:ext cx="440816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4C74D8-A116-4D27-BF8A-DA898CF443F0}"/>
              </a:ext>
            </a:extLst>
          </p:cNvPr>
          <p:cNvCxnSpPr>
            <a:cxnSpLocks/>
          </p:cNvCxnSpPr>
          <p:nvPr/>
        </p:nvCxnSpPr>
        <p:spPr>
          <a:xfrm>
            <a:off x="3394829" y="3958771"/>
            <a:ext cx="440816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266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22F82-3E0F-4B58-A5A4-C46224765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2PC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5A9A6-3E6D-46C1-B291-0969BF823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8029" cy="4351338"/>
          </a:xfrm>
        </p:spPr>
        <p:txBody>
          <a:bodyPr/>
          <a:lstStyle/>
          <a:p>
            <a:r>
              <a:rPr lang="en-US" dirty="0"/>
              <a:t>Transactions in a single resource – yes</a:t>
            </a:r>
          </a:p>
          <a:p>
            <a:endParaRPr lang="en-US" dirty="0"/>
          </a:p>
          <a:p>
            <a:r>
              <a:rPr lang="en-US" dirty="0"/>
              <a:t>Transactions across identical resources – no</a:t>
            </a:r>
          </a:p>
          <a:p>
            <a:endParaRPr lang="en-US" dirty="0"/>
          </a:p>
          <a:p>
            <a:r>
              <a:rPr lang="en-US" dirty="0"/>
              <a:t>Transactions across disparate resources – no</a:t>
            </a:r>
          </a:p>
          <a:p>
            <a:endParaRPr lang="en-US" dirty="0"/>
          </a:p>
          <a:p>
            <a:r>
              <a:rPr lang="en-US" dirty="0"/>
              <a:t>Transactions across multiple items – </a:t>
            </a:r>
            <a:r>
              <a:rPr lang="en-US" dirty="0" err="1"/>
              <a:t>YesSQL</a:t>
            </a:r>
            <a:r>
              <a:rPr lang="en-US" dirty="0"/>
              <a:t> and NoSQL</a:t>
            </a:r>
          </a:p>
        </p:txBody>
      </p:sp>
    </p:spTree>
    <p:extLst>
      <p:ext uri="{BB962C8B-B14F-4D97-AF65-F5344CB8AC3E}">
        <p14:creationId xmlns:p14="http://schemas.microsoft.com/office/powerpoint/2010/main" val="289035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MongoDB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61606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624F-9061-4578-A495-52A483F5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Fulfillment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FF0A9-014E-492D-8543-AD70BA94D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Consuming messages from RabbitMQ</a:t>
            </a:r>
          </a:p>
          <a:p>
            <a:endParaRPr lang="en-US" dirty="0"/>
          </a:p>
          <a:p>
            <a:r>
              <a:rPr lang="en-US" dirty="0"/>
              <a:t>Multiple writes to MongoDB</a:t>
            </a:r>
          </a:p>
          <a:p>
            <a:endParaRPr lang="en-US" dirty="0"/>
          </a:p>
          <a:p>
            <a:r>
              <a:rPr lang="en-US" dirty="0"/>
              <a:t>Producing messages to RabbitMQ</a:t>
            </a:r>
          </a:p>
          <a:p>
            <a:endParaRPr lang="en-US" dirty="0"/>
          </a:p>
          <a:p>
            <a:r>
              <a:rPr lang="en-US" dirty="0"/>
              <a:t>All in a single "transactional" activity</a:t>
            </a:r>
          </a:p>
        </p:txBody>
      </p:sp>
    </p:spTree>
    <p:extLst>
      <p:ext uri="{BB962C8B-B14F-4D97-AF65-F5344CB8AC3E}">
        <p14:creationId xmlns:p14="http://schemas.microsoft.com/office/powerpoint/2010/main" val="20391649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EFA619-7BBF-4424-A85C-3C1C2FF9D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487" y="401320"/>
            <a:ext cx="7001026" cy="57201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81E837-8884-4941-8DAD-1652CDF7C2F3}"/>
              </a:ext>
            </a:extLst>
          </p:cNvPr>
          <p:cNvSpPr/>
          <p:nvPr/>
        </p:nvSpPr>
        <p:spPr>
          <a:xfrm>
            <a:off x="2534920" y="1656080"/>
            <a:ext cx="7279640" cy="370840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3B0F45-289D-43D9-9E28-D0B98F2D8CA2}"/>
              </a:ext>
            </a:extLst>
          </p:cNvPr>
          <p:cNvSpPr/>
          <p:nvPr/>
        </p:nvSpPr>
        <p:spPr>
          <a:xfrm>
            <a:off x="2534920" y="4831080"/>
            <a:ext cx="7279640" cy="370840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A4A5D1-8106-46F6-A35D-F7193F20D104}"/>
              </a:ext>
            </a:extLst>
          </p:cNvPr>
          <p:cNvSpPr/>
          <p:nvPr/>
        </p:nvSpPr>
        <p:spPr>
          <a:xfrm>
            <a:off x="2534920" y="5806440"/>
            <a:ext cx="7279640" cy="370840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3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5171440" y="357124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3</a:t>
            </a:r>
          </a:p>
          <a:p>
            <a:r>
              <a:rPr lang="en-US" dirty="0"/>
              <a:t>WHERE Id = 123</a:t>
            </a:r>
          </a:p>
        </p:txBody>
      </p:sp>
    </p:spTree>
    <p:extLst>
      <p:ext uri="{BB962C8B-B14F-4D97-AF65-F5344CB8AC3E}">
        <p14:creationId xmlns:p14="http://schemas.microsoft.com/office/powerpoint/2010/main" val="20268530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2CE416-C21D-4D20-AC26-49B385054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544"/>
            <a:ext cx="12192000" cy="648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56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3A9B-E576-48C0-BEC9-990004474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Epiphany:</a:t>
            </a:r>
            <a:br>
              <a:rPr lang="en-US" dirty="0"/>
            </a:br>
            <a:r>
              <a:rPr lang="en-US" dirty="0"/>
              <a:t>Assume a transactional boundary of a single item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A39B1-2864-46AE-B62E-D8F556693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15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fe Beyond Distributed Transactions">
            <a:extLst>
              <a:ext uri="{FF2B5EF4-FFF2-40B4-BE49-F238E27FC236}">
                <a16:creationId xmlns:a16="http://schemas.microsoft.com/office/drawing/2014/main" id="{7E681B29-9890-4942-B1A8-EA8C643D5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47850"/>
            <a:ext cx="68580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2157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fe Beyond Distributed Transactions">
            <a:extLst>
              <a:ext uri="{FF2B5EF4-FFF2-40B4-BE49-F238E27FC236}">
                <a16:creationId xmlns:a16="http://schemas.microsoft.com/office/drawing/2014/main" id="{3CCCFBB9-22A4-4EFC-AC2A-159D2969C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76325"/>
            <a:ext cx="68580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45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ife Beyond Distributed Transactions">
            <a:extLst>
              <a:ext uri="{FF2B5EF4-FFF2-40B4-BE49-F238E27FC236}">
                <a16:creationId xmlns:a16="http://schemas.microsoft.com/office/drawing/2014/main" id="{EBEDCCE5-9A26-4E01-B5EB-6A20F141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62038"/>
            <a:ext cx="685800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6552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944B-8E49-41C8-A519-E1DBF6579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Problem:</a:t>
            </a:r>
            <a:br>
              <a:rPr lang="en-US" dirty="0"/>
            </a:br>
            <a:r>
              <a:rPr lang="en-US" dirty="0"/>
              <a:t>No code, only pictures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14DC6-B87B-4C91-ABDD-564C631C47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223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1BBE5B-F859-497D-8C4D-2BC8C667FA3B}"/>
              </a:ext>
            </a:extLst>
          </p:cNvPr>
          <p:cNvSpPr/>
          <p:nvPr/>
        </p:nvSpPr>
        <p:spPr>
          <a:xfrm>
            <a:off x="1046480" y="431800"/>
            <a:ext cx="4251960" cy="586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3200" dirty="0"/>
              <a:t>Document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AC960F-9A8B-4115-9BA5-0F1AB94742BE}"/>
              </a:ext>
            </a:extLst>
          </p:cNvPr>
          <p:cNvSpPr/>
          <p:nvPr/>
        </p:nvSpPr>
        <p:spPr>
          <a:xfrm>
            <a:off x="1264920" y="670560"/>
            <a:ext cx="3784600" cy="1767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dirty="0"/>
              <a:t>Business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D441D4-F5BF-4F3F-A931-F629D5691D1F}"/>
              </a:ext>
            </a:extLst>
          </p:cNvPr>
          <p:cNvSpPr/>
          <p:nvPr/>
        </p:nvSpPr>
        <p:spPr>
          <a:xfrm>
            <a:off x="1264920" y="2641600"/>
            <a:ext cx="3784600" cy="624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Outbox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49C310-799B-403F-B236-721177BCE7D5}"/>
              </a:ext>
            </a:extLst>
          </p:cNvPr>
          <p:cNvSpPr/>
          <p:nvPr/>
        </p:nvSpPr>
        <p:spPr>
          <a:xfrm>
            <a:off x="1264920" y="3469640"/>
            <a:ext cx="3784600" cy="6248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Inbox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A8EE843-A0A9-4AD3-B19A-B3F7635E84FD}"/>
              </a:ext>
            </a:extLst>
          </p:cNvPr>
          <p:cNvGrpSpPr/>
          <p:nvPr/>
        </p:nvGrpSpPr>
        <p:grpSpPr>
          <a:xfrm>
            <a:off x="3953843" y="2709094"/>
            <a:ext cx="723976" cy="521740"/>
            <a:chOff x="3669363" y="2653214"/>
            <a:chExt cx="723976" cy="52174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C520418-5CB7-4846-84CA-D3B0DCF6B0B6}"/>
                </a:ext>
              </a:extLst>
            </p:cNvPr>
            <p:cNvGrpSpPr/>
            <p:nvPr>
              <p:custDataLst>
                <p:tags r:id="rId10"/>
              </p:custDataLst>
            </p:nvPr>
          </p:nvGrpSpPr>
          <p:grpSpPr>
            <a:xfrm>
              <a:off x="3669363" y="2653214"/>
              <a:ext cx="441164" cy="342502"/>
              <a:chOff x="838200" y="3886200"/>
              <a:chExt cx="914400" cy="6096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6F7D32D-FF0B-4DC4-9089-9438227AC2FB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0" name="Isosceles Triangle 8">
                <a:extLst>
                  <a:ext uri="{FF2B5EF4-FFF2-40B4-BE49-F238E27FC236}">
                    <a16:creationId xmlns:a16="http://schemas.microsoft.com/office/drawing/2014/main" id="{08994C06-5484-4B72-BE35-3FE98378B6DF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1" name="Isosceles Triangle 6">
                <a:extLst>
                  <a:ext uri="{FF2B5EF4-FFF2-40B4-BE49-F238E27FC236}">
                    <a16:creationId xmlns:a16="http://schemas.microsoft.com/office/drawing/2014/main" id="{A17D7039-4353-4CB7-BF53-D9E0B157C7B8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CBD2A43-4AD9-4681-8D32-36CC098634A0}"/>
                </a:ext>
              </a:extLst>
            </p:cNvPr>
            <p:cNvGrpSpPr/>
            <p:nvPr>
              <p:custDataLst>
                <p:tags r:id="rId11"/>
              </p:custDataLst>
            </p:nvPr>
          </p:nvGrpSpPr>
          <p:grpSpPr>
            <a:xfrm>
              <a:off x="3793823" y="2754814"/>
              <a:ext cx="441164" cy="342502"/>
              <a:chOff x="838200" y="3886200"/>
              <a:chExt cx="914400" cy="6096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9306984-F34A-4AC5-AB6E-1F0C6AB25974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4" name="Isosceles Triangle 8">
                <a:extLst>
                  <a:ext uri="{FF2B5EF4-FFF2-40B4-BE49-F238E27FC236}">
                    <a16:creationId xmlns:a16="http://schemas.microsoft.com/office/drawing/2014/main" id="{E547BDD2-B825-4B4A-B439-1D65712246B9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5" name="Isosceles Triangle 6">
                <a:extLst>
                  <a:ext uri="{FF2B5EF4-FFF2-40B4-BE49-F238E27FC236}">
                    <a16:creationId xmlns:a16="http://schemas.microsoft.com/office/drawing/2014/main" id="{2B1A69CC-E72F-4CC9-8874-FED34414B5E1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652F08C-357C-4960-9DF5-B759269225AF}"/>
                </a:ext>
              </a:extLst>
            </p:cNvPr>
            <p:cNvGrpSpPr/>
            <p:nvPr>
              <p:custDataLst>
                <p:tags r:id="rId12"/>
              </p:custDataLst>
            </p:nvPr>
          </p:nvGrpSpPr>
          <p:grpSpPr>
            <a:xfrm>
              <a:off x="3952175" y="2832452"/>
              <a:ext cx="441164" cy="342502"/>
              <a:chOff x="838200" y="3886200"/>
              <a:chExt cx="914400" cy="6096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C49EB9A-CBBF-41E3-A577-A685214E1E17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8" name="Isosceles Triangle 8">
                <a:extLst>
                  <a:ext uri="{FF2B5EF4-FFF2-40B4-BE49-F238E27FC236}">
                    <a16:creationId xmlns:a16="http://schemas.microsoft.com/office/drawing/2014/main" id="{44C50891-CF83-44EB-8A2A-4FE5DDB19DA4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9" name="Isosceles Triangle 6">
                <a:extLst>
                  <a:ext uri="{FF2B5EF4-FFF2-40B4-BE49-F238E27FC236}">
                    <a16:creationId xmlns:a16="http://schemas.microsoft.com/office/drawing/2014/main" id="{F2F3AA83-DC24-486F-A9B4-68B6CA34A50D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33D4912-69BA-418C-8B11-1749F72F872E}"/>
              </a:ext>
            </a:extLst>
          </p:cNvPr>
          <p:cNvGrpSpPr/>
          <p:nvPr/>
        </p:nvGrpSpPr>
        <p:grpSpPr>
          <a:xfrm>
            <a:off x="3953843" y="3549117"/>
            <a:ext cx="723976" cy="521740"/>
            <a:chOff x="3669363" y="2653214"/>
            <a:chExt cx="723976" cy="52174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6398939-F228-47B4-9FA4-6D073B7AC98C}"/>
                </a:ext>
              </a:extLst>
            </p:cNvPr>
            <p:cNvGrpSpPr/>
            <p:nvPr>
              <p:custDataLst>
                <p:tags r:id="rId7"/>
              </p:custDataLst>
            </p:nvPr>
          </p:nvGrpSpPr>
          <p:grpSpPr>
            <a:xfrm>
              <a:off x="3669363" y="2653214"/>
              <a:ext cx="441164" cy="342502"/>
              <a:chOff x="838200" y="3886200"/>
              <a:chExt cx="914400" cy="60960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BCBDE57-855D-4DE4-BF98-54431BF4FA8A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8" name="Isosceles Triangle 8">
                <a:extLst>
                  <a:ext uri="{FF2B5EF4-FFF2-40B4-BE49-F238E27FC236}">
                    <a16:creationId xmlns:a16="http://schemas.microsoft.com/office/drawing/2014/main" id="{1D9557C5-94E9-4D01-BA7D-0B9BDE8CD6B4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9" name="Isosceles Triangle 6">
                <a:extLst>
                  <a:ext uri="{FF2B5EF4-FFF2-40B4-BE49-F238E27FC236}">
                    <a16:creationId xmlns:a16="http://schemas.microsoft.com/office/drawing/2014/main" id="{A198CF62-CCA5-47AC-89DE-7F78BAF3A11C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7C0A3C8-9373-4D2B-A636-097608B1E891}"/>
                </a:ext>
              </a:extLst>
            </p:cNvPr>
            <p:cNvGrpSpPr/>
            <p:nvPr>
              <p:custDataLst>
                <p:tags r:id="rId8"/>
              </p:custDataLst>
            </p:nvPr>
          </p:nvGrpSpPr>
          <p:grpSpPr>
            <a:xfrm>
              <a:off x="3793823" y="2754814"/>
              <a:ext cx="441164" cy="342502"/>
              <a:chOff x="838200" y="3886200"/>
              <a:chExt cx="914400" cy="6096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66996A1-CC22-4467-8037-DFF1CD086A2C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5" name="Isosceles Triangle 8">
                <a:extLst>
                  <a:ext uri="{FF2B5EF4-FFF2-40B4-BE49-F238E27FC236}">
                    <a16:creationId xmlns:a16="http://schemas.microsoft.com/office/drawing/2014/main" id="{D4E9107B-AA87-4F24-B059-9BAC8096366A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6" name="Isosceles Triangle 6">
                <a:extLst>
                  <a:ext uri="{FF2B5EF4-FFF2-40B4-BE49-F238E27FC236}">
                    <a16:creationId xmlns:a16="http://schemas.microsoft.com/office/drawing/2014/main" id="{1D54395F-FA84-48CA-ADA7-35B5E0D74F72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DC81108-7A3E-47DB-99F1-50DD937F4866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3952175" y="2832452"/>
              <a:ext cx="441164" cy="342502"/>
              <a:chOff x="838200" y="3886200"/>
              <a:chExt cx="914400" cy="60960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D26BCFB-2EE3-4EB7-8342-1283E89E0C04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2" name="Isosceles Triangle 8">
                <a:extLst>
                  <a:ext uri="{FF2B5EF4-FFF2-40B4-BE49-F238E27FC236}">
                    <a16:creationId xmlns:a16="http://schemas.microsoft.com/office/drawing/2014/main" id="{00680EB2-72E7-4E73-88D1-DFA43D0A1E3F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3" name="Isosceles Triangle 6">
                <a:extLst>
                  <a:ext uri="{FF2B5EF4-FFF2-40B4-BE49-F238E27FC236}">
                    <a16:creationId xmlns:a16="http://schemas.microsoft.com/office/drawing/2014/main" id="{6A7A862F-2972-4832-8B25-36162ACC2148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63561AF1-7B92-4A68-8D9F-D0B75F5B3102}"/>
              </a:ext>
            </a:extLst>
          </p:cNvPr>
          <p:cNvSpPr/>
          <p:nvPr/>
        </p:nvSpPr>
        <p:spPr>
          <a:xfrm>
            <a:off x="6675120" y="431800"/>
            <a:ext cx="4251960" cy="586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3200" dirty="0"/>
              <a:t>Document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E934576-DB6F-41A4-A8B3-33845C024281}"/>
              </a:ext>
            </a:extLst>
          </p:cNvPr>
          <p:cNvSpPr/>
          <p:nvPr/>
        </p:nvSpPr>
        <p:spPr>
          <a:xfrm>
            <a:off x="6893560" y="670560"/>
            <a:ext cx="3784600" cy="1767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dirty="0"/>
              <a:t>Business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886D61-74E9-44DC-8EE5-63269646DA57}"/>
              </a:ext>
            </a:extLst>
          </p:cNvPr>
          <p:cNvSpPr/>
          <p:nvPr/>
        </p:nvSpPr>
        <p:spPr>
          <a:xfrm>
            <a:off x="6893560" y="2641600"/>
            <a:ext cx="3784600" cy="624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Outbox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5CA1BC1-4287-489C-BE00-8FDBF5890197}"/>
              </a:ext>
            </a:extLst>
          </p:cNvPr>
          <p:cNvSpPr/>
          <p:nvPr/>
        </p:nvSpPr>
        <p:spPr>
          <a:xfrm>
            <a:off x="6893560" y="3469640"/>
            <a:ext cx="3784600" cy="6248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Inbox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8420B84-9E80-4C71-B71B-6458F27289CD}"/>
              </a:ext>
            </a:extLst>
          </p:cNvPr>
          <p:cNvGrpSpPr/>
          <p:nvPr/>
        </p:nvGrpSpPr>
        <p:grpSpPr>
          <a:xfrm>
            <a:off x="9582483" y="2709094"/>
            <a:ext cx="723976" cy="521740"/>
            <a:chOff x="3669363" y="2653214"/>
            <a:chExt cx="723976" cy="52174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F9B80DF-FB78-471A-98F9-1CB51D562C3C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3669363" y="2653214"/>
              <a:ext cx="441164" cy="342502"/>
              <a:chOff x="838200" y="3886200"/>
              <a:chExt cx="914400" cy="60960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AB8399-448D-4355-88A4-17F7DD380E20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5" name="Isosceles Triangle 8">
                <a:extLst>
                  <a:ext uri="{FF2B5EF4-FFF2-40B4-BE49-F238E27FC236}">
                    <a16:creationId xmlns:a16="http://schemas.microsoft.com/office/drawing/2014/main" id="{90472EFD-CEAC-4EE9-98F3-F89768978769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6" name="Isosceles Triangle 6">
                <a:extLst>
                  <a:ext uri="{FF2B5EF4-FFF2-40B4-BE49-F238E27FC236}">
                    <a16:creationId xmlns:a16="http://schemas.microsoft.com/office/drawing/2014/main" id="{E419FF09-56F0-4692-BFDF-A7C797F6C4ED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031E3CD-2928-46AC-8158-165FA88174D1}"/>
                </a:ext>
              </a:extLst>
            </p:cNvPr>
            <p:cNvGrpSpPr/>
            <p:nvPr>
              <p:custDataLst>
                <p:tags r:id="rId5"/>
              </p:custDataLst>
            </p:nvPr>
          </p:nvGrpSpPr>
          <p:grpSpPr>
            <a:xfrm>
              <a:off x="3793823" y="2754814"/>
              <a:ext cx="441164" cy="342502"/>
              <a:chOff x="838200" y="3886200"/>
              <a:chExt cx="914400" cy="60960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6B0BB6D-2DB9-43F4-93EA-20E4B56E3378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2" name="Isosceles Triangle 8">
                <a:extLst>
                  <a:ext uri="{FF2B5EF4-FFF2-40B4-BE49-F238E27FC236}">
                    <a16:creationId xmlns:a16="http://schemas.microsoft.com/office/drawing/2014/main" id="{67F11649-EB7E-4065-91CA-AE725329F820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3" name="Isosceles Triangle 6">
                <a:extLst>
                  <a:ext uri="{FF2B5EF4-FFF2-40B4-BE49-F238E27FC236}">
                    <a16:creationId xmlns:a16="http://schemas.microsoft.com/office/drawing/2014/main" id="{74FACB5C-4CA0-4717-BF9F-5CFEC72FA819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D0EFFE4-687C-43D0-9E64-1B0A390AA1CE}"/>
                </a:ext>
              </a:extLst>
            </p:cNvPr>
            <p:cNvGrpSpPr/>
            <p:nvPr>
              <p:custDataLst>
                <p:tags r:id="rId6"/>
              </p:custDataLst>
            </p:nvPr>
          </p:nvGrpSpPr>
          <p:grpSpPr>
            <a:xfrm>
              <a:off x="3952175" y="2832452"/>
              <a:ext cx="441164" cy="342502"/>
              <a:chOff x="838200" y="3886200"/>
              <a:chExt cx="914400" cy="60960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75AFDAC-F92B-454B-A895-D1A8CEFB36FC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59" name="Isosceles Triangle 8">
                <a:extLst>
                  <a:ext uri="{FF2B5EF4-FFF2-40B4-BE49-F238E27FC236}">
                    <a16:creationId xmlns:a16="http://schemas.microsoft.com/office/drawing/2014/main" id="{558C42A2-D0CA-4251-8306-FBAC59AA88D8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0" name="Isosceles Triangle 6">
                <a:extLst>
                  <a:ext uri="{FF2B5EF4-FFF2-40B4-BE49-F238E27FC236}">
                    <a16:creationId xmlns:a16="http://schemas.microsoft.com/office/drawing/2014/main" id="{201DEBAD-8286-4363-84E6-EBED867F746E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6AF2EF2-7D54-4FB9-84C3-EA95F720C50F}"/>
              </a:ext>
            </a:extLst>
          </p:cNvPr>
          <p:cNvGrpSpPr/>
          <p:nvPr/>
        </p:nvGrpSpPr>
        <p:grpSpPr>
          <a:xfrm>
            <a:off x="9582483" y="3549117"/>
            <a:ext cx="723976" cy="521740"/>
            <a:chOff x="3669363" y="2653214"/>
            <a:chExt cx="723976" cy="52174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E2A778F-8ADC-4016-B61C-0EFC141A8CEE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3669363" y="2653214"/>
              <a:ext cx="441164" cy="342502"/>
              <a:chOff x="838200" y="3886200"/>
              <a:chExt cx="914400" cy="60960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32E5898-C2C7-46FF-B537-7F65E5941F4E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8" name="Isosceles Triangle 8">
                <a:extLst>
                  <a:ext uri="{FF2B5EF4-FFF2-40B4-BE49-F238E27FC236}">
                    <a16:creationId xmlns:a16="http://schemas.microsoft.com/office/drawing/2014/main" id="{CF74C28A-40B8-43D5-9784-9CA2A979591B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9" name="Isosceles Triangle 6">
                <a:extLst>
                  <a:ext uri="{FF2B5EF4-FFF2-40B4-BE49-F238E27FC236}">
                    <a16:creationId xmlns:a16="http://schemas.microsoft.com/office/drawing/2014/main" id="{03155800-E997-464F-AC01-9352D4980381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AD7BC7D-AE75-4F9A-A913-C0BACA5C61EC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3793823" y="2754814"/>
              <a:ext cx="441164" cy="342502"/>
              <a:chOff x="838200" y="3886200"/>
              <a:chExt cx="914400" cy="609600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C401830-BB57-4293-A0C2-A0F328FA8324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5" name="Isosceles Triangle 8">
                <a:extLst>
                  <a:ext uri="{FF2B5EF4-FFF2-40B4-BE49-F238E27FC236}">
                    <a16:creationId xmlns:a16="http://schemas.microsoft.com/office/drawing/2014/main" id="{574BEE30-0C8A-4255-B3F6-61345BFB8239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6" name="Isosceles Triangle 6">
                <a:extLst>
                  <a:ext uri="{FF2B5EF4-FFF2-40B4-BE49-F238E27FC236}">
                    <a16:creationId xmlns:a16="http://schemas.microsoft.com/office/drawing/2014/main" id="{930E518D-20BD-42DE-882A-11CCCA2FA116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741E268-5F0D-4734-970C-E468791ACA88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3952175" y="2832452"/>
              <a:ext cx="441164" cy="342502"/>
              <a:chOff x="838200" y="3886200"/>
              <a:chExt cx="914400" cy="60960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434B11B-118C-4AD5-8936-196FC8E335D0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2" name="Isosceles Triangle 8">
                <a:extLst>
                  <a:ext uri="{FF2B5EF4-FFF2-40B4-BE49-F238E27FC236}">
                    <a16:creationId xmlns:a16="http://schemas.microsoft.com/office/drawing/2014/main" id="{77009D3C-02C5-4F85-A52E-DAD7A5E4E567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3" name="Isosceles Triangle 6">
                <a:extLst>
                  <a:ext uri="{FF2B5EF4-FFF2-40B4-BE49-F238E27FC236}">
                    <a16:creationId xmlns:a16="http://schemas.microsoft.com/office/drawing/2014/main" id="{A2A11396-3E1D-4C98-839A-0298157BB105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896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BEF3-5B56-4017-B477-D5197E64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8C59-19BE-441F-9FB2-1C73E73E67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895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07B5-2262-4157-8B64-E0D3BD47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Facilitating communication with a dispatcher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742AE-0F5F-4093-A6A3-75C0F686C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909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114232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</p:spTree>
    <p:extLst>
      <p:ext uri="{BB962C8B-B14F-4D97-AF65-F5344CB8AC3E}">
        <p14:creationId xmlns:p14="http://schemas.microsoft.com/office/powerpoint/2010/main" val="15674564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863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5145895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</p:spTree>
    <p:extLst>
      <p:ext uri="{BB962C8B-B14F-4D97-AF65-F5344CB8AC3E}">
        <p14:creationId xmlns:p14="http://schemas.microsoft.com/office/powerpoint/2010/main" val="15156195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cxnSp>
        <p:nvCxnSpPr>
          <p:cNvPr id="18" name="Straight Arrow Connector 17"/>
          <p:cNvCxnSpPr>
            <a:stCxn id="16" idx="0"/>
            <a:endCxn id="34" idx="3"/>
          </p:cNvCxnSpPr>
          <p:nvPr/>
        </p:nvCxnSpPr>
        <p:spPr>
          <a:xfrm flipH="1" flipV="1">
            <a:off x="3862957" y="2396794"/>
            <a:ext cx="88265" cy="1906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5719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cxnSp>
        <p:nvCxnSpPr>
          <p:cNvPr id="18" name="Straight Arrow Connector 17"/>
          <p:cNvCxnSpPr>
            <a:stCxn id="16" idx="0"/>
            <a:endCxn id="34" idx="3"/>
          </p:cNvCxnSpPr>
          <p:nvPr/>
        </p:nvCxnSpPr>
        <p:spPr>
          <a:xfrm flipH="1" flipV="1">
            <a:off x="3862957" y="2396794"/>
            <a:ext cx="88265" cy="1906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9757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051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8903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BEF3-5B56-4017-B477-D5197E64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8C59-19BE-441F-9FB2-1C73E73E67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026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DAE1F-31AC-4EA6-ADF8-48BB1DF5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things go wrong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FF5BB-71F8-4323-96E7-BB00BB5FC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938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38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5171440" y="357124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Status</a:t>
            </a:r>
          </a:p>
          <a:p>
            <a:r>
              <a:rPr lang="en-US" dirty="0"/>
              <a:t>FROM Orders</a:t>
            </a:r>
          </a:p>
          <a:p>
            <a:r>
              <a:rPr lang="en-US" dirty="0"/>
              <a:t>WHERE Id = 123</a:t>
            </a:r>
          </a:p>
        </p:txBody>
      </p:sp>
    </p:spTree>
    <p:extLst>
      <p:ext uri="{BB962C8B-B14F-4D97-AF65-F5344CB8AC3E}">
        <p14:creationId xmlns:p14="http://schemas.microsoft.com/office/powerpoint/2010/main" val="35668997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32575" y="3491788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8314101" y="5551018"/>
            <a:ext cx="368884" cy="368834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6406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32575" y="3491788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8314101" y="5551018"/>
            <a:ext cx="368884" cy="368834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grpSp>
        <p:nvGrpSpPr>
          <p:cNvPr id="44" name="Group 43"/>
          <p:cNvGrpSpPr/>
          <p:nvPr>
            <p:custDataLst>
              <p:tags r:id="rId4"/>
            </p:custDataLst>
          </p:nvPr>
        </p:nvGrpSpPr>
        <p:grpSpPr>
          <a:xfrm>
            <a:off x="1354450" y="6113533"/>
            <a:ext cx="204470" cy="155753"/>
            <a:chOff x="838200" y="3886200"/>
            <a:chExt cx="914400" cy="609600"/>
          </a:xfrm>
        </p:grpSpPr>
        <p:sp>
          <p:nvSpPr>
            <p:cNvPr id="45" name="Rectangle 44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6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cxnSp>
        <p:nvCxnSpPr>
          <p:cNvPr id="20" name="Straight Arrow Connector 19"/>
          <p:cNvCxnSpPr>
            <a:stCxn id="16" idx="1"/>
            <a:endCxn id="18" idx="4"/>
          </p:cNvCxnSpPr>
          <p:nvPr/>
        </p:nvCxnSpPr>
        <p:spPr>
          <a:xfrm flipH="1">
            <a:off x="2080454" y="4760976"/>
            <a:ext cx="1226016" cy="1213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2664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4E4F-897C-481E-8F5C-F8E1FEA5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9AFD0-5795-4555-899C-BDF1820F1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507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grpSp>
        <p:nvGrpSpPr>
          <p:cNvPr id="44" name="Group 43"/>
          <p:cNvGrpSpPr/>
          <p:nvPr>
            <p:custDataLst>
              <p:tags r:id="rId4"/>
            </p:custDataLst>
          </p:nvPr>
        </p:nvGrpSpPr>
        <p:grpSpPr>
          <a:xfrm>
            <a:off x="1354450" y="6113533"/>
            <a:ext cx="204470" cy="155753"/>
            <a:chOff x="838200" y="3886200"/>
            <a:chExt cx="914400" cy="609600"/>
          </a:xfrm>
        </p:grpSpPr>
        <p:sp>
          <p:nvSpPr>
            <p:cNvPr id="45" name="Rectangle 44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6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cxnSp>
        <p:nvCxnSpPr>
          <p:cNvPr id="20" name="Straight Arrow Connector 19"/>
          <p:cNvCxnSpPr>
            <a:stCxn id="16" idx="1"/>
            <a:endCxn id="18" idx="4"/>
          </p:cNvCxnSpPr>
          <p:nvPr/>
        </p:nvCxnSpPr>
        <p:spPr>
          <a:xfrm flipH="1">
            <a:off x="2080454" y="4760976"/>
            <a:ext cx="1226016" cy="1213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7417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36" name="Straight Arrow Connector 35"/>
          <p:cNvCxnSpPr>
            <a:stCxn id="16" idx="0"/>
            <a:endCxn id="34" idx="3"/>
          </p:cNvCxnSpPr>
          <p:nvPr/>
        </p:nvCxnSpPr>
        <p:spPr>
          <a:xfrm flipH="1" flipV="1">
            <a:off x="3862957" y="2396794"/>
            <a:ext cx="88265" cy="1906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3587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960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10" idx="1"/>
          </p:cNvCxnSpPr>
          <p:nvPr/>
        </p:nvCxnSpPr>
        <p:spPr>
          <a:xfrm>
            <a:off x="6341059" y="1682496"/>
            <a:ext cx="1177747" cy="332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1472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661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4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84068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4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32575" y="349422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73211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5171440" y="357124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Status</a:t>
            </a:r>
          </a:p>
          <a:p>
            <a:r>
              <a:rPr lang="en-US" dirty="0"/>
              <a:t>FROM Orders</a:t>
            </a:r>
          </a:p>
          <a:p>
            <a:r>
              <a:rPr lang="en-US" dirty="0"/>
              <a:t>WHERE Id = 123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6AEA3-FDF6-44C9-BEF2-4A9E15CE1089}"/>
              </a:ext>
            </a:extLst>
          </p:cNvPr>
          <p:cNvSpPr txBox="1"/>
          <p:nvPr/>
        </p:nvSpPr>
        <p:spPr>
          <a:xfrm>
            <a:off x="1955800" y="4470400"/>
            <a:ext cx="1229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all was good.jpg</a:t>
            </a:r>
          </a:p>
        </p:txBody>
      </p:sp>
    </p:spTree>
    <p:extLst>
      <p:ext uri="{BB962C8B-B14F-4D97-AF65-F5344CB8AC3E}">
        <p14:creationId xmlns:p14="http://schemas.microsoft.com/office/powerpoint/2010/main" val="38226605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4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32575" y="349422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50" name="Straight Arrow Connector 49"/>
          <p:cNvCxnSpPr>
            <a:stCxn id="16" idx="0"/>
            <a:endCxn id="4" idx="2"/>
          </p:cNvCxnSpPr>
          <p:nvPr/>
        </p:nvCxnSpPr>
        <p:spPr>
          <a:xfrm flipH="1" flipV="1">
            <a:off x="3255264" y="2509114"/>
            <a:ext cx="695958" cy="1794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&quot;No&quot; Symbol 50"/>
          <p:cNvSpPr/>
          <p:nvPr/>
        </p:nvSpPr>
        <p:spPr>
          <a:xfrm>
            <a:off x="3748042" y="2205533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5679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2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3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32575" y="349422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50" name="Straight Arrow Connector 49"/>
          <p:cNvCxnSpPr>
            <a:stCxn id="16" idx="0"/>
            <a:endCxn id="4" idx="2"/>
          </p:cNvCxnSpPr>
          <p:nvPr/>
        </p:nvCxnSpPr>
        <p:spPr>
          <a:xfrm flipH="1" flipV="1">
            <a:off x="3255264" y="2509114"/>
            <a:ext cx="695958" cy="1794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920239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19581770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BEF3-5B56-4017-B477-D5197E64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8C59-19BE-441F-9FB2-1C73E73E67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048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F26B-CB97-4D6A-9CF3-78939377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dispatch?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36E1E-AD49-458F-819A-AA90BBFB7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7544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cxnSp>
        <p:nvCxnSpPr>
          <p:cNvPr id="11" name="Straight Arrow Connector 10"/>
          <p:cNvCxnSpPr>
            <a:stCxn id="2" idx="3"/>
            <a:endCxn id="3" idx="1"/>
          </p:cNvCxnSpPr>
          <p:nvPr/>
        </p:nvCxnSpPr>
        <p:spPr>
          <a:xfrm flipV="1">
            <a:off x="2856322" y="1392025"/>
            <a:ext cx="953678" cy="1280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  <a:endCxn id="5" idx="1"/>
          </p:cNvCxnSpPr>
          <p:nvPr/>
        </p:nvCxnSpPr>
        <p:spPr>
          <a:xfrm>
            <a:off x="5016631" y="1392025"/>
            <a:ext cx="10652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>
            <a:off x="7288491" y="1392025"/>
            <a:ext cx="1282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3"/>
            <a:endCxn id="4" idx="1"/>
          </p:cNvCxnSpPr>
          <p:nvPr/>
        </p:nvCxnSpPr>
        <p:spPr>
          <a:xfrm>
            <a:off x="2856322" y="2672499"/>
            <a:ext cx="953677" cy="13401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7" idx="1"/>
          </p:cNvCxnSpPr>
          <p:nvPr/>
        </p:nvCxnSpPr>
        <p:spPr>
          <a:xfrm flipV="1">
            <a:off x="5016630" y="3173690"/>
            <a:ext cx="1065230" cy="838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8" idx="1"/>
          </p:cNvCxnSpPr>
          <p:nvPr/>
        </p:nvCxnSpPr>
        <p:spPr>
          <a:xfrm>
            <a:off x="5016630" y="4012676"/>
            <a:ext cx="1065230" cy="838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9" idx="1"/>
          </p:cNvCxnSpPr>
          <p:nvPr/>
        </p:nvCxnSpPr>
        <p:spPr>
          <a:xfrm>
            <a:off x="7288491" y="4851662"/>
            <a:ext cx="1282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478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cxnSp>
        <p:nvCxnSpPr>
          <p:cNvPr id="11" name="Straight Arrow Connector 10"/>
          <p:cNvCxnSpPr>
            <a:stCxn id="2" idx="3"/>
            <a:endCxn id="3" idx="1"/>
          </p:cNvCxnSpPr>
          <p:nvPr/>
        </p:nvCxnSpPr>
        <p:spPr>
          <a:xfrm flipV="1">
            <a:off x="2856322" y="1392025"/>
            <a:ext cx="953678" cy="1280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  <a:endCxn id="5" idx="1"/>
          </p:cNvCxnSpPr>
          <p:nvPr/>
        </p:nvCxnSpPr>
        <p:spPr>
          <a:xfrm>
            <a:off x="5016631" y="1392025"/>
            <a:ext cx="10652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>
            <a:off x="7288491" y="1392025"/>
            <a:ext cx="1282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3"/>
            <a:endCxn id="4" idx="1"/>
          </p:cNvCxnSpPr>
          <p:nvPr/>
        </p:nvCxnSpPr>
        <p:spPr>
          <a:xfrm>
            <a:off x="2856322" y="2672499"/>
            <a:ext cx="953677" cy="13401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7" idx="1"/>
          </p:cNvCxnSpPr>
          <p:nvPr/>
        </p:nvCxnSpPr>
        <p:spPr>
          <a:xfrm flipV="1">
            <a:off x="5016630" y="3173690"/>
            <a:ext cx="1065230" cy="838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8" idx="1"/>
          </p:cNvCxnSpPr>
          <p:nvPr/>
        </p:nvCxnSpPr>
        <p:spPr>
          <a:xfrm>
            <a:off x="5016630" y="4012676"/>
            <a:ext cx="1065230" cy="838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9" idx="1"/>
          </p:cNvCxnSpPr>
          <p:nvPr/>
        </p:nvCxnSpPr>
        <p:spPr>
          <a:xfrm>
            <a:off x="7288491" y="4851662"/>
            <a:ext cx="1282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cxnSp>
        <p:nvCxnSpPr>
          <p:cNvPr id="25" name="Straight Arrow Connector 24"/>
          <p:cNvCxnSpPr>
            <a:stCxn id="2" idx="2"/>
            <a:endCxn id="10" idx="0"/>
          </p:cNvCxnSpPr>
          <p:nvPr/>
        </p:nvCxnSpPr>
        <p:spPr>
          <a:xfrm flipH="1">
            <a:off x="1409307" y="3091992"/>
            <a:ext cx="843700" cy="1159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1"/>
            <a:endCxn id="10" idx="3"/>
          </p:cNvCxnSpPr>
          <p:nvPr/>
        </p:nvCxnSpPr>
        <p:spPr>
          <a:xfrm flipH="1">
            <a:off x="1998482" y="4012676"/>
            <a:ext cx="1811517" cy="1181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057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cxnSp>
        <p:nvCxnSpPr>
          <p:cNvPr id="25" name="Straight Arrow Connector 24"/>
          <p:cNvCxnSpPr>
            <a:stCxn id="2" idx="2"/>
            <a:endCxn id="10" idx="0"/>
          </p:cNvCxnSpPr>
          <p:nvPr/>
        </p:nvCxnSpPr>
        <p:spPr>
          <a:xfrm flipH="1">
            <a:off x="1409307" y="3091992"/>
            <a:ext cx="843700" cy="1159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2212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14" name="Straight Arrow Connector 13"/>
          <p:cNvCxnSpPr>
            <a:stCxn id="3" idx="2"/>
            <a:endCxn id="10" idx="3"/>
          </p:cNvCxnSpPr>
          <p:nvPr/>
        </p:nvCxnSpPr>
        <p:spPr>
          <a:xfrm flipH="1">
            <a:off x="1998482" y="1811518"/>
            <a:ext cx="2414834" cy="3382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1"/>
            <a:endCxn id="10" idx="3"/>
          </p:cNvCxnSpPr>
          <p:nvPr/>
        </p:nvCxnSpPr>
        <p:spPr>
          <a:xfrm flipH="1">
            <a:off x="1998482" y="4012676"/>
            <a:ext cx="1811517" cy="1181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7447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17" name="Straight Arrow Connector 16"/>
          <p:cNvCxnSpPr>
            <a:stCxn id="5" idx="1"/>
            <a:endCxn id="10" idx="3"/>
          </p:cNvCxnSpPr>
          <p:nvPr/>
        </p:nvCxnSpPr>
        <p:spPr>
          <a:xfrm flipH="1">
            <a:off x="1998482" y="1392025"/>
            <a:ext cx="4083378" cy="380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18" name="Straight Arrow Connector 17"/>
          <p:cNvCxnSpPr>
            <a:stCxn id="7" idx="1"/>
            <a:endCxn id="10" idx="3"/>
          </p:cNvCxnSpPr>
          <p:nvPr/>
        </p:nvCxnSpPr>
        <p:spPr>
          <a:xfrm flipH="1">
            <a:off x="1998482" y="3173690"/>
            <a:ext cx="4083378" cy="2020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1"/>
            <a:endCxn id="10" idx="3"/>
          </p:cNvCxnSpPr>
          <p:nvPr/>
        </p:nvCxnSpPr>
        <p:spPr>
          <a:xfrm flipH="1">
            <a:off x="1998482" y="4851662"/>
            <a:ext cx="4083378" cy="34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0411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27" name="Straight Arrow Connector 26"/>
          <p:cNvCxnSpPr>
            <a:stCxn id="6" idx="1"/>
            <a:endCxn id="10" idx="3"/>
          </p:cNvCxnSpPr>
          <p:nvPr/>
        </p:nvCxnSpPr>
        <p:spPr>
          <a:xfrm flipH="1">
            <a:off x="1998482" y="1392025"/>
            <a:ext cx="6572054" cy="380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1"/>
            <a:endCxn id="10" idx="3"/>
          </p:cNvCxnSpPr>
          <p:nvPr/>
        </p:nvCxnSpPr>
        <p:spPr>
          <a:xfrm flipH="1">
            <a:off x="1998482" y="4851662"/>
            <a:ext cx="6572054" cy="34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449850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9850" y="432306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9547340" y="5351975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941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</p:spTree>
    <p:extLst>
      <p:ext uri="{BB962C8B-B14F-4D97-AF65-F5344CB8AC3E}">
        <p14:creationId xmlns:p14="http://schemas.microsoft.com/office/powerpoint/2010/main" val="140916586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449850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9850" y="432306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9547340" y="5351975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an 22"/>
          <p:cNvSpPr/>
          <p:nvPr/>
        </p:nvSpPr>
        <p:spPr>
          <a:xfrm rot="16200000">
            <a:off x="3592926" y="5472179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/>
              <a:t>Retry</a:t>
            </a:r>
          </a:p>
        </p:txBody>
      </p:sp>
      <p:grpSp>
        <p:nvGrpSpPr>
          <p:cNvPr id="32" name="Group 31"/>
          <p:cNvGrpSpPr/>
          <p:nvPr>
            <p:custDataLst>
              <p:tags r:id="rId1"/>
            </p:custDataLst>
          </p:nvPr>
        </p:nvGrpSpPr>
        <p:grpSpPr>
          <a:xfrm>
            <a:off x="3093739" y="5841898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cxnSp>
        <p:nvCxnSpPr>
          <p:cNvPr id="36" name="Straight Arrow Connector 35"/>
          <p:cNvCxnSpPr>
            <a:stCxn id="10" idx="3"/>
            <a:endCxn id="33" idx="1"/>
          </p:cNvCxnSpPr>
          <p:nvPr/>
        </p:nvCxnSpPr>
        <p:spPr>
          <a:xfrm>
            <a:off x="1998482" y="5194169"/>
            <a:ext cx="1095257" cy="725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3"/>
            <a:endCxn id="26" idx="1"/>
          </p:cNvCxnSpPr>
          <p:nvPr/>
        </p:nvCxnSpPr>
        <p:spPr>
          <a:xfrm flipV="1">
            <a:off x="1998482" y="4989216"/>
            <a:ext cx="3962692" cy="204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3132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449850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9850" y="432306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9547340" y="5351975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an 22"/>
          <p:cNvSpPr/>
          <p:nvPr/>
        </p:nvSpPr>
        <p:spPr>
          <a:xfrm rot="16200000">
            <a:off x="3592926" y="5472179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/>
              <a:t>Retry</a:t>
            </a:r>
          </a:p>
        </p:txBody>
      </p:sp>
      <p:grpSp>
        <p:nvGrpSpPr>
          <p:cNvPr id="32" name="Group 31"/>
          <p:cNvGrpSpPr/>
          <p:nvPr>
            <p:custDataLst>
              <p:tags r:id="rId1"/>
            </p:custDataLst>
          </p:nvPr>
        </p:nvGrpSpPr>
        <p:grpSpPr>
          <a:xfrm>
            <a:off x="3093739" y="5841898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cxnSp>
        <p:nvCxnSpPr>
          <p:cNvPr id="36" name="Straight Arrow Connector 35"/>
          <p:cNvCxnSpPr>
            <a:stCxn id="10" idx="3"/>
            <a:endCxn id="33" idx="1"/>
          </p:cNvCxnSpPr>
          <p:nvPr/>
        </p:nvCxnSpPr>
        <p:spPr>
          <a:xfrm>
            <a:off x="1998482" y="5194169"/>
            <a:ext cx="1095257" cy="725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0"/>
            <a:endCxn id="22" idx="2"/>
          </p:cNvCxnSpPr>
          <p:nvPr/>
        </p:nvCxnSpPr>
        <p:spPr>
          <a:xfrm flipV="1">
            <a:off x="1409307" y="3459638"/>
            <a:ext cx="826709" cy="791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4551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F26B-CB97-4D6A-9CF3-78939377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36E1E-AD49-458F-819A-AA90BBFB7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0030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6E35-E5BF-41DA-B316-A2ADE9C6A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something goes REALLY wrong?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5F5EF-C8D0-466F-82E2-24A4568FB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6037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cxnSp>
        <p:nvCxnSpPr>
          <p:cNvPr id="11" name="Straight Arrow Connector 10"/>
          <p:cNvCxnSpPr>
            <a:stCxn id="2" idx="3"/>
            <a:endCxn id="3" idx="1"/>
          </p:cNvCxnSpPr>
          <p:nvPr/>
        </p:nvCxnSpPr>
        <p:spPr>
          <a:xfrm flipV="1">
            <a:off x="2856322" y="1392025"/>
            <a:ext cx="953678" cy="1280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  <a:endCxn id="5" idx="1"/>
          </p:cNvCxnSpPr>
          <p:nvPr/>
        </p:nvCxnSpPr>
        <p:spPr>
          <a:xfrm>
            <a:off x="5016631" y="1392025"/>
            <a:ext cx="10652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>
            <a:off x="7288491" y="1392025"/>
            <a:ext cx="1282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3"/>
            <a:endCxn id="4" idx="1"/>
          </p:cNvCxnSpPr>
          <p:nvPr/>
        </p:nvCxnSpPr>
        <p:spPr>
          <a:xfrm>
            <a:off x="2856322" y="2672499"/>
            <a:ext cx="953677" cy="13401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7" idx="1"/>
          </p:cNvCxnSpPr>
          <p:nvPr/>
        </p:nvCxnSpPr>
        <p:spPr>
          <a:xfrm flipV="1">
            <a:off x="5016630" y="3173690"/>
            <a:ext cx="1065230" cy="838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8" idx="1"/>
          </p:cNvCxnSpPr>
          <p:nvPr/>
        </p:nvCxnSpPr>
        <p:spPr>
          <a:xfrm>
            <a:off x="5016630" y="4012676"/>
            <a:ext cx="1065230" cy="838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9" idx="1"/>
          </p:cNvCxnSpPr>
          <p:nvPr/>
        </p:nvCxnSpPr>
        <p:spPr>
          <a:xfrm>
            <a:off x="7288491" y="4851662"/>
            <a:ext cx="1282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114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17" name="Straight Arrow Connector 16"/>
          <p:cNvCxnSpPr>
            <a:stCxn id="5" idx="1"/>
            <a:endCxn id="10" idx="3"/>
          </p:cNvCxnSpPr>
          <p:nvPr/>
        </p:nvCxnSpPr>
        <p:spPr>
          <a:xfrm flipH="1">
            <a:off x="1998482" y="1392025"/>
            <a:ext cx="4083378" cy="380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18" name="Straight Arrow Connector 17"/>
          <p:cNvCxnSpPr>
            <a:stCxn id="7" idx="1"/>
            <a:endCxn id="10" idx="3"/>
          </p:cNvCxnSpPr>
          <p:nvPr/>
        </p:nvCxnSpPr>
        <p:spPr>
          <a:xfrm flipH="1">
            <a:off x="1998482" y="3173690"/>
            <a:ext cx="4083378" cy="2020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1"/>
            <a:endCxn id="10" idx="3"/>
          </p:cNvCxnSpPr>
          <p:nvPr/>
        </p:nvCxnSpPr>
        <p:spPr>
          <a:xfrm flipH="1">
            <a:off x="1998482" y="4851662"/>
            <a:ext cx="4083378" cy="34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16948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27" name="Straight Arrow Connector 26"/>
          <p:cNvCxnSpPr>
            <a:stCxn id="6" idx="1"/>
            <a:endCxn id="10" idx="3"/>
          </p:cNvCxnSpPr>
          <p:nvPr/>
        </p:nvCxnSpPr>
        <p:spPr>
          <a:xfrm flipH="1">
            <a:off x="1998482" y="1392025"/>
            <a:ext cx="6572054" cy="380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1"/>
            <a:endCxn id="10" idx="3"/>
          </p:cNvCxnSpPr>
          <p:nvPr/>
        </p:nvCxnSpPr>
        <p:spPr>
          <a:xfrm flipH="1">
            <a:off x="1998482" y="4851662"/>
            <a:ext cx="6572054" cy="34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449850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9850" y="432306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9547340" y="5351975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70247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27" name="Straight Arrow Connector 26"/>
          <p:cNvCxnSpPr>
            <a:stCxn id="6" idx="1"/>
            <a:endCxn id="10" idx="3"/>
          </p:cNvCxnSpPr>
          <p:nvPr/>
        </p:nvCxnSpPr>
        <p:spPr>
          <a:xfrm flipH="1">
            <a:off x="1998482" y="1392025"/>
            <a:ext cx="6572054" cy="380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1"/>
            <a:endCxn id="10" idx="3"/>
          </p:cNvCxnSpPr>
          <p:nvPr/>
        </p:nvCxnSpPr>
        <p:spPr>
          <a:xfrm flipH="1">
            <a:off x="1998482" y="4851662"/>
            <a:ext cx="6572054" cy="34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449850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9850" y="432306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9547340" y="5351975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&quot;No&quot; Symbol 30">
            <a:extLst>
              <a:ext uri="{FF2B5EF4-FFF2-40B4-BE49-F238E27FC236}">
                <a16:creationId xmlns:a16="http://schemas.microsoft.com/office/drawing/2014/main" id="{0AEB6878-01DA-4C74-BD8D-62AD79DB9C6A}"/>
              </a:ext>
            </a:extLst>
          </p:cNvPr>
          <p:cNvSpPr/>
          <p:nvPr/>
        </p:nvSpPr>
        <p:spPr>
          <a:xfrm>
            <a:off x="865475" y="4656063"/>
            <a:ext cx="1087665" cy="1076212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24393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27" name="Straight Arrow Connector 26"/>
          <p:cNvCxnSpPr>
            <a:stCxn id="6" idx="1"/>
            <a:endCxn id="10" idx="3"/>
          </p:cNvCxnSpPr>
          <p:nvPr/>
        </p:nvCxnSpPr>
        <p:spPr>
          <a:xfrm flipH="1">
            <a:off x="1998482" y="1392025"/>
            <a:ext cx="6572054" cy="380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1"/>
            <a:endCxn id="10" idx="3"/>
          </p:cNvCxnSpPr>
          <p:nvPr/>
        </p:nvCxnSpPr>
        <p:spPr>
          <a:xfrm flipH="1">
            <a:off x="1998482" y="4851662"/>
            <a:ext cx="6572054" cy="34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449850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9850" y="432306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9547340" y="5351975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&quot;No&quot; Symbol 30">
            <a:extLst>
              <a:ext uri="{FF2B5EF4-FFF2-40B4-BE49-F238E27FC236}">
                <a16:creationId xmlns:a16="http://schemas.microsoft.com/office/drawing/2014/main" id="{0AEB6878-01DA-4C74-BD8D-62AD79DB9C6A}"/>
              </a:ext>
            </a:extLst>
          </p:cNvPr>
          <p:cNvSpPr/>
          <p:nvPr/>
        </p:nvSpPr>
        <p:spPr>
          <a:xfrm>
            <a:off x="865475" y="4656063"/>
            <a:ext cx="1087665" cy="1076212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89FC27-287C-47E6-9B40-04A590D7E058}"/>
              </a:ext>
            </a:extLst>
          </p:cNvPr>
          <p:cNvSpPr/>
          <p:nvPr/>
        </p:nvSpPr>
        <p:spPr>
          <a:xfrm>
            <a:off x="10509367" y="2516958"/>
            <a:ext cx="1178350" cy="18853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Trigger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21ABE7-1403-4338-9D68-99E1A75F6134}"/>
              </a:ext>
            </a:extLst>
          </p:cNvPr>
          <p:cNvSpPr txBox="1"/>
          <p:nvPr/>
        </p:nvSpPr>
        <p:spPr>
          <a:xfrm>
            <a:off x="10778030" y="3122739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7441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27" name="Straight Arrow Connector 26"/>
          <p:cNvCxnSpPr>
            <a:stCxn id="6" idx="1"/>
            <a:endCxn id="10" idx="3"/>
          </p:cNvCxnSpPr>
          <p:nvPr/>
        </p:nvCxnSpPr>
        <p:spPr>
          <a:xfrm flipH="1">
            <a:off x="1998482" y="1392025"/>
            <a:ext cx="6572054" cy="380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1"/>
            <a:endCxn id="10" idx="3"/>
          </p:cNvCxnSpPr>
          <p:nvPr/>
        </p:nvCxnSpPr>
        <p:spPr>
          <a:xfrm flipH="1">
            <a:off x="1998482" y="4851662"/>
            <a:ext cx="6572054" cy="34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449850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9850" y="432306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9547340" y="5351975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&quot;No&quot; Symbol 30">
            <a:extLst>
              <a:ext uri="{FF2B5EF4-FFF2-40B4-BE49-F238E27FC236}">
                <a16:creationId xmlns:a16="http://schemas.microsoft.com/office/drawing/2014/main" id="{0AEB6878-01DA-4C74-BD8D-62AD79DB9C6A}"/>
              </a:ext>
            </a:extLst>
          </p:cNvPr>
          <p:cNvSpPr/>
          <p:nvPr/>
        </p:nvSpPr>
        <p:spPr>
          <a:xfrm>
            <a:off x="865475" y="4656063"/>
            <a:ext cx="1087665" cy="1076212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89FC27-287C-47E6-9B40-04A590D7E058}"/>
              </a:ext>
            </a:extLst>
          </p:cNvPr>
          <p:cNvSpPr/>
          <p:nvPr/>
        </p:nvSpPr>
        <p:spPr>
          <a:xfrm>
            <a:off x="10509367" y="2516958"/>
            <a:ext cx="1178350" cy="18853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Trigger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21ABE7-1403-4338-9D68-99E1A75F6134}"/>
              </a:ext>
            </a:extLst>
          </p:cNvPr>
          <p:cNvSpPr txBox="1"/>
          <p:nvPr/>
        </p:nvSpPr>
        <p:spPr>
          <a:xfrm>
            <a:off x="10778030" y="3122739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ABFE87-2472-443F-A128-3B884076F02C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9777167" y="1392025"/>
            <a:ext cx="732200" cy="2067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3013910-7524-4ED8-B7FA-36695045BBDF}"/>
              </a:ext>
            </a:extLst>
          </p:cNvPr>
          <p:cNvCxnSpPr>
            <a:cxnSpLocks/>
            <a:stCxn id="9" idx="3"/>
            <a:endCxn id="32" idx="1"/>
          </p:cNvCxnSpPr>
          <p:nvPr/>
        </p:nvCxnSpPr>
        <p:spPr>
          <a:xfrm flipV="1">
            <a:off x="9777167" y="3459638"/>
            <a:ext cx="732200" cy="1392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92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57110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27" name="Straight Arrow Connector 26"/>
          <p:cNvCxnSpPr>
            <a:stCxn id="6" idx="1"/>
            <a:endCxn id="10" idx="3"/>
          </p:cNvCxnSpPr>
          <p:nvPr/>
        </p:nvCxnSpPr>
        <p:spPr>
          <a:xfrm flipH="1">
            <a:off x="1998482" y="1392025"/>
            <a:ext cx="6572054" cy="380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1"/>
            <a:endCxn id="10" idx="3"/>
          </p:cNvCxnSpPr>
          <p:nvPr/>
        </p:nvCxnSpPr>
        <p:spPr>
          <a:xfrm flipH="1">
            <a:off x="1998482" y="4851662"/>
            <a:ext cx="6572054" cy="34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449850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9850" y="432306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9547340" y="5351975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&quot;No&quot; Symbol 30">
            <a:extLst>
              <a:ext uri="{FF2B5EF4-FFF2-40B4-BE49-F238E27FC236}">
                <a16:creationId xmlns:a16="http://schemas.microsoft.com/office/drawing/2014/main" id="{0AEB6878-01DA-4C74-BD8D-62AD79DB9C6A}"/>
              </a:ext>
            </a:extLst>
          </p:cNvPr>
          <p:cNvSpPr/>
          <p:nvPr/>
        </p:nvSpPr>
        <p:spPr>
          <a:xfrm>
            <a:off x="865475" y="4656063"/>
            <a:ext cx="1087665" cy="1076212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89FC27-287C-47E6-9B40-04A590D7E058}"/>
              </a:ext>
            </a:extLst>
          </p:cNvPr>
          <p:cNvSpPr/>
          <p:nvPr/>
        </p:nvSpPr>
        <p:spPr>
          <a:xfrm>
            <a:off x="10509367" y="2516958"/>
            <a:ext cx="1178350" cy="18853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Trigger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21ABE7-1403-4338-9D68-99E1A75F6134}"/>
              </a:ext>
            </a:extLst>
          </p:cNvPr>
          <p:cNvSpPr txBox="1"/>
          <p:nvPr/>
        </p:nvSpPr>
        <p:spPr>
          <a:xfrm>
            <a:off x="10778030" y="3122739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ABFE87-2472-443F-A128-3B884076F02C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9777167" y="1392025"/>
            <a:ext cx="732200" cy="2067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3013910-7524-4ED8-B7FA-36695045BBDF}"/>
              </a:ext>
            </a:extLst>
          </p:cNvPr>
          <p:cNvCxnSpPr>
            <a:cxnSpLocks/>
            <a:stCxn id="9" idx="3"/>
            <a:endCxn id="32" idx="1"/>
          </p:cNvCxnSpPr>
          <p:nvPr/>
        </p:nvCxnSpPr>
        <p:spPr>
          <a:xfrm flipV="1">
            <a:off x="9777167" y="3459638"/>
            <a:ext cx="732200" cy="1392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Can 22">
            <a:extLst>
              <a:ext uri="{FF2B5EF4-FFF2-40B4-BE49-F238E27FC236}">
                <a16:creationId xmlns:a16="http://schemas.microsoft.com/office/drawing/2014/main" id="{9AB68217-BDE5-4864-B803-171CBFADF356}"/>
              </a:ext>
            </a:extLst>
          </p:cNvPr>
          <p:cNvSpPr/>
          <p:nvPr/>
        </p:nvSpPr>
        <p:spPr>
          <a:xfrm rot="16200000">
            <a:off x="10739890" y="5977667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/>
              <a:t>Retry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B9EDF51-674B-4076-A19F-5CACA7B90B1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240703" y="6347386"/>
            <a:ext cx="204470" cy="155753"/>
            <a:chOff x="838200" y="3886200"/>
            <a:chExt cx="914400" cy="6096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A20F8EA-765D-4F61-96B3-007317E41C00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>
              <a:extLst>
                <a:ext uri="{FF2B5EF4-FFF2-40B4-BE49-F238E27FC236}">
                  <a16:creationId xmlns:a16="http://schemas.microsoft.com/office/drawing/2014/main" id="{065F2333-0E3A-4544-ABCA-60594954276F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>
              <a:extLst>
                <a:ext uri="{FF2B5EF4-FFF2-40B4-BE49-F238E27FC236}">
                  <a16:creationId xmlns:a16="http://schemas.microsoft.com/office/drawing/2014/main" id="{7445CC75-C100-40C5-A950-17633E75A410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FEB9D1-171B-4901-8A48-3ADAEFA5B04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10337800" y="4402318"/>
            <a:ext cx="760742" cy="19450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8808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F26B-CB97-4D6A-9CF3-78939377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36E1E-AD49-458F-819A-AA90BBFB7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6446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9E5-5136-4114-B582-746B2F67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Coordination</a:t>
            </a:r>
            <a:br>
              <a:rPr lang="en-US" dirty="0"/>
            </a:br>
            <a:r>
              <a:rPr lang="en-US" dirty="0"/>
              <a:t>with Sagas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3DA5-B310-4CEF-84DC-0D70B64A9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6709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895600" y="2209800"/>
            <a:ext cx="1371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Order Fulfillment Saga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5638800" y="838200"/>
            <a:ext cx="13716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5638800" y="3505200"/>
            <a:ext cx="1371600" cy="1066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endCxn id="3" idx="1"/>
          </p:cNvCxnSpPr>
          <p:nvPr/>
        </p:nvCxnSpPr>
        <p:spPr>
          <a:xfrm flipV="1">
            <a:off x="4267200" y="1371600"/>
            <a:ext cx="1371600" cy="1066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267200" y="3048000"/>
            <a:ext cx="1371600" cy="990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22796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895600" y="2209800"/>
            <a:ext cx="1371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Order Fulfillment Saga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5638800" y="838200"/>
            <a:ext cx="13716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5638800" y="3505200"/>
            <a:ext cx="1371600" cy="1066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endCxn id="3" idx="1"/>
          </p:cNvCxnSpPr>
          <p:nvPr/>
        </p:nvCxnSpPr>
        <p:spPr>
          <a:xfrm flipV="1">
            <a:off x="4267200" y="1371600"/>
            <a:ext cx="1371600" cy="1066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267200" y="3048000"/>
            <a:ext cx="1371600" cy="990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2EB3E08-D2E0-4686-8FDE-3B1EA10E65B0}"/>
              </a:ext>
            </a:extLst>
          </p:cNvPr>
          <p:cNvSpPr txBox="1"/>
          <p:nvPr/>
        </p:nvSpPr>
        <p:spPr>
          <a:xfrm>
            <a:off x="5715000" y="1981200"/>
            <a:ext cx="2209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OrderCreated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C0105-85FB-423C-B050-021621FFC2B6}"/>
              </a:ext>
            </a:extLst>
          </p:cNvPr>
          <p:cNvSpPr txBox="1"/>
          <p:nvPr/>
        </p:nvSpPr>
        <p:spPr>
          <a:xfrm>
            <a:off x="2895600" y="3349822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StockRequest</a:t>
            </a:r>
            <a:endParaRPr lang="en-US" sz="1400" dirty="0"/>
          </a:p>
          <a:p>
            <a:r>
              <a:rPr lang="en-US" sz="1400" dirty="0" err="1"/>
              <a:t>OrderFulfillmentSuccessful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D375C-071F-4EBC-9B4E-E9E30C12AFBF}"/>
              </a:ext>
            </a:extLst>
          </p:cNvPr>
          <p:cNvSpPr txBox="1"/>
          <p:nvPr/>
        </p:nvSpPr>
        <p:spPr>
          <a:xfrm>
            <a:off x="5638800" y="4648201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StockConfirmed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319179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895600" y="2209800"/>
            <a:ext cx="1371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Order Fulfillment Saga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5638800" y="838200"/>
            <a:ext cx="13716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5638800" y="3505200"/>
            <a:ext cx="1371600" cy="1066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endCxn id="3" idx="1"/>
          </p:cNvCxnSpPr>
          <p:nvPr/>
        </p:nvCxnSpPr>
        <p:spPr>
          <a:xfrm flipV="1">
            <a:off x="4267200" y="1371600"/>
            <a:ext cx="1371600" cy="1066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267200" y="3048000"/>
            <a:ext cx="1371600" cy="990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2EB3E08-D2E0-4686-8FDE-3B1EA10E65B0}"/>
              </a:ext>
            </a:extLst>
          </p:cNvPr>
          <p:cNvSpPr txBox="1"/>
          <p:nvPr/>
        </p:nvSpPr>
        <p:spPr>
          <a:xfrm>
            <a:off x="5715000" y="1981201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OrderRejected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C0105-85FB-423C-B050-021621FFC2B6}"/>
              </a:ext>
            </a:extLst>
          </p:cNvPr>
          <p:cNvSpPr txBox="1"/>
          <p:nvPr/>
        </p:nvSpPr>
        <p:spPr>
          <a:xfrm>
            <a:off x="2895600" y="3349822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CancelOrderRequest</a:t>
            </a:r>
            <a:endParaRPr lang="en-US" sz="1400" dirty="0"/>
          </a:p>
          <a:p>
            <a:r>
              <a:rPr lang="en-US" sz="1400" dirty="0" err="1"/>
              <a:t>StockReturnRequest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D375C-071F-4EBC-9B4E-E9E30C12AFBF}"/>
              </a:ext>
            </a:extLst>
          </p:cNvPr>
          <p:cNvSpPr txBox="1"/>
          <p:nvPr/>
        </p:nvSpPr>
        <p:spPr>
          <a:xfrm>
            <a:off x="5638800" y="4648201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StockRequestDenied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2631400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F26B-CB97-4D6A-9CF3-78939377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36E1E-AD49-458F-819A-AA90BBFB7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7411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B4D9-C3E1-4798-A74E-86C30EEB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situations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BAD33-E241-463C-B49C-EE973EE71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7191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092026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B4D9-C3E1-4798-A74E-86C30EEB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transactional boundaries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BAD33-E241-463C-B49C-EE973EE71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002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qJJ7TVybia62ONwysKa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YDDVOyZSvYcPCgmo8HGX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LoIctk0mYSUZbbRn9ct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YDDVOyZSvYcPCgmo8HGX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LoIctk0mYSUZbbRn9ct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46944</TotalTime>
  <Words>2011</Words>
  <Application>Microsoft Office PowerPoint</Application>
  <PresentationFormat>Widescreen</PresentationFormat>
  <Paragraphs>1032</Paragraphs>
  <Slides>106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10" baseType="lpstr">
      <vt:lpstr>Arial</vt:lpstr>
      <vt:lpstr>Calibri</vt:lpstr>
      <vt:lpstr>Consolas</vt:lpstr>
      <vt:lpstr>Office Theme</vt:lpstr>
      <vt:lpstr>Life Beyond Distributed Transactions: An Apostate's Implementation</vt:lpstr>
      <vt:lpstr>A Simpler Time…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Slight Wrinkle…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Distributed Transaction?</vt:lpstr>
      <vt:lpstr>A database transaction in which two or more network hosts are involved</vt:lpstr>
      <vt:lpstr>Most common protocol: Two-Phase Commit (aka 2PC)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2PC Summary</vt:lpstr>
      <vt:lpstr>PowerPoint Presentation</vt:lpstr>
      <vt:lpstr>Order Fulfillment Example</vt:lpstr>
      <vt:lpstr>PowerPoint Presentation</vt:lpstr>
      <vt:lpstr>PowerPoint Presentation</vt:lpstr>
      <vt:lpstr>Epiphany: Assume a transactional boundary of a single item</vt:lpstr>
      <vt:lpstr>PowerPoint Presentation</vt:lpstr>
      <vt:lpstr>PowerPoint Presentation</vt:lpstr>
      <vt:lpstr>PowerPoint Presentation</vt:lpstr>
      <vt:lpstr>Problem: No code, only pictures</vt:lpstr>
      <vt:lpstr>PowerPoint Presentation</vt:lpstr>
      <vt:lpstr>Example</vt:lpstr>
      <vt:lpstr>Facilitating communication with a dispatcher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When things go wrong</vt:lpstr>
      <vt:lpstr>PowerPoint Presentation</vt:lpstr>
      <vt:lpstr>PowerPoint Presentation</vt:lpstr>
      <vt:lpstr>PowerPoint Presentation</vt:lpstr>
      <vt:lpstr>Retries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How do we dispatch?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What if something goes REALLY wrong?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Complex Coordination with Sagas</vt:lpstr>
      <vt:lpstr>PowerPoint Presentation</vt:lpstr>
      <vt:lpstr>PowerPoint Presentation</vt:lpstr>
      <vt:lpstr>PowerPoint Presentation</vt:lpstr>
      <vt:lpstr>Example</vt:lpstr>
      <vt:lpstr>Other situations</vt:lpstr>
      <vt:lpstr>PowerPoint Presentation</vt:lpstr>
      <vt:lpstr>Find the transactional boundaries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lessons</vt:lpstr>
      <vt:lpstr>Life Beyond Distributed Transactions: An Apostate's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Polyglot Persistence</dc:title>
  <dc:creator>Jimmy Bogard</dc:creator>
  <cp:lastModifiedBy>Jimmy Bogard</cp:lastModifiedBy>
  <cp:revision>237</cp:revision>
  <dcterms:created xsi:type="dcterms:W3CDTF">2012-11-28T22:04:34Z</dcterms:created>
  <dcterms:modified xsi:type="dcterms:W3CDTF">2019-05-09T18:38:11Z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1BRYX5b7CSZzNoyeOGnTrx5phwLaY4L7Zlf4dR6BDcn4</vt:lpwstr>
  </property>
  <property fmtid="{D5CDD505-2E9C-101B-9397-08002B2CF9AE}" pid="3" name="Google.Documents.RevisionId">
    <vt:lpwstr>15613190130769348883</vt:lpwstr>
  </property>
  <property fmtid="{D5CDD505-2E9C-101B-9397-08002B2CF9AE}" pid="4" name="Google.Documents.PluginVersion">
    <vt:lpwstr>2.0.2662.553</vt:lpwstr>
  </property>
  <property fmtid="{D5CDD505-2E9C-101B-9397-08002B2CF9AE}" pid="5" name="Google.Documents.MergeIncapabilityFlags">
    <vt:i4>0</vt:i4>
  </property>
  <property fmtid="{D5CDD505-2E9C-101B-9397-08002B2CF9AE}" pid="6" name="Google.Documents.Tracking">
    <vt:lpwstr>true</vt:lpwstr>
  </property>
</Properties>
</file>