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3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1.gif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t">
            <a:noAutofit/>
          </a:bodyPr>
          <a:lstStyle/>
          <a:p>
            <a:r>
              <a:rPr lang="en-US" sz="5400" dirty="0">
                <a:solidFill>
                  <a:prstClr val="black"/>
                </a:solidFill>
              </a:rPr>
              <a:t>Composite </a:t>
            </a:r>
            <a:r>
              <a:rPr lang="en-US" sz="5400" dirty="0" smtClean="0">
                <a:solidFill>
                  <a:prstClr val="black"/>
                </a:solidFill>
              </a:rPr>
              <a:t>UIs</a:t>
            </a:r>
            <a:r>
              <a:rPr lang="en-US" sz="5400" dirty="0">
                <a:solidFill>
                  <a:prstClr val="black"/>
                </a:solidFill>
              </a:rPr>
              <a:t>:</a:t>
            </a:r>
            <a:br>
              <a:rPr lang="en-US" sz="5400" dirty="0">
                <a:solidFill>
                  <a:prstClr val="black"/>
                </a:solidFill>
              </a:rPr>
            </a:br>
            <a:r>
              <a:rPr lang="en-US" sz="5400" dirty="0">
                <a:solidFill>
                  <a:prstClr val="black"/>
                </a:solidFill>
              </a:rPr>
              <a:t>The </a:t>
            </a:r>
            <a:r>
              <a:rPr lang="en-US" sz="5400" dirty="0" err="1">
                <a:solidFill>
                  <a:prstClr val="black"/>
                </a:solidFill>
              </a:rPr>
              <a:t>Microservices</a:t>
            </a:r>
            <a:r>
              <a:rPr lang="en-US" sz="5400" dirty="0">
                <a:solidFill>
                  <a:prstClr val="black"/>
                </a:solidFill>
              </a:rPr>
              <a:t> Last Mile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/>
          </a:p>
          <a:p>
            <a:r>
              <a:rPr lang="en-US" dirty="0" err="1" smtClean="0"/>
              <a:t>jimmybogard.com</a:t>
            </a:r>
            <a:endParaRPr lang="en-US" dirty="0" smtClean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81" y="4730335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418" y="5902027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87" y="5298392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405" y="4498303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Bounded Context?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800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Delineates the applicability of a particular model</a:t>
            </a:r>
          </a:p>
          <a:p>
            <a:endParaRPr lang="en-US" dirty="0" smtClean="0"/>
          </a:p>
          <a:p>
            <a:r>
              <a:rPr lang="en-US" dirty="0" smtClean="0"/>
              <a:t>Logically </a:t>
            </a:r>
            <a:r>
              <a:rPr lang="en-US" dirty="0"/>
              <a:t>unified model inside the context</a:t>
            </a:r>
          </a:p>
          <a:p>
            <a:endParaRPr lang="en-US" dirty="0" smtClean="0"/>
          </a:p>
          <a:p>
            <a:r>
              <a:rPr lang="en-US" dirty="0" smtClean="0"/>
              <a:t>Encapsulates </a:t>
            </a:r>
            <a:r>
              <a:rPr lang="en-US" dirty="0"/>
              <a:t>internal operations</a:t>
            </a:r>
          </a:p>
          <a:p>
            <a:endParaRPr lang="en-US" dirty="0" smtClean="0"/>
          </a:p>
          <a:p>
            <a:r>
              <a:rPr lang="en-US" dirty="0" smtClean="0"/>
              <a:t>Defines </a:t>
            </a:r>
            <a:r>
              <a:rPr lang="en-US" dirty="0"/>
              <a:t>explicit contracts for external </a:t>
            </a:r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8413"/>
            <a:ext cx="5532821" cy="34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1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Thread:</a:t>
            </a:r>
            <a:br>
              <a:rPr lang="en-US" dirty="0" smtClean="0"/>
            </a:br>
            <a:r>
              <a:rPr lang="en-US" dirty="0" smtClean="0"/>
              <a:t>Autonomy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World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7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72966" y="399393"/>
            <a:ext cx="2427889" cy="2175641"/>
            <a:chOff x="472966" y="399393"/>
            <a:chExt cx="2427889" cy="2175641"/>
          </a:xfrm>
        </p:grpSpPr>
        <p:sp>
          <p:nvSpPr>
            <p:cNvPr id="4" name="Rectangle 3"/>
            <p:cNvSpPr/>
            <p:nvPr/>
          </p:nvSpPr>
          <p:spPr>
            <a:xfrm>
              <a:off x="472966" y="399393"/>
              <a:ext cx="2427889" cy="21756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smtClean="0">
                  <a:latin typeface="+mj-lt"/>
                </a:rPr>
                <a:t>Sales</a:t>
              </a:r>
              <a:endParaRPr lang="en-US">
                <a:latin typeface="+mj-l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4193" y="578069"/>
              <a:ext cx="746235" cy="588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+mj-lt"/>
                </a:rPr>
                <a:t>MVC</a:t>
              </a:r>
              <a:endParaRPr lang="en-US">
                <a:latin typeface="+mj-lt"/>
              </a:endParaRPr>
            </a:p>
          </p:txBody>
        </p:sp>
        <p:sp>
          <p:nvSpPr>
            <p:cNvPr id="7" name="Can 6"/>
            <p:cNvSpPr/>
            <p:nvPr/>
          </p:nvSpPr>
          <p:spPr>
            <a:xfrm>
              <a:off x="1933903" y="1550275"/>
              <a:ext cx="630620" cy="75674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latin typeface="+mj-lt"/>
                </a:rPr>
                <a:t>SQL</a:t>
              </a:r>
              <a:endParaRPr lang="en-US" sz="1600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86910" y="3725916"/>
            <a:ext cx="2427889" cy="2175641"/>
            <a:chOff x="472966" y="399393"/>
            <a:chExt cx="2427889" cy="2175641"/>
          </a:xfrm>
        </p:grpSpPr>
        <p:sp>
          <p:nvSpPr>
            <p:cNvPr id="10" name="Rectangle 9"/>
            <p:cNvSpPr/>
            <p:nvPr/>
          </p:nvSpPr>
          <p:spPr>
            <a:xfrm>
              <a:off x="472966" y="399393"/>
              <a:ext cx="2427889" cy="217564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 smtClean="0">
                  <a:latin typeface="+mj-lt"/>
                </a:rPr>
                <a:t>Orders</a:t>
              </a:r>
              <a:endParaRPr lang="en-US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4193" y="578069"/>
              <a:ext cx="746235" cy="5885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1933903" y="1550275"/>
              <a:ext cx="630620" cy="75674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76649" y="993228"/>
            <a:ext cx="2427889" cy="2175641"/>
            <a:chOff x="472966" y="399393"/>
            <a:chExt cx="2427889" cy="2175641"/>
          </a:xfrm>
        </p:grpSpPr>
        <p:sp>
          <p:nvSpPr>
            <p:cNvPr id="14" name="Rectangle 13"/>
            <p:cNvSpPr/>
            <p:nvPr/>
          </p:nvSpPr>
          <p:spPr>
            <a:xfrm>
              <a:off x="472966" y="399393"/>
              <a:ext cx="2427889" cy="21756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 smtClean="0">
                  <a:latin typeface="+mj-lt"/>
                </a:rPr>
                <a:t>Shipping</a:t>
              </a:r>
              <a:endParaRPr lang="en-US" dirty="0"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4193" y="578069"/>
              <a:ext cx="746235" cy="5885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Win</a:t>
              </a:r>
              <a:endParaRPr lang="en-US" dirty="0">
                <a:latin typeface="+mj-lt"/>
              </a:endParaRPr>
            </a:p>
          </p:txBody>
        </p:sp>
        <p:sp>
          <p:nvSpPr>
            <p:cNvPr id="16" name="Can 15"/>
            <p:cNvSpPr/>
            <p:nvPr/>
          </p:nvSpPr>
          <p:spPr>
            <a:xfrm>
              <a:off x="1933903" y="1550275"/>
              <a:ext cx="630620" cy="756745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+mj-lt"/>
                </a:rPr>
                <a:t>SQL</a:t>
              </a:r>
              <a:endParaRPr lang="en-US" sz="1600" dirty="0">
                <a:latin typeface="+mj-lt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09" y="3962836"/>
            <a:ext cx="472090" cy="4720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202" y="5158936"/>
            <a:ext cx="585910" cy="40574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660524" y="2575034"/>
            <a:ext cx="2427889" cy="2175641"/>
            <a:chOff x="472966" y="399393"/>
            <a:chExt cx="2427889" cy="2175641"/>
          </a:xfrm>
        </p:grpSpPr>
        <p:sp>
          <p:nvSpPr>
            <p:cNvPr id="20" name="Rectangle 19"/>
            <p:cNvSpPr/>
            <p:nvPr/>
          </p:nvSpPr>
          <p:spPr>
            <a:xfrm>
              <a:off x="472966" y="399393"/>
              <a:ext cx="2427889" cy="217564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 smtClean="0">
                  <a:latin typeface="+mj-lt"/>
                </a:rPr>
                <a:t>ERP</a:t>
              </a:r>
              <a:endParaRPr lang="en-US" dirty="0"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4193" y="578069"/>
              <a:ext cx="746235" cy="58857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???</a:t>
              </a:r>
              <a:endParaRPr lang="en-US" dirty="0">
                <a:latin typeface="+mj-lt"/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1933903" y="1550275"/>
              <a:ext cx="630620" cy="756745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+mj-lt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640" y="3920357"/>
            <a:ext cx="528261" cy="48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6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72966" y="399393"/>
            <a:ext cx="2427889" cy="2175641"/>
            <a:chOff x="472966" y="399393"/>
            <a:chExt cx="2427889" cy="2175641"/>
          </a:xfrm>
        </p:grpSpPr>
        <p:sp>
          <p:nvSpPr>
            <p:cNvPr id="4" name="Rectangle 3"/>
            <p:cNvSpPr/>
            <p:nvPr/>
          </p:nvSpPr>
          <p:spPr>
            <a:xfrm>
              <a:off x="472966" y="399393"/>
              <a:ext cx="2427889" cy="21756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smtClean="0">
                  <a:latin typeface="+mj-lt"/>
                </a:rPr>
                <a:t>Sales</a:t>
              </a:r>
              <a:endParaRPr lang="en-US">
                <a:latin typeface="+mj-l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4193" y="578069"/>
              <a:ext cx="746235" cy="588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+mj-lt"/>
                </a:rPr>
                <a:t>MVC</a:t>
              </a:r>
              <a:endParaRPr lang="en-US">
                <a:latin typeface="+mj-lt"/>
              </a:endParaRPr>
            </a:p>
          </p:txBody>
        </p:sp>
        <p:sp>
          <p:nvSpPr>
            <p:cNvPr id="7" name="Can 6"/>
            <p:cNvSpPr/>
            <p:nvPr/>
          </p:nvSpPr>
          <p:spPr>
            <a:xfrm>
              <a:off x="1933903" y="1550275"/>
              <a:ext cx="630620" cy="75674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latin typeface="+mj-lt"/>
                </a:rPr>
                <a:t>SQL</a:t>
              </a:r>
              <a:endParaRPr lang="en-US" sz="1600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86910" y="3725916"/>
            <a:ext cx="2427889" cy="2175641"/>
            <a:chOff x="472966" y="399393"/>
            <a:chExt cx="2427889" cy="2175641"/>
          </a:xfrm>
        </p:grpSpPr>
        <p:sp>
          <p:nvSpPr>
            <p:cNvPr id="10" name="Rectangle 9"/>
            <p:cNvSpPr/>
            <p:nvPr/>
          </p:nvSpPr>
          <p:spPr>
            <a:xfrm>
              <a:off x="472966" y="399393"/>
              <a:ext cx="2427889" cy="217564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 smtClean="0">
                  <a:latin typeface="+mj-lt"/>
                </a:rPr>
                <a:t>Orders</a:t>
              </a:r>
              <a:endParaRPr lang="en-US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4193" y="578069"/>
              <a:ext cx="746235" cy="5885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1933903" y="1550275"/>
              <a:ext cx="630620" cy="75674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76649" y="993228"/>
            <a:ext cx="2427889" cy="2175641"/>
            <a:chOff x="472966" y="399393"/>
            <a:chExt cx="2427889" cy="2175641"/>
          </a:xfrm>
        </p:grpSpPr>
        <p:sp>
          <p:nvSpPr>
            <p:cNvPr id="14" name="Rectangle 13"/>
            <p:cNvSpPr/>
            <p:nvPr/>
          </p:nvSpPr>
          <p:spPr>
            <a:xfrm>
              <a:off x="472966" y="399393"/>
              <a:ext cx="2427889" cy="21756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 smtClean="0">
                  <a:latin typeface="+mj-lt"/>
                </a:rPr>
                <a:t>Shipping</a:t>
              </a:r>
              <a:endParaRPr lang="en-US" dirty="0"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4193" y="578069"/>
              <a:ext cx="746235" cy="5885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Win</a:t>
              </a:r>
              <a:endParaRPr lang="en-US" dirty="0">
                <a:latin typeface="+mj-lt"/>
              </a:endParaRPr>
            </a:p>
          </p:txBody>
        </p:sp>
        <p:sp>
          <p:nvSpPr>
            <p:cNvPr id="16" name="Can 15"/>
            <p:cNvSpPr/>
            <p:nvPr/>
          </p:nvSpPr>
          <p:spPr>
            <a:xfrm>
              <a:off x="1933903" y="1550275"/>
              <a:ext cx="630620" cy="756745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+mj-lt"/>
                </a:rPr>
                <a:t>SQL</a:t>
              </a:r>
              <a:endParaRPr lang="en-US" sz="1600" dirty="0">
                <a:latin typeface="+mj-lt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09" y="3962836"/>
            <a:ext cx="472090" cy="4720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202" y="5158936"/>
            <a:ext cx="585910" cy="40574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660524" y="2575034"/>
            <a:ext cx="2427889" cy="2175641"/>
            <a:chOff x="472966" y="399393"/>
            <a:chExt cx="2427889" cy="2175641"/>
          </a:xfrm>
        </p:grpSpPr>
        <p:sp>
          <p:nvSpPr>
            <p:cNvPr id="20" name="Rectangle 19"/>
            <p:cNvSpPr/>
            <p:nvPr/>
          </p:nvSpPr>
          <p:spPr>
            <a:xfrm>
              <a:off x="472966" y="399393"/>
              <a:ext cx="2427889" cy="217564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 smtClean="0">
                  <a:latin typeface="+mj-lt"/>
                </a:rPr>
                <a:t>ERP</a:t>
              </a:r>
              <a:endParaRPr lang="en-US" dirty="0"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4193" y="578069"/>
              <a:ext cx="746235" cy="58857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???</a:t>
              </a:r>
              <a:endParaRPr lang="en-US" dirty="0">
                <a:latin typeface="+mj-lt"/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1933903" y="1550275"/>
              <a:ext cx="630620" cy="756745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+mj-lt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640" y="3920357"/>
            <a:ext cx="528261" cy="489608"/>
          </a:xfrm>
          <a:prstGeom prst="rect">
            <a:avLst/>
          </a:prstGeom>
        </p:spPr>
      </p:pic>
      <p:sp>
        <p:nvSpPr>
          <p:cNvPr id="3" name="Smiley Face 2"/>
          <p:cNvSpPr/>
          <p:nvPr/>
        </p:nvSpPr>
        <p:spPr>
          <a:xfrm>
            <a:off x="2002219" y="651641"/>
            <a:ext cx="446692" cy="45194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/>
          <p:cNvSpPr/>
          <p:nvPr/>
        </p:nvSpPr>
        <p:spPr>
          <a:xfrm>
            <a:off x="3239811" y="3975099"/>
            <a:ext cx="446692" cy="451945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6529550" y="1240220"/>
            <a:ext cx="446692" cy="451945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/>
          <p:cNvSpPr/>
          <p:nvPr/>
        </p:nvSpPr>
        <p:spPr>
          <a:xfrm>
            <a:off x="10213424" y="2822026"/>
            <a:ext cx="446692" cy="45194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6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72966" y="399393"/>
            <a:ext cx="2427889" cy="2175641"/>
            <a:chOff x="472966" y="399393"/>
            <a:chExt cx="2427889" cy="2175641"/>
          </a:xfrm>
        </p:grpSpPr>
        <p:sp>
          <p:nvSpPr>
            <p:cNvPr id="4" name="Rectangle 3"/>
            <p:cNvSpPr/>
            <p:nvPr/>
          </p:nvSpPr>
          <p:spPr>
            <a:xfrm>
              <a:off x="472966" y="399393"/>
              <a:ext cx="2427889" cy="21756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smtClean="0">
                  <a:latin typeface="+mj-lt"/>
                </a:rPr>
                <a:t>Sales</a:t>
              </a:r>
              <a:endParaRPr lang="en-US">
                <a:latin typeface="+mj-l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4193" y="578069"/>
              <a:ext cx="746235" cy="588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+mj-lt"/>
                </a:rPr>
                <a:t>MVC</a:t>
              </a:r>
              <a:endParaRPr lang="en-US">
                <a:latin typeface="+mj-lt"/>
              </a:endParaRPr>
            </a:p>
          </p:txBody>
        </p:sp>
        <p:sp>
          <p:nvSpPr>
            <p:cNvPr id="7" name="Can 6"/>
            <p:cNvSpPr/>
            <p:nvPr/>
          </p:nvSpPr>
          <p:spPr>
            <a:xfrm>
              <a:off x="1933903" y="1550275"/>
              <a:ext cx="630620" cy="75674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latin typeface="+mj-lt"/>
                </a:rPr>
                <a:t>SQL</a:t>
              </a:r>
              <a:endParaRPr lang="en-US" sz="1600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86910" y="3725916"/>
            <a:ext cx="2427889" cy="2175641"/>
            <a:chOff x="472966" y="399393"/>
            <a:chExt cx="2427889" cy="2175641"/>
          </a:xfrm>
        </p:grpSpPr>
        <p:sp>
          <p:nvSpPr>
            <p:cNvPr id="10" name="Rectangle 9"/>
            <p:cNvSpPr/>
            <p:nvPr/>
          </p:nvSpPr>
          <p:spPr>
            <a:xfrm>
              <a:off x="472966" y="399393"/>
              <a:ext cx="2427889" cy="217564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 smtClean="0">
                  <a:latin typeface="+mj-lt"/>
                </a:rPr>
                <a:t>Orders</a:t>
              </a:r>
              <a:endParaRPr lang="en-US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4193" y="578069"/>
              <a:ext cx="746235" cy="5885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1933903" y="1550275"/>
              <a:ext cx="630620" cy="75674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76649" y="993228"/>
            <a:ext cx="2427889" cy="2175641"/>
            <a:chOff x="472966" y="399393"/>
            <a:chExt cx="2427889" cy="2175641"/>
          </a:xfrm>
        </p:grpSpPr>
        <p:sp>
          <p:nvSpPr>
            <p:cNvPr id="14" name="Rectangle 13"/>
            <p:cNvSpPr/>
            <p:nvPr/>
          </p:nvSpPr>
          <p:spPr>
            <a:xfrm>
              <a:off x="472966" y="399393"/>
              <a:ext cx="2427889" cy="21756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 smtClean="0">
                  <a:latin typeface="+mj-lt"/>
                </a:rPr>
                <a:t>Shipping</a:t>
              </a:r>
              <a:endParaRPr lang="en-US" dirty="0"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4193" y="578069"/>
              <a:ext cx="746235" cy="5885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Win</a:t>
              </a:r>
              <a:endParaRPr lang="en-US" dirty="0">
                <a:latin typeface="+mj-lt"/>
              </a:endParaRPr>
            </a:p>
          </p:txBody>
        </p:sp>
        <p:sp>
          <p:nvSpPr>
            <p:cNvPr id="16" name="Can 15"/>
            <p:cNvSpPr/>
            <p:nvPr/>
          </p:nvSpPr>
          <p:spPr>
            <a:xfrm>
              <a:off x="1933903" y="1550275"/>
              <a:ext cx="630620" cy="756745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+mj-lt"/>
                </a:rPr>
                <a:t>SQL</a:t>
              </a:r>
              <a:endParaRPr lang="en-US" sz="1600" dirty="0">
                <a:latin typeface="+mj-lt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09" y="3962836"/>
            <a:ext cx="472090" cy="4720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202" y="5158936"/>
            <a:ext cx="585910" cy="40574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660524" y="2575034"/>
            <a:ext cx="2427889" cy="2175641"/>
            <a:chOff x="472966" y="399393"/>
            <a:chExt cx="2427889" cy="2175641"/>
          </a:xfrm>
        </p:grpSpPr>
        <p:sp>
          <p:nvSpPr>
            <p:cNvPr id="20" name="Rectangle 19"/>
            <p:cNvSpPr/>
            <p:nvPr/>
          </p:nvSpPr>
          <p:spPr>
            <a:xfrm>
              <a:off x="472966" y="399393"/>
              <a:ext cx="2427889" cy="217564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 smtClean="0">
                  <a:latin typeface="+mj-lt"/>
                </a:rPr>
                <a:t>ERP</a:t>
              </a:r>
              <a:endParaRPr lang="en-US" dirty="0"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4193" y="578069"/>
              <a:ext cx="746235" cy="58857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???</a:t>
              </a:r>
              <a:endParaRPr lang="en-US" dirty="0">
                <a:latin typeface="+mj-lt"/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1933903" y="1550275"/>
              <a:ext cx="630620" cy="756745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+mj-lt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640" y="3920357"/>
            <a:ext cx="528261" cy="489608"/>
          </a:xfrm>
          <a:prstGeom prst="rect">
            <a:avLst/>
          </a:prstGeom>
        </p:spPr>
      </p:pic>
      <p:sp>
        <p:nvSpPr>
          <p:cNvPr id="3" name="Smiley Face 2"/>
          <p:cNvSpPr/>
          <p:nvPr/>
        </p:nvSpPr>
        <p:spPr>
          <a:xfrm>
            <a:off x="2002219" y="651641"/>
            <a:ext cx="446692" cy="45194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/>
          <p:cNvSpPr/>
          <p:nvPr/>
        </p:nvSpPr>
        <p:spPr>
          <a:xfrm>
            <a:off x="3239811" y="3975099"/>
            <a:ext cx="446692" cy="451945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6529550" y="1240220"/>
            <a:ext cx="446692" cy="451945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/>
          <p:cNvSpPr/>
          <p:nvPr/>
        </p:nvSpPr>
        <p:spPr>
          <a:xfrm>
            <a:off x="10213424" y="2822026"/>
            <a:ext cx="446692" cy="45194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" idx="2"/>
            <a:endCxn id="10" idx="0"/>
          </p:cNvCxnSpPr>
          <p:nvPr/>
        </p:nvCxnSpPr>
        <p:spPr>
          <a:xfrm>
            <a:off x="1686911" y="2575034"/>
            <a:ext cx="1213944" cy="1150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4" idx="2"/>
          </p:cNvCxnSpPr>
          <p:nvPr/>
        </p:nvCxnSpPr>
        <p:spPr>
          <a:xfrm flipV="1">
            <a:off x="4114799" y="3168869"/>
            <a:ext cx="2075795" cy="1644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20" idx="1"/>
          </p:cNvCxnSpPr>
          <p:nvPr/>
        </p:nvCxnSpPr>
        <p:spPr>
          <a:xfrm flipV="1">
            <a:off x="4114799" y="3662855"/>
            <a:ext cx="4545725" cy="1150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1"/>
            <a:endCxn id="14" idx="3"/>
          </p:cNvCxnSpPr>
          <p:nvPr/>
        </p:nvCxnSpPr>
        <p:spPr>
          <a:xfrm flipH="1" flipV="1">
            <a:off x="7404538" y="2081049"/>
            <a:ext cx="1255986" cy="1581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14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Autonomy is “easy” for backend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boundaries can follow Conway’s law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organization that designs a system (defined broadly) will produce a design whose structure is a copy of the organization's communication structure.</a:t>
            </a:r>
          </a:p>
        </p:txBody>
      </p:sp>
    </p:spTree>
    <p:extLst>
      <p:ext uri="{BB962C8B-B14F-4D97-AF65-F5344CB8AC3E}">
        <p14:creationId xmlns:p14="http://schemas.microsoft.com/office/powerpoint/2010/main" val="1578299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72966" y="399393"/>
            <a:ext cx="2427889" cy="2175641"/>
            <a:chOff x="472966" y="399393"/>
            <a:chExt cx="2427889" cy="2175641"/>
          </a:xfrm>
        </p:grpSpPr>
        <p:sp>
          <p:nvSpPr>
            <p:cNvPr id="4" name="Rectangle 3"/>
            <p:cNvSpPr/>
            <p:nvPr/>
          </p:nvSpPr>
          <p:spPr>
            <a:xfrm>
              <a:off x="472966" y="399393"/>
              <a:ext cx="2427889" cy="21756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smtClean="0">
                  <a:latin typeface="+mj-lt"/>
                </a:rPr>
                <a:t>Sales</a:t>
              </a:r>
              <a:endParaRPr lang="en-US">
                <a:latin typeface="+mj-l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4193" y="578069"/>
              <a:ext cx="746235" cy="588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+mj-lt"/>
                </a:rPr>
                <a:t>MVC</a:t>
              </a:r>
              <a:endParaRPr lang="en-US">
                <a:latin typeface="+mj-lt"/>
              </a:endParaRPr>
            </a:p>
          </p:txBody>
        </p:sp>
        <p:sp>
          <p:nvSpPr>
            <p:cNvPr id="7" name="Can 6"/>
            <p:cNvSpPr/>
            <p:nvPr/>
          </p:nvSpPr>
          <p:spPr>
            <a:xfrm>
              <a:off x="1933903" y="1550275"/>
              <a:ext cx="630620" cy="75674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latin typeface="+mj-lt"/>
                </a:rPr>
                <a:t>SQL</a:t>
              </a:r>
              <a:endParaRPr lang="en-US" sz="1600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86910" y="3725916"/>
            <a:ext cx="2427889" cy="2175641"/>
            <a:chOff x="472966" y="399393"/>
            <a:chExt cx="2427889" cy="2175641"/>
          </a:xfrm>
        </p:grpSpPr>
        <p:sp>
          <p:nvSpPr>
            <p:cNvPr id="10" name="Rectangle 9"/>
            <p:cNvSpPr/>
            <p:nvPr/>
          </p:nvSpPr>
          <p:spPr>
            <a:xfrm>
              <a:off x="472966" y="399393"/>
              <a:ext cx="2427889" cy="217564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 smtClean="0">
                  <a:latin typeface="+mj-lt"/>
                </a:rPr>
                <a:t>Orders</a:t>
              </a:r>
              <a:endParaRPr lang="en-US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4193" y="578069"/>
              <a:ext cx="746235" cy="5885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1933903" y="1550275"/>
              <a:ext cx="630620" cy="75674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76649" y="993228"/>
            <a:ext cx="2427889" cy="2175641"/>
            <a:chOff x="472966" y="399393"/>
            <a:chExt cx="2427889" cy="2175641"/>
          </a:xfrm>
        </p:grpSpPr>
        <p:sp>
          <p:nvSpPr>
            <p:cNvPr id="14" name="Rectangle 13"/>
            <p:cNvSpPr/>
            <p:nvPr/>
          </p:nvSpPr>
          <p:spPr>
            <a:xfrm>
              <a:off x="472966" y="399393"/>
              <a:ext cx="2427889" cy="21756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 smtClean="0">
                  <a:latin typeface="+mj-lt"/>
                </a:rPr>
                <a:t>Shipping</a:t>
              </a:r>
              <a:endParaRPr lang="en-US" dirty="0"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4193" y="578069"/>
              <a:ext cx="746235" cy="5885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Win</a:t>
              </a:r>
              <a:endParaRPr lang="en-US" dirty="0">
                <a:latin typeface="+mj-lt"/>
              </a:endParaRPr>
            </a:p>
          </p:txBody>
        </p:sp>
        <p:sp>
          <p:nvSpPr>
            <p:cNvPr id="16" name="Can 15"/>
            <p:cNvSpPr/>
            <p:nvPr/>
          </p:nvSpPr>
          <p:spPr>
            <a:xfrm>
              <a:off x="1933903" y="1550275"/>
              <a:ext cx="630620" cy="756745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+mj-lt"/>
                </a:rPr>
                <a:t>SQL</a:t>
              </a:r>
              <a:endParaRPr lang="en-US" sz="1600" dirty="0">
                <a:latin typeface="+mj-lt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09" y="3962836"/>
            <a:ext cx="472090" cy="4720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202" y="5158936"/>
            <a:ext cx="585910" cy="40574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660524" y="2575034"/>
            <a:ext cx="2427889" cy="2175641"/>
            <a:chOff x="472966" y="399393"/>
            <a:chExt cx="2427889" cy="2175641"/>
          </a:xfrm>
        </p:grpSpPr>
        <p:sp>
          <p:nvSpPr>
            <p:cNvPr id="20" name="Rectangle 19"/>
            <p:cNvSpPr/>
            <p:nvPr/>
          </p:nvSpPr>
          <p:spPr>
            <a:xfrm>
              <a:off x="472966" y="399393"/>
              <a:ext cx="2427889" cy="217564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dirty="0" smtClean="0">
                  <a:latin typeface="+mj-lt"/>
                </a:rPr>
                <a:t>ERP</a:t>
              </a:r>
              <a:endParaRPr lang="en-US" dirty="0"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4193" y="578069"/>
              <a:ext cx="746235" cy="58857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+mj-lt"/>
                </a:rPr>
                <a:t>???</a:t>
              </a:r>
              <a:endParaRPr lang="en-US" dirty="0">
                <a:latin typeface="+mj-lt"/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1933903" y="1550275"/>
              <a:ext cx="630620" cy="756745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+mj-lt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640" y="3920357"/>
            <a:ext cx="528261" cy="489608"/>
          </a:xfrm>
          <a:prstGeom prst="rect">
            <a:avLst/>
          </a:prstGeom>
        </p:spPr>
      </p:pic>
      <p:sp>
        <p:nvSpPr>
          <p:cNvPr id="3" name="Smiley Face 2"/>
          <p:cNvSpPr/>
          <p:nvPr/>
        </p:nvSpPr>
        <p:spPr>
          <a:xfrm>
            <a:off x="2002219" y="651641"/>
            <a:ext cx="446692" cy="45194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/>
          <p:cNvSpPr/>
          <p:nvPr/>
        </p:nvSpPr>
        <p:spPr>
          <a:xfrm>
            <a:off x="3239811" y="3975099"/>
            <a:ext cx="446692" cy="451945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6529550" y="1240220"/>
            <a:ext cx="446692" cy="451945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/>
          <p:cNvSpPr/>
          <p:nvPr/>
        </p:nvSpPr>
        <p:spPr>
          <a:xfrm>
            <a:off x="10213424" y="2822026"/>
            <a:ext cx="446692" cy="45194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" idx="2"/>
            <a:endCxn id="10" idx="0"/>
          </p:cNvCxnSpPr>
          <p:nvPr/>
        </p:nvCxnSpPr>
        <p:spPr>
          <a:xfrm>
            <a:off x="1686911" y="2575034"/>
            <a:ext cx="1213944" cy="1150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4" idx="2"/>
          </p:cNvCxnSpPr>
          <p:nvPr/>
        </p:nvCxnSpPr>
        <p:spPr>
          <a:xfrm flipV="1">
            <a:off x="4114799" y="3168869"/>
            <a:ext cx="2075795" cy="1644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20" idx="1"/>
          </p:cNvCxnSpPr>
          <p:nvPr/>
        </p:nvCxnSpPr>
        <p:spPr>
          <a:xfrm flipV="1">
            <a:off x="4114799" y="3662855"/>
            <a:ext cx="4545725" cy="1150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1"/>
            <a:endCxn id="14" idx="3"/>
          </p:cNvCxnSpPr>
          <p:nvPr/>
        </p:nvCxnSpPr>
        <p:spPr>
          <a:xfrm flipH="1" flipV="1">
            <a:off x="7404538" y="2081049"/>
            <a:ext cx="1255986" cy="1581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54111" y="5412828"/>
            <a:ext cx="5134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latin typeface="+mj-lt"/>
              </a:rPr>
              <a:t>1900 to now</a:t>
            </a:r>
            <a:endParaRPr lang="en-US" sz="5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37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styles and constraints remain the same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6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</a:t>
            </a:r>
            <a:r>
              <a:rPr lang="en-US" dirty="0" err="1" smtClean="0"/>
              <a:t>Microservices</a:t>
            </a:r>
            <a:r>
              <a:rPr lang="en-US" dirty="0" smtClean="0"/>
              <a:t> Interlude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28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</a:t>
            </a:r>
            <a:r>
              <a:rPr lang="en-US" smtClean="0"/>
              <a:t>has shrunk</a:t>
            </a:r>
            <a:br>
              <a:rPr lang="en-US" smtClean="0"/>
            </a:br>
            <a:r>
              <a:rPr lang="en-US" smtClean="0"/>
              <a:t>(but is not zero)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89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microservices</a:t>
            </a:r>
            <a:r>
              <a:rPr lang="en-US" dirty="0" smtClean="0"/>
              <a:t> is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5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462455"/>
            <a:ext cx="5181600" cy="5714508"/>
          </a:xfrm>
        </p:spPr>
        <p:txBody>
          <a:bodyPr/>
          <a:lstStyle/>
          <a:p>
            <a:r>
              <a:rPr lang="en-US" dirty="0" smtClean="0"/>
              <a:t>Docker</a:t>
            </a:r>
          </a:p>
          <a:p>
            <a:r>
              <a:rPr lang="en-US" dirty="0" smtClean="0"/>
              <a:t>Kubernetes</a:t>
            </a:r>
          </a:p>
          <a:p>
            <a:r>
              <a:rPr lang="en-US" b="1" dirty="0" smtClean="0"/>
              <a:t>Containers</a:t>
            </a:r>
          </a:p>
          <a:p>
            <a:r>
              <a:rPr lang="en-US" dirty="0" smtClean="0"/>
              <a:t>AWS</a:t>
            </a:r>
          </a:p>
          <a:p>
            <a:r>
              <a:rPr lang="en-US" dirty="0" smtClean="0"/>
              <a:t>Azure</a:t>
            </a:r>
          </a:p>
          <a:p>
            <a:r>
              <a:rPr lang="en-US" dirty="0" err="1" smtClean="0"/>
              <a:t>CloudFoundry</a:t>
            </a:r>
            <a:endParaRPr lang="en-US" dirty="0" smtClean="0"/>
          </a:p>
          <a:p>
            <a:r>
              <a:rPr lang="en-US" b="1" dirty="0" smtClean="0"/>
              <a:t>Cloud-only</a:t>
            </a:r>
          </a:p>
          <a:p>
            <a:r>
              <a:rPr lang="en-US" dirty="0" smtClean="0"/>
              <a:t>DDD</a:t>
            </a:r>
          </a:p>
          <a:p>
            <a:r>
              <a:rPr lang="en-US" dirty="0" smtClean="0"/>
              <a:t>Bounded Contexts</a:t>
            </a:r>
          </a:p>
          <a:p>
            <a:r>
              <a:rPr lang="en-US" dirty="0" smtClean="0"/>
              <a:t>CQRS</a:t>
            </a:r>
          </a:p>
          <a:p>
            <a:r>
              <a:rPr lang="en-US" dirty="0" smtClean="0"/>
              <a:t>Event Sourcing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462455"/>
            <a:ext cx="5181600" cy="5714508"/>
          </a:xfrm>
        </p:spPr>
        <p:txBody>
          <a:bodyPr/>
          <a:lstStyle/>
          <a:p>
            <a:r>
              <a:rPr lang="en-US" dirty="0" smtClean="0"/>
              <a:t>REST</a:t>
            </a:r>
          </a:p>
          <a:p>
            <a:r>
              <a:rPr lang="en-US" dirty="0" smtClean="0"/>
              <a:t>AMQP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smtClean="0"/>
              <a:t>Web API</a:t>
            </a:r>
          </a:p>
          <a:p>
            <a:r>
              <a:rPr lang="en-US" dirty="0" smtClean="0"/>
              <a:t>ASP.NET Core</a:t>
            </a:r>
          </a:p>
          <a:p>
            <a:r>
              <a:rPr lang="en-US" dirty="0" smtClean="0"/>
              <a:t>.NET Core</a:t>
            </a:r>
          </a:p>
          <a:p>
            <a:r>
              <a:rPr lang="en-US" dirty="0" smtClean="0"/>
              <a:t>Azure Service Fabric</a:t>
            </a:r>
          </a:p>
          <a:p>
            <a:r>
              <a:rPr lang="en-US" dirty="0" err="1" smtClean="0"/>
              <a:t>Akka</a:t>
            </a:r>
            <a:endParaRPr lang="en-US" dirty="0" smtClean="0"/>
          </a:p>
          <a:p>
            <a:r>
              <a:rPr lang="en-US" dirty="0" err="1" smtClean="0"/>
              <a:t>NServiceBus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is not a technology or stack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1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Whoever says so is trying to sell you something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6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microservice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(depends who you ask)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4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Service? Software that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51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…owned, built and run by an organization</a:t>
            </a:r>
          </a:p>
          <a:p>
            <a:r>
              <a:rPr lang="en-US" dirty="0"/>
              <a:t>…is responsible for holding, processing and/or distributing particular kinds of information within the scope of a system</a:t>
            </a:r>
          </a:p>
          <a:p>
            <a:r>
              <a:rPr lang="en-US" dirty="0"/>
              <a:t>…can be built, deployed, and run independently, meeting defined operational objectives</a:t>
            </a:r>
          </a:p>
          <a:p>
            <a:r>
              <a:rPr lang="en-US" dirty="0"/>
              <a:t>…communicates with consumers and other services, presenting information using conventions and/or contract assurances</a:t>
            </a:r>
          </a:p>
          <a:p>
            <a:r>
              <a:rPr lang="en-US" dirty="0"/>
              <a:t>… protects itself against unwanted access, and its information against loss</a:t>
            </a:r>
          </a:p>
          <a:p>
            <a:r>
              <a:rPr lang="en-US" dirty="0"/>
              <a:t>…handles failure conditions such that failures cannot lead to information corruption</a:t>
            </a:r>
          </a:p>
        </p:txBody>
      </p:sp>
    </p:spTree>
    <p:extLst>
      <p:ext uri="{BB962C8B-B14F-4D97-AF65-F5344CB8AC3E}">
        <p14:creationId xmlns:p14="http://schemas.microsoft.com/office/powerpoint/2010/main" val="73453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Microservice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and focused on doing one thing well</a:t>
            </a:r>
          </a:p>
          <a:p>
            <a:endParaRPr lang="en-US" dirty="0"/>
          </a:p>
          <a:p>
            <a:r>
              <a:rPr lang="en-US" dirty="0" smtClean="0"/>
              <a:t>Autonomous</a:t>
            </a:r>
          </a:p>
          <a:p>
            <a:endParaRPr lang="en-US" dirty="0"/>
          </a:p>
          <a:p>
            <a:r>
              <a:rPr lang="en-US" dirty="0" smtClean="0"/>
              <a:t>The end!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127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7120</TotalTime>
  <Words>298</Words>
  <Application>Microsoft Macintosh PowerPoint</Application>
  <PresentationFormat>Widescreen</PresentationFormat>
  <Paragraphs>97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Consolas</vt:lpstr>
      <vt:lpstr>Verdana</vt:lpstr>
      <vt:lpstr>Arial</vt:lpstr>
      <vt:lpstr>Office Theme</vt:lpstr>
      <vt:lpstr>Composite UIs: The Microservices Last Mile</vt:lpstr>
      <vt:lpstr>A Brief Microservices Interlude</vt:lpstr>
      <vt:lpstr>What microservices is NOT</vt:lpstr>
      <vt:lpstr>PowerPoint Presentation</vt:lpstr>
      <vt:lpstr>Microservices is not a technology or stack</vt:lpstr>
      <vt:lpstr>Whoever says so is trying to sell you something</vt:lpstr>
      <vt:lpstr>What is a microservice? (depends who you ask)</vt:lpstr>
      <vt:lpstr>What is a Service? Software that is…</vt:lpstr>
      <vt:lpstr>What is a Microservice?</vt:lpstr>
      <vt:lpstr>What is a Bounded Context?</vt:lpstr>
      <vt:lpstr>Common Thread: Autonomy</vt:lpstr>
      <vt:lpstr>Ideal World</vt:lpstr>
      <vt:lpstr>PowerPoint Presentation</vt:lpstr>
      <vt:lpstr>PowerPoint Presentation</vt:lpstr>
      <vt:lpstr>PowerPoint Presentation</vt:lpstr>
      <vt:lpstr>Autonomy is “easy” for backend services</vt:lpstr>
      <vt:lpstr>Service boundaries can follow Conway’s law</vt:lpstr>
      <vt:lpstr>PowerPoint Presentation</vt:lpstr>
      <vt:lpstr>Communication styles and constraints remain the same</vt:lpstr>
      <vt:lpstr>Latency has shrunk (but is not zero)</vt:lpstr>
      <vt:lpstr>Sample App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James Bogard</cp:lastModifiedBy>
  <cp:revision>39</cp:revision>
  <dcterms:created xsi:type="dcterms:W3CDTF">2012-11-28T22:04:34Z</dcterms:created>
  <dcterms:modified xsi:type="dcterms:W3CDTF">2017-06-08T10:25:08Z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