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7"/>
  </p:notesMasterIdLst>
  <p:sldIdLst>
    <p:sldId id="321" r:id="rId2"/>
    <p:sldId id="261" r:id="rId3"/>
    <p:sldId id="262" r:id="rId4"/>
    <p:sldId id="264" r:id="rId5"/>
    <p:sldId id="265" r:id="rId6"/>
    <p:sldId id="263" r:id="rId7"/>
    <p:sldId id="266" r:id="rId8"/>
    <p:sldId id="267" r:id="rId9"/>
    <p:sldId id="319" r:id="rId10"/>
    <p:sldId id="268" r:id="rId11"/>
    <p:sldId id="275" r:id="rId12"/>
    <p:sldId id="276" r:id="rId13"/>
    <p:sldId id="277" r:id="rId14"/>
    <p:sldId id="278" r:id="rId15"/>
    <p:sldId id="279" r:id="rId16"/>
    <p:sldId id="280" r:id="rId17"/>
    <p:sldId id="313" r:id="rId18"/>
    <p:sldId id="314" r:id="rId19"/>
    <p:sldId id="315" r:id="rId20"/>
    <p:sldId id="316" r:id="rId21"/>
    <p:sldId id="317" r:id="rId22"/>
    <p:sldId id="318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5" r:id="rId37"/>
    <p:sldId id="294" r:id="rId38"/>
    <p:sldId id="296" r:id="rId39"/>
    <p:sldId id="297" r:id="rId40"/>
    <p:sldId id="298" r:id="rId41"/>
    <p:sldId id="299" r:id="rId42"/>
    <p:sldId id="300" r:id="rId43"/>
    <p:sldId id="32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0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7ECA5-4044-4ED6-8472-6668B9C1F77C}" type="datetimeFigureOut">
              <a:rPr lang="en-US" smtClean="0"/>
              <a:t>6/2/17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9B3F7-8DBB-4E50-B049-C9AE4A1E4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45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23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0D8E-E724-48D0-B7E1-3298C8355436}" type="datetimeFigureOut">
              <a:rPr lang="en-US" smtClean="0"/>
              <a:t>6/2/17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DE4B-622D-42B7-8407-850B26520B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0D8E-E724-48D0-B7E1-3298C8355436}" type="datetimeFigureOut">
              <a:rPr lang="en-US" smtClean="0"/>
              <a:t>6/2/17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DE4B-622D-42B7-8407-850B26520B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0D8E-E724-48D0-B7E1-3298C8355436}" type="datetimeFigureOut">
              <a:rPr lang="en-US" smtClean="0"/>
              <a:t>6/2/17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DE4B-622D-42B7-8407-850B26520B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0D8E-E724-48D0-B7E1-3298C8355436}" type="datetimeFigureOut">
              <a:rPr lang="en-US" smtClean="0"/>
              <a:t>6/2/17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DE4B-622D-42B7-8407-850B26520B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0D8E-E724-48D0-B7E1-3298C8355436}" type="datetimeFigureOut">
              <a:rPr lang="en-US" smtClean="0"/>
              <a:t>6/2/17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DE4B-622D-42B7-8407-850B26520B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0D8E-E724-48D0-B7E1-3298C8355436}" type="datetimeFigureOut">
              <a:rPr lang="en-US" smtClean="0"/>
              <a:t>6/2/17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DE4B-622D-42B7-8407-850B26520B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0D8E-E724-48D0-B7E1-3298C8355436}" type="datetimeFigureOut">
              <a:rPr lang="en-US" smtClean="0"/>
              <a:t>6/2/17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DE4B-622D-42B7-8407-850B26520B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0D8E-E724-48D0-B7E1-3298C8355436}" type="datetimeFigureOut">
              <a:rPr lang="en-US" smtClean="0"/>
              <a:t>6/2/17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DE4B-622D-42B7-8407-850B26520B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0D8E-E724-48D0-B7E1-3298C8355436}" type="datetimeFigureOut">
              <a:rPr lang="en-US" smtClean="0"/>
              <a:t>6/2/17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DE4B-622D-42B7-8407-850B26520B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0D8E-E724-48D0-B7E1-3298C8355436}" type="datetimeFigureOut">
              <a:rPr lang="en-US" smtClean="0"/>
              <a:t>6/2/17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DE4B-622D-42B7-8407-850B26520B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0D8E-E724-48D0-B7E1-3298C8355436}" type="datetimeFigureOut">
              <a:rPr lang="en-US" smtClean="0"/>
              <a:t>6/2/17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DE4B-622D-42B7-8407-850B26520B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B0D8E-E724-48D0-B7E1-3298C8355436}" type="datetimeFigureOut">
              <a:rPr lang="en-US" smtClean="0"/>
              <a:t>6/2/17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DDE4B-622D-42B7-8407-850B2652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77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Relationship Id="rId6" Type="http://schemas.openxmlformats.org/officeDocument/2006/relationships/image" Target="../media/image1.gif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gi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gif"/><Relationship Id="rId3" Type="http://schemas.openxmlformats.org/officeDocument/2006/relationships/image" Target="../media/image8.gi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gif"/><Relationship Id="rId3" Type="http://schemas.openxmlformats.org/officeDocument/2006/relationships/image" Target="../media/image10.gi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70969"/>
            <a:ext cx="8691327" cy="2387600"/>
          </a:xfrm>
        </p:spPr>
        <p:txBody>
          <a:bodyPr anchor="t">
            <a:noAutofit/>
          </a:bodyPr>
          <a:lstStyle/>
          <a:p>
            <a:r>
              <a:rPr lang="en-US" sz="6600" dirty="0">
                <a:solidFill>
                  <a:prstClr val="black"/>
                </a:solidFill>
              </a:rPr>
              <a:t>ORMs:</a:t>
            </a:r>
            <a:r>
              <a:rPr lang="en-US" sz="5400" dirty="0">
                <a:solidFill>
                  <a:prstClr val="black"/>
                </a:solidFill>
              </a:rPr>
              <a:t/>
            </a:r>
            <a:br>
              <a:rPr lang="en-US" sz="5400" dirty="0">
                <a:solidFill>
                  <a:prstClr val="black"/>
                </a:solidFill>
              </a:rPr>
            </a:br>
            <a:r>
              <a:rPr lang="en-US" sz="5400" dirty="0">
                <a:solidFill>
                  <a:prstClr val="black"/>
                </a:solidFill>
              </a:rPr>
              <a:t>You’re Doing it wrong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2" y="2693397"/>
            <a:ext cx="6858000" cy="1655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Jimmy </a:t>
            </a:r>
            <a:r>
              <a:rPr lang="en-US" dirty="0" err="1" smtClean="0"/>
              <a:t>Bogard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jbogard</a:t>
            </a:r>
            <a:endParaRPr lang="en-US" dirty="0" smtClean="0"/>
          </a:p>
          <a:p>
            <a:r>
              <a:rPr lang="en-US" dirty="0" smtClean="0"/>
              <a:t>github.com/</a:t>
            </a:r>
            <a:r>
              <a:rPr lang="en-US" dirty="0" err="1" smtClean="0"/>
              <a:t>jbogard</a:t>
            </a:r>
            <a:endParaRPr lang="en-US" dirty="0"/>
          </a:p>
          <a:p>
            <a:r>
              <a:rPr lang="en-US" dirty="0" err="1" smtClean="0"/>
              <a:t>jimmybogard.com</a:t>
            </a:r>
            <a:endParaRPr lang="en-US" dirty="0" smtClean="0"/>
          </a:p>
        </p:txBody>
      </p:sp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681" y="4730335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lostechies.com/wp-content/themes/lostechies/images/lostechies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418" y="5902027"/>
            <a:ext cx="6047539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87" y="5298392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storage.pardot.com/52582/22896/headspring_web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405" y="4498303"/>
            <a:ext cx="3183567" cy="57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7135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Problems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1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Idea: DB-Generated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0475" y="1825625"/>
            <a:ext cx="48510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07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Code-First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0475" y="1825625"/>
            <a:ext cx="48510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62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Bad Idea: Extraneous navigations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6786" y="1825625"/>
            <a:ext cx="71384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73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YAGNI Associations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2947" y="1825625"/>
            <a:ext cx="636610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25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Idea: Mapping Duplication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15770"/>
            <a:ext cx="10515600" cy="237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25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Mapping Conventions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74808"/>
            <a:ext cx="10515600" cy="205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87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Idea: Many-to-many mapping</a:t>
            </a:r>
            <a:endParaRPr lang="en-US" dirty="0"/>
          </a:p>
        </p:txBody>
      </p:sp>
      <p:pic>
        <p:nvPicPr>
          <p:cNvPr id="9" name="Picture 2" descr="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19487" y="2162969"/>
            <a:ext cx="5153025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96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Idea: Many-to-many mapping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49437"/>
            <a:ext cx="10515600" cy="250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8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Map join table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92405"/>
            <a:ext cx="10515600" cy="241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97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ORM?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“A programming technique for converting data between incompatible type systems in object-oriented programming languages”</a:t>
            </a:r>
            <a:endParaRPr lang="en-US" dirty="0"/>
          </a:p>
        </p:txBody>
      </p:sp>
      <p:pic>
        <p:nvPicPr>
          <p:cNvPr id="1026" name="Picture 2" descr="http://www.orangedonkey.net/wp-content/uploads/2012/04/I-Have-No-Idea-What-I-am-Doing-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629" y="3841397"/>
            <a:ext cx="4146168" cy="2812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19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Idea: Primitive Obsession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9450" y="2661444"/>
            <a:ext cx="82931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76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Custom User Types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550" y="2655094"/>
            <a:ext cx="94869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92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Custom User Types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1700" y="2966244"/>
            <a:ext cx="78486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47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Problems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1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Bad Idea:</a:t>
            </a:r>
            <a:br>
              <a:rPr lang="en-US" sz="3600" dirty="0"/>
            </a:br>
            <a:r>
              <a:rPr lang="en-US" sz="3600" dirty="0"/>
              <a:t>Excessive Lazy Loading / SELECT N+1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31455"/>
            <a:ext cx="10515600" cy="213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7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Bad Idea:</a:t>
            </a:r>
            <a:br>
              <a:rPr lang="en-US" sz="3600" dirty="0"/>
            </a:br>
            <a:r>
              <a:rPr lang="en-US" sz="3600" dirty="0"/>
              <a:t>Excessive Lazy Loading / SELECT N+1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9468" y="1825625"/>
            <a:ext cx="61530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78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Eager Fetch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80754"/>
            <a:ext cx="10515600" cy="344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11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Idea: Cartesian Products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64869"/>
            <a:ext cx="10515600" cy="387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41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Multiple Queries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1202" y="1825625"/>
            <a:ext cx="100295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4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Idea: Indecipherable LINQ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4158" y="1825625"/>
            <a:ext cx="64436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16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8650942" y="1728539"/>
            <a:ext cx="1811344" cy="2926859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DB</a:t>
            </a:r>
          </a:p>
        </p:txBody>
      </p:sp>
      <p:sp>
        <p:nvSpPr>
          <p:cNvPr id="5" name="Rectangle 4"/>
          <p:cNvSpPr/>
          <p:nvPr/>
        </p:nvSpPr>
        <p:spPr>
          <a:xfrm>
            <a:off x="1913965" y="2111190"/>
            <a:ext cx="2247901" cy="216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App</a:t>
            </a:r>
          </a:p>
        </p:txBody>
      </p:sp>
      <p:cxnSp>
        <p:nvCxnSpPr>
          <p:cNvPr id="8" name="Straight Arrow Connector 7"/>
          <p:cNvCxnSpPr>
            <a:stCxn id="5" idx="3"/>
            <a:endCxn id="4" idx="2"/>
          </p:cNvCxnSpPr>
          <p:nvPr/>
        </p:nvCxnSpPr>
        <p:spPr>
          <a:xfrm flipV="1">
            <a:off x="4161866" y="3191968"/>
            <a:ext cx="4489077" cy="230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http://img2.wikia.nocookie.net/__cb20131117184206/halo/images/2/2a/Xt0rt3r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209" y="197276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03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Just use SQL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4930" y="1825625"/>
            <a:ext cx="99021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05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Idea: Too much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3367" y="1825625"/>
            <a:ext cx="818526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78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Projection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266294"/>
            <a:ext cx="10515600" cy="14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91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Projection</a:t>
            </a:r>
            <a:endParaRPr lang="en-US" dirty="0"/>
          </a:p>
        </p:txBody>
      </p:sp>
      <p:pic>
        <p:nvPicPr>
          <p:cNvPr id="5122" name="Picture 2" descr="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57612" y="2691606"/>
            <a:ext cx="46767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89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Bad Idea: Excessive Round trips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089" y="1825625"/>
            <a:ext cx="57918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2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</a:t>
            </a:r>
            <a:br>
              <a:rPr lang="en-US" dirty="0" smtClean="0"/>
            </a:br>
            <a:r>
              <a:rPr lang="en-US" dirty="0" smtClean="0"/>
              <a:t>Batched/Future Queries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1092" y="1825625"/>
            <a:ext cx="4289815" cy="435133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5334002" y="2714625"/>
            <a:ext cx="84772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5334002" y="3686175"/>
            <a:ext cx="84772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334002" y="4476751"/>
            <a:ext cx="84772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2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</a:t>
            </a:r>
            <a:br>
              <a:rPr lang="en-US" dirty="0" smtClean="0"/>
            </a:br>
            <a:r>
              <a:rPr lang="en-US" dirty="0" smtClean="0"/>
              <a:t>Batched/Future Queries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59334"/>
            <a:ext cx="10515600" cy="348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06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Idea: Deferred Execution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2729" y="1825625"/>
            <a:ext cx="95865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38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Immediate Execution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0928" y="1825625"/>
            <a:ext cx="94301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51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Problems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2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 Patterns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Active Record</a:t>
            </a:r>
            <a:endParaRPr lang="en-US" dirty="0"/>
          </a:p>
        </p:txBody>
      </p:sp>
      <p:pic>
        <p:nvPicPr>
          <p:cNvPr id="3074" name="Picture 2" descr="http://martinfowler.com/eaaCatalog/activeRecordSketch.gi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23231" y="3229769"/>
            <a:ext cx="3390900" cy="223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Data Mapper</a:t>
            </a:r>
            <a:endParaRPr lang="en-US" dirty="0"/>
          </a:p>
        </p:txBody>
      </p:sp>
      <p:pic>
        <p:nvPicPr>
          <p:cNvPr id="3076" name="Picture 4" descr="http://martinfowler.com/eaaCatalog/databaseMapperSketch.gif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3150" y="3799735"/>
            <a:ext cx="3887788" cy="109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Idea: Repositories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0250" y="1825625"/>
            <a:ext cx="69115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14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</a:t>
            </a:r>
            <a:br>
              <a:rPr lang="en-US" dirty="0" smtClean="0"/>
            </a:br>
            <a:r>
              <a:rPr lang="en-US" dirty="0" smtClean="0"/>
              <a:t>Commands and Queries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2616"/>
            <a:ext cx="10515600" cy="419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8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</a:t>
            </a:r>
            <a:br>
              <a:rPr lang="en-US" dirty="0" smtClean="0"/>
            </a:br>
            <a:r>
              <a:rPr lang="en-US" dirty="0" smtClean="0"/>
              <a:t>Commands and Queries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4401" y="1689626"/>
            <a:ext cx="5087257" cy="516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63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</a:t>
            </a:r>
            <a:br>
              <a:rPr lang="en-US" dirty="0" smtClean="0"/>
            </a:br>
            <a:r>
              <a:rPr lang="en-US" dirty="0" smtClean="0"/>
              <a:t>Commands and Queries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96734"/>
            <a:ext cx="10515600" cy="380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5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</a:t>
            </a:r>
            <a:br>
              <a:rPr lang="en-US" dirty="0" smtClean="0"/>
            </a:br>
            <a:r>
              <a:rPr lang="en-US" dirty="0" smtClean="0"/>
              <a:t>Commands and Queries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01572"/>
            <a:ext cx="10515600" cy="259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0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Idea: Binding to Entities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0719" y="1825625"/>
            <a:ext cx="76505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8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Bind to DTOs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9192" y="1825625"/>
            <a:ext cx="64336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29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Idea: SQL Ignorance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7158" y="1825625"/>
            <a:ext cx="50976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29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SQL Enlightenment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9000" y="2432844"/>
            <a:ext cx="78740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1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SQL Enlightenment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66397"/>
            <a:ext cx="10515600" cy="346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67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Behavioral Patterns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Unit of Work</a:t>
            </a:r>
            <a:endParaRPr lang="en-US" dirty="0"/>
          </a:p>
        </p:txBody>
      </p:sp>
      <p:pic>
        <p:nvPicPr>
          <p:cNvPr id="1026" name="Picture 2" descr="http://martinfowler.com/eaaCatalog/unitOfWorkInterface.gi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143" y="3022209"/>
            <a:ext cx="2946400" cy="261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Identity Map</a:t>
            </a:r>
            <a:endParaRPr lang="en-US" dirty="0"/>
          </a:p>
        </p:txBody>
      </p:sp>
      <p:pic>
        <p:nvPicPr>
          <p:cNvPr id="1028" name="Picture 4" descr="http://martinfowler.com/eaaCatalog/idMapperSketch.gif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3796" y="3171372"/>
            <a:ext cx="5007667" cy="222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42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SQL Enlightenment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6084" y="1825625"/>
            <a:ext cx="68198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05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Idea:</a:t>
            </a:r>
            <a:br>
              <a:rPr lang="en-US" dirty="0" smtClean="0"/>
            </a:br>
            <a:r>
              <a:rPr lang="en-US" dirty="0" smtClean="0"/>
              <a:t>Implicit Transactions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5986" y="1825625"/>
            <a:ext cx="66400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08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</a:t>
            </a:r>
            <a:br>
              <a:rPr lang="en-US" dirty="0" smtClean="0"/>
            </a:br>
            <a:r>
              <a:rPr lang="en-US" dirty="0" smtClean="0"/>
              <a:t>Explicit Transactions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3700" y="1825625"/>
            <a:ext cx="5904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29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Idea: Too Many Contexts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8314"/>
            <a:ext cx="10515600" cy="408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6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Context Per Request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1520" y="1825625"/>
            <a:ext cx="732896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3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ORMs – not evil</a:t>
            </a:r>
          </a:p>
          <a:p>
            <a:endParaRPr lang="en-US" sz="4000" dirty="0"/>
          </a:p>
          <a:p>
            <a:r>
              <a:rPr lang="en-US" sz="4000" dirty="0"/>
              <a:t>SQL – not evil</a:t>
            </a:r>
          </a:p>
          <a:p>
            <a:endParaRPr lang="en-US" sz="4000" dirty="0"/>
          </a:p>
          <a:p>
            <a:r>
              <a:rPr lang="en-US" sz="4000" dirty="0"/>
              <a:t>Developers – sometimes misguided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760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an ORM is not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9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Evil</a:t>
            </a:r>
            <a:endParaRPr lang="en-US" dirty="0"/>
          </a:p>
        </p:txBody>
      </p:sp>
      <p:pic>
        <p:nvPicPr>
          <p:cNvPr id="2052" name="Picture 4" descr="http://img.4plebs.org/boards/tg/image/1367/80/1367803511465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92166" y="1825625"/>
            <a:ext cx="580766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29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Magic</a:t>
            </a:r>
            <a:endParaRPr lang="en-US" dirty="0"/>
          </a:p>
        </p:txBody>
      </p:sp>
      <p:pic>
        <p:nvPicPr>
          <p:cNvPr id="3074" name="Picture 2" descr="https://theeverydaychefandwife.files.wordpress.com/2014/08/shia-labeouf-magic-gif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56000" y="2578894"/>
            <a:ext cx="5080000" cy="28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35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Mapping problems</a:t>
            </a:r>
          </a:p>
          <a:p>
            <a:endParaRPr lang="en-US" sz="4000" dirty="0"/>
          </a:p>
          <a:p>
            <a:r>
              <a:rPr lang="en-US" sz="4000" dirty="0"/>
              <a:t>Querying problems</a:t>
            </a:r>
          </a:p>
          <a:p>
            <a:endParaRPr lang="en-US" sz="4000" dirty="0"/>
          </a:p>
          <a:p>
            <a:r>
              <a:rPr lang="en-US" sz="4000" dirty="0"/>
              <a:t>Usage problems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8092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9756</TotalTime>
  <Words>275</Words>
  <Application>Microsoft Macintosh PowerPoint</Application>
  <PresentationFormat>Widescreen</PresentationFormat>
  <Paragraphs>76</Paragraphs>
  <Slides>55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Calibri</vt:lpstr>
      <vt:lpstr>Consolas</vt:lpstr>
      <vt:lpstr>Arial</vt:lpstr>
      <vt:lpstr>Office Theme</vt:lpstr>
      <vt:lpstr>ORMs: You’re Doing it wrong</vt:lpstr>
      <vt:lpstr>What is an ORM?</vt:lpstr>
      <vt:lpstr>PowerPoint Presentation</vt:lpstr>
      <vt:lpstr>Data Source Patterns</vt:lpstr>
      <vt:lpstr>Behavioral Patterns</vt:lpstr>
      <vt:lpstr>What an ORM is not</vt:lpstr>
      <vt:lpstr>Evil</vt:lpstr>
      <vt:lpstr>Magic</vt:lpstr>
      <vt:lpstr>Problem areas</vt:lpstr>
      <vt:lpstr>Mapping Problems</vt:lpstr>
      <vt:lpstr>Bad Idea: DB-Generated</vt:lpstr>
      <vt:lpstr>Good Idea: Code-First</vt:lpstr>
      <vt:lpstr>Bad Idea: Extraneous navigations</vt:lpstr>
      <vt:lpstr>Good Idea: YAGNI Associations</vt:lpstr>
      <vt:lpstr>Bad Idea: Mapping Duplication</vt:lpstr>
      <vt:lpstr>Good Idea: Mapping Conventions</vt:lpstr>
      <vt:lpstr>Bad Idea: Many-to-many mapping</vt:lpstr>
      <vt:lpstr>Bad Idea: Many-to-many mapping</vt:lpstr>
      <vt:lpstr>Good idea: Map join table</vt:lpstr>
      <vt:lpstr>Bad Idea: Primitive Obsession</vt:lpstr>
      <vt:lpstr>Good Idea: Custom User Types</vt:lpstr>
      <vt:lpstr>Good Idea: Custom User Types</vt:lpstr>
      <vt:lpstr>Querying Problems</vt:lpstr>
      <vt:lpstr>Bad Idea: Excessive Lazy Loading / SELECT N+1</vt:lpstr>
      <vt:lpstr>Bad Idea: Excessive Lazy Loading / SELECT N+1</vt:lpstr>
      <vt:lpstr>Good Idea: Eager Fetch</vt:lpstr>
      <vt:lpstr>Bad Idea: Cartesian Products</vt:lpstr>
      <vt:lpstr>Good Idea: Multiple Queries</vt:lpstr>
      <vt:lpstr>Bad Idea: Indecipherable LINQ</vt:lpstr>
      <vt:lpstr>Good Idea: Just use SQL</vt:lpstr>
      <vt:lpstr>Bad Idea: Too much data</vt:lpstr>
      <vt:lpstr>Good Idea: Projection</vt:lpstr>
      <vt:lpstr>Good Idea: Projection</vt:lpstr>
      <vt:lpstr>Bad Idea: Excessive Round trips</vt:lpstr>
      <vt:lpstr>Good Idea: Batched/Future Queries</vt:lpstr>
      <vt:lpstr>Good Idea: Batched/Future Queries</vt:lpstr>
      <vt:lpstr>Bad Idea: Deferred Execution</vt:lpstr>
      <vt:lpstr>Good Idea: Immediate Execution</vt:lpstr>
      <vt:lpstr>Usage Problems</vt:lpstr>
      <vt:lpstr>Bad Idea: Repositories</vt:lpstr>
      <vt:lpstr>Good Idea: Commands and Queries</vt:lpstr>
      <vt:lpstr>Good Idea: Commands and Queries</vt:lpstr>
      <vt:lpstr>Good Idea: Commands and Queries</vt:lpstr>
      <vt:lpstr>Good Idea: Commands and Queries</vt:lpstr>
      <vt:lpstr>Bad Idea: Binding to Entities</vt:lpstr>
      <vt:lpstr>Good Idea: Bind to DTOs</vt:lpstr>
      <vt:lpstr>Bad Idea: SQL Ignorance</vt:lpstr>
      <vt:lpstr>Good Idea: SQL Enlightenment</vt:lpstr>
      <vt:lpstr>Good Idea: SQL Enlightenment</vt:lpstr>
      <vt:lpstr>Good Idea: SQL Enlightenment</vt:lpstr>
      <vt:lpstr>Bad Idea: Implicit Transactions</vt:lpstr>
      <vt:lpstr>Good Idea: Explicit Transactions</vt:lpstr>
      <vt:lpstr>Bad Idea: Too Many Contexts</vt:lpstr>
      <vt:lpstr>Good Idea: Context Per Request</vt:lpstr>
      <vt:lpstr>Summary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Beyond Containers</dc:title>
  <dc:creator>James Bogard</dc:creator>
  <cp:lastModifiedBy>James Bogard</cp:lastModifiedBy>
  <cp:revision>43</cp:revision>
  <dcterms:created xsi:type="dcterms:W3CDTF">2014-08-11T18:23:40Z</dcterms:created>
  <dcterms:modified xsi:type="dcterms:W3CDTF">2017-06-02T22:43:34Z</dcterms:modified>
</cp:coreProperties>
</file>