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15"/>
  </p:notesMasterIdLst>
  <p:sldIdLst>
    <p:sldId id="269" r:id="rId3"/>
    <p:sldId id="280" r:id="rId4"/>
    <p:sldId id="270" r:id="rId5"/>
    <p:sldId id="271" r:id="rId6"/>
    <p:sldId id="272" r:id="rId7"/>
    <p:sldId id="275" r:id="rId8"/>
    <p:sldId id="276" r:id="rId9"/>
    <p:sldId id="273" r:id="rId10"/>
    <p:sldId id="277" r:id="rId11"/>
    <p:sldId id="278" r:id="rId12"/>
    <p:sldId id="279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5" autoAdjust="0"/>
    <p:restoredTop sz="69476" autoAdjust="0"/>
  </p:normalViewPr>
  <p:slideViewPr>
    <p:cSldViewPr>
      <p:cViewPr varScale="1">
        <p:scale>
          <a:sx n="81" d="100"/>
          <a:sy n="81" d="100"/>
        </p:scale>
        <p:origin x="21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A41C2-2EC4-49B5-B3CD-E0A57519EA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4906131"/>
            <a:ext cx="9144000" cy="1951870"/>
            <a:chOff x="0" y="4906131"/>
            <a:chExt cx="9144000" cy="195187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0" y="1112762"/>
            <a:ext cx="9144000" cy="3805822"/>
          </a:xfrm>
          <a:prstGeom prst="rect">
            <a:avLst/>
          </a:prstGeom>
          <a:solidFill>
            <a:srgbClr val="E6DDCB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E6DFD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023921"/>
            <a:ext cx="9144000" cy="1122483"/>
          </a:xfrm>
          <a:solidFill>
            <a:schemeClr val="bg2">
              <a:alpha val="70000"/>
            </a:schemeClr>
          </a:solidFill>
        </p:spPr>
        <p:txBody>
          <a:bodyPr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b="26911"/>
          <a:stretch/>
        </p:blipFill>
        <p:spPr>
          <a:xfrm>
            <a:off x="-31750" y="1112762"/>
            <a:ext cx="9223375" cy="38404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6291" y="52916"/>
            <a:ext cx="5466292" cy="9725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09481" y="1178385"/>
            <a:ext cx="1005443" cy="9196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72337" y="1506833"/>
            <a:ext cx="850246" cy="8071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476025" y="1386427"/>
            <a:ext cx="821267" cy="8100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097617" y="3243814"/>
            <a:ext cx="871915" cy="7725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921847" y="3564900"/>
            <a:ext cx="1228717" cy="639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26242" y="2677033"/>
            <a:ext cx="898609" cy="8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3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161144"/>
            <a:ext cx="9144000" cy="5092094"/>
          </a:xfrm>
          <a:prstGeom prst="rect">
            <a:avLst/>
          </a:prstGeom>
          <a:solidFill>
            <a:srgbClr val="E6DDCB">
              <a:alpha val="8000"/>
            </a:srgbClr>
          </a:solidFill>
          <a:ln>
            <a:solidFill>
              <a:schemeClr val="bg2">
                <a:lumMod val="90000"/>
                <a:alpha val="1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E6DFD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253238"/>
            <a:ext cx="9144000" cy="604762"/>
            <a:chOff x="0" y="4906131"/>
            <a:chExt cx="9144000" cy="195187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442" y="8548"/>
            <a:ext cx="7513562" cy="983262"/>
          </a:xfrm>
        </p:spPr>
        <p:txBody>
          <a:bodyPr/>
          <a:lstStyle>
            <a:lvl1pPr algn="ctr">
              <a:defRPr>
                <a:solidFill>
                  <a:srgbClr val="2F6EB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048"/>
            <a:ext cx="8229600" cy="4723115"/>
          </a:xfrm>
        </p:spPr>
        <p:txBody>
          <a:bodyPr/>
          <a:lstStyle>
            <a:lvl2pPr>
              <a:defRPr>
                <a:solidFill>
                  <a:srgbClr val="838383"/>
                </a:solidFill>
              </a:defRPr>
            </a:lvl2pPr>
            <a:lvl4pPr>
              <a:defRPr i="1">
                <a:solidFill>
                  <a:srgbClr val="838383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7F0C-5CBC-F647-980A-4581A65C74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93EC-5601-A549-96CE-C473C50A8F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r="82244"/>
          <a:stretch/>
        </p:blipFill>
        <p:spPr>
          <a:xfrm>
            <a:off x="222250" y="249482"/>
            <a:ext cx="612648" cy="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5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161144"/>
            <a:ext cx="9144000" cy="5092094"/>
          </a:xfrm>
          <a:prstGeom prst="rect">
            <a:avLst/>
          </a:prstGeom>
          <a:solidFill>
            <a:srgbClr val="E6DDCB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E6DFD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19444"/>
            <a:ext cx="7772400" cy="1362075"/>
          </a:xfrm>
        </p:spPr>
        <p:txBody>
          <a:bodyPr anchor="ctr" anchorCtr="0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93119"/>
            <a:ext cx="7772400" cy="832726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253238"/>
            <a:ext cx="9144000" cy="604762"/>
            <a:chOff x="0" y="4906131"/>
            <a:chExt cx="9144000" cy="195187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BB7F0C-5CBC-F647-980A-4581A65C74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FA93EC-5601-A549-96CE-C473C50A8F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250" y="249482"/>
            <a:ext cx="3450167" cy="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5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161144"/>
            <a:ext cx="9144000" cy="5092094"/>
          </a:xfrm>
          <a:prstGeom prst="rect">
            <a:avLst/>
          </a:prstGeom>
          <a:solidFill>
            <a:srgbClr val="E6DDCB">
              <a:alpha val="8000"/>
            </a:srgbClr>
          </a:solidFill>
          <a:ln>
            <a:solidFill>
              <a:schemeClr val="bg2">
                <a:lumMod val="90000"/>
                <a:alpha val="1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E6DFD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838383"/>
                </a:solidFill>
              </a:defRPr>
            </a:lvl2pPr>
            <a:lvl3pPr>
              <a:defRPr sz="2000"/>
            </a:lvl3pPr>
            <a:lvl4pPr>
              <a:defRPr sz="1800" i="1">
                <a:solidFill>
                  <a:srgbClr val="838383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838383"/>
                </a:solidFill>
              </a:defRPr>
            </a:lvl2pPr>
            <a:lvl3pPr>
              <a:defRPr sz="2000"/>
            </a:lvl3pPr>
            <a:lvl4pPr>
              <a:defRPr sz="1800" i="1">
                <a:solidFill>
                  <a:srgbClr val="838383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6253238"/>
            <a:ext cx="9144000" cy="604762"/>
            <a:chOff x="0" y="4906131"/>
            <a:chExt cx="9144000" cy="195187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BB7F0C-5CBC-F647-980A-4581A65C74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FA93EC-5601-A549-96CE-C473C50A8F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6442" y="8548"/>
            <a:ext cx="7513562" cy="983262"/>
          </a:xfrm>
        </p:spPr>
        <p:txBody>
          <a:bodyPr/>
          <a:lstStyle>
            <a:lvl1pPr algn="ctr">
              <a:defRPr>
                <a:solidFill>
                  <a:srgbClr val="2F6EB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/>
          <a:srcRect r="82244"/>
          <a:stretch/>
        </p:blipFill>
        <p:spPr>
          <a:xfrm>
            <a:off x="222250" y="249482"/>
            <a:ext cx="612648" cy="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5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161144"/>
            <a:ext cx="9144000" cy="5092094"/>
          </a:xfrm>
          <a:prstGeom prst="rect">
            <a:avLst/>
          </a:prstGeom>
          <a:solidFill>
            <a:srgbClr val="E6DDCB">
              <a:alpha val="8000"/>
            </a:srgbClr>
          </a:solidFill>
          <a:ln>
            <a:solidFill>
              <a:schemeClr val="bg2">
                <a:lumMod val="90000"/>
                <a:alpha val="1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E6DFD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83838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838383"/>
                </a:solidFill>
              </a:defRPr>
            </a:lvl2pPr>
            <a:lvl3pPr>
              <a:defRPr sz="1800"/>
            </a:lvl3pPr>
            <a:lvl4pPr>
              <a:defRPr sz="1600" i="1">
                <a:solidFill>
                  <a:srgbClr val="838383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83838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838383"/>
                </a:solidFill>
              </a:defRPr>
            </a:lvl2pPr>
            <a:lvl3pPr>
              <a:defRPr sz="1800"/>
            </a:lvl3pPr>
            <a:lvl4pPr>
              <a:defRPr sz="1600" i="1">
                <a:solidFill>
                  <a:srgbClr val="838383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6253238"/>
            <a:ext cx="9144000" cy="604762"/>
            <a:chOff x="0" y="4906131"/>
            <a:chExt cx="9144000" cy="195187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BB7F0C-5CBC-F647-980A-4581A65C74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FA93EC-5601-A549-96CE-C473C50A8F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96442" y="8548"/>
            <a:ext cx="7513562" cy="983262"/>
          </a:xfrm>
        </p:spPr>
        <p:txBody>
          <a:bodyPr/>
          <a:lstStyle>
            <a:lvl1pPr algn="ctr">
              <a:defRPr>
                <a:solidFill>
                  <a:srgbClr val="2F6EB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r="82244"/>
          <a:stretch/>
        </p:blipFill>
        <p:spPr>
          <a:xfrm>
            <a:off x="222250" y="249482"/>
            <a:ext cx="612648" cy="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86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253238"/>
            <a:ext cx="9144000" cy="604762"/>
            <a:chOff x="0" y="4906131"/>
            <a:chExt cx="9144000" cy="195187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BB7F0C-5CBC-F647-980A-4581A65C74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FA93EC-5601-A549-96CE-C473C50A8F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161144"/>
            <a:ext cx="9144000" cy="5092094"/>
          </a:xfrm>
          <a:prstGeom prst="rect">
            <a:avLst/>
          </a:prstGeom>
          <a:solidFill>
            <a:srgbClr val="E6DDCB">
              <a:alpha val="8000"/>
            </a:srgbClr>
          </a:solidFill>
          <a:ln>
            <a:solidFill>
              <a:schemeClr val="bg2">
                <a:lumMod val="90000"/>
                <a:alpha val="1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E6DFD2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96442" y="8548"/>
            <a:ext cx="7513562" cy="983262"/>
          </a:xfrm>
        </p:spPr>
        <p:txBody>
          <a:bodyPr/>
          <a:lstStyle>
            <a:lvl1pPr algn="ctr">
              <a:defRPr>
                <a:solidFill>
                  <a:srgbClr val="2F6EB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r="82244"/>
          <a:stretch/>
        </p:blipFill>
        <p:spPr>
          <a:xfrm>
            <a:off x="222250" y="249482"/>
            <a:ext cx="612648" cy="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68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253238"/>
          </a:xfrm>
          <a:prstGeom prst="rect">
            <a:avLst/>
          </a:prstGeom>
          <a:solidFill>
            <a:srgbClr val="E6DDCB">
              <a:alpha val="8000"/>
            </a:srgbClr>
          </a:solidFill>
          <a:ln>
            <a:solidFill>
              <a:schemeClr val="bg2">
                <a:lumMod val="90000"/>
                <a:alpha val="1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E6DFD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253238"/>
            <a:ext cx="9144000" cy="604762"/>
            <a:chOff x="0" y="4906131"/>
            <a:chExt cx="9144000" cy="195187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BB7F0C-5CBC-F647-980A-4581A65C74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FA93EC-5601-A549-96CE-C473C50A8F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195034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2F6EB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solidFill>
                  <a:srgbClr val="838383"/>
                </a:solidFill>
              </a:defRPr>
            </a:lvl2pPr>
            <a:lvl3pPr>
              <a:defRPr sz="2400"/>
            </a:lvl3pPr>
            <a:lvl4pPr>
              <a:defRPr sz="2000" i="1">
                <a:solidFill>
                  <a:srgbClr val="838383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83838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6253238"/>
            <a:ext cx="9144000" cy="604762"/>
            <a:chOff x="0" y="4906131"/>
            <a:chExt cx="9144000" cy="195187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BB7F0C-5CBC-F647-980A-4581A65C74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FA93EC-5601-A549-96CE-C473C50A8F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r="82244"/>
          <a:stretch/>
        </p:blipFill>
        <p:spPr>
          <a:xfrm>
            <a:off x="222250" y="249482"/>
            <a:ext cx="612648" cy="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7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83838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6253238"/>
            <a:ext cx="9144000" cy="604762"/>
            <a:chOff x="0" y="4906131"/>
            <a:chExt cx="9144000" cy="195187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8BBB7F0C-5CBC-F647-980A-4581A65C74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3FA93EC-5601-A549-96CE-C473C50A8F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  <p:pic>
        <p:nvPicPr>
          <p:cNvPr id="16" name="Picture 15" descr="header_logo.g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559"/>
          <a:stretch/>
        </p:blipFill>
        <p:spPr>
          <a:xfrm>
            <a:off x="314476" y="302381"/>
            <a:ext cx="530352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253200"/>
            <a:ext cx="9144000" cy="604747"/>
            <a:chOff x="0" y="4906131"/>
            <a:chExt cx="9144000" cy="195187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4946953"/>
              <a:ext cx="9144000" cy="1911048"/>
            </a:xfrm>
            <a:prstGeom prst="rect">
              <a:avLst/>
            </a:prstGeom>
            <a:solidFill>
              <a:srgbClr val="18171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 flipV="1">
              <a:off x="0" y="4906131"/>
              <a:ext cx="9144000" cy="24904"/>
            </a:xfrm>
            <a:prstGeom prst="line">
              <a:avLst/>
            </a:prstGeom>
            <a:ln w="63500">
              <a:solidFill>
                <a:srgbClr val="2F6E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0" y="2642502"/>
            <a:ext cx="9144000" cy="3610735"/>
          </a:xfrm>
          <a:prstGeom prst="rect">
            <a:avLst/>
          </a:prstGeom>
          <a:solidFill>
            <a:srgbClr val="E6DDCB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E6DFD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3295"/>
            <a:ext cx="7772400" cy="1362075"/>
          </a:xfrm>
        </p:spPr>
        <p:txBody>
          <a:bodyPr anchor="t"/>
          <a:lstStyle>
            <a:lvl1pPr algn="ctr">
              <a:defRPr sz="4000" b="1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6317339"/>
            <a:ext cx="6400800" cy="457200"/>
          </a:xfrm>
          <a:prstGeom prst="rect">
            <a:avLst/>
          </a:prstGeom>
          <a:noFill/>
        </p:spPr>
        <p:txBody>
          <a:bodyPr vert="horz" wrap="square" lIns="228600" tIns="45720" rIns="228600" bIns="45720" rtlCol="0" anchor="ctr" anchorCtr="0">
            <a:noAutofit/>
          </a:bodyPr>
          <a:lstStyle/>
          <a:p>
            <a:pPr algn="ctr">
              <a:defRPr/>
            </a:pPr>
            <a:r>
              <a:rPr lang="en-US" sz="1400" dirty="0" smtClean="0">
                <a:solidFill>
                  <a:srgbClr val="A8A8A8"/>
                </a:solidFill>
              </a:rPr>
              <a:t>INNOVATION · TRANSPARENCY · COLLABORATION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6291" y="719645"/>
            <a:ext cx="5466292" cy="9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6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BB7F0C-5CBC-F647-980A-4581A65C74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5/13/2014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3FA93EC-5601-A549-96CE-C473C50A8F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03200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Cross Platform Development with Portable Class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459038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github.com/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  <a:endParaRPr lang="en-US" sz="3200" dirty="0"/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Universal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05765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Announced at //build</a:t>
            </a:r>
          </a:p>
          <a:p>
            <a:endParaRPr lang="en-US" sz="2400" dirty="0"/>
          </a:p>
          <a:p>
            <a:r>
              <a:rPr lang="en-US" sz="2400" dirty="0" smtClean="0"/>
              <a:t>Windows 8.1</a:t>
            </a:r>
          </a:p>
          <a:p>
            <a:endParaRPr lang="en-US" sz="2400" dirty="0"/>
          </a:p>
          <a:p>
            <a:r>
              <a:rPr lang="en-US" sz="2400" dirty="0" smtClean="0"/>
              <a:t>Windows Phone 8.1</a:t>
            </a:r>
          </a:p>
          <a:p>
            <a:endParaRPr lang="en-US" sz="2400" dirty="0"/>
          </a:p>
          <a:p>
            <a:r>
              <a:rPr lang="en-US" sz="2400" dirty="0" smtClean="0"/>
              <a:t>Xbox One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0" y="21336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3572926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5012252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715000" y="2790685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15000" y="4210327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34100" y="2897197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Databinds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4100" y="431683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References</a:t>
            </a:r>
            <a:endParaRPr lang="en-US" sz="1400" dirty="0"/>
          </a:p>
        </p:txBody>
      </p:sp>
      <p:sp>
        <p:nvSpPr>
          <p:cNvPr id="18" name="Right Brace 17"/>
          <p:cNvSpPr/>
          <p:nvPr/>
        </p:nvSpPr>
        <p:spPr>
          <a:xfrm>
            <a:off x="7315200" y="2133600"/>
            <a:ext cx="304800" cy="3335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45627" y="363224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34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 App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Windows Store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2286000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Startup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914400" y="2728911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914400" y="3155155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Platform-specific functionality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Windows Phone 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57800" y="2286000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Startup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5257800" y="2728911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Views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5257800" y="3155155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Platform-specific functionality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971800" y="46482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5105400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Models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5548311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Models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124200" y="5974555"/>
            <a:ext cx="2971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Platform abstractions</a:t>
            </a:r>
            <a:endParaRPr lang="en-US" sz="1100" dirty="0"/>
          </a:p>
        </p:txBody>
      </p:sp>
      <p:sp>
        <p:nvSpPr>
          <p:cNvPr id="22" name="Bent Arrow 21"/>
          <p:cNvSpPr/>
          <p:nvPr/>
        </p:nvSpPr>
        <p:spPr>
          <a:xfrm rot="10800000">
            <a:off x="6743700" y="4011827"/>
            <a:ext cx="381000" cy="83820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0800000" flipH="1">
            <a:off x="2095501" y="4011827"/>
            <a:ext cx="381000" cy="83820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0" y="44789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44789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5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Headspring is hiring!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A58AC"/>
                </a:solidFill>
              </a:rPr>
              <a:t>Why Headspring? </a:t>
            </a:r>
          </a:p>
          <a:p>
            <a:r>
              <a:rPr lang="en-US" dirty="0" smtClean="0"/>
              <a:t>Very real 40 hour work week. </a:t>
            </a:r>
          </a:p>
          <a:p>
            <a:r>
              <a:rPr lang="en-US" dirty="0" smtClean="0"/>
              <a:t>No </a:t>
            </a:r>
            <a:r>
              <a:rPr lang="en-US" dirty="0"/>
              <a:t>shipping you off to a client site - we work together at our office! </a:t>
            </a:r>
          </a:p>
          <a:p>
            <a:r>
              <a:rPr lang="en-US" dirty="0"/>
              <a:t>You will work with really, really smart people.</a:t>
            </a:r>
          </a:p>
          <a:p>
            <a:r>
              <a:rPr lang="en-US" dirty="0"/>
              <a:t>We don’t hire jerks. Ever. </a:t>
            </a:r>
          </a:p>
          <a:p>
            <a:r>
              <a:rPr lang="en-US" dirty="0"/>
              <a:t>Start-up feel with strong support from Austin HQ and long history of profitability and stability.</a:t>
            </a:r>
          </a:p>
          <a:p>
            <a:r>
              <a:rPr lang="en-US" dirty="0"/>
              <a:t>We believe in giving back to the community - and we do it!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Specific Dallas Opportunities: 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 smtClean="0"/>
              <a:t>Expert </a:t>
            </a:r>
            <a:r>
              <a:rPr lang="en-US" dirty="0"/>
              <a:t>front-end developer with a strong passion for and extensive experience in all major UI technologies</a:t>
            </a:r>
          </a:p>
          <a:p>
            <a:r>
              <a:rPr lang="en-US" dirty="0" smtClean="0"/>
              <a:t>Strong </a:t>
            </a:r>
            <a:r>
              <a:rPr lang="en-US" dirty="0"/>
              <a:t>developer who can lead a software project end-to-end and is looking for a client-facing career path but wants to remain “in the code” as </a:t>
            </a:r>
            <a:r>
              <a:rPr lang="en-US" dirty="0" smtClean="0"/>
              <a:t>well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Portable Class Libraries?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“The Happy Little Feature that Could”</a:t>
            </a:r>
          </a:p>
          <a:p>
            <a:endParaRPr lang="en-US" dirty="0"/>
          </a:p>
          <a:p>
            <a:r>
              <a:rPr lang="en-US" dirty="0" smtClean="0"/>
              <a:t>Enable targeting multiple platforms without recompiling or multiple projects</a:t>
            </a:r>
          </a:p>
          <a:p>
            <a:endParaRPr lang="en-US" dirty="0"/>
          </a:p>
          <a:p>
            <a:r>
              <a:rPr lang="en-US" dirty="0" smtClean="0"/>
              <a:t>Save us from #if hell</a:t>
            </a:r>
          </a:p>
          <a:p>
            <a:endParaRPr lang="en-US" dirty="0"/>
          </a:p>
          <a:p>
            <a:r>
              <a:rPr lang="en-US" dirty="0" smtClean="0"/>
              <a:t>Abstract away the differences between APIs and available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8775" y="2524919"/>
            <a:ext cx="2266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2012 – earlier</a:t>
            </a:r>
          </a:p>
          <a:p>
            <a:pPr lvl="1"/>
            <a:r>
              <a:rPr lang="en-US" dirty="0" smtClean="0"/>
              <a:t>OSS library developers</a:t>
            </a:r>
          </a:p>
          <a:p>
            <a:pPr lvl="1"/>
            <a:r>
              <a:rPr lang="en-US" dirty="0" smtClean="0"/>
              <a:t>Thick client app developers</a:t>
            </a:r>
          </a:p>
          <a:p>
            <a:pPr lvl="1"/>
            <a:endParaRPr lang="en-US" dirty="0"/>
          </a:p>
          <a:p>
            <a:r>
              <a:rPr lang="en-US" dirty="0" smtClean="0"/>
              <a:t>2013 – today</a:t>
            </a:r>
          </a:p>
          <a:p>
            <a:pPr lvl="1"/>
            <a:r>
              <a:rPr lang="en-US" dirty="0" smtClean="0"/>
              <a:t>Mobile app developers (plus all of the above)</a:t>
            </a:r>
          </a:p>
          <a:p>
            <a:pPr lvl="1"/>
            <a:r>
              <a:rPr lang="en-US" dirty="0" smtClean="0"/>
              <a:t>People who like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Store apps</a:t>
            </a:r>
          </a:p>
        </p:txBody>
      </p:sp>
    </p:spTree>
    <p:extLst>
      <p:ext uri="{BB962C8B-B14F-4D97-AF65-F5344CB8AC3E}">
        <p14:creationId xmlns:p14="http://schemas.microsoft.com/office/powerpoint/2010/main" val="251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b="1" dirty="0" err="1" smtClean="0"/>
              <a:t>Xamarin.Android</a:t>
            </a:r>
            <a:endParaRPr lang="en-US" b="1" dirty="0" smtClean="0"/>
          </a:p>
          <a:p>
            <a:pPr lvl="1"/>
            <a:r>
              <a:rPr lang="en-US" b="1" dirty="0" err="1" smtClean="0"/>
              <a:t>Xamarin.iOS</a:t>
            </a:r>
            <a:endParaRPr lang="en-US" b="1" dirty="0"/>
          </a:p>
        </p:txBody>
      </p:sp>
      <p:pic>
        <p:nvPicPr>
          <p:cNvPr id="1026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 //build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 Update 2 RC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 Silverlight</a:t>
            </a:r>
          </a:p>
          <a:p>
            <a:pPr lvl="1"/>
            <a:r>
              <a:rPr lang="en-US" dirty="0" smtClean="0"/>
              <a:t>Windows Phone 8.1</a:t>
            </a:r>
          </a:p>
          <a:p>
            <a:pPr lvl="1"/>
            <a:r>
              <a:rPr lang="en-US" dirty="0" smtClean="0"/>
              <a:t>Windows 8</a:t>
            </a:r>
          </a:p>
          <a:p>
            <a:pPr lvl="1"/>
            <a:r>
              <a:rPr lang="en-US" dirty="0" err="1" smtClean="0"/>
              <a:t>Xamarin.Android</a:t>
            </a:r>
            <a:endParaRPr lang="en-US" dirty="0" smtClean="0"/>
          </a:p>
          <a:p>
            <a:pPr lvl="1"/>
            <a:r>
              <a:rPr lang="en-US" dirty="0" err="1" smtClean="0"/>
              <a:t>Xamarin.iOS</a:t>
            </a:r>
            <a:endParaRPr lang="en-US" dirty="0"/>
          </a:p>
        </p:txBody>
      </p:sp>
      <p:pic>
        <p:nvPicPr>
          <p:cNvPr id="1026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November 2013 – Windows only</a:t>
            </a:r>
          </a:p>
          <a:p>
            <a:endParaRPr lang="en-US" dirty="0" smtClean="0"/>
          </a:p>
          <a:p>
            <a:r>
              <a:rPr lang="en-US" dirty="0" smtClean="0"/>
              <a:t>After November 2013 - available on all platforms</a:t>
            </a:r>
            <a:endParaRPr lang="en-US" dirty="0"/>
          </a:p>
        </p:txBody>
      </p:sp>
      <p:pic>
        <p:nvPicPr>
          <p:cNvPr id="2050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7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(Model-View-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How to display information</a:t>
            </a:r>
          </a:p>
          <a:p>
            <a:pPr lvl="1"/>
            <a:r>
              <a:rPr lang="en-US" dirty="0" smtClean="0"/>
              <a:t>Native</a:t>
            </a:r>
          </a:p>
          <a:p>
            <a:pPr lvl="1"/>
            <a:endParaRPr lang="en-US" dirty="0"/>
          </a:p>
          <a:p>
            <a:r>
              <a:rPr lang="en-US" dirty="0" smtClean="0"/>
              <a:t>View Models</a:t>
            </a:r>
          </a:p>
          <a:p>
            <a:pPr lvl="1"/>
            <a:r>
              <a:rPr lang="en-US" dirty="0" smtClean="0"/>
              <a:t>What information to display</a:t>
            </a:r>
          </a:p>
          <a:p>
            <a:pPr lvl="1"/>
            <a:r>
              <a:rPr lang="en-US" dirty="0" smtClean="0"/>
              <a:t>Flow of interaction</a:t>
            </a:r>
          </a:p>
          <a:p>
            <a:pPr lvl="1"/>
            <a:endParaRPr lang="en-US" dirty="0"/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Data objects</a:t>
            </a:r>
          </a:p>
          <a:p>
            <a:pPr lvl="1"/>
            <a:r>
              <a:rPr lang="en-US" dirty="0" smtClean="0"/>
              <a:t>Business objects</a:t>
            </a:r>
          </a:p>
          <a:p>
            <a:pPr lvl="1"/>
            <a:r>
              <a:rPr lang="en-US" dirty="0" smtClean="0"/>
              <a:t>Domain models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21336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3572926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5012252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715000" y="2790685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15000" y="4210327"/>
            <a:ext cx="304800" cy="5823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34100" y="2897197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Databinds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4100" y="4316838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References</a:t>
            </a:r>
            <a:endParaRPr lang="en-US" sz="1400" dirty="0"/>
          </a:p>
        </p:txBody>
      </p:sp>
      <p:sp>
        <p:nvSpPr>
          <p:cNvPr id="17" name="Right Brace 16"/>
          <p:cNvSpPr/>
          <p:nvPr/>
        </p:nvSpPr>
        <p:spPr>
          <a:xfrm>
            <a:off x="7315200" y="2133600"/>
            <a:ext cx="3048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7315200" y="3572926"/>
            <a:ext cx="304800" cy="18965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96200" y="4316838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Portable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2177534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Platform-specific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6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spring_PPT_Template_Recruiting">
  <a:themeElements>
    <a:clrScheme name="Headspring">
      <a:dk1>
        <a:sysClr val="windowText" lastClr="000000"/>
      </a:dk1>
      <a:lt1>
        <a:sysClr val="window" lastClr="FFFFFF"/>
      </a:lt1>
      <a:dk2>
        <a:srgbClr val="0A58AC"/>
      </a:dk2>
      <a:lt2>
        <a:srgbClr val="E3D8C5"/>
      </a:lt2>
      <a:accent1>
        <a:srgbClr val="327FEF"/>
      </a:accent1>
      <a:accent2>
        <a:srgbClr val="C0504D"/>
      </a:accent2>
      <a:accent3>
        <a:srgbClr val="9BBB59"/>
      </a:accent3>
      <a:accent4>
        <a:srgbClr val="2D71D4"/>
      </a:accent4>
      <a:accent5>
        <a:srgbClr val="656565"/>
      </a:accent5>
      <a:accent6>
        <a:srgbClr val="FEC10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14844</TotalTime>
  <Words>428</Words>
  <Application>Microsoft Office PowerPoint</Application>
  <PresentationFormat>On-screen Show (4:3)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Console</vt:lpstr>
      <vt:lpstr>Office Theme</vt:lpstr>
      <vt:lpstr>Headspring_PPT_Template_Recruiting</vt:lpstr>
      <vt:lpstr>Cross Platform Development with Portable Class Libraries</vt:lpstr>
      <vt:lpstr>Headspring is hiring!</vt:lpstr>
      <vt:lpstr>What are Portable Class Libraries?</vt:lpstr>
      <vt:lpstr>Who should care?</vt:lpstr>
      <vt:lpstr>What is supported?</vt:lpstr>
      <vt:lpstr>What is supported?</vt:lpstr>
      <vt:lpstr>What is supported? //build edition</vt:lpstr>
      <vt:lpstr>Licensing</vt:lpstr>
      <vt:lpstr>MVVM (Model-View-ViewModel)</vt:lpstr>
      <vt:lpstr>Windows Universal Apps</vt:lpstr>
      <vt:lpstr>Cross-Platform App 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60</cp:revision>
  <dcterms:created xsi:type="dcterms:W3CDTF">2012-08-24T15:32:06Z</dcterms:created>
  <dcterms:modified xsi:type="dcterms:W3CDTF">2014-05-14T12:30:37Z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