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 id="2147483759" r:id="rId4"/>
  </p:sldMasterIdLst>
  <p:notesMasterIdLst>
    <p:notesMasterId r:id="rId40"/>
  </p:notesMasterIdLst>
  <p:sldIdLst>
    <p:sldId id="256" r:id="rId5"/>
    <p:sldId id="438" r:id="rId6"/>
    <p:sldId id="439" r:id="rId7"/>
    <p:sldId id="440" r:id="rId8"/>
    <p:sldId id="257"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42" r:id="rId29"/>
    <p:sldId id="441" r:id="rId30"/>
    <p:sldId id="443" r:id="rId31"/>
    <p:sldId id="444" r:id="rId32"/>
    <p:sldId id="445" r:id="rId33"/>
    <p:sldId id="446" r:id="rId34"/>
    <p:sldId id="447" r:id="rId35"/>
    <p:sldId id="448" r:id="rId36"/>
    <p:sldId id="449" r:id="rId37"/>
    <p:sldId id="450" r:id="rId38"/>
    <p:sldId id="451" r:id="rId39"/>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4660"/>
  </p:normalViewPr>
  <p:slideViewPr>
    <p:cSldViewPr snapToGrid="0">
      <p:cViewPr varScale="1">
        <p:scale>
          <a:sx n="69" d="100"/>
          <a:sy n="69" d="100"/>
        </p:scale>
        <p:origin x="9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AC656-BE9C-43D3-AB09-6C2EA5548C74}"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F1ED-92CD-412D-A9D8-0063F3DCD0E0}" type="slidenum">
              <a:rPr lang="en-IN" smtClean="0"/>
              <a:t>‹#›</a:t>
            </a:fld>
            <a:endParaRPr lang="en-IN"/>
          </a:p>
        </p:txBody>
      </p:sp>
    </p:spTree>
    <p:extLst>
      <p:ext uri="{BB962C8B-B14F-4D97-AF65-F5344CB8AC3E}">
        <p14:creationId xmlns:p14="http://schemas.microsoft.com/office/powerpoint/2010/main" val="375354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F1ED-92CD-412D-A9D8-0063F3DCD0E0}" type="slidenum">
              <a:rPr lang="en-IN" smtClean="0"/>
              <a:t>1</a:t>
            </a:fld>
            <a:endParaRPr lang="en-IN"/>
          </a:p>
        </p:txBody>
      </p:sp>
    </p:spTree>
    <p:extLst>
      <p:ext uri="{BB962C8B-B14F-4D97-AF65-F5344CB8AC3E}">
        <p14:creationId xmlns:p14="http://schemas.microsoft.com/office/powerpoint/2010/main" val="5847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F1ED-92CD-412D-A9D8-0063F3DCD0E0}" type="slidenum">
              <a:rPr lang="en-IN" smtClean="0"/>
              <a:t>5</a:t>
            </a:fld>
            <a:endParaRPr lang="en-IN"/>
          </a:p>
        </p:txBody>
      </p:sp>
    </p:spTree>
    <p:extLst>
      <p:ext uri="{BB962C8B-B14F-4D97-AF65-F5344CB8AC3E}">
        <p14:creationId xmlns:p14="http://schemas.microsoft.com/office/powerpoint/2010/main" val="49095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5FE32-01C2-4339-B21F-63059F355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1576973-AC0B-4EB3-86E7-D3E37D64A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B535C1C-5279-40FB-AEFD-B12180E0A9FB}"/>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08759DAD-B454-42A5-9F73-9FFA050E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12BF47-F92F-4BAE-8727-D745DDAF8274}"/>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8422113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855EB-3F33-4815-B1D8-0DAD145555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C84FDB7-D70C-4566-BF66-01D817E99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CD52F69-AB72-450F-BF1C-B318213172BD}"/>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2A6DD807-66ED-4EAA-A2D8-7CDAB679A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E35F927-D771-48DD-8660-272601C626D0}"/>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64446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7B2D5-1B5E-408D-8868-EEFDFFE583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9A59441-320F-4337-AC52-B050E3198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5A1218-A6EA-49C0-BFAD-26F5DF7ECB27}"/>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152664C6-F4DC-4C5D-81C0-15244499D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9B54152-95E1-4B65-9ADF-9DEA68FEDFD2}"/>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69911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676867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425834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98784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41954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14359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015772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4190162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23907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131E0-F0BB-43ED-933B-4AEFFE2A0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D82CE97-3D1D-4BB2-8A54-FFA2FDDFA2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645F051-8277-4C59-A188-57F60043E464}"/>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FBAA0A59-1423-4B3C-830F-A3B3F989F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9E9AE6-F196-4C60-B929-3477D3F06466}"/>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734738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846587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475376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dirty="0"/>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423295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849527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77163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152671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6/20/2024</a:t>
            </a:fld>
            <a:endParaRPr lang="en-US" dirty="0"/>
          </a:p>
        </p:txBody>
      </p:sp>
      <p:sp>
        <p:nvSpPr>
          <p:cNvPr id="4" name="Footer Placeholder 3"/>
          <p:cNvSpPr>
            <a:spLocks noGrp="1"/>
          </p:cNvSpPr>
          <p:nvPr>
            <p:ph type="ftr" sz="quarter" idx="11"/>
          </p:nvPr>
        </p:nvSpPr>
        <p:spPr/>
        <p:txBody>
          <a:bodyPr/>
          <a:lstStyle/>
          <a:p>
            <a:r>
              <a:rPr lang="en-US" dirty="0"/>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102817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5171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714901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96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950CF-FFF1-484F-B803-5162B023A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0041DC1-BB99-4EAB-B91D-34A8AF440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F227B9-E38D-46DE-91EE-D23D897B3FC2}"/>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61025CBA-6A1C-43B4-82AB-C03489526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052351-5E65-488A-82A6-6BB07CD92201}"/>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4601867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907939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1133903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58414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252748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0100863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6512866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119086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dirty="0"/>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340712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31264300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15791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92020-D2F8-4C3B-A56B-9323C69DE7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99DC71-20CE-4D9F-897B-EBC2E0A28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8F4B810-E872-445A-AAD8-0278BC1A0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8EE8AB7-7997-45CD-AFA8-D46C84D5293A}"/>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E8E77F01-24EF-480E-9CB2-088CDC7650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176709-ED3D-4D82-AF04-16B786052748}"/>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27139592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6/20/2024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0332911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6/20/2024</a:t>
            </a:fld>
            <a:endParaRPr lang="en-US" dirty="0"/>
          </a:p>
        </p:txBody>
      </p:sp>
      <p:sp>
        <p:nvSpPr>
          <p:cNvPr id="4" name="Footer Placeholder 3"/>
          <p:cNvSpPr>
            <a:spLocks noGrp="1"/>
          </p:cNvSpPr>
          <p:nvPr>
            <p:ph type="ftr" sz="quarter" idx="11"/>
          </p:nvPr>
        </p:nvSpPr>
        <p:spPr/>
        <p:txBody>
          <a:bodyPr/>
          <a:lstStyle/>
          <a:p>
            <a:r>
              <a:rPr lang="en-US" dirty="0"/>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4137651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8874570" cy="1167096"/>
          </a:xfrm>
        </p:spPr>
        <p:txBody>
          <a:bodyPr/>
          <a:lstStyle/>
          <a:p>
            <a:r>
              <a:rPr lang="en-US"/>
              <a:t>Click to edit Master title style</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78414"/>
          <a:stretch/>
        </p:blipFill>
        <p:spPr>
          <a:xfrm>
            <a:off x="11506200" y="0"/>
            <a:ext cx="685800" cy="795146"/>
          </a:xfrm>
          <a:prstGeom prst="rect">
            <a:avLst/>
          </a:prstGeom>
        </p:spPr>
      </p:pic>
    </p:spTree>
    <p:extLst>
      <p:ext uri="{BB962C8B-B14F-4D97-AF65-F5344CB8AC3E}">
        <p14:creationId xmlns:p14="http://schemas.microsoft.com/office/powerpoint/2010/main" val="275716746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595242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0757020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0245091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7901133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376969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762936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167073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13AD2-063C-4F52-BFA8-867B7893BB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21632A-18F7-4BF0-96A7-EB74D544B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01D1A46-561A-42F9-B0E9-AA70D2BC2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39288D-D1C4-4611-AC22-0A172E573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D665042-04A2-45F8-AA0A-70C86E737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CCBF66C-48BF-4184-91F3-747444D3374F}"/>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8" name="Footer Placeholder 7">
            <a:extLst>
              <a:ext uri="{FF2B5EF4-FFF2-40B4-BE49-F238E27FC236}">
                <a16:creationId xmlns:a16="http://schemas.microsoft.com/office/drawing/2014/main" xmlns="" id="{F04A3D40-107D-4A90-9E31-28D7567F18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3CCF00D-ABCE-4C90-BE2E-F41F110FCD6D}"/>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9936545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16102077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2518883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5786267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70099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8A13A-5826-48C4-B700-77E8574CCF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6956C48-FED3-4589-AD53-FF01E5071618}"/>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4" name="Footer Placeholder 3">
            <a:extLst>
              <a:ext uri="{FF2B5EF4-FFF2-40B4-BE49-F238E27FC236}">
                <a16:creationId xmlns:a16="http://schemas.microsoft.com/office/drawing/2014/main" xmlns="" id="{EBB81F54-31C8-4D67-95F3-DCD97F02B7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5661230-CAB8-4068-9928-29CA538320BD}"/>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16067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BF54E9-6467-4C61-B9E7-5497B1F602EA}"/>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3" name="Footer Placeholder 2">
            <a:extLst>
              <a:ext uri="{FF2B5EF4-FFF2-40B4-BE49-F238E27FC236}">
                <a16:creationId xmlns:a16="http://schemas.microsoft.com/office/drawing/2014/main" xmlns="" id="{B4E91FD3-95BB-4306-9FD2-500B00CB6E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6A0872B-9C59-4F12-9E72-8715699CA4C6}"/>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221165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E70C2-E88A-4E7E-8A9D-7507A6B17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A9A29CA-0D12-4764-A461-6CE435DCE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EA70382-86EB-4DDA-9D9B-D2714F153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7B693B-2A42-4EE8-A086-4E2126438CE6}"/>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9883AA4D-7DAB-4999-8449-BB5CF37D5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39360CD-3DE9-4345-BDAD-FA293D26E4D7}"/>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309475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E009E-410E-4B60-A497-0610576E5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9D3EC05-2B10-438C-AE1D-42828EA02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BC43130-6F63-479C-8DEB-F918E6F36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72E27B-B615-4106-9D4B-BACACC1337FE}"/>
              </a:ext>
            </a:extLst>
          </p:cNvPr>
          <p:cNvSpPr>
            <a:spLocks noGrp="1"/>
          </p:cNvSpPr>
          <p:nvPr>
            <p:ph type="dt" sz="half" idx="10"/>
          </p:nvPr>
        </p:nvSpPr>
        <p:spPr/>
        <p:txBody>
          <a:bodyPr/>
          <a:lstStyle/>
          <a:p>
            <a:fld id="{3687C180-D958-4321-8634-5697E4AA58CA}" type="datetimeFigureOut">
              <a:rPr lang="en-IN" smtClean="0"/>
              <a:t>20-06-2024</a:t>
            </a:fld>
            <a:endParaRPr lang="en-IN"/>
          </a:p>
        </p:txBody>
      </p:sp>
      <p:sp>
        <p:nvSpPr>
          <p:cNvPr id="6" name="Footer Placeholder 5">
            <a:extLst>
              <a:ext uri="{FF2B5EF4-FFF2-40B4-BE49-F238E27FC236}">
                <a16:creationId xmlns:a16="http://schemas.microsoft.com/office/drawing/2014/main" xmlns="" id="{2155A4E0-B7DF-46D5-9796-9C149DF03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46B0DA9-330F-4052-91B1-3B9099B164B0}"/>
              </a:ext>
            </a:extLst>
          </p:cNvPr>
          <p:cNvSpPr>
            <a:spLocks noGrp="1"/>
          </p:cNvSpPr>
          <p:nvPr>
            <p:ph type="sldNum" sz="quarter" idx="12"/>
          </p:nvPr>
        </p:nvSpPr>
        <p:spPr/>
        <p:txBody>
          <a:bodyPr/>
          <a:lstStyle/>
          <a:p>
            <a:fld id="{F09AF0FA-6EC1-4A92-9DB4-13A2289BEA0C}" type="slidenum">
              <a:rPr lang="en-IN" smtClean="0"/>
              <a:t>‹#›</a:t>
            </a:fld>
            <a:endParaRPr lang="en-IN"/>
          </a:p>
        </p:txBody>
      </p:sp>
    </p:spTree>
    <p:extLst>
      <p:ext uri="{BB962C8B-B14F-4D97-AF65-F5344CB8AC3E}">
        <p14:creationId xmlns:p14="http://schemas.microsoft.com/office/powerpoint/2010/main" val="131754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4A9CE63-96C0-4520-924B-AE68B08F2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A58490-966E-4E3E-96A5-3DD72EB68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338A84-2D74-4A47-9DE2-52ED0A174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416241ED-8085-453C-9481-A38F680E8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3CB4140-D329-4CB4-8D91-DF5FD68DB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AF0FA-6EC1-4A92-9DB4-13A2289BEA0C}" type="slidenum">
              <a:rPr lang="en-IN" smtClean="0"/>
              <a:t>‹#›</a:t>
            </a:fld>
            <a:endParaRPr lang="en-IN"/>
          </a:p>
        </p:txBody>
      </p:sp>
    </p:spTree>
    <p:extLst>
      <p:ext uri="{BB962C8B-B14F-4D97-AF65-F5344CB8AC3E}">
        <p14:creationId xmlns:p14="http://schemas.microsoft.com/office/powerpoint/2010/main" val="296202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6/20/2024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dirty="0">
              <a:solidFill>
                <a:prstClr val="black">
                  <a:tint val="75000"/>
                </a:prstClr>
              </a:solidFill>
            </a:endParaRPr>
          </a:p>
        </p:txBody>
      </p:sp>
    </p:spTree>
    <p:extLst>
      <p:ext uri="{BB962C8B-B14F-4D97-AF65-F5344CB8AC3E}">
        <p14:creationId xmlns:p14="http://schemas.microsoft.com/office/powerpoint/2010/main" val="2406892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6/20/2024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dirty="0">
              <a:solidFill>
                <a:prstClr val="black">
                  <a:tint val="75000"/>
                </a:prstClr>
              </a:solidFill>
            </a:endParaRPr>
          </a:p>
        </p:txBody>
      </p:sp>
    </p:spTree>
    <p:extLst>
      <p:ext uri="{BB962C8B-B14F-4D97-AF65-F5344CB8AC3E}">
        <p14:creationId xmlns:p14="http://schemas.microsoft.com/office/powerpoint/2010/main" val="35372648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7C180-D958-4321-8634-5697E4AA58CA}" type="datetimeFigureOut">
              <a:rPr lang="en-IN" smtClean="0"/>
              <a:t>20-06-2024</a:t>
            </a:fld>
            <a:endParaRPr lang="en-IN"/>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AF0FA-6EC1-4A92-9DB4-13A2289BEA0C}" type="slidenum">
              <a:rPr lang="en-IN" smtClean="0"/>
              <a:t>‹#›</a:t>
            </a:fld>
            <a:endParaRPr lang="en-IN"/>
          </a:p>
        </p:txBody>
      </p:sp>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3" Type="http://schemas.openxmlformats.org/officeDocument/2006/relationships/hyperlink" Target="https://image5.slideserve.com/10092985/what-is-continuous-delivery-cd-6-l.jpg" TargetMode="External"/><Relationship Id="rId2" Type="http://schemas.openxmlformats.org/officeDocument/2006/relationships/hyperlink" Target="https://image5.slideserve.com/10092985/what-is-continuous-integration-ci-3-l.jpg" TargetMode="Externa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hyperlink" Target="https://azure.microsoft.com/en-in/products/devops/" TargetMode="Externa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hyperlink" Target="https://u-next.com/blogs/data-science/maven-lifecycle-and-maven-commands/#Maven-Commands" TargetMode="External"/><Relationship Id="rId2" Type="http://schemas.openxmlformats.org/officeDocument/2006/relationships/hyperlink" Target="https://u-next.com/blogs/data-science/maven-lifecycle-and-maven-commands/#Maven-Lifecycle" TargetMode="Externa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xmlns="" id="{7FE53F8F-9DCC-4B7D-BEA1-6D947EA9CB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781" t="19324" r="7532" b="15556"/>
          <a:stretch/>
        </p:blipFill>
        <p:spPr>
          <a:xfrm>
            <a:off x="6679095" y="1154420"/>
            <a:ext cx="5372598" cy="4549160"/>
          </a:xfrm>
          <a:prstGeom prst="rect">
            <a:avLst/>
          </a:prstGeom>
        </p:spPr>
      </p:pic>
      <p:sp>
        <p:nvSpPr>
          <p:cNvPr id="2" name="Title 1">
            <a:extLst>
              <a:ext uri="{FF2B5EF4-FFF2-40B4-BE49-F238E27FC236}">
                <a16:creationId xmlns:a16="http://schemas.microsoft.com/office/drawing/2014/main" xmlns="" id="{AEC56A00-EB65-42A4-A3E3-855968B1F037}"/>
              </a:ext>
            </a:extLst>
          </p:cNvPr>
          <p:cNvSpPr>
            <a:spLocks noGrp="1"/>
          </p:cNvSpPr>
          <p:nvPr>
            <p:ph type="ctrTitle"/>
          </p:nvPr>
        </p:nvSpPr>
        <p:spPr>
          <a:xfrm>
            <a:off x="0" y="2979254"/>
            <a:ext cx="6962858" cy="899492"/>
          </a:xfrm>
        </p:spPr>
        <p:txBody>
          <a:bodyPr>
            <a:noAutofit/>
          </a:bodyPr>
          <a:lstStyle/>
          <a:p>
            <a:r>
              <a:rPr lang="en-IN" sz="4400" dirty="0">
                <a:latin typeface="Andalus" panose="02020603050405020304" pitchFamily="18" charset="-78"/>
                <a:cs typeface="Andalus" panose="02020603050405020304" pitchFamily="18" charset="-78"/>
              </a:rPr>
              <a:t> DevOps - The Infinite Loop</a:t>
            </a:r>
          </a:p>
        </p:txBody>
      </p:sp>
      <p:cxnSp>
        <p:nvCxnSpPr>
          <p:cNvPr id="9" name="Straight Connector 8">
            <a:extLst>
              <a:ext uri="{FF2B5EF4-FFF2-40B4-BE49-F238E27FC236}">
                <a16:creationId xmlns:a16="http://schemas.microsoft.com/office/drawing/2014/main" xmlns="" id="{7DE900CD-F38A-4EE9-944D-758D7B717805}"/>
              </a:ext>
            </a:extLst>
          </p:cNvPr>
          <p:cNvCxnSpPr/>
          <p:nvPr/>
        </p:nvCxnSpPr>
        <p:spPr>
          <a:xfrm>
            <a:off x="2096521" y="3799234"/>
            <a:ext cx="2981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98895" y="5802923"/>
            <a:ext cx="3634025" cy="646331"/>
          </a:xfrm>
          <a:prstGeom prst="rect">
            <a:avLst/>
          </a:prstGeom>
          <a:noFill/>
        </p:spPr>
        <p:txBody>
          <a:bodyPr wrap="square" rtlCol="0">
            <a:spAutoFit/>
          </a:bodyPr>
          <a:lstStyle/>
          <a:p>
            <a:r>
              <a:rPr lang="en-IN" dirty="0" smtClean="0">
                <a:solidFill>
                  <a:schemeClr val="accent1">
                    <a:lumMod val="75000"/>
                  </a:schemeClr>
                </a:solidFill>
                <a:latin typeface="Algerian" pitchFamily="82" charset="0"/>
              </a:rPr>
              <a:t>By</a:t>
            </a:r>
          </a:p>
          <a:p>
            <a:r>
              <a:rPr lang="en-IN" dirty="0" smtClean="0">
                <a:solidFill>
                  <a:schemeClr val="accent1">
                    <a:lumMod val="75000"/>
                  </a:schemeClr>
                </a:solidFill>
                <a:latin typeface="Algerian" pitchFamily="82" charset="0"/>
              </a:rPr>
              <a:t>Abdul Hakeem</a:t>
            </a:r>
            <a:endParaRPr lang="en-IN" dirty="0">
              <a:solidFill>
                <a:schemeClr val="accent1">
                  <a:lumMod val="75000"/>
                </a:schemeClr>
              </a:solidFill>
              <a:latin typeface="Algerian" pitchFamily="82" charset="0"/>
            </a:endParaRPr>
          </a:p>
        </p:txBody>
      </p:sp>
    </p:spTree>
    <p:extLst>
      <p:ext uri="{BB962C8B-B14F-4D97-AF65-F5344CB8AC3E}">
        <p14:creationId xmlns:p14="http://schemas.microsoft.com/office/powerpoint/2010/main" val="1323718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4" y="1104900"/>
            <a:ext cx="87153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816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4" y="1157289"/>
            <a:ext cx="898207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601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038225"/>
            <a:ext cx="78486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370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757239"/>
            <a:ext cx="844867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170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543" y="0"/>
            <a:ext cx="8229600" cy="1143000"/>
          </a:xfrm>
        </p:spPr>
        <p:txBody>
          <a:bodyPr>
            <a:normAutofit/>
          </a:bodyPr>
          <a:lstStyle/>
          <a:p>
            <a:r>
              <a:rPr lang="en-US" sz="4000" dirty="0">
                <a:solidFill>
                  <a:srgbClr val="FF0000"/>
                </a:solidFill>
              </a:rPr>
              <a:t>CLOUD DEPLOYMENT MODELS</a:t>
            </a:r>
            <a:endParaRPr lang="en-IN" sz="4000" dirty="0">
              <a:solidFill>
                <a:srgbClr val="FF0000"/>
              </a:solidFill>
            </a:endParaRPr>
          </a:p>
        </p:txBody>
      </p:sp>
      <p:graphicFrame>
        <p:nvGraphicFramePr>
          <p:cNvPr id="4" name="Table 3"/>
          <p:cNvGraphicFramePr>
            <a:graphicFrameLocks noGrp="1"/>
          </p:cNvGraphicFramePr>
          <p:nvPr>
            <p:extLst/>
          </p:nvPr>
        </p:nvGraphicFramePr>
        <p:xfrm>
          <a:off x="1684291" y="2362201"/>
          <a:ext cx="8990966" cy="4382363"/>
        </p:xfrm>
        <a:graphic>
          <a:graphicData uri="http://schemas.openxmlformats.org/drawingml/2006/table">
            <a:tbl>
              <a:tblPr firstRow="1" firstCol="1" lastRow="1" lastCol="1" bandRow="1" bandCol="1">
                <a:tableStyleId>{5C22544A-7EE6-4342-B048-85BDC9FD1C3A}</a:tableStyleId>
              </a:tblPr>
              <a:tblGrid>
                <a:gridCol w="3567098"/>
                <a:gridCol w="5423868"/>
              </a:tblGrid>
              <a:tr h="522959">
                <a:tc>
                  <a:txBody>
                    <a:bodyPr/>
                    <a:lstStyle/>
                    <a:p>
                      <a:pPr marL="71120" algn="just">
                        <a:lnSpc>
                          <a:spcPct val="107000"/>
                        </a:lnSpc>
                        <a:spcBef>
                          <a:spcPts val="175"/>
                        </a:spcBef>
                        <a:spcAft>
                          <a:spcPts val="0"/>
                        </a:spcAft>
                      </a:pPr>
                      <a:r>
                        <a:rPr lang="en-US" dirty="0">
                          <a:solidFill>
                            <a:schemeClr val="tx1"/>
                          </a:solidFill>
                        </a:rPr>
                        <a:t>Advantages</a:t>
                      </a:r>
                      <a:endParaRPr lang="en-IN" dirty="0">
                        <a:solidFill>
                          <a:schemeClr val="tx1"/>
                        </a:solidFill>
                      </a:endParaRPr>
                    </a:p>
                  </a:txBody>
                  <a:tcPr marL="0" marR="0" marT="0" marB="0">
                    <a:solidFill>
                      <a:schemeClr val="bg1"/>
                    </a:solidFill>
                  </a:tcPr>
                </a:tc>
                <a:tc>
                  <a:txBody>
                    <a:bodyPr/>
                    <a:lstStyle/>
                    <a:p>
                      <a:pPr marL="69850" algn="just">
                        <a:lnSpc>
                          <a:spcPct val="107000"/>
                        </a:lnSpc>
                        <a:spcBef>
                          <a:spcPts val="175"/>
                        </a:spcBef>
                        <a:spcAft>
                          <a:spcPts val="0"/>
                        </a:spcAft>
                      </a:pPr>
                      <a:r>
                        <a:rPr lang="en-US" dirty="0">
                          <a:solidFill>
                            <a:schemeClr val="tx1"/>
                          </a:solidFill>
                        </a:rPr>
                        <a:t>Disadvantages</a:t>
                      </a:r>
                      <a:endParaRPr lang="en-IN" dirty="0">
                        <a:solidFill>
                          <a:schemeClr val="tx1"/>
                        </a:solidFill>
                      </a:endParaRPr>
                    </a:p>
                  </a:txBody>
                  <a:tcPr marL="0" marR="0" marT="0" marB="0">
                    <a:solidFill>
                      <a:schemeClr val="bg1"/>
                    </a:solidFill>
                  </a:tcPr>
                </a:tc>
              </a:tr>
              <a:tr h="903129">
                <a:tc>
                  <a:txBody>
                    <a:bodyPr/>
                    <a:lstStyle/>
                    <a:p>
                      <a:pPr marL="67945" algn="just">
                        <a:lnSpc>
                          <a:spcPct val="107000"/>
                        </a:lnSpc>
                        <a:spcBef>
                          <a:spcPts val="175"/>
                        </a:spcBef>
                        <a:spcAft>
                          <a:spcPts val="0"/>
                        </a:spcAft>
                      </a:pPr>
                      <a:r>
                        <a:rPr lang="en-US" dirty="0">
                          <a:solidFill>
                            <a:schemeClr val="tx1"/>
                          </a:solidFill>
                        </a:rPr>
                        <a:t>High scalability/agility</a:t>
                      </a:r>
                      <a:endParaRPr lang="en-IN" dirty="0">
                        <a:solidFill>
                          <a:schemeClr val="tx1"/>
                        </a:solidFill>
                      </a:endParaRPr>
                    </a:p>
                  </a:txBody>
                  <a:tcPr marL="0" marR="0" marT="0" marB="0">
                    <a:solidFill>
                      <a:schemeClr val="bg1"/>
                    </a:solidFill>
                  </a:tcPr>
                </a:tc>
                <a:tc>
                  <a:txBody>
                    <a:bodyPr/>
                    <a:lstStyle/>
                    <a:p>
                      <a:pPr marL="66675" algn="just">
                        <a:lnSpc>
                          <a:spcPct val="107000"/>
                        </a:lnSpc>
                        <a:spcBef>
                          <a:spcPts val="175"/>
                        </a:spcBef>
                        <a:spcAft>
                          <a:spcPts val="0"/>
                        </a:spcAft>
                      </a:pPr>
                      <a:r>
                        <a:rPr lang="en-US" dirty="0">
                          <a:solidFill>
                            <a:schemeClr val="tx1"/>
                          </a:solidFill>
                        </a:rPr>
                        <a:t>Security requirements that cannot be met by using public cloud</a:t>
                      </a:r>
                      <a:endParaRPr lang="en-IN" dirty="0">
                        <a:solidFill>
                          <a:schemeClr val="tx1"/>
                        </a:solidFill>
                      </a:endParaRPr>
                    </a:p>
                  </a:txBody>
                  <a:tcPr marL="0" marR="0" marT="0" marB="0">
                    <a:solidFill>
                      <a:schemeClr val="bg1"/>
                    </a:solidFill>
                  </a:tcPr>
                </a:tc>
              </a:tr>
              <a:tr h="903129">
                <a:tc>
                  <a:txBody>
                    <a:bodyPr/>
                    <a:lstStyle/>
                    <a:p>
                      <a:pPr marL="67945" algn="just">
                        <a:lnSpc>
                          <a:spcPct val="107000"/>
                        </a:lnSpc>
                        <a:spcBef>
                          <a:spcPts val="175"/>
                        </a:spcBef>
                        <a:spcAft>
                          <a:spcPts val="0"/>
                        </a:spcAft>
                      </a:pPr>
                      <a:r>
                        <a:rPr lang="en-US">
                          <a:solidFill>
                            <a:schemeClr val="tx1"/>
                          </a:solidFill>
                        </a:rPr>
                        <a:t>Pay-as-you-go pricing</a:t>
                      </a:r>
                      <a:endParaRPr lang="en-IN">
                        <a:solidFill>
                          <a:schemeClr val="tx1"/>
                        </a:solidFill>
                      </a:endParaRPr>
                    </a:p>
                  </a:txBody>
                  <a:tcPr marL="0" marR="0" marT="0" marB="0">
                    <a:solidFill>
                      <a:schemeClr val="bg1"/>
                    </a:solidFill>
                  </a:tcPr>
                </a:tc>
                <a:tc>
                  <a:txBody>
                    <a:bodyPr/>
                    <a:lstStyle/>
                    <a:p>
                      <a:pPr marL="66675" algn="just">
                        <a:lnSpc>
                          <a:spcPct val="107000"/>
                        </a:lnSpc>
                        <a:spcBef>
                          <a:spcPts val="175"/>
                        </a:spcBef>
                        <a:spcAft>
                          <a:spcPts val="0"/>
                        </a:spcAft>
                      </a:pPr>
                      <a:r>
                        <a:rPr lang="en-US" dirty="0">
                          <a:solidFill>
                            <a:schemeClr val="tx1"/>
                          </a:solidFill>
                        </a:rPr>
                        <a:t>Government policies, industry standards, or legal requirements which public clouds cannot meet</a:t>
                      </a:r>
                      <a:endParaRPr lang="en-IN" dirty="0">
                        <a:solidFill>
                          <a:schemeClr val="tx1"/>
                        </a:solidFill>
                      </a:endParaRPr>
                    </a:p>
                  </a:txBody>
                  <a:tcPr marL="0" marR="0" marT="0" marB="0">
                    <a:solidFill>
                      <a:schemeClr val="bg1"/>
                    </a:solidFill>
                  </a:tcPr>
                </a:tc>
              </a:tr>
              <a:tr h="1150017">
                <a:tc>
                  <a:txBody>
                    <a:bodyPr/>
                    <a:lstStyle/>
                    <a:p>
                      <a:pPr marL="67945" marR="436880" algn="just">
                        <a:lnSpc>
                          <a:spcPct val="107000"/>
                        </a:lnSpc>
                        <a:spcBef>
                          <a:spcPts val="175"/>
                        </a:spcBef>
                        <a:spcAft>
                          <a:spcPts val="0"/>
                        </a:spcAft>
                      </a:pPr>
                      <a:r>
                        <a:rPr lang="en-US">
                          <a:solidFill>
                            <a:schemeClr val="tx1"/>
                          </a:solidFill>
                        </a:rPr>
                        <a:t>Not responsible for maintenance or updates of the hardware</a:t>
                      </a:r>
                      <a:endParaRPr lang="en-IN">
                        <a:solidFill>
                          <a:schemeClr val="tx1"/>
                        </a:solidFill>
                      </a:endParaRPr>
                    </a:p>
                  </a:txBody>
                  <a:tcPr marL="0" marR="0" marT="0" marB="0">
                    <a:solidFill>
                      <a:schemeClr val="bg1"/>
                    </a:solidFill>
                  </a:tcPr>
                </a:tc>
                <a:tc>
                  <a:txBody>
                    <a:bodyPr/>
                    <a:lstStyle/>
                    <a:p>
                      <a:pPr marL="66675" algn="just">
                        <a:lnSpc>
                          <a:spcPts val="1130"/>
                        </a:lnSpc>
                        <a:spcBef>
                          <a:spcPts val="175"/>
                        </a:spcBef>
                        <a:spcAft>
                          <a:spcPts val="0"/>
                        </a:spcAft>
                      </a:pPr>
                      <a:endParaRPr lang="en-US" dirty="0" smtClean="0">
                        <a:solidFill>
                          <a:schemeClr val="tx1"/>
                        </a:solidFill>
                      </a:endParaRPr>
                    </a:p>
                    <a:p>
                      <a:pPr marL="66675" algn="just">
                        <a:lnSpc>
                          <a:spcPts val="1130"/>
                        </a:lnSpc>
                        <a:spcBef>
                          <a:spcPts val="175"/>
                        </a:spcBef>
                        <a:spcAft>
                          <a:spcPts val="0"/>
                        </a:spcAft>
                      </a:pPr>
                      <a:r>
                        <a:rPr lang="en-US" dirty="0" smtClean="0">
                          <a:solidFill>
                            <a:schemeClr val="tx1"/>
                          </a:solidFill>
                        </a:rPr>
                        <a:t>You </a:t>
                      </a:r>
                      <a:r>
                        <a:rPr lang="en-US" dirty="0">
                          <a:solidFill>
                            <a:schemeClr val="tx1"/>
                          </a:solidFill>
                        </a:rPr>
                        <a:t>don’t own the hardware or services and cannot manage </a:t>
                      </a:r>
                      <a:r>
                        <a:rPr lang="en-US" dirty="0" smtClean="0">
                          <a:solidFill>
                            <a:schemeClr val="tx1"/>
                          </a:solidFill>
                        </a:rPr>
                        <a:t>them as </a:t>
                      </a:r>
                      <a:r>
                        <a:rPr lang="en-US" dirty="0">
                          <a:solidFill>
                            <a:schemeClr val="tx1"/>
                          </a:solidFill>
                        </a:rPr>
                        <a:t>you may want to</a:t>
                      </a:r>
                      <a:endParaRPr lang="en-IN" dirty="0">
                        <a:solidFill>
                          <a:schemeClr val="tx1"/>
                        </a:solidFill>
                      </a:endParaRPr>
                    </a:p>
                  </a:txBody>
                  <a:tcPr marL="0" marR="0" marT="0" marB="0">
                    <a:solidFill>
                      <a:schemeClr val="bg1"/>
                    </a:solidFill>
                  </a:tcPr>
                </a:tc>
              </a:tr>
              <a:tr h="903129">
                <a:tc>
                  <a:txBody>
                    <a:bodyPr/>
                    <a:lstStyle/>
                    <a:p>
                      <a:pPr marL="67945" marR="103505" algn="just">
                        <a:lnSpc>
                          <a:spcPct val="107000"/>
                        </a:lnSpc>
                        <a:spcBef>
                          <a:spcPts val="175"/>
                        </a:spcBef>
                        <a:spcAft>
                          <a:spcPts val="0"/>
                        </a:spcAft>
                      </a:pPr>
                      <a:r>
                        <a:rPr lang="en-US" dirty="0">
                          <a:solidFill>
                            <a:schemeClr val="tx1"/>
                          </a:solidFill>
                        </a:rPr>
                        <a:t>Minimal technical knowledge to set up and use</a:t>
                      </a:r>
                      <a:endParaRPr lang="en-IN" dirty="0">
                        <a:solidFill>
                          <a:schemeClr val="tx1"/>
                        </a:solidFill>
                      </a:endParaRPr>
                    </a:p>
                  </a:txBody>
                  <a:tcPr marL="0" marR="0" marT="0" marB="0">
                    <a:solidFill>
                      <a:schemeClr val="bg1"/>
                    </a:solidFill>
                  </a:tcPr>
                </a:tc>
                <a:tc>
                  <a:txBody>
                    <a:bodyPr/>
                    <a:lstStyle/>
                    <a:p>
                      <a:pPr marL="66675" marR="352425" algn="just">
                        <a:lnSpc>
                          <a:spcPct val="107000"/>
                        </a:lnSpc>
                        <a:spcBef>
                          <a:spcPts val="175"/>
                        </a:spcBef>
                        <a:spcAft>
                          <a:spcPts val="0"/>
                        </a:spcAft>
                      </a:pPr>
                      <a:r>
                        <a:rPr lang="en-US" dirty="0">
                          <a:solidFill>
                            <a:schemeClr val="tx1"/>
                          </a:solidFill>
                        </a:rPr>
                        <a:t>Unique business requirements, such as having to maintain a legacy application might be hard to meet</a:t>
                      </a:r>
                      <a:endParaRPr lang="en-IN" dirty="0">
                        <a:solidFill>
                          <a:schemeClr val="tx1"/>
                        </a:solidFill>
                      </a:endParaRPr>
                    </a:p>
                  </a:txBody>
                  <a:tcPr marL="0" marR="0" marT="0" marB="0">
                    <a:solidFill>
                      <a:schemeClr val="bg1"/>
                    </a:solidFill>
                  </a:tcPr>
                </a:tc>
              </a:tr>
            </a:tbl>
          </a:graphicData>
        </a:graphic>
      </p:graphicFrame>
      <p:sp>
        <p:nvSpPr>
          <p:cNvPr id="5" name="Rectangle 2"/>
          <p:cNvSpPr>
            <a:spLocks noChangeArrowheads="1"/>
          </p:cNvSpPr>
          <p:nvPr/>
        </p:nvSpPr>
        <p:spPr bwMode="auto">
          <a:xfrm>
            <a:off x="1600200" y="2940531"/>
            <a:ext cx="11445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endParaRPr lang="en-US">
              <a:latin typeface="Arial" panose="020B0604020202020204" pitchFamily="34" charset="0"/>
            </a:endParaRPr>
          </a:p>
        </p:txBody>
      </p:sp>
      <p:sp>
        <p:nvSpPr>
          <p:cNvPr id="6" name="Rectangle 5"/>
          <p:cNvSpPr>
            <a:spLocks noChangeArrowheads="1"/>
          </p:cNvSpPr>
          <p:nvPr/>
        </p:nvSpPr>
        <p:spPr bwMode="auto">
          <a:xfrm>
            <a:off x="2497138" y="11147425"/>
            <a:ext cx="7485442" cy="45719"/>
          </a:xfrm>
          <a:prstGeom prst="rect">
            <a:avLst/>
          </a:prstGeom>
          <a:solidFill>
            <a:srgbClr val="4966A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7" name="Rectangle 3"/>
          <p:cNvSpPr>
            <a:spLocks noChangeArrowheads="1"/>
          </p:cNvSpPr>
          <p:nvPr/>
        </p:nvSpPr>
        <p:spPr bwMode="auto">
          <a:xfrm>
            <a:off x="1618343" y="990601"/>
            <a:ext cx="9144000" cy="1354217"/>
          </a:xfrm>
          <a:prstGeom prst="rect">
            <a:avLst/>
          </a:prstGeom>
          <a:solidFill>
            <a:schemeClr val="accent5">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900" algn="l"/>
              </a:tabLst>
              <a:defRPr>
                <a:solidFill>
                  <a:schemeClr val="tx1"/>
                </a:solidFill>
                <a:latin typeface="Arial" panose="020B0604020202020204" pitchFamily="34" charset="0"/>
              </a:defRPr>
            </a:lvl1pPr>
            <a:lvl2pPr eaLnBrk="0" fontAlgn="base" hangingPunct="0">
              <a:spcBef>
                <a:spcPct val="0"/>
              </a:spcBef>
              <a:spcAft>
                <a:spcPct val="0"/>
              </a:spcAft>
              <a:tabLst>
                <a:tab pos="596900" algn="l"/>
              </a:tabLst>
              <a:defRPr>
                <a:solidFill>
                  <a:schemeClr val="tx1"/>
                </a:solidFill>
                <a:latin typeface="Arial" panose="020B0604020202020204" pitchFamily="34" charset="0"/>
              </a:defRPr>
            </a:lvl2pPr>
            <a:lvl3pPr eaLnBrk="0" fontAlgn="base" hangingPunct="0">
              <a:spcBef>
                <a:spcPct val="0"/>
              </a:spcBef>
              <a:spcAft>
                <a:spcPct val="0"/>
              </a:spcAft>
              <a:tabLst>
                <a:tab pos="596900" algn="l"/>
              </a:tabLst>
              <a:defRPr>
                <a:solidFill>
                  <a:schemeClr val="tx1"/>
                </a:solidFill>
                <a:latin typeface="Arial" panose="020B0604020202020204" pitchFamily="34" charset="0"/>
              </a:defRPr>
            </a:lvl3pPr>
            <a:lvl4pPr eaLnBrk="0" fontAlgn="base" hangingPunct="0">
              <a:spcBef>
                <a:spcPct val="0"/>
              </a:spcBef>
              <a:spcAft>
                <a:spcPct val="0"/>
              </a:spcAft>
              <a:tabLst>
                <a:tab pos="596900" algn="l"/>
              </a:tabLst>
              <a:defRPr>
                <a:solidFill>
                  <a:schemeClr val="tx1"/>
                </a:solidFill>
                <a:latin typeface="Arial" panose="020B0604020202020204" pitchFamily="34" charset="0"/>
              </a:defRPr>
            </a:lvl4pPr>
            <a:lvl5pPr eaLnBrk="0" fontAlgn="base" hangingPunct="0">
              <a:spcBef>
                <a:spcPct val="0"/>
              </a:spcBef>
              <a:spcAft>
                <a:spcPct val="0"/>
              </a:spcAft>
              <a:tabLst>
                <a:tab pos="596900" algn="l"/>
              </a:tabLst>
              <a:defRPr>
                <a:solidFill>
                  <a:schemeClr val="tx1"/>
                </a:solidFill>
                <a:latin typeface="Arial" panose="020B0604020202020204" pitchFamily="34" charset="0"/>
              </a:defRPr>
            </a:lvl5pPr>
            <a:lvl6pPr eaLnBrk="0" fontAlgn="base" hangingPunct="0">
              <a:spcBef>
                <a:spcPct val="0"/>
              </a:spcBef>
              <a:spcAft>
                <a:spcPct val="0"/>
              </a:spcAft>
              <a:tabLst>
                <a:tab pos="596900" algn="l"/>
              </a:tabLst>
              <a:defRPr>
                <a:solidFill>
                  <a:schemeClr val="tx1"/>
                </a:solidFill>
                <a:latin typeface="Arial" panose="020B0604020202020204" pitchFamily="34" charset="0"/>
              </a:defRPr>
            </a:lvl6pPr>
            <a:lvl7pPr eaLnBrk="0" fontAlgn="base" hangingPunct="0">
              <a:spcBef>
                <a:spcPct val="0"/>
              </a:spcBef>
              <a:spcAft>
                <a:spcPct val="0"/>
              </a:spcAft>
              <a:tabLst>
                <a:tab pos="596900" algn="l"/>
              </a:tabLst>
              <a:defRPr>
                <a:solidFill>
                  <a:schemeClr val="tx1"/>
                </a:solidFill>
                <a:latin typeface="Arial" panose="020B0604020202020204" pitchFamily="34" charset="0"/>
              </a:defRPr>
            </a:lvl7pPr>
            <a:lvl8pPr eaLnBrk="0" fontAlgn="base" hangingPunct="0">
              <a:spcBef>
                <a:spcPct val="0"/>
              </a:spcBef>
              <a:spcAft>
                <a:spcPct val="0"/>
              </a:spcAft>
              <a:tabLst>
                <a:tab pos="596900" algn="l"/>
              </a:tabLst>
              <a:defRPr>
                <a:solidFill>
                  <a:schemeClr val="tx1"/>
                </a:solidFill>
                <a:latin typeface="Arial" panose="020B0604020202020204" pitchFamily="34" charset="0"/>
              </a:defRPr>
            </a:lvl8pPr>
            <a:lvl9pPr eaLnBrk="0" fontAlgn="base" hangingPunct="0">
              <a:spcBef>
                <a:spcPct val="0"/>
              </a:spcBef>
              <a:spcAft>
                <a:spcPct val="0"/>
              </a:spcAft>
              <a:tabLst>
                <a:tab pos="596900" algn="l"/>
              </a:tabLst>
              <a:defRPr>
                <a:solidFill>
                  <a:schemeClr val="tx1"/>
                </a:solidFill>
                <a:latin typeface="Arial" panose="020B0604020202020204" pitchFamily="34" charset="0"/>
              </a:defRPr>
            </a:lvl9pPr>
          </a:lstStyle>
          <a:p>
            <a:r>
              <a:rPr lang="en-US" sz="1600" dirty="0">
                <a:ea typeface="Franklin Gothic Medium" panose="020B0603020102020204" pitchFamily="34" charset="0"/>
                <a:cs typeface="Franklin Gothic Medium" panose="020B0603020102020204" pitchFamily="34" charset="0"/>
              </a:rPr>
              <a:t/>
            </a:r>
            <a:br>
              <a:rPr lang="en-US" sz="1600" dirty="0">
                <a:ea typeface="Franklin Gothic Medium" panose="020B0603020102020204" pitchFamily="34" charset="0"/>
                <a:cs typeface="Franklin Gothic Medium" panose="020B0603020102020204" pitchFamily="34" charset="0"/>
              </a:rPr>
            </a:br>
            <a:r>
              <a:rPr lang="en-US" sz="1600" b="1" dirty="0">
                <a:solidFill>
                  <a:srgbClr val="233154"/>
                </a:solidFill>
                <a:ea typeface="Franklin Gothic Medium" panose="020B0603020102020204" pitchFamily="34" charset="0"/>
                <a:cs typeface="Franklin Gothic Medium" panose="020B0603020102020204" pitchFamily="34" charset="0"/>
              </a:rPr>
              <a:t>PUBLIC CLOUD</a:t>
            </a:r>
            <a:endParaRPr lang="en-US" sz="1050" b="1" dirty="0"/>
          </a:p>
          <a:p>
            <a:r>
              <a:rPr lang="en-US" sz="1600" dirty="0">
                <a:ea typeface="Franklin Gothic Medium" panose="020B0603020102020204" pitchFamily="34" charset="0"/>
                <a:cs typeface="Franklin Gothic Medium" panose="020B0603020102020204" pitchFamily="34" charset="0"/>
              </a:rPr>
              <a:t>There is no local hardware to manage or keep up-to-date in a public cloud – everything runs on your cloud provider’s hardware.</a:t>
            </a:r>
            <a:endParaRPr lang="en-US" sz="1050" dirty="0"/>
          </a:p>
          <a:p>
            <a:endParaRPr lang="en-US" dirty="0"/>
          </a:p>
        </p:txBody>
      </p:sp>
    </p:spTree>
    <p:extLst>
      <p:ext uri="{BB962C8B-B14F-4D97-AF65-F5344CB8AC3E}">
        <p14:creationId xmlns:p14="http://schemas.microsoft.com/office/powerpoint/2010/main" val="316363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04571" y="2286000"/>
          <a:ext cx="8545286" cy="4419838"/>
        </p:xfrm>
        <a:graphic>
          <a:graphicData uri="http://schemas.openxmlformats.org/drawingml/2006/table">
            <a:tbl>
              <a:tblPr firstRow="1" firstCol="1" lastRow="1" lastCol="1" bandRow="1" bandCol="1">
                <a:tableStyleId>{5C22544A-7EE6-4342-B048-85BDC9FD1C3A}</a:tableStyleId>
              </a:tblPr>
              <a:tblGrid>
                <a:gridCol w="3910419"/>
                <a:gridCol w="4634867"/>
              </a:tblGrid>
              <a:tr h="502629">
                <a:tc>
                  <a:txBody>
                    <a:bodyPr/>
                    <a:lstStyle/>
                    <a:p>
                      <a:pPr marL="71120" algn="just">
                        <a:lnSpc>
                          <a:spcPct val="107000"/>
                        </a:lnSpc>
                        <a:spcBef>
                          <a:spcPts val="175"/>
                        </a:spcBef>
                        <a:spcAft>
                          <a:spcPts val="0"/>
                        </a:spcAft>
                      </a:pPr>
                      <a:r>
                        <a:rPr lang="en-US" sz="1800" dirty="0">
                          <a:solidFill>
                            <a:schemeClr val="tx1"/>
                          </a:solidFill>
                          <a:effectLst/>
                        </a:rPr>
                        <a:t>Advantages</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71120" algn="just">
                        <a:lnSpc>
                          <a:spcPct val="107000"/>
                        </a:lnSpc>
                        <a:spcBef>
                          <a:spcPts val="175"/>
                        </a:spcBef>
                        <a:spcAft>
                          <a:spcPts val="0"/>
                        </a:spcAft>
                      </a:pPr>
                      <a:r>
                        <a:rPr lang="en-US" sz="1800">
                          <a:solidFill>
                            <a:schemeClr val="tx1"/>
                          </a:solidFill>
                          <a:effectLst/>
                        </a:rPr>
                        <a:t>Disadvantages</a:t>
                      </a:r>
                      <a:endParaRPr lang="en-IN" sz="180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868023">
                <a:tc>
                  <a:txBody>
                    <a:bodyPr/>
                    <a:lstStyle/>
                    <a:p>
                      <a:pPr marL="67945" marR="266700" algn="just">
                        <a:lnSpc>
                          <a:spcPct val="107000"/>
                        </a:lnSpc>
                        <a:spcBef>
                          <a:spcPts val="175"/>
                        </a:spcBef>
                        <a:spcAft>
                          <a:spcPts val="0"/>
                        </a:spcAft>
                      </a:pPr>
                      <a:r>
                        <a:rPr lang="en-US" sz="1800" dirty="0">
                          <a:solidFill>
                            <a:schemeClr val="tx1"/>
                          </a:solidFill>
                          <a:effectLst/>
                        </a:rPr>
                        <a:t>You</a:t>
                      </a:r>
                      <a:r>
                        <a:rPr lang="en-US" sz="1800" spc="-55" dirty="0">
                          <a:solidFill>
                            <a:schemeClr val="tx1"/>
                          </a:solidFill>
                          <a:effectLst/>
                        </a:rPr>
                        <a:t> </a:t>
                      </a:r>
                      <a:r>
                        <a:rPr lang="en-US" sz="1800" dirty="0">
                          <a:solidFill>
                            <a:schemeClr val="tx1"/>
                          </a:solidFill>
                          <a:effectLst/>
                        </a:rPr>
                        <a:t>can</a:t>
                      </a:r>
                      <a:r>
                        <a:rPr lang="en-US" sz="1800" spc="-45" dirty="0">
                          <a:solidFill>
                            <a:schemeClr val="tx1"/>
                          </a:solidFill>
                          <a:effectLst/>
                        </a:rPr>
                        <a:t> </a:t>
                      </a:r>
                      <a:r>
                        <a:rPr lang="en-US" sz="1800" dirty="0">
                          <a:solidFill>
                            <a:schemeClr val="tx1"/>
                          </a:solidFill>
                          <a:effectLst/>
                        </a:rPr>
                        <a:t>ensure</a:t>
                      </a:r>
                      <a:r>
                        <a:rPr lang="en-US" sz="1800" spc="-50" dirty="0">
                          <a:solidFill>
                            <a:schemeClr val="tx1"/>
                          </a:solidFill>
                          <a:effectLst/>
                        </a:rPr>
                        <a:t> </a:t>
                      </a:r>
                      <a:r>
                        <a:rPr lang="en-US" sz="1800" dirty="0">
                          <a:solidFill>
                            <a:schemeClr val="tx1"/>
                          </a:solidFill>
                          <a:effectLst/>
                        </a:rPr>
                        <a:t>the</a:t>
                      </a:r>
                      <a:r>
                        <a:rPr lang="en-US" sz="1800" spc="-50" dirty="0">
                          <a:solidFill>
                            <a:schemeClr val="tx1"/>
                          </a:solidFill>
                          <a:effectLst/>
                        </a:rPr>
                        <a:t> </a:t>
                      </a:r>
                      <a:r>
                        <a:rPr lang="en-US" sz="1800" dirty="0">
                          <a:solidFill>
                            <a:schemeClr val="tx1"/>
                          </a:solidFill>
                          <a:effectLst/>
                        </a:rPr>
                        <a:t>configuration</a:t>
                      </a:r>
                      <a:r>
                        <a:rPr lang="en-US" sz="1800" spc="-50" dirty="0">
                          <a:solidFill>
                            <a:schemeClr val="tx1"/>
                          </a:solidFill>
                          <a:effectLst/>
                        </a:rPr>
                        <a:t> </a:t>
                      </a:r>
                      <a:r>
                        <a:rPr lang="en-US" sz="1800" dirty="0">
                          <a:solidFill>
                            <a:schemeClr val="tx1"/>
                          </a:solidFill>
                          <a:effectLst/>
                        </a:rPr>
                        <a:t>can</a:t>
                      </a:r>
                      <a:r>
                        <a:rPr lang="en-US" sz="1800" spc="-50" dirty="0">
                          <a:solidFill>
                            <a:schemeClr val="tx1"/>
                          </a:solidFill>
                          <a:effectLst/>
                        </a:rPr>
                        <a:t> </a:t>
                      </a:r>
                      <a:r>
                        <a:rPr lang="en-US" sz="1800" dirty="0">
                          <a:solidFill>
                            <a:schemeClr val="tx1"/>
                          </a:solidFill>
                          <a:effectLst/>
                        </a:rPr>
                        <a:t>support</a:t>
                      </a:r>
                      <a:r>
                        <a:rPr lang="en-US" sz="1800" spc="-235" dirty="0">
                          <a:solidFill>
                            <a:schemeClr val="tx1"/>
                          </a:solidFill>
                          <a:effectLst/>
                        </a:rPr>
                        <a:t> </a:t>
                      </a:r>
                      <a:r>
                        <a:rPr lang="en-US" sz="1800" dirty="0">
                          <a:solidFill>
                            <a:schemeClr val="tx1"/>
                          </a:solidFill>
                          <a:effectLst/>
                        </a:rPr>
                        <a:t>any</a:t>
                      </a:r>
                      <a:r>
                        <a:rPr lang="en-US" sz="1800" spc="-20" dirty="0">
                          <a:solidFill>
                            <a:schemeClr val="tx1"/>
                          </a:solidFill>
                          <a:effectLst/>
                        </a:rPr>
                        <a:t> </a:t>
                      </a:r>
                      <a:r>
                        <a:rPr lang="en-US" sz="1800" dirty="0">
                          <a:solidFill>
                            <a:schemeClr val="tx1"/>
                          </a:solidFill>
                          <a:effectLst/>
                        </a:rPr>
                        <a:t>scenario</a:t>
                      </a:r>
                      <a:r>
                        <a:rPr lang="en-US" sz="1800" spc="-15" dirty="0">
                          <a:solidFill>
                            <a:schemeClr val="tx1"/>
                          </a:solidFill>
                          <a:effectLst/>
                        </a:rPr>
                        <a:t> </a:t>
                      </a:r>
                      <a:r>
                        <a:rPr lang="en-US" sz="1800" dirty="0">
                          <a:solidFill>
                            <a:schemeClr val="tx1"/>
                          </a:solidFill>
                          <a:effectLst/>
                        </a:rPr>
                        <a:t>or</a:t>
                      </a:r>
                      <a:r>
                        <a:rPr lang="en-US" sz="1800" spc="-20" dirty="0">
                          <a:solidFill>
                            <a:schemeClr val="tx1"/>
                          </a:solidFill>
                          <a:effectLst/>
                        </a:rPr>
                        <a:t> </a:t>
                      </a:r>
                      <a:r>
                        <a:rPr lang="en-US" sz="1800" dirty="0">
                          <a:solidFill>
                            <a:schemeClr val="tx1"/>
                          </a:solidFill>
                          <a:effectLst/>
                        </a:rPr>
                        <a:t>legacy</a:t>
                      </a:r>
                      <a:r>
                        <a:rPr lang="en-US" sz="1800" spc="-15" dirty="0">
                          <a:solidFill>
                            <a:schemeClr val="tx1"/>
                          </a:solidFill>
                          <a:effectLst/>
                        </a:rPr>
                        <a:t> </a:t>
                      </a:r>
                      <a:r>
                        <a:rPr lang="en-US" sz="1800" dirty="0">
                          <a:solidFill>
                            <a:schemeClr val="tx1"/>
                          </a:solidFill>
                          <a:effectLst/>
                        </a:rPr>
                        <a:t>application</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marR="132715" algn="just">
                        <a:lnSpc>
                          <a:spcPct val="107000"/>
                        </a:lnSpc>
                        <a:spcBef>
                          <a:spcPts val="175"/>
                        </a:spcBef>
                        <a:spcAft>
                          <a:spcPts val="0"/>
                        </a:spcAft>
                      </a:pPr>
                      <a:r>
                        <a:rPr lang="en-US" sz="1800" dirty="0">
                          <a:solidFill>
                            <a:schemeClr val="tx1"/>
                          </a:solidFill>
                          <a:effectLst/>
                        </a:rPr>
                        <a:t>You</a:t>
                      </a:r>
                      <a:r>
                        <a:rPr lang="en-US" sz="1800" spc="-55" dirty="0">
                          <a:solidFill>
                            <a:schemeClr val="tx1"/>
                          </a:solidFill>
                          <a:effectLst/>
                        </a:rPr>
                        <a:t> </a:t>
                      </a:r>
                      <a:r>
                        <a:rPr lang="en-US" sz="1800" dirty="0">
                          <a:solidFill>
                            <a:schemeClr val="tx1"/>
                          </a:solidFill>
                          <a:effectLst/>
                        </a:rPr>
                        <a:t>have</a:t>
                      </a:r>
                      <a:r>
                        <a:rPr lang="en-US" sz="1800" spc="-50" dirty="0">
                          <a:solidFill>
                            <a:schemeClr val="tx1"/>
                          </a:solidFill>
                          <a:effectLst/>
                        </a:rPr>
                        <a:t> </a:t>
                      </a:r>
                      <a:r>
                        <a:rPr lang="en-US" sz="1800" dirty="0">
                          <a:solidFill>
                            <a:schemeClr val="tx1"/>
                          </a:solidFill>
                          <a:effectLst/>
                        </a:rPr>
                        <a:t>some</a:t>
                      </a:r>
                      <a:r>
                        <a:rPr lang="en-US" sz="1800" spc="-45" dirty="0">
                          <a:solidFill>
                            <a:schemeClr val="tx1"/>
                          </a:solidFill>
                          <a:effectLst/>
                        </a:rPr>
                        <a:t> </a:t>
                      </a:r>
                      <a:r>
                        <a:rPr lang="en-US" sz="1800" dirty="0">
                          <a:solidFill>
                            <a:schemeClr val="tx1"/>
                          </a:solidFill>
                          <a:effectLst/>
                        </a:rPr>
                        <a:t>initial</a:t>
                      </a:r>
                      <a:r>
                        <a:rPr lang="en-US" sz="1800" spc="-55" dirty="0">
                          <a:solidFill>
                            <a:schemeClr val="tx1"/>
                          </a:solidFill>
                          <a:effectLst/>
                        </a:rPr>
                        <a:t> </a:t>
                      </a:r>
                      <a:r>
                        <a:rPr lang="en-US" sz="1800" dirty="0" err="1">
                          <a:solidFill>
                            <a:schemeClr val="tx1"/>
                          </a:solidFill>
                          <a:effectLst/>
                        </a:rPr>
                        <a:t>CapEx</a:t>
                      </a:r>
                      <a:r>
                        <a:rPr lang="en-US" sz="1800" spc="-35" dirty="0">
                          <a:solidFill>
                            <a:schemeClr val="tx1"/>
                          </a:solidFill>
                          <a:effectLst/>
                        </a:rPr>
                        <a:t> </a:t>
                      </a:r>
                      <a:r>
                        <a:rPr lang="en-US" sz="1800" dirty="0">
                          <a:solidFill>
                            <a:schemeClr val="tx1"/>
                          </a:solidFill>
                          <a:effectLst/>
                        </a:rPr>
                        <a:t>costs</a:t>
                      </a:r>
                      <a:r>
                        <a:rPr lang="en-US" sz="1800" spc="-45" dirty="0">
                          <a:solidFill>
                            <a:schemeClr val="tx1"/>
                          </a:solidFill>
                          <a:effectLst/>
                        </a:rPr>
                        <a:t> </a:t>
                      </a:r>
                      <a:r>
                        <a:rPr lang="en-US" sz="1800" dirty="0">
                          <a:solidFill>
                            <a:schemeClr val="tx1"/>
                          </a:solidFill>
                          <a:effectLst/>
                        </a:rPr>
                        <a:t>and</a:t>
                      </a:r>
                      <a:r>
                        <a:rPr lang="en-US" sz="1800" spc="-50" dirty="0">
                          <a:solidFill>
                            <a:schemeClr val="tx1"/>
                          </a:solidFill>
                          <a:effectLst/>
                        </a:rPr>
                        <a:t> </a:t>
                      </a:r>
                      <a:r>
                        <a:rPr lang="en-US" sz="1800" dirty="0">
                          <a:solidFill>
                            <a:schemeClr val="tx1"/>
                          </a:solidFill>
                          <a:effectLst/>
                        </a:rPr>
                        <a:t>must</a:t>
                      </a:r>
                      <a:r>
                        <a:rPr lang="en-US" sz="1800" spc="-45" dirty="0">
                          <a:solidFill>
                            <a:schemeClr val="tx1"/>
                          </a:solidFill>
                          <a:effectLst/>
                        </a:rPr>
                        <a:t> </a:t>
                      </a:r>
                      <a:r>
                        <a:rPr lang="en-US" sz="1800" dirty="0">
                          <a:solidFill>
                            <a:schemeClr val="tx1"/>
                          </a:solidFill>
                          <a:effectLst/>
                        </a:rPr>
                        <a:t>purchase</a:t>
                      </a:r>
                      <a:r>
                        <a:rPr lang="en-US" sz="1800" spc="-45" dirty="0">
                          <a:solidFill>
                            <a:schemeClr val="tx1"/>
                          </a:solidFill>
                          <a:effectLst/>
                        </a:rPr>
                        <a:t> </a:t>
                      </a:r>
                      <a:r>
                        <a:rPr lang="en-US" sz="1800" dirty="0">
                          <a:solidFill>
                            <a:schemeClr val="tx1"/>
                          </a:solidFill>
                          <a:effectLst/>
                        </a:rPr>
                        <a:t>the</a:t>
                      </a:r>
                      <a:r>
                        <a:rPr lang="en-US" sz="1800" spc="-235" dirty="0">
                          <a:solidFill>
                            <a:schemeClr val="tx1"/>
                          </a:solidFill>
                          <a:effectLst/>
                        </a:rPr>
                        <a:t> </a:t>
                      </a:r>
                      <a:r>
                        <a:rPr lang="en-US" sz="1800" dirty="0">
                          <a:solidFill>
                            <a:schemeClr val="tx1"/>
                          </a:solidFill>
                          <a:effectLst/>
                        </a:rPr>
                        <a:t>hardware</a:t>
                      </a:r>
                      <a:r>
                        <a:rPr lang="en-US" sz="1800" spc="-10" dirty="0">
                          <a:solidFill>
                            <a:schemeClr val="tx1"/>
                          </a:solidFill>
                          <a:effectLst/>
                        </a:rPr>
                        <a:t> </a:t>
                      </a:r>
                      <a:r>
                        <a:rPr lang="en-US" sz="1800" dirty="0">
                          <a:solidFill>
                            <a:schemeClr val="tx1"/>
                          </a:solidFill>
                          <a:effectLst/>
                        </a:rPr>
                        <a:t>for</a:t>
                      </a:r>
                      <a:r>
                        <a:rPr lang="en-US" sz="1800" spc="-15" dirty="0">
                          <a:solidFill>
                            <a:schemeClr val="tx1"/>
                          </a:solidFill>
                          <a:effectLst/>
                        </a:rPr>
                        <a:t> </a:t>
                      </a:r>
                      <a:r>
                        <a:rPr lang="en-US" sz="1800" dirty="0">
                          <a:solidFill>
                            <a:schemeClr val="tx1"/>
                          </a:solidFill>
                          <a:effectLst/>
                        </a:rPr>
                        <a:t>startup</a:t>
                      </a:r>
                      <a:r>
                        <a:rPr lang="en-US" sz="1800" spc="-15" dirty="0">
                          <a:solidFill>
                            <a:schemeClr val="tx1"/>
                          </a:solidFill>
                          <a:effectLst/>
                        </a:rPr>
                        <a:t> </a:t>
                      </a:r>
                      <a:r>
                        <a:rPr lang="en-US" sz="1800" dirty="0">
                          <a:solidFill>
                            <a:schemeClr val="tx1"/>
                          </a:solidFill>
                          <a:effectLst/>
                        </a:rPr>
                        <a:t>and</a:t>
                      </a:r>
                      <a:r>
                        <a:rPr lang="en-US" sz="1800" spc="-10" dirty="0">
                          <a:solidFill>
                            <a:schemeClr val="tx1"/>
                          </a:solidFill>
                          <a:effectLst/>
                        </a:rPr>
                        <a:t> </a:t>
                      </a:r>
                      <a:r>
                        <a:rPr lang="en-US" sz="1800" dirty="0">
                          <a:solidFill>
                            <a:schemeClr val="tx1"/>
                          </a:solidFill>
                          <a:effectLst/>
                        </a:rPr>
                        <a:t>maintenance</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868023">
                <a:tc>
                  <a:txBody>
                    <a:bodyPr/>
                    <a:lstStyle/>
                    <a:p>
                      <a:pPr marL="67945" algn="just">
                        <a:lnSpc>
                          <a:spcPct val="107000"/>
                        </a:lnSpc>
                        <a:spcBef>
                          <a:spcPts val="175"/>
                        </a:spcBef>
                        <a:spcAft>
                          <a:spcPts val="0"/>
                        </a:spcAft>
                      </a:pPr>
                      <a:r>
                        <a:rPr lang="en-US" sz="1800" dirty="0">
                          <a:solidFill>
                            <a:schemeClr val="tx1"/>
                          </a:solidFill>
                          <a:effectLst/>
                        </a:rPr>
                        <a:t>You</a:t>
                      </a:r>
                      <a:r>
                        <a:rPr lang="en-US" sz="1800" spc="-60" dirty="0">
                          <a:solidFill>
                            <a:schemeClr val="tx1"/>
                          </a:solidFill>
                          <a:effectLst/>
                        </a:rPr>
                        <a:t> </a:t>
                      </a:r>
                      <a:r>
                        <a:rPr lang="en-US" sz="1800" dirty="0">
                          <a:solidFill>
                            <a:schemeClr val="tx1"/>
                          </a:solidFill>
                          <a:effectLst/>
                        </a:rPr>
                        <a:t>can</a:t>
                      </a:r>
                      <a:r>
                        <a:rPr lang="en-US" sz="1800" spc="-50" dirty="0">
                          <a:solidFill>
                            <a:schemeClr val="tx1"/>
                          </a:solidFill>
                          <a:effectLst/>
                        </a:rPr>
                        <a:t> </a:t>
                      </a:r>
                      <a:r>
                        <a:rPr lang="en-US" sz="1800" dirty="0">
                          <a:solidFill>
                            <a:schemeClr val="tx1"/>
                          </a:solidFill>
                          <a:effectLst/>
                        </a:rPr>
                        <a:t>control</a:t>
                      </a:r>
                      <a:r>
                        <a:rPr lang="en-US" sz="1800" spc="-55" dirty="0">
                          <a:solidFill>
                            <a:schemeClr val="tx1"/>
                          </a:solidFill>
                          <a:effectLst/>
                        </a:rPr>
                        <a:t> </a:t>
                      </a:r>
                      <a:r>
                        <a:rPr lang="en-US" sz="1800" dirty="0">
                          <a:solidFill>
                            <a:schemeClr val="tx1"/>
                          </a:solidFill>
                          <a:effectLst/>
                        </a:rPr>
                        <a:t>(and</a:t>
                      </a:r>
                      <a:r>
                        <a:rPr lang="en-US" sz="1800" spc="-50" dirty="0">
                          <a:solidFill>
                            <a:schemeClr val="tx1"/>
                          </a:solidFill>
                          <a:effectLst/>
                        </a:rPr>
                        <a:t> </a:t>
                      </a:r>
                      <a:r>
                        <a:rPr lang="en-US" sz="1800" dirty="0">
                          <a:solidFill>
                            <a:schemeClr val="tx1"/>
                          </a:solidFill>
                          <a:effectLst/>
                        </a:rPr>
                        <a:t>responsibility)</a:t>
                      </a:r>
                      <a:r>
                        <a:rPr lang="en-US" sz="1800" spc="-55" dirty="0">
                          <a:solidFill>
                            <a:schemeClr val="tx1"/>
                          </a:solidFill>
                          <a:effectLst/>
                        </a:rPr>
                        <a:t> </a:t>
                      </a:r>
                      <a:r>
                        <a:rPr lang="en-US" sz="1800" dirty="0">
                          <a:solidFill>
                            <a:schemeClr val="tx1"/>
                          </a:solidFill>
                          <a:effectLst/>
                        </a:rPr>
                        <a:t>over</a:t>
                      </a:r>
                      <a:r>
                        <a:rPr lang="en-US" sz="1800" spc="-60" dirty="0">
                          <a:solidFill>
                            <a:schemeClr val="tx1"/>
                          </a:solidFill>
                          <a:effectLst/>
                        </a:rPr>
                        <a:t> </a:t>
                      </a:r>
                      <a:r>
                        <a:rPr lang="en-US" sz="1800" dirty="0">
                          <a:solidFill>
                            <a:schemeClr val="tx1"/>
                          </a:solidFill>
                          <a:effectLst/>
                        </a:rPr>
                        <a:t>security</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algn="just">
                        <a:lnSpc>
                          <a:spcPct val="107000"/>
                        </a:lnSpc>
                        <a:spcBef>
                          <a:spcPts val="175"/>
                        </a:spcBef>
                        <a:spcAft>
                          <a:spcPts val="0"/>
                        </a:spcAft>
                      </a:pPr>
                      <a:r>
                        <a:rPr lang="en-US" sz="1800" dirty="0">
                          <a:solidFill>
                            <a:schemeClr val="tx1"/>
                          </a:solidFill>
                          <a:effectLst/>
                        </a:rPr>
                        <a:t>Owning</a:t>
                      </a:r>
                      <a:r>
                        <a:rPr lang="en-US" sz="1800" spc="50" dirty="0">
                          <a:solidFill>
                            <a:schemeClr val="tx1"/>
                          </a:solidFill>
                          <a:effectLst/>
                        </a:rPr>
                        <a:t> </a:t>
                      </a:r>
                      <a:r>
                        <a:rPr lang="en-US" sz="1800" dirty="0">
                          <a:solidFill>
                            <a:schemeClr val="tx1"/>
                          </a:solidFill>
                          <a:effectLst/>
                        </a:rPr>
                        <a:t>the</a:t>
                      </a:r>
                      <a:r>
                        <a:rPr lang="en-US" sz="1800" spc="50" dirty="0">
                          <a:solidFill>
                            <a:schemeClr val="tx1"/>
                          </a:solidFill>
                          <a:effectLst/>
                        </a:rPr>
                        <a:t> </a:t>
                      </a:r>
                      <a:r>
                        <a:rPr lang="en-US" sz="1800" dirty="0">
                          <a:solidFill>
                            <a:schemeClr val="tx1"/>
                          </a:solidFill>
                          <a:effectLst/>
                        </a:rPr>
                        <a:t>equipment</a:t>
                      </a:r>
                      <a:r>
                        <a:rPr lang="en-US" sz="1800" spc="55" dirty="0">
                          <a:solidFill>
                            <a:schemeClr val="tx1"/>
                          </a:solidFill>
                          <a:effectLst/>
                        </a:rPr>
                        <a:t> </a:t>
                      </a:r>
                      <a:r>
                        <a:rPr lang="en-US" sz="1800" dirty="0">
                          <a:solidFill>
                            <a:schemeClr val="tx1"/>
                          </a:solidFill>
                          <a:effectLst/>
                        </a:rPr>
                        <a:t>limits</a:t>
                      </a:r>
                      <a:r>
                        <a:rPr lang="en-US" sz="1800" spc="60" dirty="0">
                          <a:solidFill>
                            <a:schemeClr val="tx1"/>
                          </a:solidFill>
                          <a:effectLst/>
                        </a:rPr>
                        <a:t> </a:t>
                      </a:r>
                      <a:r>
                        <a:rPr lang="en-US" sz="1800" dirty="0">
                          <a:solidFill>
                            <a:schemeClr val="tx1"/>
                          </a:solidFill>
                          <a:effectLst/>
                        </a:rPr>
                        <a:t>the</a:t>
                      </a:r>
                      <a:r>
                        <a:rPr lang="en-US" sz="1800" spc="50" dirty="0">
                          <a:solidFill>
                            <a:schemeClr val="tx1"/>
                          </a:solidFill>
                          <a:effectLst/>
                        </a:rPr>
                        <a:t> </a:t>
                      </a:r>
                      <a:r>
                        <a:rPr lang="en-US" sz="1800" dirty="0">
                          <a:solidFill>
                            <a:schemeClr val="tx1"/>
                          </a:solidFill>
                          <a:effectLst/>
                        </a:rPr>
                        <a:t>agility</a:t>
                      </a:r>
                      <a:r>
                        <a:rPr lang="en-US" sz="1800" spc="45" dirty="0">
                          <a:solidFill>
                            <a:schemeClr val="tx1"/>
                          </a:solidFill>
                          <a:effectLst/>
                        </a:rPr>
                        <a:t> </a:t>
                      </a:r>
                      <a:r>
                        <a:rPr lang="en-US" sz="1800" dirty="0">
                          <a:solidFill>
                            <a:schemeClr val="tx1"/>
                          </a:solidFill>
                          <a:effectLst/>
                        </a:rPr>
                        <a:t>-</a:t>
                      </a:r>
                      <a:r>
                        <a:rPr lang="en-US" sz="1800" spc="60" dirty="0">
                          <a:solidFill>
                            <a:schemeClr val="tx1"/>
                          </a:solidFill>
                          <a:effectLst/>
                        </a:rPr>
                        <a:t> </a:t>
                      </a:r>
                      <a:r>
                        <a:rPr lang="en-US" sz="1800" dirty="0">
                          <a:solidFill>
                            <a:schemeClr val="tx1"/>
                          </a:solidFill>
                          <a:effectLst/>
                        </a:rPr>
                        <a:t>to</a:t>
                      </a:r>
                      <a:r>
                        <a:rPr lang="en-US" sz="1800" spc="45" dirty="0">
                          <a:solidFill>
                            <a:schemeClr val="tx1"/>
                          </a:solidFill>
                          <a:effectLst/>
                        </a:rPr>
                        <a:t> </a:t>
                      </a:r>
                      <a:r>
                        <a:rPr lang="en-US" sz="1800" dirty="0">
                          <a:solidFill>
                            <a:schemeClr val="tx1"/>
                          </a:solidFill>
                          <a:effectLst/>
                        </a:rPr>
                        <a:t>scale</a:t>
                      </a:r>
                      <a:r>
                        <a:rPr lang="en-US" sz="1800" spc="50" dirty="0">
                          <a:solidFill>
                            <a:schemeClr val="tx1"/>
                          </a:solidFill>
                          <a:effectLst/>
                        </a:rPr>
                        <a:t> </a:t>
                      </a:r>
                      <a:r>
                        <a:rPr lang="en-US" sz="1800" dirty="0">
                          <a:solidFill>
                            <a:schemeClr val="tx1"/>
                          </a:solidFill>
                          <a:effectLst/>
                        </a:rPr>
                        <a:t>you</a:t>
                      </a:r>
                      <a:r>
                        <a:rPr lang="en-US" sz="1800" spc="45" dirty="0">
                          <a:solidFill>
                            <a:schemeClr val="tx1"/>
                          </a:solidFill>
                          <a:effectLst/>
                        </a:rPr>
                        <a:t> </a:t>
                      </a:r>
                      <a:r>
                        <a:rPr lang="en-US" sz="1800" dirty="0">
                          <a:solidFill>
                            <a:schemeClr val="tx1"/>
                          </a:solidFill>
                          <a:effectLst/>
                        </a:rPr>
                        <a:t>must</a:t>
                      </a:r>
                      <a:r>
                        <a:rPr lang="en-US" sz="1800" spc="-220" dirty="0">
                          <a:solidFill>
                            <a:schemeClr val="tx1"/>
                          </a:solidFill>
                          <a:effectLst/>
                        </a:rPr>
                        <a:t> </a:t>
                      </a:r>
                      <a:r>
                        <a:rPr lang="en-US" sz="1800" dirty="0">
                          <a:solidFill>
                            <a:schemeClr val="tx1"/>
                          </a:solidFill>
                          <a:effectLst/>
                        </a:rPr>
                        <a:t>buy,</a:t>
                      </a:r>
                      <a:r>
                        <a:rPr lang="en-US" sz="1800" spc="-10" dirty="0">
                          <a:solidFill>
                            <a:schemeClr val="tx1"/>
                          </a:solidFill>
                          <a:effectLst/>
                        </a:rPr>
                        <a:t> </a:t>
                      </a:r>
                      <a:r>
                        <a:rPr lang="en-US" sz="1800" dirty="0">
                          <a:solidFill>
                            <a:schemeClr val="tx1"/>
                          </a:solidFill>
                          <a:effectLst/>
                        </a:rPr>
                        <a:t>install,</a:t>
                      </a:r>
                      <a:r>
                        <a:rPr lang="en-US" sz="1800" spc="-5" dirty="0">
                          <a:solidFill>
                            <a:schemeClr val="tx1"/>
                          </a:solidFill>
                          <a:effectLst/>
                        </a:rPr>
                        <a:t> </a:t>
                      </a:r>
                      <a:r>
                        <a:rPr lang="en-US" sz="1800" dirty="0">
                          <a:solidFill>
                            <a:schemeClr val="tx1"/>
                          </a:solidFill>
                          <a:effectLst/>
                        </a:rPr>
                        <a:t>and</a:t>
                      </a:r>
                      <a:r>
                        <a:rPr lang="en-US" sz="1800" spc="-5" dirty="0">
                          <a:solidFill>
                            <a:schemeClr val="tx1"/>
                          </a:solidFill>
                          <a:effectLst/>
                        </a:rPr>
                        <a:t> </a:t>
                      </a:r>
                      <a:r>
                        <a:rPr lang="en-US" sz="1800" dirty="0">
                          <a:solidFill>
                            <a:schemeClr val="tx1"/>
                          </a:solidFill>
                          <a:effectLst/>
                        </a:rPr>
                        <a:t>setup</a:t>
                      </a:r>
                      <a:r>
                        <a:rPr lang="en-US" sz="1800" spc="-5" dirty="0">
                          <a:solidFill>
                            <a:schemeClr val="tx1"/>
                          </a:solidFill>
                          <a:effectLst/>
                        </a:rPr>
                        <a:t> </a:t>
                      </a:r>
                      <a:r>
                        <a:rPr lang="en-US" sz="1800" dirty="0">
                          <a:solidFill>
                            <a:schemeClr val="tx1"/>
                          </a:solidFill>
                          <a:effectLst/>
                        </a:rPr>
                        <a:t>new</a:t>
                      </a:r>
                      <a:r>
                        <a:rPr lang="en-US" sz="1800" spc="-15" dirty="0">
                          <a:solidFill>
                            <a:schemeClr val="tx1"/>
                          </a:solidFill>
                          <a:effectLst/>
                        </a:rPr>
                        <a:t> </a:t>
                      </a:r>
                      <a:r>
                        <a:rPr lang="en-US" sz="1800" dirty="0">
                          <a:solidFill>
                            <a:schemeClr val="tx1"/>
                          </a:solidFill>
                          <a:effectLst/>
                        </a:rPr>
                        <a:t>hardware</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1313140">
                <a:tc>
                  <a:txBody>
                    <a:bodyPr/>
                    <a:lstStyle/>
                    <a:p>
                      <a:pPr marL="67945" marR="639445" algn="just">
                        <a:lnSpc>
                          <a:spcPct val="107000"/>
                        </a:lnSpc>
                        <a:spcBef>
                          <a:spcPts val="175"/>
                        </a:spcBef>
                        <a:spcAft>
                          <a:spcPts val="0"/>
                        </a:spcAft>
                      </a:pPr>
                      <a:r>
                        <a:rPr lang="en-US" sz="1800" spc="-5" dirty="0">
                          <a:solidFill>
                            <a:schemeClr val="tx1"/>
                          </a:solidFill>
                          <a:effectLst/>
                        </a:rPr>
                        <a:t>Private</a:t>
                      </a:r>
                      <a:r>
                        <a:rPr lang="en-US" sz="1800" spc="-55" dirty="0">
                          <a:solidFill>
                            <a:schemeClr val="tx1"/>
                          </a:solidFill>
                          <a:effectLst/>
                        </a:rPr>
                        <a:t> </a:t>
                      </a:r>
                      <a:r>
                        <a:rPr lang="en-US" sz="1800" spc="-5" dirty="0">
                          <a:solidFill>
                            <a:schemeClr val="tx1"/>
                          </a:solidFill>
                          <a:effectLst/>
                        </a:rPr>
                        <a:t>clouds</a:t>
                      </a:r>
                      <a:r>
                        <a:rPr lang="en-US" sz="1800" spc="-55" dirty="0">
                          <a:solidFill>
                            <a:schemeClr val="tx1"/>
                          </a:solidFill>
                          <a:effectLst/>
                        </a:rPr>
                        <a:t> </a:t>
                      </a:r>
                      <a:r>
                        <a:rPr lang="en-US" sz="1800" dirty="0">
                          <a:solidFill>
                            <a:schemeClr val="tx1"/>
                          </a:solidFill>
                          <a:effectLst/>
                        </a:rPr>
                        <a:t>can</a:t>
                      </a:r>
                      <a:r>
                        <a:rPr lang="en-US" sz="1800" spc="-50" dirty="0">
                          <a:solidFill>
                            <a:schemeClr val="tx1"/>
                          </a:solidFill>
                          <a:effectLst/>
                        </a:rPr>
                        <a:t> </a:t>
                      </a:r>
                      <a:r>
                        <a:rPr lang="en-US" sz="1800" dirty="0">
                          <a:solidFill>
                            <a:schemeClr val="tx1"/>
                          </a:solidFill>
                          <a:effectLst/>
                        </a:rPr>
                        <a:t>meet</a:t>
                      </a:r>
                      <a:r>
                        <a:rPr lang="en-US" sz="1800" spc="-55" dirty="0">
                          <a:solidFill>
                            <a:schemeClr val="tx1"/>
                          </a:solidFill>
                          <a:effectLst/>
                        </a:rPr>
                        <a:t> </a:t>
                      </a:r>
                      <a:r>
                        <a:rPr lang="en-US" sz="1800" dirty="0">
                          <a:solidFill>
                            <a:schemeClr val="tx1"/>
                          </a:solidFill>
                          <a:effectLst/>
                        </a:rPr>
                        <a:t>strict</a:t>
                      </a:r>
                      <a:r>
                        <a:rPr lang="en-US" sz="1800" spc="-50" dirty="0">
                          <a:solidFill>
                            <a:schemeClr val="tx1"/>
                          </a:solidFill>
                          <a:effectLst/>
                        </a:rPr>
                        <a:t> </a:t>
                      </a:r>
                      <a:r>
                        <a:rPr lang="en-US" sz="1800" dirty="0">
                          <a:solidFill>
                            <a:schemeClr val="tx1"/>
                          </a:solidFill>
                          <a:effectLst/>
                        </a:rPr>
                        <a:t>security,</a:t>
                      </a:r>
                      <a:r>
                        <a:rPr lang="en-US" sz="1800" spc="-235" dirty="0">
                          <a:solidFill>
                            <a:schemeClr val="tx1"/>
                          </a:solidFill>
                          <a:effectLst/>
                        </a:rPr>
                        <a:t> </a:t>
                      </a:r>
                      <a:r>
                        <a:rPr lang="en-US" sz="1800" dirty="0">
                          <a:solidFill>
                            <a:schemeClr val="tx1"/>
                          </a:solidFill>
                          <a:effectLst/>
                        </a:rPr>
                        <a:t>compliance,</a:t>
                      </a:r>
                      <a:r>
                        <a:rPr lang="en-US" sz="1800" spc="-35" dirty="0">
                          <a:solidFill>
                            <a:schemeClr val="tx1"/>
                          </a:solidFill>
                          <a:effectLst/>
                        </a:rPr>
                        <a:t> </a:t>
                      </a:r>
                      <a:r>
                        <a:rPr lang="en-US" sz="1800" dirty="0">
                          <a:solidFill>
                            <a:schemeClr val="tx1"/>
                          </a:solidFill>
                          <a:effectLst/>
                        </a:rPr>
                        <a:t>or</a:t>
                      </a:r>
                      <a:r>
                        <a:rPr lang="en-US" sz="1800" spc="-35" dirty="0">
                          <a:solidFill>
                            <a:schemeClr val="tx1"/>
                          </a:solidFill>
                          <a:effectLst/>
                        </a:rPr>
                        <a:t> </a:t>
                      </a:r>
                      <a:r>
                        <a:rPr lang="en-US" sz="1800" dirty="0">
                          <a:solidFill>
                            <a:schemeClr val="tx1"/>
                          </a:solidFill>
                          <a:effectLst/>
                        </a:rPr>
                        <a:t>legal</a:t>
                      </a:r>
                      <a:r>
                        <a:rPr lang="en-US" sz="1800" spc="-25" dirty="0">
                          <a:solidFill>
                            <a:schemeClr val="tx1"/>
                          </a:solidFill>
                          <a:effectLst/>
                        </a:rPr>
                        <a:t> </a:t>
                      </a:r>
                      <a:r>
                        <a:rPr lang="en-US" sz="1800" dirty="0">
                          <a:solidFill>
                            <a:schemeClr val="tx1"/>
                          </a:solidFill>
                          <a:effectLst/>
                        </a:rPr>
                        <a:t>requirements</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algn="just">
                        <a:lnSpc>
                          <a:spcPts val="1130"/>
                        </a:lnSpc>
                        <a:spcBef>
                          <a:spcPts val="175"/>
                        </a:spcBef>
                        <a:spcAft>
                          <a:spcPts val="0"/>
                        </a:spcAft>
                      </a:pPr>
                      <a:endParaRPr lang="en-US" sz="1800" dirty="0" smtClean="0">
                        <a:solidFill>
                          <a:schemeClr val="tx1"/>
                        </a:solidFill>
                        <a:effectLst/>
                      </a:endParaRPr>
                    </a:p>
                    <a:p>
                      <a:pPr marL="67945" algn="just">
                        <a:lnSpc>
                          <a:spcPts val="1130"/>
                        </a:lnSpc>
                        <a:spcBef>
                          <a:spcPts val="175"/>
                        </a:spcBef>
                        <a:spcAft>
                          <a:spcPts val="0"/>
                        </a:spcAft>
                      </a:pPr>
                      <a:r>
                        <a:rPr lang="en-US" sz="1800" dirty="0" smtClean="0">
                          <a:solidFill>
                            <a:schemeClr val="tx1"/>
                          </a:solidFill>
                          <a:effectLst/>
                        </a:rPr>
                        <a:t>Private</a:t>
                      </a:r>
                      <a:r>
                        <a:rPr lang="en-US" sz="1800" spc="-45" dirty="0" smtClean="0">
                          <a:solidFill>
                            <a:schemeClr val="tx1"/>
                          </a:solidFill>
                          <a:effectLst/>
                        </a:rPr>
                        <a:t> </a:t>
                      </a:r>
                      <a:r>
                        <a:rPr lang="en-US" sz="1800" dirty="0">
                          <a:solidFill>
                            <a:schemeClr val="tx1"/>
                          </a:solidFill>
                          <a:effectLst/>
                        </a:rPr>
                        <a:t>clouds</a:t>
                      </a:r>
                      <a:r>
                        <a:rPr lang="en-US" sz="1800" spc="-40" dirty="0">
                          <a:solidFill>
                            <a:schemeClr val="tx1"/>
                          </a:solidFill>
                          <a:effectLst/>
                        </a:rPr>
                        <a:t> </a:t>
                      </a:r>
                      <a:r>
                        <a:rPr lang="en-US" sz="1800" dirty="0">
                          <a:solidFill>
                            <a:schemeClr val="tx1"/>
                          </a:solidFill>
                          <a:effectLst/>
                        </a:rPr>
                        <a:t>require</a:t>
                      </a:r>
                      <a:r>
                        <a:rPr lang="en-US" sz="1800" spc="-45" dirty="0">
                          <a:solidFill>
                            <a:schemeClr val="tx1"/>
                          </a:solidFill>
                          <a:effectLst/>
                        </a:rPr>
                        <a:t> </a:t>
                      </a:r>
                      <a:r>
                        <a:rPr lang="en-US" sz="1800" dirty="0">
                          <a:solidFill>
                            <a:schemeClr val="tx1"/>
                          </a:solidFill>
                          <a:effectLst/>
                        </a:rPr>
                        <a:t>IT</a:t>
                      </a:r>
                      <a:r>
                        <a:rPr lang="en-US" sz="1800" spc="-50" dirty="0">
                          <a:solidFill>
                            <a:schemeClr val="tx1"/>
                          </a:solidFill>
                          <a:effectLst/>
                        </a:rPr>
                        <a:t> </a:t>
                      </a:r>
                      <a:r>
                        <a:rPr lang="en-US" sz="1800" dirty="0">
                          <a:solidFill>
                            <a:schemeClr val="tx1"/>
                          </a:solidFill>
                          <a:effectLst/>
                        </a:rPr>
                        <a:t>skills</a:t>
                      </a:r>
                      <a:r>
                        <a:rPr lang="en-US" sz="1800" spc="-40" dirty="0">
                          <a:solidFill>
                            <a:schemeClr val="tx1"/>
                          </a:solidFill>
                          <a:effectLst/>
                        </a:rPr>
                        <a:t> </a:t>
                      </a:r>
                      <a:r>
                        <a:rPr lang="en-US" sz="1800" dirty="0">
                          <a:solidFill>
                            <a:schemeClr val="tx1"/>
                          </a:solidFill>
                          <a:effectLst/>
                        </a:rPr>
                        <a:t>and</a:t>
                      </a:r>
                      <a:r>
                        <a:rPr lang="en-US" sz="1800" spc="-45" dirty="0">
                          <a:solidFill>
                            <a:schemeClr val="tx1"/>
                          </a:solidFill>
                          <a:effectLst/>
                        </a:rPr>
                        <a:t> </a:t>
                      </a:r>
                      <a:r>
                        <a:rPr lang="en-US" sz="1800" dirty="0">
                          <a:solidFill>
                            <a:schemeClr val="tx1"/>
                          </a:solidFill>
                          <a:effectLst/>
                        </a:rPr>
                        <a:t>expertise</a:t>
                      </a:r>
                      <a:r>
                        <a:rPr lang="en-US" sz="1800" spc="-45" dirty="0">
                          <a:solidFill>
                            <a:schemeClr val="tx1"/>
                          </a:solidFill>
                          <a:effectLst/>
                        </a:rPr>
                        <a:t> </a:t>
                      </a:r>
                      <a:r>
                        <a:rPr lang="en-US" sz="1800" dirty="0">
                          <a:solidFill>
                            <a:schemeClr val="tx1"/>
                          </a:solidFill>
                          <a:effectLst/>
                        </a:rPr>
                        <a:t>that’s</a:t>
                      </a:r>
                      <a:r>
                        <a:rPr lang="en-US" sz="1800" spc="-40" dirty="0">
                          <a:solidFill>
                            <a:schemeClr val="tx1"/>
                          </a:solidFill>
                          <a:effectLst/>
                        </a:rPr>
                        <a:t> </a:t>
                      </a:r>
                      <a:r>
                        <a:rPr lang="en-US" sz="1800" dirty="0">
                          <a:solidFill>
                            <a:schemeClr val="tx1"/>
                          </a:solidFill>
                          <a:effectLst/>
                        </a:rPr>
                        <a:t>hard</a:t>
                      </a:r>
                      <a:r>
                        <a:rPr lang="en-US" sz="1800" spc="-45" dirty="0">
                          <a:solidFill>
                            <a:schemeClr val="tx1"/>
                          </a:solidFill>
                          <a:effectLst/>
                        </a:rPr>
                        <a:t> </a:t>
                      </a:r>
                      <a:r>
                        <a:rPr lang="en-US" sz="1800" dirty="0" smtClean="0">
                          <a:solidFill>
                            <a:schemeClr val="tx1"/>
                          </a:solidFill>
                          <a:effectLst/>
                        </a:rPr>
                        <a:t>to come</a:t>
                      </a:r>
                      <a:r>
                        <a:rPr lang="en-US" sz="1800" spc="-50" dirty="0" smtClean="0">
                          <a:solidFill>
                            <a:schemeClr val="tx1"/>
                          </a:solidFill>
                          <a:effectLst/>
                        </a:rPr>
                        <a:t> </a:t>
                      </a:r>
                      <a:r>
                        <a:rPr lang="en-US" sz="1800" dirty="0">
                          <a:solidFill>
                            <a:schemeClr val="tx1"/>
                          </a:solidFill>
                          <a:effectLst/>
                        </a:rPr>
                        <a:t>by</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868023">
                <a:tc>
                  <a:txBody>
                    <a:bodyPr/>
                    <a:lstStyle/>
                    <a:p>
                      <a:pPr marL="67945" algn="just">
                        <a:lnSpc>
                          <a:spcPct val="107000"/>
                        </a:lnSpc>
                        <a:spcBef>
                          <a:spcPts val="175"/>
                        </a:spcBef>
                        <a:spcAft>
                          <a:spcPts val="0"/>
                        </a:spcAft>
                      </a:pPr>
                      <a:r>
                        <a:rPr lang="en-US" sz="1800" dirty="0">
                          <a:solidFill>
                            <a:schemeClr val="tx1"/>
                          </a:solidFill>
                          <a:effectLst/>
                        </a:rPr>
                        <a:t>Economies</a:t>
                      </a:r>
                      <a:r>
                        <a:rPr lang="en-US" sz="1800" spc="80" dirty="0">
                          <a:solidFill>
                            <a:schemeClr val="tx1"/>
                          </a:solidFill>
                          <a:effectLst/>
                        </a:rPr>
                        <a:t> </a:t>
                      </a:r>
                      <a:r>
                        <a:rPr lang="en-US" sz="1800" dirty="0">
                          <a:solidFill>
                            <a:schemeClr val="tx1"/>
                          </a:solidFill>
                          <a:effectLst/>
                        </a:rPr>
                        <a:t>at</a:t>
                      </a:r>
                      <a:r>
                        <a:rPr lang="en-US" sz="1800" spc="85" dirty="0">
                          <a:solidFill>
                            <a:schemeClr val="tx1"/>
                          </a:solidFill>
                          <a:effectLst/>
                        </a:rPr>
                        <a:t> </a:t>
                      </a:r>
                      <a:r>
                        <a:rPr lang="en-US" sz="1800" dirty="0">
                          <a:solidFill>
                            <a:schemeClr val="tx1"/>
                          </a:solidFill>
                          <a:effectLst/>
                        </a:rPr>
                        <a:t>scale</a:t>
                      </a:r>
                      <a:r>
                        <a:rPr lang="en-US" sz="1800" spc="70" dirty="0">
                          <a:solidFill>
                            <a:schemeClr val="tx1"/>
                          </a:solidFill>
                          <a:effectLst/>
                        </a:rPr>
                        <a:t> </a:t>
                      </a:r>
                      <a:r>
                        <a:rPr lang="en-US" sz="1800" dirty="0">
                          <a:solidFill>
                            <a:schemeClr val="tx1"/>
                          </a:solidFill>
                          <a:effectLst/>
                        </a:rPr>
                        <a:t>and</a:t>
                      </a:r>
                      <a:r>
                        <a:rPr lang="en-US" sz="1800" spc="80" dirty="0">
                          <a:solidFill>
                            <a:schemeClr val="tx1"/>
                          </a:solidFill>
                          <a:effectLst/>
                        </a:rPr>
                        <a:t> </a:t>
                      </a:r>
                      <a:r>
                        <a:rPr lang="en-US" sz="1800" dirty="0">
                          <a:solidFill>
                            <a:schemeClr val="tx1"/>
                          </a:solidFill>
                          <a:effectLst/>
                        </a:rPr>
                        <a:t>integration</a:t>
                      </a:r>
                      <a:r>
                        <a:rPr lang="en-US" sz="1800" spc="70" dirty="0">
                          <a:solidFill>
                            <a:schemeClr val="tx1"/>
                          </a:solidFill>
                          <a:effectLst/>
                        </a:rPr>
                        <a:t> </a:t>
                      </a:r>
                      <a:r>
                        <a:rPr lang="en-US" sz="1800" dirty="0">
                          <a:solidFill>
                            <a:schemeClr val="tx1"/>
                          </a:solidFill>
                          <a:effectLst/>
                        </a:rPr>
                        <a:t>with</a:t>
                      </a:r>
                      <a:r>
                        <a:rPr lang="en-US" sz="1800" spc="75" dirty="0">
                          <a:solidFill>
                            <a:schemeClr val="tx1"/>
                          </a:solidFill>
                          <a:effectLst/>
                        </a:rPr>
                        <a:t> </a:t>
                      </a:r>
                      <a:r>
                        <a:rPr lang="en-US" sz="1800" dirty="0">
                          <a:solidFill>
                            <a:schemeClr val="tx1"/>
                          </a:solidFill>
                          <a:effectLst/>
                        </a:rPr>
                        <a:t>Azure</a:t>
                      </a:r>
                      <a:r>
                        <a:rPr lang="en-US" sz="1800" spc="-220" dirty="0">
                          <a:solidFill>
                            <a:schemeClr val="tx1"/>
                          </a:solidFill>
                          <a:effectLst/>
                        </a:rPr>
                        <a:t> </a:t>
                      </a:r>
                      <a:r>
                        <a:rPr lang="en-US" sz="1800" dirty="0">
                          <a:solidFill>
                            <a:schemeClr val="tx1"/>
                          </a:solidFill>
                          <a:effectLst/>
                        </a:rPr>
                        <a:t>Security</a:t>
                      </a:r>
                      <a:r>
                        <a:rPr lang="en-US" sz="1800" spc="-5" dirty="0">
                          <a:solidFill>
                            <a:schemeClr val="tx1"/>
                          </a:solidFill>
                          <a:effectLst/>
                        </a:rPr>
                        <a:t> </a:t>
                      </a:r>
                      <a:r>
                        <a:rPr lang="en-US" sz="1800" dirty="0">
                          <a:solidFill>
                            <a:schemeClr val="tx1"/>
                          </a:solidFill>
                          <a:effectLst/>
                        </a:rPr>
                        <a:t>Center</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algn="just">
                        <a:lnSpc>
                          <a:spcPct val="107000"/>
                        </a:lnSpc>
                        <a:spcBef>
                          <a:spcPts val="175"/>
                        </a:spcBef>
                        <a:spcAft>
                          <a:spcPts val="0"/>
                        </a:spcAft>
                      </a:pPr>
                      <a:r>
                        <a:rPr lang="en-US" sz="1800" dirty="0">
                          <a:solidFill>
                            <a:schemeClr val="tx1"/>
                          </a:solidFill>
                          <a:effectLst/>
                        </a:rPr>
                        <a:t> </a:t>
                      </a:r>
                      <a:endParaRPr lang="en-IN" sz="18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bl>
          </a:graphicData>
        </a:graphic>
      </p:graphicFrame>
      <p:sp>
        <p:nvSpPr>
          <p:cNvPr id="5" name="Rectangle 2"/>
          <p:cNvSpPr>
            <a:spLocks noChangeArrowheads="1"/>
          </p:cNvSpPr>
          <p:nvPr/>
        </p:nvSpPr>
        <p:spPr bwMode="auto">
          <a:xfrm>
            <a:off x="6428178" y="3244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eaLnBrk="0" fontAlgn="base" hangingPunct="0">
              <a:spcBef>
                <a:spcPct val="0"/>
              </a:spcBef>
              <a:spcAft>
                <a:spcPct val="0"/>
              </a:spcAft>
            </a:pPr>
            <a:endParaRPr lang="en-US">
              <a:latin typeface="Arial" panose="020B0604020202020204" pitchFamily="34" charset="0"/>
            </a:endParaRPr>
          </a:p>
        </p:txBody>
      </p:sp>
      <p:sp>
        <p:nvSpPr>
          <p:cNvPr id="6" name="Rectangle 5"/>
          <p:cNvSpPr>
            <a:spLocks noChangeArrowheads="1"/>
          </p:cNvSpPr>
          <p:nvPr/>
        </p:nvSpPr>
        <p:spPr bwMode="auto">
          <a:xfrm>
            <a:off x="2845481" y="4829176"/>
            <a:ext cx="5980112" cy="9525"/>
          </a:xfrm>
          <a:prstGeom prst="rect">
            <a:avLst/>
          </a:prstGeom>
          <a:solidFill>
            <a:srgbClr val="4966A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7" name="Rectangle 3"/>
          <p:cNvSpPr>
            <a:spLocks noChangeArrowheads="1"/>
          </p:cNvSpPr>
          <p:nvPr/>
        </p:nvSpPr>
        <p:spPr bwMode="auto">
          <a:xfrm>
            <a:off x="1752600" y="212943"/>
            <a:ext cx="8686800" cy="181588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900" algn="l"/>
              </a:tabLst>
              <a:defRPr>
                <a:solidFill>
                  <a:schemeClr val="tx1"/>
                </a:solidFill>
                <a:latin typeface="Arial" panose="020B0604020202020204" pitchFamily="34" charset="0"/>
              </a:defRPr>
            </a:lvl1pPr>
            <a:lvl2pPr eaLnBrk="0" fontAlgn="base" hangingPunct="0">
              <a:spcBef>
                <a:spcPct val="0"/>
              </a:spcBef>
              <a:spcAft>
                <a:spcPct val="0"/>
              </a:spcAft>
              <a:tabLst>
                <a:tab pos="596900" algn="l"/>
              </a:tabLst>
              <a:defRPr>
                <a:solidFill>
                  <a:schemeClr val="tx1"/>
                </a:solidFill>
                <a:latin typeface="Arial" panose="020B0604020202020204" pitchFamily="34" charset="0"/>
              </a:defRPr>
            </a:lvl2pPr>
            <a:lvl3pPr eaLnBrk="0" fontAlgn="base" hangingPunct="0">
              <a:spcBef>
                <a:spcPct val="0"/>
              </a:spcBef>
              <a:spcAft>
                <a:spcPct val="0"/>
              </a:spcAft>
              <a:tabLst>
                <a:tab pos="596900" algn="l"/>
              </a:tabLst>
              <a:defRPr>
                <a:solidFill>
                  <a:schemeClr val="tx1"/>
                </a:solidFill>
                <a:latin typeface="Arial" panose="020B0604020202020204" pitchFamily="34" charset="0"/>
              </a:defRPr>
            </a:lvl3pPr>
            <a:lvl4pPr eaLnBrk="0" fontAlgn="base" hangingPunct="0">
              <a:spcBef>
                <a:spcPct val="0"/>
              </a:spcBef>
              <a:spcAft>
                <a:spcPct val="0"/>
              </a:spcAft>
              <a:tabLst>
                <a:tab pos="596900" algn="l"/>
              </a:tabLst>
              <a:defRPr>
                <a:solidFill>
                  <a:schemeClr val="tx1"/>
                </a:solidFill>
                <a:latin typeface="Arial" panose="020B0604020202020204" pitchFamily="34" charset="0"/>
              </a:defRPr>
            </a:lvl4pPr>
            <a:lvl5pPr eaLnBrk="0" fontAlgn="base" hangingPunct="0">
              <a:spcBef>
                <a:spcPct val="0"/>
              </a:spcBef>
              <a:spcAft>
                <a:spcPct val="0"/>
              </a:spcAft>
              <a:tabLst>
                <a:tab pos="596900" algn="l"/>
              </a:tabLst>
              <a:defRPr>
                <a:solidFill>
                  <a:schemeClr val="tx1"/>
                </a:solidFill>
                <a:latin typeface="Arial" panose="020B0604020202020204" pitchFamily="34" charset="0"/>
              </a:defRPr>
            </a:lvl5pPr>
            <a:lvl6pPr eaLnBrk="0" fontAlgn="base" hangingPunct="0">
              <a:spcBef>
                <a:spcPct val="0"/>
              </a:spcBef>
              <a:spcAft>
                <a:spcPct val="0"/>
              </a:spcAft>
              <a:tabLst>
                <a:tab pos="596900" algn="l"/>
              </a:tabLst>
              <a:defRPr>
                <a:solidFill>
                  <a:schemeClr val="tx1"/>
                </a:solidFill>
                <a:latin typeface="Arial" panose="020B0604020202020204" pitchFamily="34" charset="0"/>
              </a:defRPr>
            </a:lvl6pPr>
            <a:lvl7pPr eaLnBrk="0" fontAlgn="base" hangingPunct="0">
              <a:spcBef>
                <a:spcPct val="0"/>
              </a:spcBef>
              <a:spcAft>
                <a:spcPct val="0"/>
              </a:spcAft>
              <a:tabLst>
                <a:tab pos="596900" algn="l"/>
              </a:tabLst>
              <a:defRPr>
                <a:solidFill>
                  <a:schemeClr val="tx1"/>
                </a:solidFill>
                <a:latin typeface="Arial" panose="020B0604020202020204" pitchFamily="34" charset="0"/>
              </a:defRPr>
            </a:lvl7pPr>
            <a:lvl8pPr eaLnBrk="0" fontAlgn="base" hangingPunct="0">
              <a:spcBef>
                <a:spcPct val="0"/>
              </a:spcBef>
              <a:spcAft>
                <a:spcPct val="0"/>
              </a:spcAft>
              <a:tabLst>
                <a:tab pos="596900" algn="l"/>
              </a:tabLst>
              <a:defRPr>
                <a:solidFill>
                  <a:schemeClr val="tx1"/>
                </a:solidFill>
                <a:latin typeface="Arial" panose="020B0604020202020204" pitchFamily="34" charset="0"/>
              </a:defRPr>
            </a:lvl8pPr>
            <a:lvl9pPr eaLnBrk="0" fontAlgn="base" hangingPunct="0">
              <a:spcBef>
                <a:spcPct val="0"/>
              </a:spcBef>
              <a:spcAft>
                <a:spcPct val="0"/>
              </a:spcAft>
              <a:tabLst>
                <a:tab pos="596900" algn="l"/>
              </a:tabLst>
              <a:defRPr>
                <a:solidFill>
                  <a:schemeClr val="tx1"/>
                </a:solidFill>
                <a:latin typeface="Arial" panose="020B0604020202020204" pitchFamily="34" charset="0"/>
              </a:defRPr>
            </a:lvl9pPr>
          </a:lstStyle>
          <a:p>
            <a:r>
              <a:rPr lang="en-US" sz="1600" dirty="0">
                <a:latin typeface="+mn-lt"/>
                <a:ea typeface="Franklin Gothic Medium" panose="020B0603020102020204" pitchFamily="34" charset="0"/>
                <a:cs typeface="Franklin Gothic Medium" panose="020B0603020102020204" pitchFamily="34" charset="0"/>
              </a:rPr>
              <a:t/>
            </a:r>
            <a:br>
              <a:rPr lang="en-US" sz="1600" dirty="0">
                <a:latin typeface="+mn-lt"/>
                <a:ea typeface="Franklin Gothic Medium" panose="020B0603020102020204" pitchFamily="34" charset="0"/>
                <a:cs typeface="Franklin Gothic Medium" panose="020B0603020102020204" pitchFamily="34" charset="0"/>
              </a:rPr>
            </a:br>
            <a:r>
              <a:rPr lang="en-US" sz="1600" b="1" dirty="0">
                <a:solidFill>
                  <a:srgbClr val="FF0000"/>
                </a:solidFill>
                <a:latin typeface="+mn-lt"/>
                <a:ea typeface="Franklin Gothic Medium" panose="020B0603020102020204" pitchFamily="34" charset="0"/>
                <a:cs typeface="Franklin Gothic Medium" panose="020B0603020102020204" pitchFamily="34" charset="0"/>
              </a:rPr>
              <a:t>PRIVATE CLOUD</a:t>
            </a:r>
            <a:endParaRPr lang="en-US" sz="1050" b="1" dirty="0">
              <a:solidFill>
                <a:srgbClr val="FF0000"/>
              </a:solidFill>
              <a:latin typeface="+mn-lt"/>
            </a:endParaRPr>
          </a:p>
          <a:p>
            <a:r>
              <a:rPr lang="en-US" sz="1600" dirty="0">
                <a:latin typeface="+mn-lt"/>
                <a:ea typeface="Franklin Gothic Medium" panose="020B0603020102020204" pitchFamily="34" charset="0"/>
                <a:cs typeface="Franklin Gothic Medium" panose="020B0603020102020204" pitchFamily="34" charset="0"/>
              </a:rPr>
              <a:t>In a private cloud, you create a cloud environment in your own datacenter and provide self-service access to compute resources to users in your organization. This offers a simulation of a public cloud to your users, but you remain completely responsible for the purchase and maintenance of the hardware and software services you provide.</a:t>
            </a:r>
            <a:endParaRPr lang="en-US" sz="1050" dirty="0">
              <a:latin typeface="+mn-lt"/>
            </a:endParaRPr>
          </a:p>
          <a:p>
            <a:endParaRPr lang="en-US" sz="1600" dirty="0">
              <a:latin typeface="+mn-lt"/>
            </a:endParaRPr>
          </a:p>
        </p:txBody>
      </p:sp>
    </p:spTree>
    <p:extLst>
      <p:ext uri="{BB962C8B-B14F-4D97-AF65-F5344CB8AC3E}">
        <p14:creationId xmlns:p14="http://schemas.microsoft.com/office/powerpoint/2010/main" val="2781443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33985" y="2729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eaLnBrk="0" fontAlgn="base" hangingPunct="0">
              <a:spcBef>
                <a:spcPct val="0"/>
              </a:spcBef>
              <a:spcAft>
                <a:spcPct val="0"/>
              </a:spcAft>
            </a:pPr>
            <a:endParaRPr lang="en-US">
              <a:latin typeface="Arial" panose="020B0604020202020204" pitchFamily="34" charset="0"/>
            </a:endParaRPr>
          </a:p>
        </p:txBody>
      </p:sp>
      <p:sp>
        <p:nvSpPr>
          <p:cNvPr id="6" name="Rectangle 5"/>
          <p:cNvSpPr>
            <a:spLocks noChangeArrowheads="1"/>
          </p:cNvSpPr>
          <p:nvPr/>
        </p:nvSpPr>
        <p:spPr bwMode="auto">
          <a:xfrm>
            <a:off x="3951288" y="7442200"/>
            <a:ext cx="5980112" cy="7938"/>
          </a:xfrm>
          <a:prstGeom prst="rect">
            <a:avLst/>
          </a:prstGeom>
          <a:solidFill>
            <a:srgbClr val="4966A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7" name="Rectangle 3"/>
          <p:cNvSpPr>
            <a:spLocks noChangeArrowheads="1"/>
          </p:cNvSpPr>
          <p:nvPr/>
        </p:nvSpPr>
        <p:spPr bwMode="auto">
          <a:xfrm>
            <a:off x="1981200" y="21772"/>
            <a:ext cx="8102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900" algn="l"/>
              </a:tabLst>
              <a:defRPr>
                <a:solidFill>
                  <a:schemeClr val="tx1"/>
                </a:solidFill>
                <a:latin typeface="Arial" panose="020B0604020202020204" pitchFamily="34" charset="0"/>
              </a:defRPr>
            </a:lvl1pPr>
            <a:lvl2pPr eaLnBrk="0" fontAlgn="base" hangingPunct="0">
              <a:spcBef>
                <a:spcPct val="0"/>
              </a:spcBef>
              <a:spcAft>
                <a:spcPct val="0"/>
              </a:spcAft>
              <a:tabLst>
                <a:tab pos="596900" algn="l"/>
              </a:tabLst>
              <a:defRPr>
                <a:solidFill>
                  <a:schemeClr val="tx1"/>
                </a:solidFill>
                <a:latin typeface="Arial" panose="020B0604020202020204" pitchFamily="34" charset="0"/>
              </a:defRPr>
            </a:lvl2pPr>
            <a:lvl3pPr eaLnBrk="0" fontAlgn="base" hangingPunct="0">
              <a:spcBef>
                <a:spcPct val="0"/>
              </a:spcBef>
              <a:spcAft>
                <a:spcPct val="0"/>
              </a:spcAft>
              <a:tabLst>
                <a:tab pos="596900" algn="l"/>
              </a:tabLst>
              <a:defRPr>
                <a:solidFill>
                  <a:schemeClr val="tx1"/>
                </a:solidFill>
                <a:latin typeface="Arial" panose="020B0604020202020204" pitchFamily="34" charset="0"/>
              </a:defRPr>
            </a:lvl3pPr>
            <a:lvl4pPr eaLnBrk="0" fontAlgn="base" hangingPunct="0">
              <a:spcBef>
                <a:spcPct val="0"/>
              </a:spcBef>
              <a:spcAft>
                <a:spcPct val="0"/>
              </a:spcAft>
              <a:tabLst>
                <a:tab pos="596900" algn="l"/>
              </a:tabLst>
              <a:defRPr>
                <a:solidFill>
                  <a:schemeClr val="tx1"/>
                </a:solidFill>
                <a:latin typeface="Arial" panose="020B0604020202020204" pitchFamily="34" charset="0"/>
              </a:defRPr>
            </a:lvl4pPr>
            <a:lvl5pPr eaLnBrk="0" fontAlgn="base" hangingPunct="0">
              <a:spcBef>
                <a:spcPct val="0"/>
              </a:spcBef>
              <a:spcAft>
                <a:spcPct val="0"/>
              </a:spcAft>
              <a:tabLst>
                <a:tab pos="596900" algn="l"/>
              </a:tabLst>
              <a:defRPr>
                <a:solidFill>
                  <a:schemeClr val="tx1"/>
                </a:solidFill>
                <a:latin typeface="Arial" panose="020B0604020202020204" pitchFamily="34" charset="0"/>
              </a:defRPr>
            </a:lvl5pPr>
            <a:lvl6pPr eaLnBrk="0" fontAlgn="base" hangingPunct="0">
              <a:spcBef>
                <a:spcPct val="0"/>
              </a:spcBef>
              <a:spcAft>
                <a:spcPct val="0"/>
              </a:spcAft>
              <a:tabLst>
                <a:tab pos="596900" algn="l"/>
              </a:tabLst>
              <a:defRPr>
                <a:solidFill>
                  <a:schemeClr val="tx1"/>
                </a:solidFill>
                <a:latin typeface="Arial" panose="020B0604020202020204" pitchFamily="34" charset="0"/>
              </a:defRPr>
            </a:lvl6pPr>
            <a:lvl7pPr eaLnBrk="0" fontAlgn="base" hangingPunct="0">
              <a:spcBef>
                <a:spcPct val="0"/>
              </a:spcBef>
              <a:spcAft>
                <a:spcPct val="0"/>
              </a:spcAft>
              <a:tabLst>
                <a:tab pos="596900" algn="l"/>
              </a:tabLst>
              <a:defRPr>
                <a:solidFill>
                  <a:schemeClr val="tx1"/>
                </a:solidFill>
                <a:latin typeface="Arial" panose="020B0604020202020204" pitchFamily="34" charset="0"/>
              </a:defRPr>
            </a:lvl7pPr>
            <a:lvl8pPr eaLnBrk="0" fontAlgn="base" hangingPunct="0">
              <a:spcBef>
                <a:spcPct val="0"/>
              </a:spcBef>
              <a:spcAft>
                <a:spcPct val="0"/>
              </a:spcAft>
              <a:tabLst>
                <a:tab pos="596900" algn="l"/>
              </a:tabLst>
              <a:defRPr>
                <a:solidFill>
                  <a:schemeClr val="tx1"/>
                </a:solidFill>
                <a:latin typeface="Arial" panose="020B0604020202020204" pitchFamily="34" charset="0"/>
              </a:defRPr>
            </a:lvl8pPr>
            <a:lvl9pPr eaLnBrk="0" fontAlgn="base" hangingPunct="0">
              <a:spcBef>
                <a:spcPct val="0"/>
              </a:spcBef>
              <a:spcAft>
                <a:spcPct val="0"/>
              </a:spcAft>
              <a:tabLst>
                <a:tab pos="596900" algn="l"/>
              </a:tabLst>
              <a:defRPr>
                <a:solidFill>
                  <a:schemeClr val="tx1"/>
                </a:solidFill>
                <a:latin typeface="Arial" panose="020B0604020202020204" pitchFamily="34" charset="0"/>
              </a:defRPr>
            </a:lvl9pPr>
          </a:lstStyle>
          <a:p>
            <a:r>
              <a:rPr lang="en-US" sz="1400" dirty="0">
                <a:solidFill>
                  <a:srgbClr val="FF0000"/>
                </a:solidFill>
                <a:ea typeface="Franklin Gothic Medium" panose="020B0603020102020204" pitchFamily="34" charset="0"/>
                <a:cs typeface="Franklin Gothic Medium" panose="020B0603020102020204" pitchFamily="34" charset="0"/>
              </a:rPr>
              <a:t/>
            </a:r>
            <a:br>
              <a:rPr lang="en-US" sz="1400" dirty="0">
                <a:solidFill>
                  <a:srgbClr val="FF0000"/>
                </a:solidFill>
                <a:ea typeface="Franklin Gothic Medium" panose="020B0603020102020204" pitchFamily="34" charset="0"/>
                <a:cs typeface="Franklin Gothic Medium" panose="020B0603020102020204" pitchFamily="34" charset="0"/>
              </a:rPr>
            </a:br>
            <a:r>
              <a:rPr lang="en-US" b="1" dirty="0">
                <a:solidFill>
                  <a:srgbClr val="FF0000"/>
                </a:solidFill>
                <a:ea typeface="Franklin Gothic Medium" panose="020B0603020102020204" pitchFamily="34" charset="0"/>
                <a:cs typeface="Franklin Gothic Medium" panose="020B0603020102020204" pitchFamily="34" charset="0"/>
              </a:rPr>
              <a:t>HYBRID CLOUD</a:t>
            </a:r>
            <a:endParaRPr lang="en-US" sz="1100" b="1" dirty="0">
              <a:solidFill>
                <a:srgbClr val="FF0000"/>
              </a:solidFill>
            </a:endParaRPr>
          </a:p>
          <a:p>
            <a:r>
              <a:rPr lang="en-US" sz="1400" dirty="0">
                <a:ea typeface="Franklin Gothic Medium" panose="020B0603020102020204" pitchFamily="34" charset="0"/>
                <a:cs typeface="Franklin Gothic Medium" panose="020B0603020102020204" pitchFamily="34" charset="0"/>
              </a:rPr>
              <a:t>A hybrid cloud combines public and private clouds, allowing you to run your applications in the most appropriate location.</a:t>
            </a:r>
            <a:endParaRPr lang="en-US" sz="1000" dirty="0"/>
          </a:p>
          <a:p>
            <a:endParaRPr lang="en-US" sz="2400" dirty="0"/>
          </a:p>
        </p:txBody>
      </p:sp>
      <p:graphicFrame>
        <p:nvGraphicFramePr>
          <p:cNvPr id="4" name="Table 3"/>
          <p:cNvGraphicFramePr>
            <a:graphicFrameLocks noGrp="1"/>
          </p:cNvGraphicFramePr>
          <p:nvPr>
            <p:extLst/>
          </p:nvPr>
        </p:nvGraphicFramePr>
        <p:xfrm>
          <a:off x="1828800" y="1143000"/>
          <a:ext cx="8610600" cy="5562599"/>
        </p:xfrm>
        <a:graphic>
          <a:graphicData uri="http://schemas.openxmlformats.org/drawingml/2006/table">
            <a:tbl>
              <a:tblPr firstRow="1" firstCol="1" lastRow="1" lastCol="1" bandRow="1" bandCol="1">
                <a:tableStyleId>{5C22544A-7EE6-4342-B048-85BDC9FD1C3A}</a:tableStyleId>
              </a:tblPr>
              <a:tblGrid>
                <a:gridCol w="5172833"/>
                <a:gridCol w="3437767"/>
              </a:tblGrid>
              <a:tr h="522045">
                <a:tc>
                  <a:txBody>
                    <a:bodyPr/>
                    <a:lstStyle/>
                    <a:p>
                      <a:pPr marL="71120" algn="just">
                        <a:lnSpc>
                          <a:spcPct val="107000"/>
                        </a:lnSpc>
                        <a:spcBef>
                          <a:spcPts val="175"/>
                        </a:spcBef>
                        <a:spcAft>
                          <a:spcPts val="0"/>
                        </a:spcAft>
                      </a:pPr>
                      <a:r>
                        <a:rPr lang="en-US" sz="1600" dirty="0">
                          <a:solidFill>
                            <a:schemeClr val="tx1"/>
                          </a:solidFill>
                          <a:effectLst/>
                        </a:rPr>
                        <a:t>Advantages</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71120" algn="just">
                        <a:lnSpc>
                          <a:spcPct val="107000"/>
                        </a:lnSpc>
                        <a:spcBef>
                          <a:spcPts val="175"/>
                        </a:spcBef>
                        <a:spcAft>
                          <a:spcPts val="0"/>
                        </a:spcAft>
                      </a:pPr>
                      <a:r>
                        <a:rPr lang="en-US" sz="1600">
                          <a:solidFill>
                            <a:schemeClr val="tx1"/>
                          </a:solidFill>
                          <a:effectLst/>
                        </a:rPr>
                        <a:t>Disadvantages</a:t>
                      </a:r>
                      <a:endParaRPr lang="en-IN" sz="160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1376814">
                <a:tc>
                  <a:txBody>
                    <a:bodyPr/>
                    <a:lstStyle/>
                    <a:p>
                      <a:pPr marL="67945" marR="249555" algn="just">
                        <a:lnSpc>
                          <a:spcPct val="107000"/>
                        </a:lnSpc>
                        <a:spcBef>
                          <a:spcPts val="175"/>
                        </a:spcBef>
                        <a:spcAft>
                          <a:spcPts val="0"/>
                        </a:spcAft>
                      </a:pPr>
                      <a:r>
                        <a:rPr lang="en-US" sz="1600" dirty="0">
                          <a:solidFill>
                            <a:schemeClr val="tx1"/>
                          </a:solidFill>
                          <a:effectLst/>
                        </a:rPr>
                        <a:t>Keep</a:t>
                      </a:r>
                      <a:r>
                        <a:rPr lang="en-US" sz="1600" spc="-50" dirty="0">
                          <a:solidFill>
                            <a:schemeClr val="tx1"/>
                          </a:solidFill>
                          <a:effectLst/>
                        </a:rPr>
                        <a:t> </a:t>
                      </a:r>
                      <a:r>
                        <a:rPr lang="en-US" sz="1600" dirty="0">
                          <a:solidFill>
                            <a:schemeClr val="tx1"/>
                          </a:solidFill>
                          <a:effectLst/>
                        </a:rPr>
                        <a:t>any</a:t>
                      </a:r>
                      <a:r>
                        <a:rPr lang="en-US" sz="1600" spc="-45" dirty="0">
                          <a:solidFill>
                            <a:schemeClr val="tx1"/>
                          </a:solidFill>
                          <a:effectLst/>
                        </a:rPr>
                        <a:t> </a:t>
                      </a:r>
                      <a:r>
                        <a:rPr lang="en-US" sz="1600" dirty="0">
                          <a:solidFill>
                            <a:schemeClr val="tx1"/>
                          </a:solidFill>
                          <a:effectLst/>
                        </a:rPr>
                        <a:t>systems</a:t>
                      </a:r>
                      <a:r>
                        <a:rPr lang="en-US" sz="1600" spc="-40" dirty="0">
                          <a:solidFill>
                            <a:schemeClr val="tx1"/>
                          </a:solidFill>
                          <a:effectLst/>
                        </a:rPr>
                        <a:t> </a:t>
                      </a:r>
                      <a:r>
                        <a:rPr lang="en-US" sz="1600" dirty="0">
                          <a:solidFill>
                            <a:schemeClr val="tx1"/>
                          </a:solidFill>
                          <a:effectLst/>
                        </a:rPr>
                        <a:t>running</a:t>
                      </a:r>
                      <a:r>
                        <a:rPr lang="en-US" sz="1600" spc="-45" dirty="0">
                          <a:solidFill>
                            <a:schemeClr val="tx1"/>
                          </a:solidFill>
                          <a:effectLst/>
                        </a:rPr>
                        <a:t> </a:t>
                      </a:r>
                      <a:r>
                        <a:rPr lang="en-US" sz="1600" dirty="0">
                          <a:solidFill>
                            <a:schemeClr val="tx1"/>
                          </a:solidFill>
                          <a:effectLst/>
                        </a:rPr>
                        <a:t>and</a:t>
                      </a:r>
                      <a:r>
                        <a:rPr lang="en-US" sz="1600" spc="-40" dirty="0">
                          <a:solidFill>
                            <a:schemeClr val="tx1"/>
                          </a:solidFill>
                          <a:effectLst/>
                        </a:rPr>
                        <a:t> </a:t>
                      </a:r>
                      <a:r>
                        <a:rPr lang="en-US" sz="1600" dirty="0">
                          <a:solidFill>
                            <a:schemeClr val="tx1"/>
                          </a:solidFill>
                          <a:effectLst/>
                        </a:rPr>
                        <a:t>accessible</a:t>
                      </a:r>
                      <a:r>
                        <a:rPr lang="en-US" sz="1600" spc="-50" dirty="0">
                          <a:solidFill>
                            <a:schemeClr val="tx1"/>
                          </a:solidFill>
                          <a:effectLst/>
                        </a:rPr>
                        <a:t> </a:t>
                      </a:r>
                      <a:r>
                        <a:rPr lang="en-US" sz="1600" dirty="0">
                          <a:solidFill>
                            <a:schemeClr val="tx1"/>
                          </a:solidFill>
                          <a:effectLst/>
                        </a:rPr>
                        <a:t>that</a:t>
                      </a:r>
                      <a:r>
                        <a:rPr lang="en-US" sz="1600" spc="-40" dirty="0">
                          <a:solidFill>
                            <a:schemeClr val="tx1"/>
                          </a:solidFill>
                          <a:effectLst/>
                        </a:rPr>
                        <a:t> </a:t>
                      </a:r>
                      <a:r>
                        <a:rPr lang="en-US" sz="1600" dirty="0">
                          <a:solidFill>
                            <a:schemeClr val="tx1"/>
                          </a:solidFill>
                          <a:effectLst/>
                        </a:rPr>
                        <a:t>use</a:t>
                      </a:r>
                      <a:r>
                        <a:rPr lang="en-US" sz="1600" spc="-40" dirty="0">
                          <a:solidFill>
                            <a:schemeClr val="tx1"/>
                          </a:solidFill>
                          <a:effectLst/>
                        </a:rPr>
                        <a:t> </a:t>
                      </a:r>
                      <a:r>
                        <a:rPr lang="en-US" sz="1600" dirty="0">
                          <a:solidFill>
                            <a:schemeClr val="tx1"/>
                          </a:solidFill>
                          <a:effectLst/>
                        </a:rPr>
                        <a:t>out-of-date</a:t>
                      </a:r>
                      <a:r>
                        <a:rPr lang="en-US" sz="1600" spc="-235" dirty="0">
                          <a:solidFill>
                            <a:schemeClr val="tx1"/>
                          </a:solidFill>
                          <a:effectLst/>
                        </a:rPr>
                        <a:t> </a:t>
                      </a:r>
                      <a:r>
                        <a:rPr lang="en-US" sz="1600" dirty="0">
                          <a:solidFill>
                            <a:schemeClr val="tx1"/>
                          </a:solidFill>
                          <a:effectLst/>
                        </a:rPr>
                        <a:t>hardware</a:t>
                      </a:r>
                      <a:r>
                        <a:rPr lang="en-US" sz="1600" spc="-15" dirty="0">
                          <a:solidFill>
                            <a:schemeClr val="tx1"/>
                          </a:solidFill>
                          <a:effectLst/>
                        </a:rPr>
                        <a:t> </a:t>
                      </a:r>
                      <a:r>
                        <a:rPr lang="en-US" sz="1600" dirty="0">
                          <a:solidFill>
                            <a:schemeClr val="tx1"/>
                          </a:solidFill>
                          <a:effectLst/>
                        </a:rPr>
                        <a:t>or</a:t>
                      </a:r>
                      <a:r>
                        <a:rPr lang="en-US" sz="1600" spc="-20" dirty="0">
                          <a:solidFill>
                            <a:schemeClr val="tx1"/>
                          </a:solidFill>
                          <a:effectLst/>
                        </a:rPr>
                        <a:t> </a:t>
                      </a:r>
                      <a:r>
                        <a:rPr lang="en-US" sz="1600" dirty="0">
                          <a:solidFill>
                            <a:schemeClr val="tx1"/>
                          </a:solidFill>
                          <a:effectLst/>
                        </a:rPr>
                        <a:t>an</a:t>
                      </a:r>
                      <a:r>
                        <a:rPr lang="en-US" sz="1600" spc="-10" dirty="0">
                          <a:solidFill>
                            <a:schemeClr val="tx1"/>
                          </a:solidFill>
                          <a:effectLst/>
                        </a:rPr>
                        <a:t> </a:t>
                      </a:r>
                      <a:r>
                        <a:rPr lang="en-US" sz="1600" dirty="0">
                          <a:solidFill>
                            <a:schemeClr val="tx1"/>
                          </a:solidFill>
                          <a:effectLst/>
                        </a:rPr>
                        <a:t>out-of-date</a:t>
                      </a:r>
                      <a:r>
                        <a:rPr lang="en-US" sz="1600" spc="-15" dirty="0">
                          <a:solidFill>
                            <a:schemeClr val="tx1"/>
                          </a:solidFill>
                          <a:effectLst/>
                        </a:rPr>
                        <a:t> </a:t>
                      </a:r>
                      <a:r>
                        <a:rPr lang="en-US" sz="1600" dirty="0">
                          <a:solidFill>
                            <a:schemeClr val="tx1"/>
                          </a:solidFill>
                          <a:effectLst/>
                        </a:rPr>
                        <a:t>operating</a:t>
                      </a:r>
                      <a:r>
                        <a:rPr lang="en-US" sz="1600" spc="-10" dirty="0">
                          <a:solidFill>
                            <a:schemeClr val="tx1"/>
                          </a:solidFill>
                          <a:effectLst/>
                        </a:rPr>
                        <a:t> </a:t>
                      </a:r>
                      <a:r>
                        <a:rPr lang="en-US" sz="1600" dirty="0">
                          <a:solidFill>
                            <a:schemeClr val="tx1"/>
                          </a:solidFill>
                          <a:effectLst/>
                        </a:rPr>
                        <a:t>system</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marR="80010" algn="just">
                        <a:lnSpc>
                          <a:spcPct val="107000"/>
                        </a:lnSpc>
                        <a:spcBef>
                          <a:spcPts val="175"/>
                        </a:spcBef>
                        <a:spcAft>
                          <a:spcPts val="0"/>
                        </a:spcAft>
                      </a:pPr>
                      <a:r>
                        <a:rPr lang="en-US" sz="1600" dirty="0">
                          <a:solidFill>
                            <a:schemeClr val="tx1"/>
                          </a:solidFill>
                          <a:effectLst/>
                        </a:rPr>
                        <a:t>Can</a:t>
                      </a:r>
                      <a:r>
                        <a:rPr lang="en-US" sz="1600" spc="-55" dirty="0">
                          <a:solidFill>
                            <a:schemeClr val="tx1"/>
                          </a:solidFill>
                          <a:effectLst/>
                        </a:rPr>
                        <a:t> </a:t>
                      </a:r>
                      <a:r>
                        <a:rPr lang="en-US" sz="1600" dirty="0">
                          <a:solidFill>
                            <a:schemeClr val="tx1"/>
                          </a:solidFill>
                          <a:effectLst/>
                        </a:rPr>
                        <a:t>be</a:t>
                      </a:r>
                      <a:r>
                        <a:rPr lang="en-US" sz="1600" spc="-50" dirty="0">
                          <a:solidFill>
                            <a:schemeClr val="tx1"/>
                          </a:solidFill>
                          <a:effectLst/>
                        </a:rPr>
                        <a:t> </a:t>
                      </a:r>
                      <a:r>
                        <a:rPr lang="en-US" sz="1600" dirty="0">
                          <a:solidFill>
                            <a:schemeClr val="tx1"/>
                          </a:solidFill>
                          <a:effectLst/>
                        </a:rPr>
                        <a:t>more</a:t>
                      </a:r>
                      <a:r>
                        <a:rPr lang="en-US" sz="1600" spc="-35" dirty="0">
                          <a:solidFill>
                            <a:schemeClr val="tx1"/>
                          </a:solidFill>
                          <a:effectLst/>
                        </a:rPr>
                        <a:t> </a:t>
                      </a:r>
                      <a:r>
                        <a:rPr lang="en-US" sz="1600" dirty="0">
                          <a:solidFill>
                            <a:schemeClr val="tx1"/>
                          </a:solidFill>
                          <a:effectLst/>
                        </a:rPr>
                        <a:t>expensive</a:t>
                      </a:r>
                      <a:r>
                        <a:rPr lang="en-US" sz="1600" spc="-50" dirty="0">
                          <a:solidFill>
                            <a:schemeClr val="tx1"/>
                          </a:solidFill>
                          <a:effectLst/>
                        </a:rPr>
                        <a:t> </a:t>
                      </a:r>
                      <a:r>
                        <a:rPr lang="en-US" sz="1600" dirty="0">
                          <a:solidFill>
                            <a:schemeClr val="tx1"/>
                          </a:solidFill>
                          <a:effectLst/>
                        </a:rPr>
                        <a:t>than</a:t>
                      </a:r>
                      <a:r>
                        <a:rPr lang="en-US" sz="1600" spc="-55" dirty="0">
                          <a:solidFill>
                            <a:schemeClr val="tx1"/>
                          </a:solidFill>
                          <a:effectLst/>
                        </a:rPr>
                        <a:t> </a:t>
                      </a:r>
                      <a:r>
                        <a:rPr lang="en-US" sz="1600" dirty="0">
                          <a:solidFill>
                            <a:schemeClr val="tx1"/>
                          </a:solidFill>
                          <a:effectLst/>
                        </a:rPr>
                        <a:t>selecting</a:t>
                      </a:r>
                      <a:r>
                        <a:rPr lang="en-US" sz="1600" spc="-50" dirty="0">
                          <a:solidFill>
                            <a:schemeClr val="tx1"/>
                          </a:solidFill>
                          <a:effectLst/>
                        </a:rPr>
                        <a:t> </a:t>
                      </a:r>
                      <a:r>
                        <a:rPr lang="en-US" sz="1600" dirty="0">
                          <a:solidFill>
                            <a:schemeClr val="tx1"/>
                          </a:solidFill>
                          <a:effectLst/>
                        </a:rPr>
                        <a:t>one</a:t>
                      </a:r>
                      <a:r>
                        <a:rPr lang="en-US" sz="1600" spc="-235" dirty="0">
                          <a:solidFill>
                            <a:schemeClr val="tx1"/>
                          </a:solidFill>
                          <a:effectLst/>
                        </a:rPr>
                        <a:t> </a:t>
                      </a:r>
                      <a:r>
                        <a:rPr lang="en-US" sz="1600" dirty="0">
                          <a:solidFill>
                            <a:schemeClr val="tx1"/>
                          </a:solidFill>
                          <a:effectLst/>
                        </a:rPr>
                        <a:t>deployment model since it involves some</a:t>
                      </a:r>
                      <a:r>
                        <a:rPr lang="en-US" sz="1600" spc="-235" dirty="0">
                          <a:solidFill>
                            <a:schemeClr val="tx1"/>
                          </a:solidFill>
                          <a:effectLst/>
                        </a:rPr>
                        <a:t> </a:t>
                      </a:r>
                      <a:r>
                        <a:rPr lang="en-US" sz="1600" dirty="0" err="1">
                          <a:solidFill>
                            <a:schemeClr val="tx1"/>
                          </a:solidFill>
                          <a:effectLst/>
                        </a:rPr>
                        <a:t>CapEx</a:t>
                      </a:r>
                      <a:r>
                        <a:rPr lang="en-US" sz="1600" spc="-10" dirty="0">
                          <a:solidFill>
                            <a:schemeClr val="tx1"/>
                          </a:solidFill>
                          <a:effectLst/>
                        </a:rPr>
                        <a:t> </a:t>
                      </a:r>
                      <a:r>
                        <a:rPr lang="en-US" sz="1600" dirty="0">
                          <a:solidFill>
                            <a:schemeClr val="tx1"/>
                          </a:solidFill>
                          <a:effectLst/>
                        </a:rPr>
                        <a:t>cost up</a:t>
                      </a:r>
                      <a:r>
                        <a:rPr lang="en-US" sz="1600" spc="-5" dirty="0">
                          <a:solidFill>
                            <a:schemeClr val="tx1"/>
                          </a:solidFill>
                          <a:effectLst/>
                        </a:rPr>
                        <a:t> </a:t>
                      </a:r>
                      <a:r>
                        <a:rPr lang="en-US" sz="1600" dirty="0">
                          <a:solidFill>
                            <a:schemeClr val="tx1"/>
                          </a:solidFill>
                          <a:effectLst/>
                        </a:rPr>
                        <a:t>front</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910112">
                <a:tc>
                  <a:txBody>
                    <a:bodyPr/>
                    <a:lstStyle/>
                    <a:p>
                      <a:pPr marL="67945" algn="just">
                        <a:lnSpc>
                          <a:spcPct val="107000"/>
                        </a:lnSpc>
                        <a:spcBef>
                          <a:spcPts val="175"/>
                        </a:spcBef>
                        <a:spcAft>
                          <a:spcPts val="0"/>
                        </a:spcAft>
                      </a:pPr>
                      <a:r>
                        <a:rPr lang="en-US" sz="1600" dirty="0">
                          <a:solidFill>
                            <a:schemeClr val="tx1"/>
                          </a:solidFill>
                          <a:effectLst/>
                        </a:rPr>
                        <a:t>You</a:t>
                      </a:r>
                      <a:r>
                        <a:rPr lang="en-US" sz="1600" spc="-60" dirty="0">
                          <a:solidFill>
                            <a:schemeClr val="tx1"/>
                          </a:solidFill>
                          <a:effectLst/>
                        </a:rPr>
                        <a:t> </a:t>
                      </a:r>
                      <a:r>
                        <a:rPr lang="en-US" sz="1600" dirty="0">
                          <a:solidFill>
                            <a:schemeClr val="tx1"/>
                          </a:solidFill>
                          <a:effectLst/>
                        </a:rPr>
                        <a:t>have</a:t>
                      </a:r>
                      <a:r>
                        <a:rPr lang="en-US" sz="1600" spc="-50" dirty="0">
                          <a:solidFill>
                            <a:schemeClr val="tx1"/>
                          </a:solidFill>
                          <a:effectLst/>
                        </a:rPr>
                        <a:t> </a:t>
                      </a:r>
                      <a:r>
                        <a:rPr lang="en-US" sz="1600" dirty="0">
                          <a:solidFill>
                            <a:schemeClr val="tx1"/>
                          </a:solidFill>
                          <a:effectLst/>
                        </a:rPr>
                        <a:t>flexibility</a:t>
                      </a:r>
                      <a:r>
                        <a:rPr lang="en-US" sz="1600" spc="-55" dirty="0">
                          <a:solidFill>
                            <a:schemeClr val="tx1"/>
                          </a:solidFill>
                          <a:effectLst/>
                        </a:rPr>
                        <a:t> </a:t>
                      </a:r>
                      <a:r>
                        <a:rPr lang="en-US" sz="1600" dirty="0">
                          <a:solidFill>
                            <a:schemeClr val="tx1"/>
                          </a:solidFill>
                          <a:effectLst/>
                        </a:rPr>
                        <a:t>with</a:t>
                      </a:r>
                      <a:r>
                        <a:rPr lang="en-US" sz="1600" spc="-50" dirty="0">
                          <a:solidFill>
                            <a:schemeClr val="tx1"/>
                          </a:solidFill>
                          <a:effectLst/>
                        </a:rPr>
                        <a:t> </a:t>
                      </a:r>
                      <a:r>
                        <a:rPr lang="en-US" sz="1600" dirty="0">
                          <a:solidFill>
                            <a:schemeClr val="tx1"/>
                          </a:solidFill>
                          <a:effectLst/>
                        </a:rPr>
                        <a:t>what</a:t>
                      </a:r>
                      <a:r>
                        <a:rPr lang="en-US" sz="1600" spc="-40" dirty="0">
                          <a:solidFill>
                            <a:schemeClr val="tx1"/>
                          </a:solidFill>
                          <a:effectLst/>
                        </a:rPr>
                        <a:t> </a:t>
                      </a:r>
                      <a:r>
                        <a:rPr lang="en-US" sz="1600" dirty="0">
                          <a:solidFill>
                            <a:schemeClr val="tx1"/>
                          </a:solidFill>
                          <a:effectLst/>
                        </a:rPr>
                        <a:t>you</a:t>
                      </a:r>
                      <a:r>
                        <a:rPr lang="en-US" sz="1600" spc="-55" dirty="0">
                          <a:solidFill>
                            <a:schemeClr val="tx1"/>
                          </a:solidFill>
                          <a:effectLst/>
                        </a:rPr>
                        <a:t> </a:t>
                      </a:r>
                      <a:r>
                        <a:rPr lang="en-US" sz="1600" dirty="0">
                          <a:solidFill>
                            <a:schemeClr val="tx1"/>
                          </a:solidFill>
                          <a:effectLst/>
                        </a:rPr>
                        <a:t>run</a:t>
                      </a:r>
                      <a:r>
                        <a:rPr lang="en-US" sz="1600" spc="-55" dirty="0">
                          <a:solidFill>
                            <a:schemeClr val="tx1"/>
                          </a:solidFill>
                          <a:effectLst/>
                        </a:rPr>
                        <a:t> </a:t>
                      </a:r>
                      <a:r>
                        <a:rPr lang="en-US" sz="1600" dirty="0">
                          <a:solidFill>
                            <a:schemeClr val="tx1"/>
                          </a:solidFill>
                          <a:effectLst/>
                        </a:rPr>
                        <a:t>locally</a:t>
                      </a:r>
                      <a:r>
                        <a:rPr lang="en-US" sz="1600" spc="-55" dirty="0">
                          <a:solidFill>
                            <a:schemeClr val="tx1"/>
                          </a:solidFill>
                          <a:effectLst/>
                        </a:rPr>
                        <a:t> </a:t>
                      </a:r>
                      <a:r>
                        <a:rPr lang="en-US" sz="1600" dirty="0">
                          <a:solidFill>
                            <a:schemeClr val="tx1"/>
                          </a:solidFill>
                          <a:effectLst/>
                        </a:rPr>
                        <a:t>versus</a:t>
                      </a:r>
                      <a:r>
                        <a:rPr lang="en-US" sz="1600" spc="-45" dirty="0">
                          <a:solidFill>
                            <a:schemeClr val="tx1"/>
                          </a:solidFill>
                          <a:effectLst/>
                        </a:rPr>
                        <a:t> </a:t>
                      </a:r>
                      <a:r>
                        <a:rPr lang="en-US" sz="1600" dirty="0">
                          <a:solidFill>
                            <a:schemeClr val="tx1"/>
                          </a:solidFill>
                          <a:effectLst/>
                        </a:rPr>
                        <a:t>in</a:t>
                      </a:r>
                      <a:r>
                        <a:rPr lang="en-US" sz="1600" spc="-50" dirty="0">
                          <a:solidFill>
                            <a:schemeClr val="tx1"/>
                          </a:solidFill>
                          <a:effectLst/>
                        </a:rPr>
                        <a:t> </a:t>
                      </a:r>
                      <a:r>
                        <a:rPr lang="en-US" sz="1600" dirty="0">
                          <a:solidFill>
                            <a:schemeClr val="tx1"/>
                          </a:solidFill>
                          <a:effectLst/>
                        </a:rPr>
                        <a:t>the</a:t>
                      </a:r>
                      <a:r>
                        <a:rPr lang="en-US" sz="1600" spc="-60" dirty="0">
                          <a:solidFill>
                            <a:schemeClr val="tx1"/>
                          </a:solidFill>
                          <a:effectLst/>
                        </a:rPr>
                        <a:t> </a:t>
                      </a:r>
                      <a:r>
                        <a:rPr lang="en-US" sz="1600" dirty="0">
                          <a:solidFill>
                            <a:schemeClr val="tx1"/>
                          </a:solidFill>
                          <a:effectLst/>
                        </a:rPr>
                        <a:t>cloud</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marR="152400" algn="just">
                        <a:lnSpc>
                          <a:spcPct val="107000"/>
                        </a:lnSpc>
                        <a:spcBef>
                          <a:spcPts val="175"/>
                        </a:spcBef>
                        <a:spcAft>
                          <a:spcPts val="0"/>
                        </a:spcAft>
                      </a:pPr>
                      <a:r>
                        <a:rPr lang="en-US" sz="1600" dirty="0">
                          <a:solidFill>
                            <a:schemeClr val="tx1"/>
                          </a:solidFill>
                          <a:effectLst/>
                        </a:rPr>
                        <a:t>It</a:t>
                      </a:r>
                      <a:r>
                        <a:rPr lang="en-US" sz="1600" spc="-45" dirty="0">
                          <a:solidFill>
                            <a:schemeClr val="tx1"/>
                          </a:solidFill>
                          <a:effectLst/>
                        </a:rPr>
                        <a:t> </a:t>
                      </a:r>
                      <a:r>
                        <a:rPr lang="en-US" sz="1600" dirty="0">
                          <a:solidFill>
                            <a:schemeClr val="tx1"/>
                          </a:solidFill>
                          <a:effectLst/>
                        </a:rPr>
                        <a:t>can</a:t>
                      </a:r>
                      <a:r>
                        <a:rPr lang="en-US" sz="1600" spc="-40" dirty="0">
                          <a:solidFill>
                            <a:schemeClr val="tx1"/>
                          </a:solidFill>
                          <a:effectLst/>
                        </a:rPr>
                        <a:t> </a:t>
                      </a:r>
                      <a:r>
                        <a:rPr lang="en-US" sz="1600" dirty="0">
                          <a:solidFill>
                            <a:schemeClr val="tx1"/>
                          </a:solidFill>
                          <a:effectLst/>
                        </a:rPr>
                        <a:t>be</a:t>
                      </a:r>
                      <a:r>
                        <a:rPr lang="en-US" sz="1600" spc="-45" dirty="0">
                          <a:solidFill>
                            <a:schemeClr val="tx1"/>
                          </a:solidFill>
                          <a:effectLst/>
                        </a:rPr>
                        <a:t> </a:t>
                      </a:r>
                      <a:r>
                        <a:rPr lang="en-US" sz="1600" dirty="0">
                          <a:solidFill>
                            <a:schemeClr val="tx1"/>
                          </a:solidFill>
                          <a:effectLst/>
                        </a:rPr>
                        <a:t>more</a:t>
                      </a:r>
                      <a:r>
                        <a:rPr lang="en-US" sz="1600" spc="-40" dirty="0">
                          <a:solidFill>
                            <a:schemeClr val="tx1"/>
                          </a:solidFill>
                          <a:effectLst/>
                        </a:rPr>
                        <a:t> </a:t>
                      </a:r>
                      <a:r>
                        <a:rPr lang="en-US" sz="1600" dirty="0">
                          <a:solidFill>
                            <a:schemeClr val="tx1"/>
                          </a:solidFill>
                          <a:effectLst/>
                        </a:rPr>
                        <a:t>complicated</a:t>
                      </a:r>
                      <a:r>
                        <a:rPr lang="en-US" sz="1600" spc="-45" dirty="0">
                          <a:solidFill>
                            <a:schemeClr val="tx1"/>
                          </a:solidFill>
                          <a:effectLst/>
                        </a:rPr>
                        <a:t> </a:t>
                      </a:r>
                      <a:r>
                        <a:rPr lang="en-US" sz="1600" dirty="0">
                          <a:solidFill>
                            <a:schemeClr val="tx1"/>
                          </a:solidFill>
                          <a:effectLst/>
                        </a:rPr>
                        <a:t>to</a:t>
                      </a:r>
                      <a:r>
                        <a:rPr lang="en-US" sz="1600" spc="-50" dirty="0">
                          <a:solidFill>
                            <a:schemeClr val="tx1"/>
                          </a:solidFill>
                          <a:effectLst/>
                        </a:rPr>
                        <a:t> </a:t>
                      </a:r>
                      <a:r>
                        <a:rPr lang="en-US" sz="1600" dirty="0">
                          <a:solidFill>
                            <a:schemeClr val="tx1"/>
                          </a:solidFill>
                          <a:effectLst/>
                        </a:rPr>
                        <a:t>set</a:t>
                      </a:r>
                      <a:r>
                        <a:rPr lang="en-US" sz="1600" spc="-45" dirty="0">
                          <a:solidFill>
                            <a:schemeClr val="tx1"/>
                          </a:solidFill>
                          <a:effectLst/>
                        </a:rPr>
                        <a:t> </a:t>
                      </a:r>
                      <a:r>
                        <a:rPr lang="en-US" sz="1600" dirty="0">
                          <a:solidFill>
                            <a:schemeClr val="tx1"/>
                          </a:solidFill>
                          <a:effectLst/>
                        </a:rPr>
                        <a:t>up</a:t>
                      </a:r>
                      <a:r>
                        <a:rPr lang="en-US" sz="1600" spc="-45" dirty="0">
                          <a:solidFill>
                            <a:schemeClr val="tx1"/>
                          </a:solidFill>
                          <a:effectLst/>
                        </a:rPr>
                        <a:t> </a:t>
                      </a:r>
                      <a:r>
                        <a:rPr lang="en-US" sz="1600" dirty="0">
                          <a:solidFill>
                            <a:schemeClr val="tx1"/>
                          </a:solidFill>
                          <a:effectLst/>
                        </a:rPr>
                        <a:t>and</a:t>
                      </a:r>
                      <a:r>
                        <a:rPr lang="en-US" sz="1600" spc="-235" dirty="0">
                          <a:solidFill>
                            <a:schemeClr val="tx1"/>
                          </a:solidFill>
                          <a:effectLst/>
                        </a:rPr>
                        <a:t> </a:t>
                      </a:r>
                      <a:r>
                        <a:rPr lang="en-US" sz="1600" dirty="0">
                          <a:solidFill>
                            <a:schemeClr val="tx1"/>
                          </a:solidFill>
                          <a:effectLst/>
                        </a:rPr>
                        <a:t>manage</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1376814">
                <a:tc>
                  <a:txBody>
                    <a:bodyPr/>
                    <a:lstStyle/>
                    <a:p>
                      <a:pPr marL="67945" algn="just">
                        <a:lnSpc>
                          <a:spcPct val="107000"/>
                        </a:lnSpc>
                        <a:spcBef>
                          <a:spcPts val="175"/>
                        </a:spcBef>
                        <a:spcAft>
                          <a:spcPts val="0"/>
                        </a:spcAft>
                      </a:pPr>
                      <a:r>
                        <a:rPr lang="en-US" sz="1600" dirty="0">
                          <a:solidFill>
                            <a:schemeClr val="tx1"/>
                          </a:solidFill>
                          <a:effectLst/>
                        </a:rPr>
                        <a:t>You</a:t>
                      </a:r>
                      <a:r>
                        <a:rPr lang="en-US" sz="1600" spc="-55" dirty="0">
                          <a:solidFill>
                            <a:schemeClr val="tx1"/>
                          </a:solidFill>
                          <a:effectLst/>
                        </a:rPr>
                        <a:t> </a:t>
                      </a:r>
                      <a:r>
                        <a:rPr lang="en-US" sz="1600" dirty="0">
                          <a:solidFill>
                            <a:schemeClr val="tx1"/>
                          </a:solidFill>
                          <a:effectLst/>
                        </a:rPr>
                        <a:t>can</a:t>
                      </a:r>
                      <a:r>
                        <a:rPr lang="en-US" sz="1600" spc="-50" dirty="0">
                          <a:solidFill>
                            <a:schemeClr val="tx1"/>
                          </a:solidFill>
                          <a:effectLst/>
                        </a:rPr>
                        <a:t> </a:t>
                      </a:r>
                      <a:r>
                        <a:rPr lang="en-US" sz="1600" dirty="0">
                          <a:solidFill>
                            <a:schemeClr val="tx1"/>
                          </a:solidFill>
                          <a:effectLst/>
                        </a:rPr>
                        <a:t>take</a:t>
                      </a:r>
                      <a:r>
                        <a:rPr lang="en-US" sz="1600" spc="-45" dirty="0">
                          <a:solidFill>
                            <a:schemeClr val="tx1"/>
                          </a:solidFill>
                          <a:effectLst/>
                        </a:rPr>
                        <a:t> </a:t>
                      </a:r>
                      <a:r>
                        <a:rPr lang="en-US" sz="1600" dirty="0">
                          <a:solidFill>
                            <a:schemeClr val="tx1"/>
                          </a:solidFill>
                          <a:effectLst/>
                        </a:rPr>
                        <a:t>advantage</a:t>
                      </a:r>
                      <a:r>
                        <a:rPr lang="en-US" sz="1600" spc="-50" dirty="0">
                          <a:solidFill>
                            <a:schemeClr val="tx1"/>
                          </a:solidFill>
                          <a:effectLst/>
                        </a:rPr>
                        <a:t> </a:t>
                      </a:r>
                      <a:r>
                        <a:rPr lang="en-US" sz="1600" dirty="0">
                          <a:solidFill>
                            <a:schemeClr val="tx1"/>
                          </a:solidFill>
                          <a:effectLst/>
                        </a:rPr>
                        <a:t>of</a:t>
                      </a:r>
                      <a:r>
                        <a:rPr lang="en-US" sz="1600" spc="-50" dirty="0">
                          <a:solidFill>
                            <a:schemeClr val="tx1"/>
                          </a:solidFill>
                          <a:effectLst/>
                        </a:rPr>
                        <a:t> </a:t>
                      </a:r>
                      <a:r>
                        <a:rPr lang="en-US" sz="1600" dirty="0">
                          <a:solidFill>
                            <a:schemeClr val="tx1"/>
                          </a:solidFill>
                          <a:effectLst/>
                        </a:rPr>
                        <a:t>economies</a:t>
                      </a:r>
                      <a:r>
                        <a:rPr lang="en-US" sz="1600" spc="-45" dirty="0">
                          <a:solidFill>
                            <a:schemeClr val="tx1"/>
                          </a:solidFill>
                          <a:effectLst/>
                        </a:rPr>
                        <a:t> </a:t>
                      </a:r>
                      <a:r>
                        <a:rPr lang="en-US" sz="1600" dirty="0">
                          <a:solidFill>
                            <a:schemeClr val="tx1"/>
                          </a:solidFill>
                          <a:effectLst/>
                        </a:rPr>
                        <a:t>of</a:t>
                      </a:r>
                      <a:r>
                        <a:rPr lang="en-US" sz="1600" spc="-55" dirty="0">
                          <a:solidFill>
                            <a:schemeClr val="tx1"/>
                          </a:solidFill>
                          <a:effectLst/>
                        </a:rPr>
                        <a:t> </a:t>
                      </a:r>
                      <a:r>
                        <a:rPr lang="en-US" sz="1600" dirty="0">
                          <a:solidFill>
                            <a:schemeClr val="tx1"/>
                          </a:solidFill>
                          <a:effectLst/>
                        </a:rPr>
                        <a:t>scale</a:t>
                      </a:r>
                      <a:r>
                        <a:rPr lang="en-US" sz="1600" spc="-40" dirty="0">
                          <a:solidFill>
                            <a:schemeClr val="tx1"/>
                          </a:solidFill>
                          <a:effectLst/>
                        </a:rPr>
                        <a:t> </a:t>
                      </a:r>
                      <a:r>
                        <a:rPr lang="en-US" sz="1600" dirty="0">
                          <a:solidFill>
                            <a:schemeClr val="tx1"/>
                          </a:solidFill>
                          <a:effectLst/>
                        </a:rPr>
                        <a:t>from</a:t>
                      </a:r>
                      <a:r>
                        <a:rPr lang="en-US" sz="1600" spc="-50" dirty="0">
                          <a:solidFill>
                            <a:schemeClr val="tx1"/>
                          </a:solidFill>
                          <a:effectLst/>
                        </a:rPr>
                        <a:t> </a:t>
                      </a:r>
                      <a:r>
                        <a:rPr lang="en-US" sz="1600" dirty="0">
                          <a:solidFill>
                            <a:schemeClr val="tx1"/>
                          </a:solidFill>
                          <a:effectLst/>
                        </a:rPr>
                        <a:t>public</a:t>
                      </a:r>
                      <a:r>
                        <a:rPr lang="en-US" sz="1600" spc="-45" dirty="0">
                          <a:solidFill>
                            <a:schemeClr val="tx1"/>
                          </a:solidFill>
                          <a:effectLst/>
                        </a:rPr>
                        <a:t> </a:t>
                      </a:r>
                      <a:r>
                        <a:rPr lang="en-US" sz="1600" dirty="0">
                          <a:solidFill>
                            <a:schemeClr val="tx1"/>
                          </a:solidFill>
                          <a:effectLst/>
                        </a:rPr>
                        <a:t>cloud</a:t>
                      </a:r>
                      <a:r>
                        <a:rPr lang="en-US" sz="1600" spc="5" dirty="0">
                          <a:solidFill>
                            <a:schemeClr val="tx1"/>
                          </a:solidFill>
                          <a:effectLst/>
                        </a:rPr>
                        <a:t> </a:t>
                      </a:r>
                      <a:r>
                        <a:rPr lang="en-US" sz="1600" dirty="0">
                          <a:solidFill>
                            <a:schemeClr val="tx1"/>
                          </a:solidFill>
                          <a:effectLst/>
                        </a:rPr>
                        <a:t>providers</a:t>
                      </a:r>
                      <a:r>
                        <a:rPr lang="en-US" sz="1600" spc="-35" dirty="0">
                          <a:solidFill>
                            <a:schemeClr val="tx1"/>
                          </a:solidFill>
                          <a:effectLst/>
                        </a:rPr>
                        <a:t> </a:t>
                      </a:r>
                      <a:r>
                        <a:rPr lang="en-US" sz="1600" dirty="0">
                          <a:solidFill>
                            <a:schemeClr val="tx1"/>
                          </a:solidFill>
                          <a:effectLst/>
                        </a:rPr>
                        <a:t>for</a:t>
                      </a:r>
                      <a:r>
                        <a:rPr lang="en-US" sz="1600" spc="-40" dirty="0">
                          <a:solidFill>
                            <a:schemeClr val="tx1"/>
                          </a:solidFill>
                          <a:effectLst/>
                        </a:rPr>
                        <a:t> </a:t>
                      </a:r>
                      <a:r>
                        <a:rPr lang="en-US" sz="1600" dirty="0">
                          <a:solidFill>
                            <a:schemeClr val="tx1"/>
                          </a:solidFill>
                          <a:effectLst/>
                        </a:rPr>
                        <a:t>services</a:t>
                      </a:r>
                      <a:r>
                        <a:rPr lang="en-US" sz="1600" spc="-30" dirty="0">
                          <a:solidFill>
                            <a:schemeClr val="tx1"/>
                          </a:solidFill>
                          <a:effectLst/>
                        </a:rPr>
                        <a:t> </a:t>
                      </a:r>
                      <a:r>
                        <a:rPr lang="en-US" sz="1600" dirty="0">
                          <a:solidFill>
                            <a:schemeClr val="tx1"/>
                          </a:solidFill>
                          <a:effectLst/>
                        </a:rPr>
                        <a:t>and</a:t>
                      </a:r>
                      <a:r>
                        <a:rPr lang="en-US" sz="1600" spc="-35" dirty="0">
                          <a:solidFill>
                            <a:schemeClr val="tx1"/>
                          </a:solidFill>
                          <a:effectLst/>
                        </a:rPr>
                        <a:t> </a:t>
                      </a:r>
                      <a:r>
                        <a:rPr lang="en-US" sz="1600" dirty="0">
                          <a:solidFill>
                            <a:schemeClr val="tx1"/>
                          </a:solidFill>
                          <a:effectLst/>
                        </a:rPr>
                        <a:t>resources</a:t>
                      </a:r>
                      <a:r>
                        <a:rPr lang="en-US" sz="1600" spc="-30" dirty="0">
                          <a:solidFill>
                            <a:schemeClr val="tx1"/>
                          </a:solidFill>
                          <a:effectLst/>
                        </a:rPr>
                        <a:t> </a:t>
                      </a:r>
                      <a:r>
                        <a:rPr lang="en-US" sz="1600" dirty="0">
                          <a:solidFill>
                            <a:schemeClr val="tx1"/>
                          </a:solidFill>
                          <a:effectLst/>
                        </a:rPr>
                        <a:t>where</a:t>
                      </a:r>
                      <a:r>
                        <a:rPr lang="en-US" sz="1600" spc="-35" dirty="0">
                          <a:solidFill>
                            <a:schemeClr val="tx1"/>
                          </a:solidFill>
                          <a:effectLst/>
                        </a:rPr>
                        <a:t> </a:t>
                      </a:r>
                      <a:r>
                        <a:rPr lang="en-US" sz="1600" dirty="0">
                          <a:solidFill>
                            <a:schemeClr val="tx1"/>
                          </a:solidFill>
                          <a:effectLst/>
                        </a:rPr>
                        <a:t>it’s</a:t>
                      </a:r>
                      <a:r>
                        <a:rPr lang="en-US" sz="1600" spc="-30" dirty="0">
                          <a:solidFill>
                            <a:schemeClr val="tx1"/>
                          </a:solidFill>
                          <a:effectLst/>
                        </a:rPr>
                        <a:t> </a:t>
                      </a:r>
                      <a:r>
                        <a:rPr lang="en-US" sz="1600" dirty="0">
                          <a:solidFill>
                            <a:schemeClr val="tx1"/>
                          </a:solidFill>
                          <a:effectLst/>
                        </a:rPr>
                        <a:t>cheaper,</a:t>
                      </a:r>
                      <a:r>
                        <a:rPr lang="en-US" sz="1600" spc="-30" dirty="0">
                          <a:solidFill>
                            <a:schemeClr val="tx1"/>
                          </a:solidFill>
                          <a:effectLst/>
                        </a:rPr>
                        <a:t> </a:t>
                      </a:r>
                      <a:r>
                        <a:rPr lang="en-US" sz="1600" dirty="0">
                          <a:solidFill>
                            <a:schemeClr val="tx1"/>
                          </a:solidFill>
                          <a:effectLst/>
                        </a:rPr>
                        <a:t>and</a:t>
                      </a:r>
                      <a:r>
                        <a:rPr lang="en-US" sz="1600" spc="-35" dirty="0">
                          <a:solidFill>
                            <a:schemeClr val="tx1"/>
                          </a:solidFill>
                          <a:effectLst/>
                        </a:rPr>
                        <a:t> </a:t>
                      </a:r>
                      <a:r>
                        <a:rPr lang="en-US" sz="1600" dirty="0">
                          <a:solidFill>
                            <a:schemeClr val="tx1"/>
                          </a:solidFill>
                          <a:effectLst/>
                        </a:rPr>
                        <a:t>then</a:t>
                      </a:r>
                      <a:r>
                        <a:rPr lang="en-US" sz="1600" spc="-235" dirty="0">
                          <a:solidFill>
                            <a:schemeClr val="tx1"/>
                          </a:solidFill>
                          <a:effectLst/>
                        </a:rPr>
                        <a:t> </a:t>
                      </a:r>
                      <a:r>
                        <a:rPr lang="en-US" sz="1600" dirty="0">
                          <a:solidFill>
                            <a:schemeClr val="tx1"/>
                          </a:solidFill>
                          <a:effectLst/>
                        </a:rPr>
                        <a:t>supplement</a:t>
                      </a:r>
                      <a:r>
                        <a:rPr lang="en-US" sz="1600" spc="-15" dirty="0">
                          <a:solidFill>
                            <a:schemeClr val="tx1"/>
                          </a:solidFill>
                          <a:effectLst/>
                        </a:rPr>
                        <a:t> </a:t>
                      </a:r>
                      <a:r>
                        <a:rPr lang="en-US" sz="1600" dirty="0">
                          <a:solidFill>
                            <a:schemeClr val="tx1"/>
                          </a:solidFill>
                          <a:effectLst/>
                        </a:rPr>
                        <a:t>with</a:t>
                      </a:r>
                      <a:r>
                        <a:rPr lang="en-US" sz="1600" spc="-15" dirty="0">
                          <a:solidFill>
                            <a:schemeClr val="tx1"/>
                          </a:solidFill>
                          <a:effectLst/>
                        </a:rPr>
                        <a:t> </a:t>
                      </a:r>
                      <a:r>
                        <a:rPr lang="en-US" sz="1600" dirty="0">
                          <a:solidFill>
                            <a:schemeClr val="tx1"/>
                          </a:solidFill>
                          <a:effectLst/>
                        </a:rPr>
                        <a:t>your</a:t>
                      </a:r>
                      <a:r>
                        <a:rPr lang="en-US" sz="1600" spc="-20" dirty="0">
                          <a:solidFill>
                            <a:schemeClr val="tx1"/>
                          </a:solidFill>
                          <a:effectLst/>
                        </a:rPr>
                        <a:t> </a:t>
                      </a:r>
                      <a:r>
                        <a:rPr lang="en-US" sz="1600" dirty="0">
                          <a:solidFill>
                            <a:schemeClr val="tx1"/>
                          </a:solidFill>
                          <a:effectLst/>
                        </a:rPr>
                        <a:t>own</a:t>
                      </a:r>
                      <a:r>
                        <a:rPr lang="en-US" sz="1600" spc="-5" dirty="0">
                          <a:solidFill>
                            <a:schemeClr val="tx1"/>
                          </a:solidFill>
                          <a:effectLst/>
                        </a:rPr>
                        <a:t> </a:t>
                      </a:r>
                      <a:r>
                        <a:rPr lang="en-US" sz="1600" dirty="0">
                          <a:solidFill>
                            <a:schemeClr val="tx1"/>
                          </a:solidFill>
                          <a:effectLst/>
                        </a:rPr>
                        <a:t>equipment</a:t>
                      </a:r>
                      <a:r>
                        <a:rPr lang="en-US" sz="1600" spc="-15" dirty="0">
                          <a:solidFill>
                            <a:schemeClr val="tx1"/>
                          </a:solidFill>
                          <a:effectLst/>
                        </a:rPr>
                        <a:t> </a:t>
                      </a:r>
                      <a:r>
                        <a:rPr lang="en-US" sz="1600" dirty="0">
                          <a:solidFill>
                            <a:schemeClr val="tx1"/>
                          </a:solidFill>
                          <a:effectLst/>
                        </a:rPr>
                        <a:t>when</a:t>
                      </a:r>
                      <a:r>
                        <a:rPr lang="en-US" sz="1600" spc="-20" dirty="0">
                          <a:solidFill>
                            <a:schemeClr val="tx1"/>
                          </a:solidFill>
                          <a:effectLst/>
                        </a:rPr>
                        <a:t> </a:t>
                      </a:r>
                      <a:r>
                        <a:rPr lang="en-US" sz="1600" dirty="0">
                          <a:solidFill>
                            <a:schemeClr val="tx1"/>
                          </a:solidFill>
                          <a:effectLst/>
                        </a:rPr>
                        <a:t>it’s not</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algn="just">
                        <a:lnSpc>
                          <a:spcPct val="107000"/>
                        </a:lnSpc>
                        <a:spcBef>
                          <a:spcPts val="175"/>
                        </a:spcBef>
                        <a:spcAft>
                          <a:spcPts val="0"/>
                        </a:spcAft>
                      </a:pPr>
                      <a:r>
                        <a:rPr lang="en-US" sz="1600" dirty="0">
                          <a:solidFill>
                            <a:schemeClr val="tx1"/>
                          </a:solidFill>
                          <a:effectLst/>
                        </a:rPr>
                        <a:t> </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r h="1376814">
                <a:tc>
                  <a:txBody>
                    <a:bodyPr/>
                    <a:lstStyle/>
                    <a:p>
                      <a:pPr marL="67945" algn="just">
                        <a:lnSpc>
                          <a:spcPct val="107000"/>
                        </a:lnSpc>
                        <a:spcBef>
                          <a:spcPts val="175"/>
                        </a:spcBef>
                        <a:spcAft>
                          <a:spcPts val="0"/>
                        </a:spcAft>
                      </a:pPr>
                      <a:r>
                        <a:rPr lang="en-US" sz="1600" dirty="0">
                          <a:solidFill>
                            <a:schemeClr val="tx1"/>
                          </a:solidFill>
                          <a:effectLst/>
                        </a:rPr>
                        <a:t>You</a:t>
                      </a:r>
                      <a:r>
                        <a:rPr lang="en-US" sz="1600" spc="-65" dirty="0">
                          <a:solidFill>
                            <a:schemeClr val="tx1"/>
                          </a:solidFill>
                          <a:effectLst/>
                        </a:rPr>
                        <a:t> </a:t>
                      </a:r>
                      <a:r>
                        <a:rPr lang="en-US" sz="1600" dirty="0">
                          <a:solidFill>
                            <a:schemeClr val="tx1"/>
                          </a:solidFill>
                          <a:effectLst/>
                        </a:rPr>
                        <a:t>can</a:t>
                      </a:r>
                      <a:r>
                        <a:rPr lang="en-US" sz="1600" spc="-55" dirty="0">
                          <a:solidFill>
                            <a:schemeClr val="tx1"/>
                          </a:solidFill>
                          <a:effectLst/>
                        </a:rPr>
                        <a:t> </a:t>
                      </a:r>
                      <a:r>
                        <a:rPr lang="en-US" sz="1600" dirty="0">
                          <a:solidFill>
                            <a:schemeClr val="tx1"/>
                          </a:solidFill>
                          <a:effectLst/>
                        </a:rPr>
                        <a:t>use</a:t>
                      </a:r>
                      <a:r>
                        <a:rPr lang="en-US" sz="1600" spc="-55" dirty="0">
                          <a:solidFill>
                            <a:schemeClr val="tx1"/>
                          </a:solidFill>
                          <a:effectLst/>
                        </a:rPr>
                        <a:t> </a:t>
                      </a:r>
                      <a:r>
                        <a:rPr lang="en-US" sz="1600" dirty="0">
                          <a:solidFill>
                            <a:schemeClr val="tx1"/>
                          </a:solidFill>
                          <a:effectLst/>
                        </a:rPr>
                        <a:t>your</a:t>
                      </a:r>
                      <a:r>
                        <a:rPr lang="en-US" sz="1600" spc="-60" dirty="0">
                          <a:solidFill>
                            <a:schemeClr val="tx1"/>
                          </a:solidFill>
                          <a:effectLst/>
                        </a:rPr>
                        <a:t> </a:t>
                      </a:r>
                      <a:r>
                        <a:rPr lang="en-US" sz="1600" dirty="0">
                          <a:solidFill>
                            <a:schemeClr val="tx1"/>
                          </a:solidFill>
                          <a:effectLst/>
                        </a:rPr>
                        <a:t>own</a:t>
                      </a:r>
                      <a:r>
                        <a:rPr lang="en-US" sz="1600" spc="-60" dirty="0">
                          <a:solidFill>
                            <a:schemeClr val="tx1"/>
                          </a:solidFill>
                          <a:effectLst/>
                        </a:rPr>
                        <a:t> </a:t>
                      </a:r>
                      <a:r>
                        <a:rPr lang="en-US" sz="1600" dirty="0">
                          <a:solidFill>
                            <a:schemeClr val="tx1"/>
                          </a:solidFill>
                          <a:effectLst/>
                        </a:rPr>
                        <a:t>equipment</a:t>
                      </a:r>
                      <a:r>
                        <a:rPr lang="en-US" sz="1600" spc="-55" dirty="0">
                          <a:solidFill>
                            <a:schemeClr val="tx1"/>
                          </a:solidFill>
                          <a:effectLst/>
                        </a:rPr>
                        <a:t> </a:t>
                      </a:r>
                      <a:r>
                        <a:rPr lang="en-US" sz="1600" dirty="0">
                          <a:solidFill>
                            <a:schemeClr val="tx1"/>
                          </a:solidFill>
                          <a:effectLst/>
                        </a:rPr>
                        <a:t>to</a:t>
                      </a:r>
                      <a:r>
                        <a:rPr lang="en-US" sz="1600" spc="-60" dirty="0">
                          <a:solidFill>
                            <a:schemeClr val="tx1"/>
                          </a:solidFill>
                          <a:effectLst/>
                        </a:rPr>
                        <a:t> </a:t>
                      </a:r>
                      <a:r>
                        <a:rPr lang="en-US" sz="1600" dirty="0">
                          <a:solidFill>
                            <a:schemeClr val="tx1"/>
                          </a:solidFill>
                          <a:effectLst/>
                        </a:rPr>
                        <a:t>meet</a:t>
                      </a:r>
                      <a:r>
                        <a:rPr lang="en-US" sz="1600" spc="-50" dirty="0">
                          <a:solidFill>
                            <a:schemeClr val="tx1"/>
                          </a:solidFill>
                          <a:effectLst/>
                        </a:rPr>
                        <a:t> </a:t>
                      </a:r>
                      <a:r>
                        <a:rPr lang="en-US" sz="1600" dirty="0">
                          <a:solidFill>
                            <a:schemeClr val="tx1"/>
                          </a:solidFill>
                          <a:effectLst/>
                        </a:rPr>
                        <a:t>security,</a:t>
                      </a:r>
                      <a:r>
                        <a:rPr lang="en-US" sz="1600" spc="-55" dirty="0">
                          <a:solidFill>
                            <a:schemeClr val="tx1"/>
                          </a:solidFill>
                          <a:effectLst/>
                        </a:rPr>
                        <a:t> </a:t>
                      </a:r>
                      <a:r>
                        <a:rPr lang="en-US" sz="1600" dirty="0">
                          <a:solidFill>
                            <a:schemeClr val="tx1"/>
                          </a:solidFill>
                          <a:effectLst/>
                        </a:rPr>
                        <a:t>compliance,</a:t>
                      </a:r>
                      <a:r>
                        <a:rPr lang="en-US" sz="1600" spc="-60" dirty="0">
                          <a:solidFill>
                            <a:schemeClr val="tx1"/>
                          </a:solidFill>
                          <a:effectLst/>
                        </a:rPr>
                        <a:t> </a:t>
                      </a:r>
                      <a:r>
                        <a:rPr lang="en-US" sz="1600" dirty="0">
                          <a:solidFill>
                            <a:schemeClr val="tx1"/>
                          </a:solidFill>
                          <a:effectLst/>
                        </a:rPr>
                        <a:t>or</a:t>
                      </a:r>
                      <a:r>
                        <a:rPr lang="en-US" sz="1600" spc="-235" dirty="0">
                          <a:solidFill>
                            <a:schemeClr val="tx1"/>
                          </a:solidFill>
                          <a:effectLst/>
                        </a:rPr>
                        <a:t> </a:t>
                      </a:r>
                      <a:r>
                        <a:rPr lang="en-US" sz="1600" dirty="0">
                          <a:solidFill>
                            <a:schemeClr val="tx1"/>
                          </a:solidFill>
                          <a:effectLst/>
                        </a:rPr>
                        <a:t>legacy scenarios where you need to completely control the</a:t>
                      </a:r>
                      <a:r>
                        <a:rPr lang="en-US" sz="1600" spc="5" dirty="0">
                          <a:solidFill>
                            <a:schemeClr val="tx1"/>
                          </a:solidFill>
                          <a:effectLst/>
                        </a:rPr>
                        <a:t> </a:t>
                      </a:r>
                      <a:r>
                        <a:rPr lang="en-US" sz="1600" dirty="0">
                          <a:solidFill>
                            <a:schemeClr val="tx1"/>
                          </a:solidFill>
                          <a:effectLst/>
                        </a:rPr>
                        <a:t>environment</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c>
                  <a:txBody>
                    <a:bodyPr/>
                    <a:lstStyle/>
                    <a:p>
                      <a:pPr marL="67945" algn="just">
                        <a:lnSpc>
                          <a:spcPct val="107000"/>
                        </a:lnSpc>
                        <a:spcBef>
                          <a:spcPts val="175"/>
                        </a:spcBef>
                        <a:spcAft>
                          <a:spcPts val="0"/>
                        </a:spcAft>
                      </a:pPr>
                      <a:r>
                        <a:rPr lang="en-US" sz="1600" dirty="0">
                          <a:solidFill>
                            <a:schemeClr val="tx1"/>
                          </a:solidFill>
                          <a:effectLst/>
                        </a:rPr>
                        <a:t> </a:t>
                      </a:r>
                      <a:endParaRPr lang="en-IN" sz="1600" dirty="0">
                        <a:solidFill>
                          <a:schemeClr val="tx1"/>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txBody>
                  <a:tcPr marL="0" marR="0" marT="0" marB="0">
                    <a:solidFill>
                      <a:schemeClr val="bg1"/>
                    </a:solidFill>
                  </a:tcPr>
                </a:tc>
              </a:tr>
            </a:tbl>
          </a:graphicData>
        </a:graphic>
      </p:graphicFrame>
    </p:spTree>
    <p:extLst>
      <p:ext uri="{BB962C8B-B14F-4D97-AF65-F5344CB8AC3E}">
        <p14:creationId xmlns:p14="http://schemas.microsoft.com/office/powerpoint/2010/main" val="4028025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bdul\Downloads\WhatsApp Image 2022-06-29 at 7.16.45 A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295400"/>
            <a:ext cx="5349880" cy="3471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smtClean="0"/>
              <a:t>Azure Resource manager ARM</a:t>
            </a:r>
            <a:endParaRPr lang="en-IN" dirty="0"/>
          </a:p>
        </p:txBody>
      </p:sp>
    </p:spTree>
    <p:extLst>
      <p:ext uri="{BB962C8B-B14F-4D97-AF65-F5344CB8AC3E}">
        <p14:creationId xmlns:p14="http://schemas.microsoft.com/office/powerpoint/2010/main" val="2520725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rPr>
              <a:t>Managed services </a:t>
            </a:r>
          </a:p>
        </p:txBody>
      </p:sp>
      <p:sp>
        <p:nvSpPr>
          <p:cNvPr id="3" name="Content Placeholder 2"/>
          <p:cNvSpPr>
            <a:spLocks noGrp="1"/>
          </p:cNvSpPr>
          <p:nvPr>
            <p:ph idx="1"/>
          </p:nvPr>
        </p:nvSpPr>
        <p:spPr/>
        <p:txBody>
          <a:bodyPr/>
          <a:lstStyle/>
          <a:p>
            <a:r>
              <a:rPr lang="en-IN" dirty="0" smtClean="0"/>
              <a:t>IAAS </a:t>
            </a:r>
          </a:p>
          <a:p>
            <a:r>
              <a:rPr lang="en-IN" dirty="0" smtClean="0"/>
              <a:t>PAAS</a:t>
            </a:r>
          </a:p>
          <a:p>
            <a:r>
              <a:rPr lang="en-IN" dirty="0" smtClean="0"/>
              <a:t>SAAS</a:t>
            </a:r>
            <a:endParaRPr lang="en-IN" dirty="0"/>
          </a:p>
        </p:txBody>
      </p:sp>
    </p:spTree>
    <p:extLst>
      <p:ext uri="{BB962C8B-B14F-4D97-AF65-F5344CB8AC3E}">
        <p14:creationId xmlns:p14="http://schemas.microsoft.com/office/powerpoint/2010/main" val="3246677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 service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43000"/>
            <a:ext cx="7707586"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a:solidFill>
                  <a:srgbClr val="FF0000"/>
                </a:solidFill>
              </a:rPr>
              <a:t>IAAS PASS SASS</a:t>
            </a:r>
            <a:endParaRPr lang="en-IN" b="1" dirty="0">
              <a:solidFill>
                <a:srgbClr val="FF0000"/>
              </a:solidFill>
            </a:endParaRPr>
          </a:p>
        </p:txBody>
      </p:sp>
    </p:spTree>
    <p:extLst>
      <p:ext uri="{BB962C8B-B14F-4D97-AF65-F5344CB8AC3E}">
        <p14:creationId xmlns:p14="http://schemas.microsoft.com/office/powerpoint/2010/main" val="2171669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solidFill>
                  <a:srgbClr val="FF0000"/>
                </a:solidFill>
                <a:latin typeface="Algerian" pitchFamily="82" charset="0"/>
              </a:rPr>
              <a:t>Software development lifecycle</a:t>
            </a:r>
            <a:endParaRPr lang="en-IN" sz="3600" dirty="0">
              <a:solidFill>
                <a:srgbClr val="FF0000"/>
              </a:solidFill>
              <a:latin typeface="Algerian" pitchFamily="82"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292" y="1684948"/>
            <a:ext cx="5604742"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43600" y="1276705"/>
            <a:ext cx="6096000" cy="6186309"/>
          </a:xfrm>
          <a:prstGeom prst="rect">
            <a:avLst/>
          </a:prstGeom>
        </p:spPr>
        <p:txBody>
          <a:bodyPr>
            <a:spAutoFit/>
          </a:bodyPr>
          <a:lstStyle/>
          <a:p>
            <a:r>
              <a:rPr lang="en-US" b="1" dirty="0" smtClean="0">
                <a:latin typeface="Calisto MT" pitchFamily="18" charset="0"/>
              </a:rPr>
              <a:t>Advantages:</a:t>
            </a:r>
            <a:endParaRPr lang="en-US" b="1" dirty="0">
              <a:latin typeface="Calisto MT" pitchFamily="18" charset="0"/>
            </a:endParaRPr>
          </a:p>
          <a:p>
            <a:pPr marL="285750" indent="-285750">
              <a:buFont typeface="Arial" pitchFamily="34" charset="0"/>
              <a:buChar char="•"/>
            </a:pPr>
            <a:r>
              <a:rPr lang="en-US" dirty="0" smtClean="0"/>
              <a:t>Before </a:t>
            </a:r>
            <a:r>
              <a:rPr lang="en-US" dirty="0"/>
              <a:t>the next phase of development, each phase must be </a:t>
            </a:r>
            <a:r>
              <a:rPr lang="en-US" dirty="0" smtClean="0"/>
              <a:t>completed</a:t>
            </a:r>
          </a:p>
          <a:p>
            <a:pPr marL="285750" indent="-285750">
              <a:buFont typeface="Arial" pitchFamily="34" charset="0"/>
              <a:buChar char="•"/>
            </a:pPr>
            <a:r>
              <a:rPr lang="en-US" dirty="0"/>
              <a:t>They should perform quality assurance test (Verification and Validation) before completing each stage</a:t>
            </a:r>
          </a:p>
          <a:p>
            <a:pPr marL="285750" indent="-285750">
              <a:buFont typeface="Arial" pitchFamily="34" charset="0"/>
              <a:buChar char="•"/>
            </a:pPr>
            <a:r>
              <a:rPr lang="en-US" dirty="0"/>
              <a:t>Elaborate documentation is done at every phase of the software’s development cycle</a:t>
            </a:r>
          </a:p>
          <a:p>
            <a:pPr marL="285750" indent="-285750">
              <a:buFont typeface="Arial" pitchFamily="34" charset="0"/>
              <a:buChar char="•"/>
            </a:pPr>
            <a:r>
              <a:rPr lang="en-US" dirty="0"/>
              <a:t>Suited for smaller projects where requirements are well </a:t>
            </a:r>
            <a:r>
              <a:rPr lang="en-US" dirty="0" smtClean="0"/>
              <a:t>defined</a:t>
            </a:r>
          </a:p>
          <a:p>
            <a:r>
              <a:rPr lang="en-US" b="1" dirty="0" smtClean="0">
                <a:latin typeface="Calisto MT" pitchFamily="18" charset="0"/>
              </a:rPr>
              <a:t>Disadvantages:</a:t>
            </a:r>
          </a:p>
          <a:p>
            <a:pPr marL="285750" indent="-285750">
              <a:buFont typeface="Arial" pitchFamily="34" charset="0"/>
              <a:buChar char="•"/>
            </a:pPr>
            <a:r>
              <a:rPr lang="en-US" dirty="0"/>
              <a:t>Error can be fixed only during the phase</a:t>
            </a:r>
          </a:p>
          <a:p>
            <a:pPr marL="285750" indent="-285750">
              <a:buFont typeface="Arial" pitchFamily="34" charset="0"/>
              <a:buChar char="•"/>
            </a:pPr>
            <a:r>
              <a:rPr lang="en-US" dirty="0"/>
              <a:t>It is not desirable for complex project where requirement changes frequently</a:t>
            </a:r>
          </a:p>
          <a:p>
            <a:pPr marL="285750" indent="-285750">
              <a:buFont typeface="Arial" pitchFamily="34" charset="0"/>
              <a:buChar char="•"/>
            </a:pPr>
            <a:r>
              <a:rPr lang="en-US" dirty="0"/>
              <a:t>Testing period comes quite late in the developmental process</a:t>
            </a:r>
          </a:p>
          <a:p>
            <a:pPr marL="285750" indent="-285750">
              <a:buFont typeface="Arial" pitchFamily="34" charset="0"/>
              <a:buChar char="•"/>
            </a:pPr>
            <a:r>
              <a:rPr lang="en-US" dirty="0"/>
              <a:t>Clients valuable feedback cannot be included with ongoing development phase</a:t>
            </a:r>
          </a:p>
          <a:p>
            <a:pPr marL="285750" indent="-285750">
              <a:buFont typeface="Arial" pitchFamily="34" charset="0"/>
              <a:buChar char="•"/>
            </a:pPr>
            <a:r>
              <a:rPr lang="en-US" dirty="0"/>
              <a:t>Small changes or errors that arise in the completed software may cause a lot of problems</a:t>
            </a:r>
          </a:p>
          <a:p>
            <a:endParaRPr lang="en-US" dirty="0">
              <a:latin typeface="Calisto MT" pitchFamily="18" charset="0"/>
            </a:endParaRPr>
          </a:p>
          <a:p>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794349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tx2">
                    <a:lumMod val="60000"/>
                    <a:lumOff val="40000"/>
                  </a:schemeClr>
                </a:solidFill>
              </a:rPr>
              <a:t>IAAS (</a:t>
            </a:r>
            <a:r>
              <a:rPr lang="en-US" sz="4000" b="1" dirty="0">
                <a:solidFill>
                  <a:schemeClr val="tx2">
                    <a:lumMod val="60000"/>
                    <a:lumOff val="40000"/>
                  </a:schemeClr>
                </a:solidFill>
              </a:rPr>
              <a:t>Infrastructure</a:t>
            </a:r>
            <a:r>
              <a:rPr lang="en-IN" sz="4000" b="1" dirty="0">
                <a:solidFill>
                  <a:schemeClr val="tx2">
                    <a:lumMod val="60000"/>
                    <a:lumOff val="40000"/>
                  </a:schemeClr>
                </a:solidFill>
              </a:rPr>
              <a:t> As a service)</a:t>
            </a:r>
          </a:p>
        </p:txBody>
      </p:sp>
      <p:pic>
        <p:nvPicPr>
          <p:cNvPr id="8" name="Content Placeholder 7"/>
          <p:cNvPicPr>
            <a:picLocks noGrp="1" noChangeAspect="1"/>
          </p:cNvPicPr>
          <p:nvPr>
            <p:ph idx="1"/>
          </p:nvPr>
        </p:nvPicPr>
        <p:blipFill>
          <a:blip r:embed="rId2"/>
          <a:stretch>
            <a:fillRect/>
          </a:stretch>
        </p:blipFill>
        <p:spPr>
          <a:xfrm>
            <a:off x="2362200" y="1600200"/>
            <a:ext cx="3031958" cy="4800600"/>
          </a:xfrm>
          <a:prstGeom prst="rect">
            <a:avLst/>
          </a:prstGeom>
        </p:spPr>
      </p:pic>
      <p:sp>
        <p:nvSpPr>
          <p:cNvPr id="9" name="Rectangle 8"/>
          <p:cNvSpPr/>
          <p:nvPr/>
        </p:nvSpPr>
        <p:spPr>
          <a:xfrm>
            <a:off x="5181600" y="1327584"/>
            <a:ext cx="4572000" cy="3477875"/>
          </a:xfrm>
          <a:prstGeom prst="rect">
            <a:avLst/>
          </a:prstGeom>
        </p:spPr>
        <p:txBody>
          <a:bodyPr>
            <a:spAutoFit/>
          </a:bodyPr>
          <a:lstStyle/>
          <a:p>
            <a:pPr marL="285750" indent="-285750">
              <a:buFont typeface="Wingdings" panose="05000000000000000000" pitchFamily="2" charset="2"/>
              <a:buChar char="v"/>
            </a:pPr>
            <a:r>
              <a:rPr lang="en-US" sz="2000" dirty="0"/>
              <a:t>Infrastructure as a Service (</a:t>
            </a:r>
            <a:r>
              <a:rPr lang="en-US" sz="2000" dirty="0" err="1"/>
              <a:t>IaaS</a:t>
            </a:r>
            <a:r>
              <a:rPr lang="en-US" sz="2000" dirty="0"/>
              <a:t>) in Azure provides virtualized computing resources over the internet.</a:t>
            </a:r>
          </a:p>
          <a:p>
            <a:pPr marL="285750" indent="-285750">
              <a:buFont typeface="Wingdings" panose="05000000000000000000" pitchFamily="2" charset="2"/>
              <a:buChar char="v"/>
            </a:pPr>
            <a:r>
              <a:rPr lang="en-US" sz="2000" dirty="0"/>
              <a:t> It allows users to rent virtual machines, storage, and networking infrastructure on a pay-as-you-go basis. </a:t>
            </a:r>
          </a:p>
          <a:p>
            <a:pPr marL="285750" indent="-285750">
              <a:buFont typeface="Wingdings" panose="05000000000000000000" pitchFamily="2" charset="2"/>
              <a:buChar char="v"/>
            </a:pPr>
            <a:r>
              <a:rPr lang="en-US" sz="2000" dirty="0"/>
              <a:t>With </a:t>
            </a:r>
            <a:r>
              <a:rPr lang="en-US" sz="2000" dirty="0" err="1"/>
              <a:t>IaaS</a:t>
            </a:r>
            <a:r>
              <a:rPr lang="en-US" sz="2000" dirty="0"/>
              <a:t>, organizations can avoid the cost and complexity of owning and maintaining physical servers and data centers. </a:t>
            </a:r>
          </a:p>
          <a:p>
            <a:pPr marL="285750" indent="-285750">
              <a:buFont typeface="Wingdings" panose="05000000000000000000" pitchFamily="2" charset="2"/>
              <a:buChar char="v"/>
            </a:pPr>
            <a:r>
              <a:rPr lang="en-US" sz="2000" dirty="0"/>
              <a:t>Ex: virtual machines </a:t>
            </a:r>
          </a:p>
        </p:txBody>
      </p:sp>
    </p:spTree>
    <p:extLst>
      <p:ext uri="{BB962C8B-B14F-4D97-AF65-F5344CB8AC3E}">
        <p14:creationId xmlns:p14="http://schemas.microsoft.com/office/powerpoint/2010/main" val="2498825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28800" y="1410712"/>
            <a:ext cx="2667000" cy="4317371"/>
          </a:xfrm>
          <a:prstGeom prst="rect">
            <a:avLst/>
          </a:prstGeom>
        </p:spPr>
      </p:pic>
      <p:sp>
        <p:nvSpPr>
          <p:cNvPr id="6" name="Title 1"/>
          <p:cNvSpPr txBox="1">
            <a:spLocks/>
          </p:cNvSpPr>
          <p:nvPr/>
        </p:nvSpPr>
        <p:spPr>
          <a:xfrm>
            <a:off x="1981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tx2">
                    <a:lumMod val="60000"/>
                    <a:lumOff val="40000"/>
                  </a:schemeClr>
                </a:solidFill>
              </a:rPr>
              <a:t>PAAS (Platform As a service)</a:t>
            </a:r>
          </a:p>
        </p:txBody>
      </p:sp>
      <p:sp>
        <p:nvSpPr>
          <p:cNvPr id="7" name="Rectangle 6"/>
          <p:cNvSpPr/>
          <p:nvPr/>
        </p:nvSpPr>
        <p:spPr>
          <a:xfrm>
            <a:off x="4800600" y="1752600"/>
            <a:ext cx="5410200" cy="2308324"/>
          </a:xfrm>
          <a:prstGeom prst="rect">
            <a:avLst/>
          </a:prstGeom>
        </p:spPr>
        <p:txBody>
          <a:bodyPr wrap="square">
            <a:spAutoFit/>
          </a:bodyPr>
          <a:lstStyle/>
          <a:p>
            <a:pPr algn="just"/>
            <a:r>
              <a:rPr lang="en-US" dirty="0">
                <a:solidFill>
                  <a:srgbClr val="374151"/>
                </a:solidFill>
              </a:rPr>
              <a:t>Platform as a Service (</a:t>
            </a:r>
            <a:r>
              <a:rPr lang="en-US" dirty="0" err="1">
                <a:solidFill>
                  <a:srgbClr val="374151"/>
                </a:solidFill>
              </a:rPr>
              <a:t>PaaS</a:t>
            </a:r>
            <a:r>
              <a:rPr lang="en-US" dirty="0">
                <a:solidFill>
                  <a:srgbClr val="374151"/>
                </a:solidFill>
              </a:rPr>
              <a:t>) in Azure is a cloud computing service that provides a platform allowing customers to develop, run, and manage applications without dealing with the complexities of infrastructure management. </a:t>
            </a:r>
          </a:p>
          <a:p>
            <a:endParaRPr lang="en-US" dirty="0">
              <a:solidFill>
                <a:srgbClr val="374151"/>
              </a:solidFill>
            </a:endParaRPr>
          </a:p>
          <a:p>
            <a:r>
              <a:rPr lang="en-US" dirty="0">
                <a:solidFill>
                  <a:srgbClr val="374151"/>
                </a:solidFill>
              </a:rPr>
              <a:t>Ex: </a:t>
            </a:r>
            <a:r>
              <a:rPr lang="en-US" b="1" dirty="0">
                <a:solidFill>
                  <a:srgbClr val="0070C0"/>
                </a:solidFill>
              </a:rPr>
              <a:t>App service(</a:t>
            </a:r>
            <a:r>
              <a:rPr lang="en-US" b="1" dirty="0" err="1">
                <a:solidFill>
                  <a:srgbClr val="0070C0"/>
                </a:solidFill>
              </a:rPr>
              <a:t>webapp,function</a:t>
            </a:r>
            <a:r>
              <a:rPr lang="en-US" b="1" dirty="0">
                <a:solidFill>
                  <a:srgbClr val="0070C0"/>
                </a:solidFill>
              </a:rPr>
              <a:t> app), Storage </a:t>
            </a:r>
            <a:r>
              <a:rPr lang="en-US" b="1" dirty="0" err="1">
                <a:solidFill>
                  <a:srgbClr val="0070C0"/>
                </a:solidFill>
              </a:rPr>
              <a:t>account,AKS</a:t>
            </a:r>
            <a:r>
              <a:rPr lang="en-US" b="1" dirty="0">
                <a:solidFill>
                  <a:srgbClr val="0070C0"/>
                </a:solidFill>
              </a:rPr>
              <a:t>, SQL, Cosmos, Azure </a:t>
            </a:r>
            <a:r>
              <a:rPr lang="en-US" b="1" dirty="0" err="1">
                <a:solidFill>
                  <a:srgbClr val="0070C0"/>
                </a:solidFill>
              </a:rPr>
              <a:t>Devops</a:t>
            </a:r>
            <a:r>
              <a:rPr lang="en-US" b="1" dirty="0">
                <a:solidFill>
                  <a:srgbClr val="0070C0"/>
                </a:solidFill>
              </a:rPr>
              <a:t> </a:t>
            </a:r>
            <a:endParaRPr lang="en-IN" b="1" dirty="0">
              <a:solidFill>
                <a:srgbClr val="0070C0"/>
              </a:solidFill>
            </a:endParaRPr>
          </a:p>
        </p:txBody>
      </p:sp>
    </p:spTree>
    <p:extLst>
      <p:ext uri="{BB962C8B-B14F-4D97-AF65-F5344CB8AC3E}">
        <p14:creationId xmlns:p14="http://schemas.microsoft.com/office/powerpoint/2010/main" val="3023981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0" y="1752600"/>
            <a:ext cx="4572000" cy="3416320"/>
          </a:xfrm>
          <a:prstGeom prst="rect">
            <a:avLst/>
          </a:prstGeom>
        </p:spPr>
        <p:txBody>
          <a:bodyPr>
            <a:spAutoFit/>
          </a:bodyPr>
          <a:lstStyle/>
          <a:p>
            <a:pPr algn="just"/>
            <a:r>
              <a:rPr lang="en-US" dirty="0">
                <a:solidFill>
                  <a:srgbClr val="374151"/>
                </a:solidFill>
                <a:latin typeface="+mj-lt"/>
              </a:rPr>
              <a:t>Software as a Service (</a:t>
            </a:r>
            <a:r>
              <a:rPr lang="en-US" dirty="0" err="1">
                <a:solidFill>
                  <a:srgbClr val="374151"/>
                </a:solidFill>
                <a:latin typeface="+mj-lt"/>
              </a:rPr>
              <a:t>SaaS</a:t>
            </a:r>
            <a:r>
              <a:rPr lang="en-US" dirty="0">
                <a:solidFill>
                  <a:srgbClr val="374151"/>
                </a:solidFill>
                <a:latin typeface="+mj-lt"/>
              </a:rPr>
              <a:t>) in Azure refers to cloud-based applications that are delivered and accessed over the internet. </a:t>
            </a:r>
          </a:p>
          <a:p>
            <a:pPr algn="just"/>
            <a:r>
              <a:rPr lang="en-US" dirty="0">
                <a:solidFill>
                  <a:srgbClr val="374151"/>
                </a:solidFill>
                <a:latin typeface="+mj-lt"/>
              </a:rPr>
              <a:t>In the context of Azure, </a:t>
            </a:r>
            <a:r>
              <a:rPr lang="en-US" dirty="0" err="1">
                <a:solidFill>
                  <a:srgbClr val="374151"/>
                </a:solidFill>
                <a:latin typeface="+mj-lt"/>
              </a:rPr>
              <a:t>SaaS</a:t>
            </a:r>
            <a:r>
              <a:rPr lang="en-US" dirty="0">
                <a:solidFill>
                  <a:srgbClr val="374151"/>
                </a:solidFill>
                <a:latin typeface="+mj-lt"/>
              </a:rPr>
              <a:t> offerings encompass a variety of software applications that are fully managed and hosted by Microsoft, allowing users to access the software without the need for installing, maintaining, or managing the underlying infrastructure.</a:t>
            </a:r>
          </a:p>
          <a:p>
            <a:pPr algn="just"/>
            <a:endParaRPr lang="en-US" dirty="0">
              <a:solidFill>
                <a:srgbClr val="374151"/>
              </a:solidFill>
              <a:latin typeface="+mj-lt"/>
            </a:endParaRPr>
          </a:p>
          <a:p>
            <a:pPr algn="just"/>
            <a:r>
              <a:rPr lang="en-US" dirty="0">
                <a:solidFill>
                  <a:srgbClr val="374151"/>
                </a:solidFill>
                <a:latin typeface="+mj-lt"/>
              </a:rPr>
              <a:t>EX: MS365,Dynamic, Azure AD</a:t>
            </a:r>
            <a:endParaRPr lang="en-IN" dirty="0">
              <a:latin typeface="+mj-lt"/>
            </a:endParaRPr>
          </a:p>
        </p:txBody>
      </p:sp>
      <p:sp>
        <p:nvSpPr>
          <p:cNvPr id="3" name="Title 1"/>
          <p:cNvSpPr txBox="1">
            <a:spLocks/>
          </p:cNvSpPr>
          <p:nvPr/>
        </p:nvSpPr>
        <p:spPr>
          <a:xfrm>
            <a:off x="1981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tx2">
                    <a:lumMod val="60000"/>
                    <a:lumOff val="40000"/>
                  </a:schemeClr>
                </a:solidFill>
              </a:rPr>
              <a:t>SAAS (Software As a service)</a:t>
            </a:r>
          </a:p>
        </p:txBody>
      </p:sp>
      <p:pic>
        <p:nvPicPr>
          <p:cNvPr id="4" name="Picture 3"/>
          <p:cNvPicPr>
            <a:picLocks noChangeAspect="1"/>
          </p:cNvPicPr>
          <p:nvPr/>
        </p:nvPicPr>
        <p:blipFill>
          <a:blip r:embed="rId2"/>
          <a:stretch>
            <a:fillRect/>
          </a:stretch>
        </p:blipFill>
        <p:spPr>
          <a:xfrm>
            <a:off x="2209800" y="1752600"/>
            <a:ext cx="2209800" cy="5005875"/>
          </a:xfrm>
          <a:prstGeom prst="rect">
            <a:avLst/>
          </a:prstGeom>
        </p:spPr>
      </p:pic>
    </p:spTree>
    <p:extLst>
      <p:ext uri="{BB962C8B-B14F-4D97-AF65-F5344CB8AC3E}">
        <p14:creationId xmlns:p14="http://schemas.microsoft.com/office/powerpoint/2010/main" val="2227900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0090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295401"/>
            <a:ext cx="8715375" cy="541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463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dul\Downloads\WhatsApp Image 2022-06-29 at 7.16.46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14400"/>
            <a:ext cx="7971046"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186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22557" y="485409"/>
            <a:ext cx="5157787" cy="823912"/>
          </a:xfrm>
        </p:spPr>
        <p:txBody>
          <a:bodyPr/>
          <a:lstStyle/>
          <a:p>
            <a:r>
              <a:rPr lang="en-IN" dirty="0" smtClean="0"/>
              <a:t>Advantages of </a:t>
            </a:r>
            <a:r>
              <a:rPr lang="en-IN" dirty="0" err="1" smtClean="0"/>
              <a:t>Devops</a:t>
            </a:r>
            <a:r>
              <a:rPr lang="en-IN" dirty="0" smtClean="0"/>
              <a:t>	</a:t>
            </a:r>
            <a:endParaRPr lang="en-IN" dirty="0"/>
          </a:p>
        </p:txBody>
      </p:sp>
      <p:sp>
        <p:nvSpPr>
          <p:cNvPr id="6" name="Content Placeholder 5"/>
          <p:cNvSpPr>
            <a:spLocks noGrp="1"/>
          </p:cNvSpPr>
          <p:nvPr>
            <p:ph sz="half" idx="2"/>
          </p:nvPr>
        </p:nvSpPr>
        <p:spPr>
          <a:xfrm>
            <a:off x="663942" y="1602399"/>
            <a:ext cx="5157787" cy="4153632"/>
          </a:xfrm>
        </p:spPr>
        <p:txBody>
          <a:bodyPr>
            <a:normAutofit fontScale="55000" lnSpcReduction="20000"/>
          </a:bodyPr>
          <a:lstStyle/>
          <a:p>
            <a:r>
              <a:rPr lang="en-US" sz="3300" dirty="0"/>
              <a:t>Faster product release and faster time to market</a:t>
            </a:r>
          </a:p>
          <a:p>
            <a:r>
              <a:rPr lang="en-US" sz="3300" dirty="0"/>
              <a:t>Higher </a:t>
            </a:r>
            <a:r>
              <a:rPr lang="en-US" sz="3300" dirty="0" smtClean="0"/>
              <a:t>productivity, Process </a:t>
            </a:r>
            <a:r>
              <a:rPr lang="en-US" sz="3300" dirty="0"/>
              <a:t>efficiency</a:t>
            </a:r>
          </a:p>
          <a:p>
            <a:r>
              <a:rPr lang="en-US" sz="3300" dirty="0"/>
              <a:t>Shortened production </a:t>
            </a:r>
            <a:r>
              <a:rPr lang="en-US" sz="3300" dirty="0" smtClean="0"/>
              <a:t>cycles, Better </a:t>
            </a:r>
            <a:r>
              <a:rPr lang="en-US" sz="3300" dirty="0"/>
              <a:t>operational support</a:t>
            </a:r>
          </a:p>
          <a:p>
            <a:r>
              <a:rPr lang="en-US" sz="3300" dirty="0"/>
              <a:t>Engaged and motivated </a:t>
            </a:r>
            <a:r>
              <a:rPr lang="en-US" sz="3300" dirty="0" smtClean="0"/>
              <a:t>staff, Better </a:t>
            </a:r>
            <a:r>
              <a:rPr lang="en-US" sz="3300" dirty="0"/>
              <a:t>Customer experience management</a:t>
            </a:r>
          </a:p>
          <a:p>
            <a:r>
              <a:rPr lang="en-US" sz="3300" dirty="0"/>
              <a:t>Clear product vision within the team</a:t>
            </a:r>
          </a:p>
          <a:p>
            <a:r>
              <a:rPr lang="en-US" sz="3300" dirty="0"/>
              <a:t>Increased deployment success </a:t>
            </a:r>
            <a:r>
              <a:rPr lang="en-US" sz="3300" dirty="0" smtClean="0"/>
              <a:t>rates, Increased </a:t>
            </a:r>
            <a:r>
              <a:rPr lang="en-US" sz="3300" dirty="0"/>
              <a:t>product quality</a:t>
            </a:r>
          </a:p>
          <a:p>
            <a:r>
              <a:rPr lang="en-US" sz="3300" dirty="0"/>
              <a:t>Better team efficiency</a:t>
            </a:r>
          </a:p>
          <a:p>
            <a:r>
              <a:rPr lang="en-US" sz="3300" dirty="0"/>
              <a:t>Improved flexibility and support</a:t>
            </a:r>
          </a:p>
          <a:p>
            <a:r>
              <a:rPr lang="en-US" sz="3300" dirty="0"/>
              <a:t>Reduced chance of product failure</a:t>
            </a:r>
          </a:p>
          <a:p>
            <a:r>
              <a:rPr lang="en-US" sz="3300" dirty="0"/>
              <a:t>Cross-skilling and self-improvement</a:t>
            </a:r>
          </a:p>
          <a:p>
            <a:endParaRPr lang="en-IN" dirty="0"/>
          </a:p>
        </p:txBody>
      </p:sp>
      <p:sp>
        <p:nvSpPr>
          <p:cNvPr id="7" name="Text Placeholder 6"/>
          <p:cNvSpPr>
            <a:spLocks noGrp="1"/>
          </p:cNvSpPr>
          <p:nvPr>
            <p:ph type="body" sz="quarter" idx="3"/>
          </p:nvPr>
        </p:nvSpPr>
        <p:spPr>
          <a:xfrm>
            <a:off x="6242538" y="520578"/>
            <a:ext cx="5183188" cy="823912"/>
          </a:xfrm>
        </p:spPr>
        <p:txBody>
          <a:bodyPr/>
          <a:lstStyle/>
          <a:p>
            <a:r>
              <a:rPr lang="en-IN" dirty="0" smtClean="0"/>
              <a:t>Dis-advantages of </a:t>
            </a:r>
            <a:r>
              <a:rPr lang="en-IN" dirty="0" err="1" smtClean="0"/>
              <a:t>Devops</a:t>
            </a:r>
            <a:endParaRPr lang="en-IN" dirty="0"/>
          </a:p>
        </p:txBody>
      </p:sp>
      <p:sp>
        <p:nvSpPr>
          <p:cNvPr id="8" name="Content Placeholder 7"/>
          <p:cNvSpPr>
            <a:spLocks noGrp="1"/>
          </p:cNvSpPr>
          <p:nvPr>
            <p:ph sz="quarter" idx="4"/>
          </p:nvPr>
        </p:nvSpPr>
        <p:spPr>
          <a:xfrm>
            <a:off x="6230815" y="1590675"/>
            <a:ext cx="5183188" cy="4012956"/>
          </a:xfrm>
        </p:spPr>
        <p:txBody>
          <a:bodyPr>
            <a:normAutofit fontScale="70000" lnSpcReduction="20000"/>
          </a:bodyPr>
          <a:lstStyle/>
          <a:p>
            <a:r>
              <a:rPr lang="en-US" dirty="0"/>
              <a:t>Demands proper mindset across the company</a:t>
            </a:r>
          </a:p>
          <a:p>
            <a:r>
              <a:rPr lang="en-US" dirty="0"/>
              <a:t>Lowered business security by outsourcing the </a:t>
            </a:r>
            <a:r>
              <a:rPr lang="en-US" dirty="0" err="1"/>
              <a:t>DevOps</a:t>
            </a:r>
            <a:r>
              <a:rPr lang="en-US" dirty="0"/>
              <a:t> operations</a:t>
            </a:r>
          </a:p>
          <a:p>
            <a:r>
              <a:rPr lang="en-US" dirty="0"/>
              <a:t>Dealing with the legacy system is a challenge</a:t>
            </a:r>
          </a:p>
          <a:p>
            <a:r>
              <a:rPr lang="en-US" dirty="0"/>
              <a:t>Practicing security for CI/CD is a separate affair</a:t>
            </a:r>
          </a:p>
          <a:p>
            <a:r>
              <a:rPr lang="en-US" dirty="0"/>
              <a:t>Getting the right pool of </a:t>
            </a:r>
            <a:r>
              <a:rPr lang="en-US" dirty="0" err="1"/>
              <a:t>DevOps</a:t>
            </a:r>
            <a:r>
              <a:rPr lang="en-US" dirty="0"/>
              <a:t> expertise is a challenge</a:t>
            </a:r>
          </a:p>
          <a:p>
            <a:r>
              <a:rPr lang="en-US" dirty="0"/>
              <a:t>Challenges with the number of tools and switching tools</a:t>
            </a:r>
          </a:p>
          <a:p>
            <a:r>
              <a:rPr lang="en-US" dirty="0"/>
              <a:t>Transition challenges (organizational and technical)</a:t>
            </a:r>
          </a:p>
          <a:p>
            <a:endParaRPr lang="en-IN" dirty="0"/>
          </a:p>
        </p:txBody>
      </p:sp>
    </p:spTree>
    <p:extLst>
      <p:ext uri="{BB962C8B-B14F-4D97-AF65-F5344CB8AC3E}">
        <p14:creationId xmlns:p14="http://schemas.microsoft.com/office/powerpoint/2010/main" val="431725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323" y="562708"/>
            <a:ext cx="10732477" cy="5614255"/>
          </a:xfrm>
        </p:spPr>
        <p:txBody>
          <a:bodyPr>
            <a:normAutofit/>
          </a:bodyPr>
          <a:lstStyle/>
          <a:p>
            <a:r>
              <a:rPr lang="en-US" b="1" dirty="0">
                <a:hlinkClick r:id="rId2" tooltip="what is continuous integration ci 3"/>
              </a:rPr>
              <a:t>What is Continuous Integration (CI)?</a:t>
            </a:r>
            <a:r>
              <a:rPr lang="en-US" dirty="0"/>
              <a:t> • Continuous Integration is a practice that integrates code into a shared repository • It uses automated verifications for the early detection of problems • Continuous Integration doesn't eliminate bugs, but helps in finding and removing them easily</a:t>
            </a:r>
          </a:p>
          <a:p>
            <a:r>
              <a:rPr lang="en-US" b="1" dirty="0">
                <a:hlinkClick r:id="rId3" tooltip="what is continuous delivery cd 6"/>
              </a:rPr>
              <a:t>What is Continuous Delivery (CD)?</a:t>
            </a:r>
            <a:r>
              <a:rPr lang="en-US" dirty="0"/>
              <a:t> • When both these practices are placed in order, all the steps could be referred to as automated, and this process is CI/CD • Implementation of CI/CD enables the team to deploy codes quickly and efficiently • The process makes the team more agile, productive, and confident • Continuous Delivery is the phase in which the changes are made in the code before deploying • The team in this phase decides what is to be deployed to the customers and when • The ultimate goal of the pipeline is to make deployments</a:t>
            </a:r>
          </a:p>
          <a:p>
            <a:endParaRPr lang="en-IN" dirty="0"/>
          </a:p>
        </p:txBody>
      </p:sp>
    </p:spTree>
    <p:extLst>
      <p:ext uri="{BB962C8B-B14F-4D97-AF65-F5344CB8AC3E}">
        <p14:creationId xmlns:p14="http://schemas.microsoft.com/office/powerpoint/2010/main" val="309978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romeh.files.wordpress.com/2017/12/ci-4-1024x584.png?w=8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282" y="833192"/>
            <a:ext cx="7991475"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99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3600" b="1" dirty="0">
                <a:solidFill>
                  <a:srgbClr val="FF0000"/>
                </a:solidFill>
                <a:latin typeface="+mn-lt"/>
              </a:rPr>
              <a:t>Understanding </a:t>
            </a:r>
            <a:r>
              <a:rPr lang="en-US" sz="3600" b="1" dirty="0" err="1">
                <a:solidFill>
                  <a:srgbClr val="FF0000"/>
                </a:solidFill>
                <a:latin typeface="+mn-lt"/>
              </a:rPr>
              <a:t>DevOps</a:t>
            </a:r>
            <a:endParaRPr lang="en-IN" sz="3600" b="1" dirty="0">
              <a:solidFill>
                <a:srgbClr val="FF0000"/>
              </a:solidFill>
              <a:latin typeface="+mn-lt"/>
            </a:endParaRPr>
          </a:p>
        </p:txBody>
      </p:sp>
      <p:sp>
        <p:nvSpPr>
          <p:cNvPr id="9" name="Content Placeholder 8"/>
          <p:cNvSpPr>
            <a:spLocks noGrp="1"/>
          </p:cNvSpPr>
          <p:nvPr>
            <p:ph idx="1"/>
          </p:nvPr>
        </p:nvSpPr>
        <p:spPr>
          <a:xfrm>
            <a:off x="744415" y="1333256"/>
            <a:ext cx="5199185" cy="5054717"/>
          </a:xfrm>
          <a:prstGeom prst="rect">
            <a:avLst/>
          </a:prstGeom>
        </p:spPr>
        <p:txBody>
          <a:bodyPr wrap="square">
            <a:spAutoFit/>
          </a:bodyPr>
          <a:lstStyle/>
          <a:p>
            <a:pPr marL="0" indent="0">
              <a:buNone/>
            </a:pPr>
            <a:r>
              <a:rPr lang="en-US" sz="2400" dirty="0" smtClean="0"/>
              <a:t>you </a:t>
            </a:r>
            <a:r>
              <a:rPr lang="en-US" sz="2400" dirty="0"/>
              <a:t>should consider the following points as well, </a:t>
            </a:r>
          </a:p>
          <a:p>
            <a:r>
              <a:rPr lang="en-US" sz="2400" dirty="0" err="1" smtClean="0"/>
              <a:t>DevOps</a:t>
            </a:r>
            <a:r>
              <a:rPr lang="en-US" sz="2400" dirty="0" smtClean="0"/>
              <a:t> </a:t>
            </a:r>
            <a:r>
              <a:rPr lang="en-US" sz="2400" dirty="0"/>
              <a:t>means only combining the two teams of Development and Operations. </a:t>
            </a:r>
          </a:p>
          <a:p>
            <a:r>
              <a:rPr lang="en-US" sz="2400" dirty="0" smtClean="0"/>
              <a:t>It </a:t>
            </a:r>
            <a:r>
              <a:rPr lang="en-US" sz="2400" dirty="0"/>
              <a:t>is not a separate team. </a:t>
            </a:r>
          </a:p>
          <a:p>
            <a:r>
              <a:rPr lang="en-US" sz="2400" dirty="0" smtClean="0"/>
              <a:t>It </a:t>
            </a:r>
            <a:r>
              <a:rPr lang="en-US" sz="2400" dirty="0"/>
              <a:t>is not a product or tool. </a:t>
            </a:r>
          </a:p>
          <a:p>
            <a:r>
              <a:rPr lang="en-US" sz="2400" dirty="0" err="1" smtClean="0"/>
              <a:t>DevOps</a:t>
            </a:r>
            <a:r>
              <a:rPr lang="en-US" sz="2400" dirty="0" smtClean="0"/>
              <a:t> </a:t>
            </a:r>
            <a:r>
              <a:rPr lang="en-US" sz="2400" dirty="0"/>
              <a:t>people do not hire from outside, they are internal team members who are working either in the development phase or in the operations phase. </a:t>
            </a:r>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76" y="1805354"/>
            <a:ext cx="5650523" cy="383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310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9194"/>
            <a:ext cx="10515600" cy="6146068"/>
          </a:xfrm>
        </p:spPr>
        <p:txBody>
          <a:bodyPr>
            <a:normAutofit fontScale="92500" lnSpcReduction="20000"/>
          </a:bodyPr>
          <a:lstStyle/>
          <a:p>
            <a:pPr marL="0" indent="0">
              <a:buNone/>
            </a:pPr>
            <a:r>
              <a:rPr lang="en-IN" sz="2000" b="1" dirty="0"/>
              <a:t>PLAN </a:t>
            </a:r>
            <a:endParaRPr lang="en-IN" sz="2000" dirty="0"/>
          </a:p>
          <a:p>
            <a:pPr marL="0" indent="0">
              <a:buNone/>
            </a:pPr>
            <a:r>
              <a:rPr lang="en-US" sz="2000" dirty="0"/>
              <a:t>It is the first stage of any new project. Here, we plan for a new project from requirement gathering from the customer and planning, to delivering the final project to the customer. We find out, </a:t>
            </a:r>
          </a:p>
          <a:p>
            <a:r>
              <a:rPr lang="en-IN" sz="2000" dirty="0" smtClean="0"/>
              <a:t> What </a:t>
            </a:r>
            <a:r>
              <a:rPr lang="en-IN" sz="2000" dirty="0"/>
              <a:t>the requirements are. </a:t>
            </a:r>
          </a:p>
          <a:p>
            <a:r>
              <a:rPr lang="en-US" sz="2000" dirty="0" smtClean="0"/>
              <a:t> What </a:t>
            </a:r>
            <a:r>
              <a:rPr lang="en-US" sz="2000" dirty="0"/>
              <a:t>types of product we have to create. </a:t>
            </a:r>
          </a:p>
          <a:p>
            <a:r>
              <a:rPr lang="en-US" sz="2000" dirty="0" smtClean="0"/>
              <a:t> </a:t>
            </a:r>
            <a:r>
              <a:rPr lang="en-US" sz="2000" dirty="0"/>
              <a:t>What the timelines are for different sprints and the final product. </a:t>
            </a:r>
          </a:p>
          <a:p>
            <a:r>
              <a:rPr lang="en-US" sz="2000" dirty="0" smtClean="0"/>
              <a:t> </a:t>
            </a:r>
            <a:r>
              <a:rPr lang="en-US" sz="2000" dirty="0"/>
              <a:t>What technologies we will use. </a:t>
            </a:r>
          </a:p>
          <a:p>
            <a:r>
              <a:rPr lang="en-US" sz="2000" dirty="0" smtClean="0"/>
              <a:t> </a:t>
            </a:r>
            <a:r>
              <a:rPr lang="en-US" sz="2000" dirty="0"/>
              <a:t>What tools we will use. </a:t>
            </a:r>
          </a:p>
          <a:p>
            <a:r>
              <a:rPr lang="en-US" sz="2000" dirty="0" smtClean="0"/>
              <a:t> </a:t>
            </a:r>
            <a:r>
              <a:rPr lang="en-US" sz="2000" dirty="0"/>
              <a:t>How many team members will be available for this project. </a:t>
            </a:r>
          </a:p>
          <a:p>
            <a:r>
              <a:rPr lang="en-US" sz="2000" dirty="0" smtClean="0"/>
              <a:t> </a:t>
            </a:r>
            <a:r>
              <a:rPr lang="en-US" sz="2000" dirty="0"/>
              <a:t>What process we are going to follow, like Agile </a:t>
            </a:r>
            <a:endParaRPr lang="en-US" sz="2000" dirty="0" smtClean="0"/>
          </a:p>
          <a:p>
            <a:pPr marL="0" indent="0">
              <a:buNone/>
            </a:pPr>
            <a:r>
              <a:rPr lang="en-IN" sz="2000" b="1" dirty="0"/>
              <a:t>CODE </a:t>
            </a:r>
            <a:endParaRPr lang="en-IN" sz="2000" dirty="0"/>
          </a:p>
          <a:p>
            <a:pPr marL="0" indent="0">
              <a:buNone/>
            </a:pPr>
            <a:r>
              <a:rPr lang="en-US" sz="2000" dirty="0"/>
              <a:t>In this stage, we do the coding for creating the product with actual functionality as discussed with the customer. We use different types of methodologies for achieving the goal, like Agile methodology. Here we group the tasks in the sprint and their time estimation as well. Sprints are basically for 2-3 weeks. Unit Test cases are also to be a part of the coding</a:t>
            </a:r>
            <a:r>
              <a:rPr lang="en-US" sz="2000" dirty="0" smtClean="0"/>
              <a:t>.</a:t>
            </a:r>
          </a:p>
          <a:p>
            <a:pPr marL="0" indent="0">
              <a:buNone/>
            </a:pPr>
            <a:r>
              <a:rPr lang="en-IN" sz="2000" b="1" dirty="0"/>
              <a:t>BUILD </a:t>
            </a:r>
            <a:endParaRPr lang="en-IN" sz="2000" dirty="0"/>
          </a:p>
          <a:p>
            <a:pPr marL="0" indent="0">
              <a:buNone/>
            </a:pPr>
            <a:r>
              <a:rPr lang="en-US" sz="2000" dirty="0"/>
              <a:t>In this stage, we build the code. Code building happens two times; first when a developer is writing the code, then he/she has to build the code every time in their own local system to see the functionality. The second time, when a team member checks in the code in the source control repository, then it automates the build for the code and makes the artifact for deployment. </a:t>
            </a:r>
          </a:p>
          <a:p>
            <a:pPr marL="0" indent="0">
              <a:buNone/>
            </a:pPr>
            <a:endParaRPr lang="en-US" sz="2000" dirty="0"/>
          </a:p>
          <a:p>
            <a:endParaRPr lang="en-IN" sz="2000" dirty="0"/>
          </a:p>
        </p:txBody>
      </p:sp>
    </p:spTree>
    <p:extLst>
      <p:ext uri="{BB962C8B-B14F-4D97-AF65-F5344CB8AC3E}">
        <p14:creationId xmlns:p14="http://schemas.microsoft.com/office/powerpoint/2010/main" val="1654816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alisto MT" pitchFamily="18" charset="0"/>
              </a:rPr>
              <a:t>Agile:</a:t>
            </a:r>
            <a:endParaRPr lang="en-IN" sz="3600" b="1" dirty="0">
              <a:latin typeface="Calisto MT"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27" y="1922585"/>
            <a:ext cx="5710561" cy="380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78769" y="594589"/>
            <a:ext cx="6096000" cy="5909310"/>
          </a:xfrm>
          <a:prstGeom prst="rect">
            <a:avLst/>
          </a:prstGeom>
        </p:spPr>
        <p:txBody>
          <a:bodyPr>
            <a:spAutoFit/>
          </a:bodyPr>
          <a:lstStyle/>
          <a:p>
            <a:pPr fontAlgn="base"/>
            <a:r>
              <a:rPr lang="en-US" b="1" dirty="0" smtClean="0"/>
              <a:t>Advantages:</a:t>
            </a:r>
          </a:p>
          <a:p>
            <a:pPr marL="285750" indent="-285750" fontAlgn="base">
              <a:buFont typeface="Arial" pitchFamily="34" charset="0"/>
              <a:buChar char="•"/>
            </a:pPr>
            <a:r>
              <a:rPr lang="en-US" dirty="0" smtClean="0"/>
              <a:t>In </a:t>
            </a:r>
            <a:r>
              <a:rPr lang="en-US" dirty="0"/>
              <a:t>Agile methodology the daily interactions are required between the business people and the </a:t>
            </a:r>
            <a:r>
              <a:rPr lang="en-US" dirty="0" err="1" smtClean="0"/>
              <a:t>developers.In</a:t>
            </a:r>
            <a:r>
              <a:rPr lang="en-US" dirty="0" smtClean="0"/>
              <a:t> </a:t>
            </a:r>
            <a:r>
              <a:rPr lang="en-US" dirty="0"/>
              <a:t>this methodology attention is paid to the good design of the product</a:t>
            </a:r>
            <a:r>
              <a:rPr lang="en-US" dirty="0" smtClean="0"/>
              <a:t>.</a:t>
            </a:r>
          </a:p>
          <a:p>
            <a:pPr marL="285750" indent="-285750" fontAlgn="base">
              <a:buFont typeface="Arial" pitchFamily="34" charset="0"/>
              <a:buChar char="•"/>
            </a:pPr>
            <a:r>
              <a:rPr lang="en-US" dirty="0" smtClean="0"/>
              <a:t>The </a:t>
            </a:r>
            <a:r>
              <a:rPr lang="en-US" dirty="0"/>
              <a:t>customers are satisfied because after every Sprint working feature of the software is delivered to </a:t>
            </a:r>
            <a:r>
              <a:rPr lang="en-US" dirty="0" smtClean="0"/>
              <a:t>them.</a:t>
            </a:r>
          </a:p>
          <a:p>
            <a:pPr marL="285750" indent="-285750" fontAlgn="base">
              <a:buFont typeface="Arial" pitchFamily="34" charset="0"/>
              <a:buChar char="•"/>
            </a:pPr>
            <a:r>
              <a:rPr lang="en-US" dirty="0" smtClean="0"/>
              <a:t>Customers </a:t>
            </a:r>
            <a:r>
              <a:rPr lang="en-US" dirty="0"/>
              <a:t>can have a look of the working feature which fulfilled their </a:t>
            </a:r>
            <a:r>
              <a:rPr lang="en-US" dirty="0" smtClean="0"/>
              <a:t>expectations.</a:t>
            </a:r>
          </a:p>
          <a:p>
            <a:pPr marL="285750" indent="-285750" fontAlgn="base">
              <a:buFont typeface="Arial" pitchFamily="34" charset="0"/>
              <a:buChar char="•"/>
            </a:pPr>
            <a:r>
              <a:rPr lang="en-US" dirty="0" smtClean="0"/>
              <a:t>Changes </a:t>
            </a:r>
            <a:r>
              <a:rPr lang="en-US" dirty="0"/>
              <a:t>in the requirements are accepted even in the later stages of the </a:t>
            </a:r>
            <a:r>
              <a:rPr lang="en-US" dirty="0" smtClean="0"/>
              <a:t>development.</a:t>
            </a:r>
          </a:p>
          <a:p>
            <a:pPr marL="285750" indent="-285750" fontAlgn="base">
              <a:buFont typeface="Arial" pitchFamily="34" charset="0"/>
              <a:buChar char="•"/>
            </a:pPr>
            <a:r>
              <a:rPr lang="en-US" dirty="0" smtClean="0"/>
              <a:t>An </a:t>
            </a:r>
            <a:r>
              <a:rPr lang="en-US" dirty="0"/>
              <a:t>Agile/Scrum approach can improve organizational synergy by breaking down organizational barriers and developing a spirit of trust and partnership around organizational goals</a:t>
            </a:r>
            <a:r>
              <a:rPr lang="en-US" dirty="0" smtClean="0"/>
              <a:t>.</a:t>
            </a:r>
          </a:p>
          <a:p>
            <a:pPr marL="285750" indent="-285750" fontAlgn="base">
              <a:buFont typeface="Arial" pitchFamily="34" charset="0"/>
              <a:buChar char="•"/>
            </a:pPr>
            <a:r>
              <a:rPr lang="en-US" b="1" dirty="0" smtClean="0"/>
              <a:t>Disadvantages: </a:t>
            </a:r>
          </a:p>
          <a:p>
            <a:pPr marL="285750" indent="-285750" fontAlgn="base">
              <a:buFont typeface="Arial" pitchFamily="34" charset="0"/>
              <a:buChar char="•"/>
            </a:pPr>
            <a:r>
              <a:rPr lang="en-IN" dirty="0"/>
              <a:t>Poor resource planning</a:t>
            </a:r>
          </a:p>
          <a:p>
            <a:pPr marL="285750" indent="-285750" fontAlgn="base">
              <a:buFont typeface="Arial" pitchFamily="34" charset="0"/>
              <a:buChar char="•"/>
            </a:pPr>
            <a:r>
              <a:rPr lang="en-IN" dirty="0"/>
              <a:t>Limited documentation</a:t>
            </a:r>
          </a:p>
          <a:p>
            <a:pPr marL="285750" indent="-285750" fontAlgn="base">
              <a:buFont typeface="Arial" pitchFamily="34" charset="0"/>
              <a:buChar char="•"/>
            </a:pPr>
            <a:r>
              <a:rPr lang="en-IN" dirty="0" smtClean="0"/>
              <a:t>Difficult </a:t>
            </a:r>
            <a:r>
              <a:rPr lang="en-IN" dirty="0"/>
              <a:t>measurement</a:t>
            </a:r>
          </a:p>
          <a:p>
            <a:pPr marL="285750" indent="-285750" fontAlgn="base">
              <a:buFont typeface="Arial" pitchFamily="34" charset="0"/>
              <a:buChar char="•"/>
            </a:pPr>
            <a:r>
              <a:rPr lang="en-IN" dirty="0"/>
              <a:t>No finite end</a:t>
            </a:r>
          </a:p>
          <a:p>
            <a:pPr marL="285750" indent="-285750" fontAlgn="base">
              <a:buFont typeface="Arial" pitchFamily="34" charset="0"/>
              <a:buChar char="•"/>
            </a:pPr>
            <a:endParaRPr lang="en-US" b="1" dirty="0"/>
          </a:p>
        </p:txBody>
      </p:sp>
    </p:spTree>
    <p:extLst>
      <p:ext uri="{BB962C8B-B14F-4D97-AF65-F5344CB8AC3E}">
        <p14:creationId xmlns:p14="http://schemas.microsoft.com/office/powerpoint/2010/main" val="806816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215"/>
            <a:ext cx="10515600" cy="5508748"/>
          </a:xfrm>
        </p:spPr>
        <p:txBody>
          <a:bodyPr>
            <a:noAutofit/>
          </a:bodyPr>
          <a:lstStyle/>
          <a:p>
            <a:pPr marL="0" indent="0">
              <a:buNone/>
            </a:pPr>
            <a:r>
              <a:rPr lang="en-IN" sz="2000" b="1" dirty="0" smtClean="0"/>
              <a:t>TEST </a:t>
            </a:r>
            <a:endParaRPr lang="en-IN" sz="2000" dirty="0"/>
          </a:p>
          <a:p>
            <a:pPr marL="0" indent="0">
              <a:buNone/>
            </a:pPr>
            <a:r>
              <a:rPr lang="en-US" sz="2000" dirty="0"/>
              <a:t>Testing is the heart of any development process. We write the Unit Test cases along with code. In </a:t>
            </a:r>
            <a:r>
              <a:rPr lang="en-US" sz="2000" dirty="0" err="1"/>
              <a:t>DevOps</a:t>
            </a:r>
            <a:r>
              <a:rPr lang="en-US" sz="2000" dirty="0"/>
              <a:t>, test cases auto execute and validate the build process. </a:t>
            </a:r>
          </a:p>
          <a:p>
            <a:pPr marL="0" indent="0">
              <a:buNone/>
            </a:pPr>
            <a:r>
              <a:rPr lang="en-IN" sz="2000" b="1" dirty="0"/>
              <a:t>RELEASE </a:t>
            </a:r>
            <a:endParaRPr lang="en-IN" sz="2000" dirty="0"/>
          </a:p>
          <a:p>
            <a:pPr marL="0" indent="0">
              <a:buNone/>
            </a:pPr>
            <a:r>
              <a:rPr lang="en-US" sz="2000" dirty="0"/>
              <a:t>In this stage, it collects the build artifact which can deploy further. </a:t>
            </a:r>
          </a:p>
          <a:p>
            <a:pPr marL="0" indent="0">
              <a:buNone/>
            </a:pPr>
            <a:r>
              <a:rPr lang="en-IN" sz="2000" b="1" dirty="0"/>
              <a:t>DEPLOY </a:t>
            </a:r>
            <a:endParaRPr lang="en-IN" sz="2000" dirty="0"/>
          </a:p>
          <a:p>
            <a:pPr marL="0" indent="0">
              <a:buNone/>
            </a:pPr>
            <a:r>
              <a:rPr lang="en-US" sz="2000" dirty="0"/>
              <a:t>Here, we start the deployment on the respective stages which are configured in the Release Pipeline. Actually after testing and validating the build artifact, it auto starts the deployment on the respective environment using a continuous delivery process. But before deploying it to the production environment, it asks for approval which can be done manually. </a:t>
            </a:r>
          </a:p>
          <a:p>
            <a:pPr marL="0" indent="0">
              <a:buNone/>
            </a:pPr>
            <a:r>
              <a:rPr lang="en-US" sz="2000" dirty="0"/>
              <a:t>We can also automate the whole deployment process using continuous deployment. This is basically used when we have small changes which can be deployed on production as well without any approvals. </a:t>
            </a:r>
          </a:p>
          <a:p>
            <a:pPr marL="0" indent="0">
              <a:buNone/>
            </a:pPr>
            <a:r>
              <a:rPr lang="en-IN" sz="2000" b="1" dirty="0"/>
              <a:t>OPERATE &amp; MONITOR </a:t>
            </a:r>
            <a:endParaRPr lang="en-IN" sz="2000" dirty="0"/>
          </a:p>
          <a:p>
            <a:pPr marL="0" indent="0">
              <a:buNone/>
            </a:pPr>
            <a:r>
              <a:rPr lang="en-US" sz="2000" dirty="0"/>
              <a:t>After successful deployment on the production environment, we have to operate the whole system and monitor the application. This monitoring is not only the performance but also the functionality.</a:t>
            </a:r>
            <a:endParaRPr lang="en-IN" sz="2000" dirty="0"/>
          </a:p>
        </p:txBody>
      </p:sp>
    </p:spTree>
    <p:extLst>
      <p:ext uri="{BB962C8B-B14F-4D97-AF65-F5344CB8AC3E}">
        <p14:creationId xmlns:p14="http://schemas.microsoft.com/office/powerpoint/2010/main" val="609296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smtClean="0">
                <a:solidFill>
                  <a:schemeClr val="tx1">
                    <a:lumMod val="75000"/>
                    <a:lumOff val="25000"/>
                  </a:schemeClr>
                </a:solidFill>
              </a:rPr>
              <a:t>Azure </a:t>
            </a:r>
            <a:r>
              <a:rPr lang="en-US" b="1" dirty="0">
                <a:solidFill>
                  <a:schemeClr val="tx1">
                    <a:lumMod val="75000"/>
                    <a:lumOff val="25000"/>
                  </a:schemeClr>
                </a:solidFill>
              </a:rPr>
              <a:t>Boards</a:t>
            </a:r>
            <a:r>
              <a:rPr lang="en-US" dirty="0">
                <a:solidFill>
                  <a:schemeClr val="tx1">
                    <a:lumMod val="75000"/>
                    <a:lumOff val="25000"/>
                  </a:schemeClr>
                </a:solidFill>
              </a:rPr>
              <a:t>: Agile planning tools to track work with configurable </a:t>
            </a:r>
            <a:r>
              <a:rPr lang="en-US" dirty="0" err="1">
                <a:solidFill>
                  <a:schemeClr val="tx1">
                    <a:lumMod val="75000"/>
                    <a:lumOff val="25000"/>
                  </a:schemeClr>
                </a:solidFill>
              </a:rPr>
              <a:t>Kanban</a:t>
            </a:r>
            <a:r>
              <a:rPr lang="en-US" dirty="0">
                <a:solidFill>
                  <a:schemeClr val="tx1">
                    <a:lumMod val="75000"/>
                    <a:lumOff val="25000"/>
                  </a:schemeClr>
                </a:solidFill>
              </a:rPr>
              <a:t> boards, interactive backlogs, and powerful planning tools </a:t>
            </a:r>
          </a:p>
          <a:p>
            <a:r>
              <a:rPr lang="en-US" b="1" dirty="0">
                <a:solidFill>
                  <a:schemeClr val="tx1">
                    <a:lumMod val="75000"/>
                    <a:lumOff val="25000"/>
                  </a:schemeClr>
                </a:solidFill>
              </a:rPr>
              <a:t>Azure Pipelines</a:t>
            </a:r>
            <a:r>
              <a:rPr lang="en-US" dirty="0">
                <a:solidFill>
                  <a:schemeClr val="tx1">
                    <a:lumMod val="75000"/>
                    <a:lumOff val="25000"/>
                  </a:schemeClr>
                </a:solidFill>
              </a:rPr>
              <a:t>: CI/CD for any platform. Build, test, and deploy in any language, to any cloud or on premises. Run in parallel on Linux, </a:t>
            </a:r>
            <a:r>
              <a:rPr lang="en-US" dirty="0" err="1">
                <a:solidFill>
                  <a:schemeClr val="tx1">
                    <a:lumMod val="75000"/>
                    <a:lumOff val="25000"/>
                  </a:schemeClr>
                </a:solidFill>
              </a:rPr>
              <a:t>macOS</a:t>
            </a:r>
            <a:r>
              <a:rPr lang="en-US" dirty="0">
                <a:solidFill>
                  <a:schemeClr val="tx1">
                    <a:lumMod val="75000"/>
                    <a:lumOff val="25000"/>
                  </a:schemeClr>
                </a:solidFill>
              </a:rPr>
              <a:t>, and Windows, and deploy containers to individual hosts or </a:t>
            </a:r>
            <a:r>
              <a:rPr lang="en-US" dirty="0" err="1">
                <a:solidFill>
                  <a:schemeClr val="tx1">
                    <a:lumMod val="75000"/>
                    <a:lumOff val="25000"/>
                  </a:schemeClr>
                </a:solidFill>
              </a:rPr>
              <a:t>Kubernetes</a:t>
            </a:r>
            <a:r>
              <a:rPr lang="en-US" dirty="0">
                <a:solidFill>
                  <a:schemeClr val="tx1">
                    <a:lumMod val="75000"/>
                    <a:lumOff val="25000"/>
                  </a:schemeClr>
                </a:solidFill>
              </a:rPr>
              <a:t> </a:t>
            </a:r>
          </a:p>
          <a:p>
            <a:r>
              <a:rPr lang="en-US" b="1" dirty="0">
                <a:solidFill>
                  <a:schemeClr val="tx1">
                    <a:lumMod val="75000"/>
                    <a:lumOff val="25000"/>
                  </a:schemeClr>
                </a:solidFill>
              </a:rPr>
              <a:t>Azure Repos</a:t>
            </a:r>
            <a:r>
              <a:rPr lang="en-US" dirty="0">
                <a:solidFill>
                  <a:schemeClr val="tx1">
                    <a:lumMod val="75000"/>
                    <a:lumOff val="25000"/>
                  </a:schemeClr>
                </a:solidFill>
              </a:rPr>
              <a:t>: Unlimited, cloud-hosted private </a:t>
            </a:r>
            <a:r>
              <a:rPr lang="en-US" dirty="0" err="1">
                <a:solidFill>
                  <a:schemeClr val="tx1">
                    <a:lumMod val="75000"/>
                    <a:lumOff val="25000"/>
                  </a:schemeClr>
                </a:solidFill>
              </a:rPr>
              <a:t>Git</a:t>
            </a:r>
            <a:r>
              <a:rPr lang="en-US" dirty="0">
                <a:solidFill>
                  <a:schemeClr val="tx1">
                    <a:lumMod val="75000"/>
                    <a:lumOff val="25000"/>
                  </a:schemeClr>
                </a:solidFill>
              </a:rPr>
              <a:t> repos and collaborate to build better code with pull requests and advanced file management </a:t>
            </a:r>
          </a:p>
          <a:p>
            <a:r>
              <a:rPr lang="en-US" b="1" dirty="0">
                <a:solidFill>
                  <a:schemeClr val="tx1">
                    <a:lumMod val="75000"/>
                    <a:lumOff val="25000"/>
                  </a:schemeClr>
                </a:solidFill>
              </a:rPr>
              <a:t>Azure Test Plans</a:t>
            </a:r>
            <a:r>
              <a:rPr lang="en-US" dirty="0">
                <a:solidFill>
                  <a:schemeClr val="tx1">
                    <a:lumMod val="75000"/>
                    <a:lumOff val="25000"/>
                  </a:schemeClr>
                </a:solidFill>
              </a:rPr>
              <a:t>: Test and ship with confidence using manual and exploratory testing tools </a:t>
            </a:r>
          </a:p>
          <a:p>
            <a:r>
              <a:rPr lang="en-US" b="1" dirty="0">
                <a:solidFill>
                  <a:schemeClr val="tx1">
                    <a:lumMod val="75000"/>
                    <a:lumOff val="25000"/>
                  </a:schemeClr>
                </a:solidFill>
              </a:rPr>
              <a:t>Azure Artifacts</a:t>
            </a:r>
            <a:r>
              <a:rPr lang="en-US" dirty="0">
                <a:solidFill>
                  <a:schemeClr val="tx1">
                    <a:lumMod val="75000"/>
                    <a:lumOff val="25000"/>
                  </a:schemeClr>
                </a:solidFill>
              </a:rPr>
              <a:t>: Create, host, and share packages with your team, and add artifacts to your CI/CD pipelines with a single click </a:t>
            </a:r>
          </a:p>
          <a:p>
            <a:endParaRPr lang="en-IN" dirty="0">
              <a:solidFill>
                <a:schemeClr val="tx1">
                  <a:lumMod val="75000"/>
                  <a:lumOff val="25000"/>
                </a:schemeClr>
              </a:solidFill>
            </a:endParaRPr>
          </a:p>
        </p:txBody>
      </p:sp>
      <p:sp>
        <p:nvSpPr>
          <p:cNvPr id="4" name="Rectangle 3"/>
          <p:cNvSpPr/>
          <p:nvPr/>
        </p:nvSpPr>
        <p:spPr>
          <a:xfrm>
            <a:off x="4109723" y="736265"/>
            <a:ext cx="3570529" cy="523220"/>
          </a:xfrm>
          <a:prstGeom prst="rect">
            <a:avLst/>
          </a:prstGeom>
        </p:spPr>
        <p:txBody>
          <a:bodyPr wrap="none">
            <a:spAutoFit/>
          </a:bodyPr>
          <a:lstStyle/>
          <a:p>
            <a:r>
              <a:rPr lang="en-US" sz="2800" b="1" dirty="0">
                <a:solidFill>
                  <a:srgbClr val="FF0000"/>
                </a:solidFill>
                <a:hlinkClick r:id="rId2"/>
              </a:rPr>
              <a:t>Azure </a:t>
            </a:r>
            <a:r>
              <a:rPr lang="en-US" sz="2800" b="1" dirty="0" err="1">
                <a:solidFill>
                  <a:srgbClr val="FF0000"/>
                </a:solidFill>
                <a:hlinkClick r:id="rId2"/>
              </a:rPr>
              <a:t>DevOps</a:t>
            </a:r>
            <a:r>
              <a:rPr lang="en-US" sz="2800" b="1" dirty="0">
                <a:solidFill>
                  <a:srgbClr val="FF0000"/>
                </a:solidFill>
                <a:hlinkClick r:id="rId2"/>
              </a:rPr>
              <a:t> Services</a:t>
            </a:r>
            <a:endParaRPr lang="en-IN" sz="2800" dirty="0">
              <a:solidFill>
                <a:srgbClr val="FF0000"/>
              </a:solidFill>
            </a:endParaRPr>
          </a:p>
        </p:txBody>
      </p:sp>
    </p:spTree>
    <p:extLst>
      <p:ext uri="{BB962C8B-B14F-4D97-AF65-F5344CB8AC3E}">
        <p14:creationId xmlns:p14="http://schemas.microsoft.com/office/powerpoint/2010/main" val="4184667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APACHE MAVEN </a:t>
            </a:r>
            <a:endParaRPr lang="en-IN" b="1" dirty="0">
              <a:solidFill>
                <a:srgbClr val="FF0000"/>
              </a:solidFill>
            </a:endParaRPr>
          </a:p>
        </p:txBody>
      </p:sp>
      <p:sp>
        <p:nvSpPr>
          <p:cNvPr id="3" name="Content Placeholder 2"/>
          <p:cNvSpPr>
            <a:spLocks noGrp="1"/>
          </p:cNvSpPr>
          <p:nvPr>
            <p:ph idx="1"/>
          </p:nvPr>
        </p:nvSpPr>
        <p:spPr/>
        <p:txBody>
          <a:bodyPr/>
          <a:lstStyle/>
          <a:p>
            <a:r>
              <a:rPr lang="en-US"/>
              <a:t>Maven is a widely used project object model-POM used in managing and building projects that are Java-based for Maven lifecycle management</a:t>
            </a:r>
            <a:r>
              <a:rPr lang="en-US" smtClean="0"/>
              <a:t>.</a:t>
            </a:r>
          </a:p>
          <a:p>
            <a:r>
              <a:rPr lang="en-IN" b="1">
                <a:solidFill>
                  <a:srgbClr val="FF0000"/>
                </a:solidFill>
                <a:hlinkClick r:id="rId2"/>
              </a:rPr>
              <a:t>Maven Lifecycle</a:t>
            </a:r>
            <a:endParaRPr lang="en-IN">
              <a:solidFill>
                <a:srgbClr val="FF0000"/>
              </a:solidFill>
            </a:endParaRPr>
          </a:p>
          <a:p>
            <a:r>
              <a:rPr lang="en-IN" b="1" dirty="0">
                <a:solidFill>
                  <a:srgbClr val="FF0000"/>
                </a:solidFill>
                <a:hlinkClick r:id="rId3"/>
              </a:rPr>
              <a:t>Maven Commands</a:t>
            </a:r>
            <a:endParaRPr lang="en-IN" dirty="0">
              <a:solidFill>
                <a:srgbClr val="FF0000"/>
              </a:solidFill>
            </a:endParaRPr>
          </a:p>
          <a:p>
            <a:pPr marL="0" indent="0">
              <a:buNone/>
            </a:pPr>
            <a:endParaRPr lang="en-IN" dirty="0"/>
          </a:p>
        </p:txBody>
      </p:sp>
    </p:spTree>
    <p:extLst>
      <p:ext uri="{BB962C8B-B14F-4D97-AF65-F5344CB8AC3E}">
        <p14:creationId xmlns:p14="http://schemas.microsoft.com/office/powerpoint/2010/main" val="2265647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b="1" dirty="0"/>
              <a:t>Maven Lifecycle</a:t>
            </a:r>
            <a:r>
              <a:rPr lang="en-US" dirty="0"/>
              <a:t/>
            </a:r>
            <a:br>
              <a:rPr lang="en-US" dirty="0"/>
            </a:br>
            <a:endParaRPr lang="en-IN"/>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Maven build lifecycle has 8-stages by default. These are in a particular Maven lifecycle order, as mentioned below</a:t>
            </a:r>
            <a:r>
              <a:rPr lang="en-US" dirty="0" smtClean="0"/>
              <a:t>.</a:t>
            </a:r>
          </a:p>
          <a:p>
            <a:pPr marL="0" indent="0">
              <a:buNone/>
            </a:pPr>
            <a:r>
              <a:rPr lang="en-US" smtClean="0"/>
              <a:t> default  site clean </a:t>
            </a:r>
            <a:endParaRPr lang="en-US" dirty="0"/>
          </a:p>
          <a:p>
            <a:r>
              <a:rPr lang="en-US" dirty="0"/>
              <a:t>Validation</a:t>
            </a:r>
          </a:p>
          <a:p>
            <a:r>
              <a:rPr lang="en-US" dirty="0"/>
              <a:t>Compilation</a:t>
            </a:r>
          </a:p>
          <a:p>
            <a:r>
              <a:rPr lang="en-US" dirty="0"/>
              <a:t>Testing</a:t>
            </a:r>
          </a:p>
          <a:p>
            <a:r>
              <a:rPr lang="en-US" dirty="0"/>
              <a:t>Packaging</a:t>
            </a:r>
          </a:p>
          <a:p>
            <a:r>
              <a:rPr lang="en-US" dirty="0"/>
              <a:t>Integration testing</a:t>
            </a:r>
          </a:p>
          <a:p>
            <a:r>
              <a:rPr lang="en-US" dirty="0"/>
              <a:t>Verification</a:t>
            </a:r>
          </a:p>
          <a:p>
            <a:r>
              <a:rPr lang="en-US" dirty="0"/>
              <a:t>Installation</a:t>
            </a:r>
          </a:p>
          <a:p>
            <a:r>
              <a:rPr lang="en-US" dirty="0"/>
              <a:t>Deployment.</a:t>
            </a:r>
          </a:p>
          <a:p>
            <a:endParaRPr lang="en-IN"/>
          </a:p>
        </p:txBody>
      </p:sp>
    </p:spTree>
    <p:extLst>
      <p:ext uri="{BB962C8B-B14F-4D97-AF65-F5344CB8AC3E}">
        <p14:creationId xmlns:p14="http://schemas.microsoft.com/office/powerpoint/2010/main" val="2868136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1" y="669956"/>
            <a:ext cx="11769633" cy="5909310"/>
          </a:xfrm>
          <a:prstGeom prst="rect">
            <a:avLst/>
          </a:prstGeom>
        </p:spPr>
        <p:txBody>
          <a:bodyPr wrap="square">
            <a:spAutoFit/>
          </a:bodyPr>
          <a:lstStyle/>
          <a:p>
            <a:r>
              <a:rPr lang="en-US" b="1" dirty="0">
                <a:solidFill>
                  <a:schemeClr val="accent2"/>
                </a:solidFill>
                <a:latin typeface="HelveticaNowDisplay"/>
              </a:rPr>
              <a:t>Validation Phase:</a:t>
            </a:r>
            <a:endParaRPr lang="en-US" dirty="0">
              <a:solidFill>
                <a:schemeClr val="accent2"/>
              </a:solidFill>
              <a:latin typeface="HelveticaNowDisplay"/>
            </a:endParaRPr>
          </a:p>
          <a:p>
            <a:r>
              <a:rPr lang="en-US" dirty="0">
                <a:latin typeface="HelveticaNowDisplay"/>
              </a:rPr>
              <a:t>Here, one ensures that the correct Maven lifecycle project structure is validated. Ex: In this step, the local repository is checked to ensure all dependencies are available and downloaded.</a:t>
            </a:r>
          </a:p>
          <a:p>
            <a:r>
              <a:rPr lang="en-US" b="1" dirty="0">
                <a:solidFill>
                  <a:schemeClr val="accent2"/>
                </a:solidFill>
                <a:latin typeface="HelveticaNowDisplay"/>
              </a:rPr>
              <a:t>Compilation Phase:</a:t>
            </a:r>
            <a:endParaRPr lang="en-US" dirty="0">
              <a:solidFill>
                <a:schemeClr val="accent2"/>
              </a:solidFill>
              <a:latin typeface="HelveticaNowDisplay"/>
            </a:endParaRPr>
          </a:p>
          <a:p>
            <a:r>
              <a:rPr lang="en-US" dirty="0">
                <a:latin typeface="HelveticaNowDisplay"/>
              </a:rPr>
              <a:t>In this phase, Maven is used with the source code for compilation wherein the java .files are converted to .class files and then stored in the classes/ target folder as classes.</a:t>
            </a:r>
          </a:p>
          <a:p>
            <a:r>
              <a:rPr lang="en-US" b="1" dirty="0">
                <a:solidFill>
                  <a:schemeClr val="accent2"/>
                </a:solidFill>
                <a:latin typeface="HelveticaNowDisplay"/>
              </a:rPr>
              <a:t>Testing Phase:</a:t>
            </a:r>
            <a:endParaRPr lang="en-US" dirty="0">
              <a:solidFill>
                <a:schemeClr val="accent2"/>
              </a:solidFill>
              <a:latin typeface="HelveticaNowDisplay"/>
            </a:endParaRPr>
          </a:p>
          <a:p>
            <a:r>
              <a:rPr lang="en-US" dirty="0">
                <a:latin typeface="HelveticaNowDisplay"/>
              </a:rPr>
              <a:t>Here, Maven runs all project unit tests for a Maven lifecycle.</a:t>
            </a:r>
          </a:p>
          <a:p>
            <a:r>
              <a:rPr lang="en-US" b="1" dirty="0">
                <a:solidFill>
                  <a:schemeClr val="accent2"/>
                </a:solidFill>
                <a:latin typeface="HelveticaNowDisplay"/>
              </a:rPr>
              <a:t>Packaging Phase:</a:t>
            </a:r>
            <a:endParaRPr lang="en-US" dirty="0">
              <a:solidFill>
                <a:schemeClr val="accent2"/>
              </a:solidFill>
              <a:latin typeface="HelveticaNowDisplay"/>
            </a:endParaRPr>
          </a:p>
          <a:p>
            <a:r>
              <a:rPr lang="en-US" dirty="0">
                <a:latin typeface="HelveticaNowDisplay"/>
              </a:rPr>
              <a:t>In this phase, the code is compiled into formats like WAR, JAR, etc., ensuring a distributable compiled code formatting.</a:t>
            </a:r>
          </a:p>
          <a:p>
            <a:r>
              <a:rPr lang="en-US" b="1" dirty="0">
                <a:solidFill>
                  <a:schemeClr val="accent2"/>
                </a:solidFill>
                <a:latin typeface="HelveticaNowDisplay"/>
              </a:rPr>
              <a:t>Integration Testing Phase:</a:t>
            </a:r>
            <a:endParaRPr lang="en-US" dirty="0">
              <a:solidFill>
                <a:schemeClr val="accent2"/>
              </a:solidFill>
              <a:latin typeface="HelveticaNowDisplay"/>
            </a:endParaRPr>
          </a:p>
          <a:p>
            <a:r>
              <a:rPr lang="en-US" dirty="0">
                <a:latin typeface="HelveticaNowDisplay"/>
              </a:rPr>
              <a:t>Maven is responsible for this phase to run the project’s integration tests.</a:t>
            </a:r>
          </a:p>
          <a:p>
            <a:r>
              <a:rPr lang="en-US" b="1" dirty="0">
                <a:solidFill>
                  <a:schemeClr val="accent2"/>
                </a:solidFill>
                <a:latin typeface="HelveticaNowDisplay"/>
              </a:rPr>
              <a:t>Verification Phase:</a:t>
            </a:r>
            <a:endParaRPr lang="en-US" dirty="0">
              <a:solidFill>
                <a:schemeClr val="accent2"/>
              </a:solidFill>
              <a:latin typeface="HelveticaNowDisplay"/>
            </a:endParaRPr>
          </a:p>
          <a:p>
            <a:r>
              <a:rPr lang="en-US" dirty="0">
                <a:latin typeface="HelveticaNowDisplay"/>
              </a:rPr>
              <a:t>This phase ensures that the Maven lifecycle project meets the required quality levels and that the project has been validated.</a:t>
            </a:r>
          </a:p>
          <a:p>
            <a:r>
              <a:rPr lang="en-US" b="1" dirty="0">
                <a:solidFill>
                  <a:schemeClr val="accent2"/>
                </a:solidFill>
                <a:latin typeface="HelveticaNowDisplay"/>
              </a:rPr>
              <a:t>Installation Phase:</a:t>
            </a:r>
            <a:endParaRPr lang="en-US" dirty="0">
              <a:solidFill>
                <a:schemeClr val="accent2"/>
              </a:solidFill>
              <a:latin typeface="HelveticaNowDisplay"/>
            </a:endParaRPr>
          </a:p>
          <a:p>
            <a:r>
              <a:rPr lang="en-US" dirty="0">
                <a:latin typeface="HelveticaNowDisplay"/>
              </a:rPr>
              <a:t>The local repository of a Maven lifecycle is then subject to the installation of the packaged code.</a:t>
            </a:r>
          </a:p>
          <a:p>
            <a:r>
              <a:rPr lang="en-US" b="1" dirty="0">
                <a:solidFill>
                  <a:schemeClr val="accent2"/>
                </a:solidFill>
                <a:latin typeface="HelveticaNowDisplay"/>
              </a:rPr>
              <a:t>Deployment Phase:</a:t>
            </a:r>
            <a:endParaRPr lang="en-US" dirty="0">
              <a:solidFill>
                <a:schemeClr val="accent2"/>
              </a:solidFill>
              <a:latin typeface="HelveticaNowDisplay"/>
            </a:endParaRPr>
          </a:p>
          <a:p>
            <a:r>
              <a:rPr lang="en-US" dirty="0">
                <a:latin typeface="HelveticaNowDisplay"/>
              </a:rPr>
              <a:t>In this phase, the packaged code is copied and deployed to other remote repositories where developers can share the compiled code.</a:t>
            </a:r>
            <a:endParaRPr lang="en-US" b="0" i="0" dirty="0">
              <a:effectLst/>
              <a:latin typeface="HelveticaNowDisplay"/>
            </a:endParaRPr>
          </a:p>
        </p:txBody>
      </p:sp>
    </p:spTree>
    <p:extLst>
      <p:ext uri="{BB962C8B-B14F-4D97-AF65-F5344CB8AC3E}">
        <p14:creationId xmlns:p14="http://schemas.microsoft.com/office/powerpoint/2010/main" val="2528876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7" y="562940"/>
            <a:ext cx="11795761" cy="5693866"/>
          </a:xfrm>
          <a:prstGeom prst="rect">
            <a:avLst/>
          </a:prstGeom>
        </p:spPr>
        <p:txBody>
          <a:bodyPr wrap="square">
            <a:spAutoFit/>
          </a:bodyPr>
          <a:lstStyle/>
          <a:p>
            <a:r>
              <a:rPr lang="en-US" sz="2000" dirty="0">
                <a:solidFill>
                  <a:srgbClr val="FF0000"/>
                </a:solidFill>
                <a:latin typeface="HelveticaNowDisplay"/>
              </a:rPr>
              <a:t>2. </a:t>
            </a:r>
            <a:r>
              <a:rPr lang="en-US" sz="2000" b="1" dirty="0">
                <a:solidFill>
                  <a:srgbClr val="FF0000"/>
                </a:solidFill>
                <a:latin typeface="HelveticaNowDisplay"/>
              </a:rPr>
              <a:t>Maven </a:t>
            </a:r>
            <a:r>
              <a:rPr lang="en-US" sz="2000" b="1" dirty="0" smtClean="0">
                <a:solidFill>
                  <a:srgbClr val="FF0000"/>
                </a:solidFill>
                <a:latin typeface="HelveticaNowDisplay"/>
              </a:rPr>
              <a:t>Commands</a:t>
            </a:r>
          </a:p>
          <a:p>
            <a:endParaRPr lang="en-US" sz="2000" dirty="0">
              <a:solidFill>
                <a:srgbClr val="FF0000"/>
              </a:solidFill>
              <a:latin typeface="HelveticaNowDisplay"/>
            </a:endParaRPr>
          </a:p>
          <a:p>
            <a:pPr algn="just"/>
            <a:r>
              <a:rPr lang="en-US" dirty="0">
                <a:solidFill>
                  <a:srgbClr val="707070"/>
                </a:solidFill>
                <a:latin typeface="HelveticaNowDisplay"/>
              </a:rPr>
              <a:t>Maven interview questions which are a favorite with interviewers looking to quiz developers on knowledge of Maven are questions about the Maven commands discussed below.</a:t>
            </a:r>
          </a:p>
          <a:p>
            <a:r>
              <a:rPr lang="en-US" b="1" dirty="0" err="1">
                <a:solidFill>
                  <a:srgbClr val="FF0000"/>
                </a:solidFill>
                <a:latin typeface="HelveticaNowDisplay"/>
              </a:rPr>
              <a:t>mvn</a:t>
            </a:r>
            <a:r>
              <a:rPr lang="en-US" b="1" dirty="0">
                <a:solidFill>
                  <a:srgbClr val="FF0000"/>
                </a:solidFill>
                <a:latin typeface="HelveticaNowDisplay"/>
              </a:rPr>
              <a:t> compile:</a:t>
            </a:r>
            <a:endParaRPr lang="en-US" dirty="0">
              <a:solidFill>
                <a:srgbClr val="FF0000"/>
              </a:solidFill>
              <a:latin typeface="HelveticaNowDisplay"/>
            </a:endParaRPr>
          </a:p>
          <a:p>
            <a:r>
              <a:rPr lang="en-US" dirty="0">
                <a:solidFill>
                  <a:srgbClr val="707070"/>
                </a:solidFill>
                <a:latin typeface="HelveticaNowDisplay"/>
              </a:rPr>
              <a:t>This command is used to compile the project’s source code.</a:t>
            </a:r>
          </a:p>
          <a:p>
            <a:r>
              <a:rPr lang="en-US" b="1" dirty="0" err="1">
                <a:solidFill>
                  <a:srgbClr val="FF0000"/>
                </a:solidFill>
                <a:latin typeface="HelveticaNowDisplay"/>
              </a:rPr>
              <a:t>mvn</a:t>
            </a:r>
            <a:r>
              <a:rPr lang="en-US" b="1" dirty="0">
                <a:solidFill>
                  <a:srgbClr val="FF0000"/>
                </a:solidFill>
                <a:latin typeface="HelveticaNowDisplay"/>
              </a:rPr>
              <a:t> clean:</a:t>
            </a:r>
            <a:endParaRPr lang="en-US" dirty="0">
              <a:solidFill>
                <a:srgbClr val="FF0000"/>
              </a:solidFill>
              <a:latin typeface="HelveticaNowDisplay"/>
            </a:endParaRPr>
          </a:p>
          <a:p>
            <a:r>
              <a:rPr lang="en-US" dirty="0">
                <a:solidFill>
                  <a:srgbClr val="707070"/>
                </a:solidFill>
                <a:latin typeface="HelveticaNowDisplay"/>
              </a:rPr>
              <a:t>Here, the project is cleaned to remove all previous-build files generated.</a:t>
            </a:r>
          </a:p>
          <a:p>
            <a:r>
              <a:rPr lang="en-US" b="1" dirty="0" err="1">
                <a:solidFill>
                  <a:srgbClr val="FF0000"/>
                </a:solidFill>
                <a:latin typeface="HelveticaNowDisplay"/>
              </a:rPr>
              <a:t>mvn</a:t>
            </a:r>
            <a:r>
              <a:rPr lang="en-US" b="1" dirty="0">
                <a:solidFill>
                  <a:srgbClr val="FF0000"/>
                </a:solidFill>
                <a:latin typeface="HelveticaNowDisplay"/>
              </a:rPr>
              <a:t> test:</a:t>
            </a:r>
            <a:endParaRPr lang="en-US" dirty="0">
              <a:solidFill>
                <a:srgbClr val="FF0000"/>
              </a:solidFill>
              <a:latin typeface="HelveticaNowDisplay"/>
            </a:endParaRPr>
          </a:p>
          <a:p>
            <a:r>
              <a:rPr lang="en-US" dirty="0">
                <a:solidFill>
                  <a:srgbClr val="707070"/>
                </a:solidFill>
                <a:latin typeface="HelveticaNowDisplay"/>
              </a:rPr>
              <a:t>With this command, one can run project testing steps.</a:t>
            </a:r>
          </a:p>
          <a:p>
            <a:r>
              <a:rPr lang="en-US" b="1" dirty="0" err="1">
                <a:solidFill>
                  <a:srgbClr val="FF0000"/>
                </a:solidFill>
                <a:latin typeface="HelveticaNowDisplay"/>
              </a:rPr>
              <a:t>mvn</a:t>
            </a:r>
            <a:r>
              <a:rPr lang="en-US" b="1" dirty="0">
                <a:solidFill>
                  <a:srgbClr val="FF0000"/>
                </a:solidFill>
                <a:latin typeface="HelveticaNowDisplay"/>
              </a:rPr>
              <a:t> test-compile:</a:t>
            </a:r>
            <a:endParaRPr lang="en-US" dirty="0">
              <a:solidFill>
                <a:srgbClr val="FF0000"/>
              </a:solidFill>
              <a:latin typeface="HelveticaNowDisplay"/>
            </a:endParaRPr>
          </a:p>
          <a:p>
            <a:r>
              <a:rPr lang="en-US" dirty="0">
                <a:solidFill>
                  <a:srgbClr val="707070"/>
                </a:solidFill>
                <a:latin typeface="HelveticaNowDisplay"/>
              </a:rPr>
              <a:t>This command is used to compile the code from the test source.</a:t>
            </a:r>
          </a:p>
          <a:p>
            <a:r>
              <a:rPr lang="en-US" b="1" dirty="0" err="1">
                <a:solidFill>
                  <a:srgbClr val="FF0000"/>
                </a:solidFill>
                <a:latin typeface="HelveticaNowDisplay"/>
              </a:rPr>
              <a:t>mvn</a:t>
            </a:r>
            <a:r>
              <a:rPr lang="en-US" b="1" dirty="0">
                <a:solidFill>
                  <a:srgbClr val="FF0000"/>
                </a:solidFill>
                <a:latin typeface="HelveticaNowDisplay"/>
              </a:rPr>
              <a:t> install:</a:t>
            </a:r>
            <a:endParaRPr lang="en-US" dirty="0">
              <a:solidFill>
                <a:srgbClr val="FF0000"/>
              </a:solidFill>
              <a:latin typeface="HelveticaNowDisplay"/>
            </a:endParaRPr>
          </a:p>
          <a:p>
            <a:r>
              <a:rPr lang="en-US" dirty="0">
                <a:solidFill>
                  <a:srgbClr val="707070"/>
                </a:solidFill>
                <a:latin typeface="HelveticaNowDisplay"/>
              </a:rPr>
              <a:t>This command helps deploys the packaged WAR/JAR files storing them as classes in the local repository.</a:t>
            </a:r>
          </a:p>
          <a:p>
            <a:r>
              <a:rPr lang="en-US" b="1" dirty="0" err="1">
                <a:solidFill>
                  <a:srgbClr val="FF0000"/>
                </a:solidFill>
                <a:latin typeface="HelveticaNowDisplay"/>
              </a:rPr>
              <a:t>mvn</a:t>
            </a:r>
            <a:r>
              <a:rPr lang="en-US" b="1" dirty="0">
                <a:solidFill>
                  <a:srgbClr val="FF0000"/>
                </a:solidFill>
                <a:latin typeface="HelveticaNowDisplay"/>
              </a:rPr>
              <a:t> package:</a:t>
            </a:r>
            <a:endParaRPr lang="en-US" dirty="0">
              <a:solidFill>
                <a:srgbClr val="FF0000"/>
              </a:solidFill>
              <a:latin typeface="HelveticaNowDisplay"/>
            </a:endParaRPr>
          </a:p>
          <a:p>
            <a:r>
              <a:rPr lang="en-US" dirty="0">
                <a:solidFill>
                  <a:srgbClr val="707070"/>
                </a:solidFill>
                <a:latin typeface="HelveticaNowDisplay"/>
              </a:rPr>
              <a:t>With this Maven lifecycle command, one packages or creates a project WAR or JAR file to be able to use a distributable format.</a:t>
            </a:r>
          </a:p>
          <a:p>
            <a:r>
              <a:rPr lang="en-US" b="1" dirty="0" err="1">
                <a:solidFill>
                  <a:srgbClr val="FF0000"/>
                </a:solidFill>
                <a:latin typeface="HelveticaNowDisplay"/>
              </a:rPr>
              <a:t>mvn</a:t>
            </a:r>
            <a:r>
              <a:rPr lang="en-US" b="1" dirty="0">
                <a:solidFill>
                  <a:srgbClr val="FF0000"/>
                </a:solidFill>
                <a:latin typeface="HelveticaNowDisplay"/>
              </a:rPr>
              <a:t> deploy:</a:t>
            </a:r>
            <a:endParaRPr lang="en-US" dirty="0">
              <a:solidFill>
                <a:srgbClr val="FF0000"/>
              </a:solidFill>
              <a:latin typeface="HelveticaNowDisplay"/>
            </a:endParaRPr>
          </a:p>
          <a:p>
            <a:r>
              <a:rPr lang="en-US" dirty="0">
                <a:solidFill>
                  <a:srgbClr val="707070"/>
                </a:solidFill>
                <a:latin typeface="HelveticaNowDisplay"/>
              </a:rPr>
              <a:t>The deploy command occurs after compilation, running project tests, and project building. Here the packaged WAR/JAR files are copied to the remote repository for use by other developers.</a:t>
            </a:r>
            <a:endParaRPr lang="en-US" b="0" i="0" dirty="0">
              <a:solidFill>
                <a:srgbClr val="707070"/>
              </a:solidFill>
              <a:effectLst/>
              <a:latin typeface="HelveticaNowDisplay"/>
            </a:endParaRPr>
          </a:p>
        </p:txBody>
      </p:sp>
    </p:spTree>
    <p:extLst>
      <p:ext uri="{BB962C8B-B14F-4D97-AF65-F5344CB8AC3E}">
        <p14:creationId xmlns:p14="http://schemas.microsoft.com/office/powerpoint/2010/main" val="295673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err="1" smtClean="0">
                <a:latin typeface="Algerian" pitchFamily="82" charset="0"/>
              </a:rPr>
              <a:t>DevOps</a:t>
            </a:r>
            <a:r>
              <a:rPr lang="en-IN" sz="4800" dirty="0" smtClean="0">
                <a:latin typeface="Algerian" pitchFamily="82" charset="0"/>
              </a:rPr>
              <a:t> :</a:t>
            </a:r>
            <a:r>
              <a:rPr lang="en-IN" dirty="0"/>
              <a:t/>
            </a:r>
            <a:br>
              <a:rPr lang="en-IN" dirty="0"/>
            </a:br>
            <a:endParaRPr lang="en-IN" dirty="0"/>
          </a:p>
        </p:txBody>
      </p:sp>
      <p:pic>
        <p:nvPicPr>
          <p:cNvPr id="3076" name="Picture 4" descr="Resolving Software Development Woes with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98" y="1312985"/>
            <a:ext cx="76200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40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C52DD20-57F1-4E26-8F8F-AA7347D2A298}"/>
              </a:ext>
            </a:extLst>
          </p:cNvPr>
          <p:cNvSpPr/>
          <p:nvPr/>
        </p:nvSpPr>
        <p:spPr>
          <a:xfrm>
            <a:off x="967493" y="1319874"/>
            <a:ext cx="10565125" cy="923330"/>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idea behind DevOps is to demolish the wall between development and operations, and encourage more collaboration and accountability between both groups so that everyone feels responsible for the code no matter where it is in the software development lifecycle. </a:t>
            </a:r>
          </a:p>
        </p:txBody>
      </p:sp>
      <p:pic>
        <p:nvPicPr>
          <p:cNvPr id="6" name="Picture 10" descr="http://d1n3e8fpzha6ub.cloudfront.net/wp-content/uploads/2015/02/26130506/DevOps-cycle-PPT-COLOURS.png">
            <a:extLst>
              <a:ext uri="{FF2B5EF4-FFF2-40B4-BE49-F238E27FC236}">
                <a16:creationId xmlns:a16="http://schemas.microsoft.com/office/drawing/2014/main" xmlns="" id="{DAFF99BB-0C5C-4503-BE91-0C279708BD0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95" t="17619" r="7594" b="19210"/>
          <a:stretch/>
        </p:blipFill>
        <p:spPr bwMode="auto">
          <a:xfrm>
            <a:off x="2925246" y="2106841"/>
            <a:ext cx="6649617" cy="362651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94C3E8F9-18BD-443E-B20E-D97B7F862E3C}"/>
              </a:ext>
            </a:extLst>
          </p:cNvPr>
          <p:cNvSpPr/>
          <p:nvPr/>
        </p:nvSpPr>
        <p:spPr>
          <a:xfrm>
            <a:off x="377022" y="5830532"/>
            <a:ext cx="11331939" cy="369332"/>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Tighter alignment between Development &amp; Operations to increase application velocity with managed risk.</a:t>
            </a:r>
          </a:p>
        </p:txBody>
      </p:sp>
      <p:sp>
        <p:nvSpPr>
          <p:cNvPr id="9" name="Title 8">
            <a:extLst>
              <a:ext uri="{FF2B5EF4-FFF2-40B4-BE49-F238E27FC236}">
                <a16:creationId xmlns:a16="http://schemas.microsoft.com/office/drawing/2014/main" xmlns="" id="{3DCB8B96-C552-43BA-8006-E02E092BF889}"/>
              </a:ext>
            </a:extLst>
          </p:cNvPr>
          <p:cNvSpPr>
            <a:spLocks noGrp="1"/>
          </p:cNvSpPr>
          <p:nvPr>
            <p:ph type="title"/>
          </p:nvPr>
        </p:nvSpPr>
        <p:spPr>
          <a:xfrm>
            <a:off x="3096038" y="434124"/>
            <a:ext cx="5469835" cy="575779"/>
          </a:xfrm>
        </p:spPr>
        <p:txBody>
          <a:bodyPr>
            <a:noAutofit/>
          </a:bodyPr>
          <a:lstStyle/>
          <a:p>
            <a:pPr algn="ctr"/>
            <a:r>
              <a:rPr lang="en-US" sz="3600" dirty="0">
                <a:latin typeface="Andalus" panose="02020603050405020304" pitchFamily="18" charset="-78"/>
                <a:cs typeface="Andalus" panose="02020603050405020304" pitchFamily="18" charset="-78"/>
              </a:rPr>
              <a:t>Introduction to DevOps</a:t>
            </a:r>
            <a:endParaRPr lang="en-IN" sz="36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122135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1012" y="513456"/>
            <a:ext cx="9586291" cy="5941133"/>
          </a:xfrm>
          <a:prstGeom prst="rect">
            <a:avLst/>
          </a:prstGeom>
        </p:spPr>
      </p:pic>
    </p:spTree>
    <p:extLst>
      <p:ext uri="{BB962C8B-B14F-4D97-AF65-F5344CB8AC3E}">
        <p14:creationId xmlns:p14="http://schemas.microsoft.com/office/powerpoint/2010/main" val="1470838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2362200" y="365126"/>
            <a:ext cx="69342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latin typeface="Arial" panose="020B0604020202020204" pitchFamily="34" charset="0"/>
                <a:cs typeface="Arial" panose="020B0604020202020204" pitchFamily="34" charset="0"/>
              </a:rPr>
              <a:t>Introduction to azure</a:t>
            </a:r>
          </a:p>
        </p:txBody>
      </p:sp>
      <p:pic>
        <p:nvPicPr>
          <p:cNvPr id="5"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18455"/>
            <a:ext cx="2999514" cy="1879383"/>
          </a:xfrm>
          <a:prstGeom prst="rect">
            <a:avLst/>
          </a:prstGeom>
        </p:spPr>
      </p:pic>
      <p:sp>
        <p:nvSpPr>
          <p:cNvPr id="6" name="TextBox 5"/>
          <p:cNvSpPr txBox="1"/>
          <p:nvPr/>
        </p:nvSpPr>
        <p:spPr>
          <a:xfrm>
            <a:off x="5181601" y="1905000"/>
            <a:ext cx="4696691"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Azure, announced at Microsoft's Professional Developers Conference (PDC) in October 2008, went by the internal project codename</a:t>
            </a:r>
            <a:r>
              <a:rPr lang="en-US" sz="2400" b="1" dirty="0"/>
              <a:t> "Project Red Dog”</a:t>
            </a:r>
          </a:p>
          <a:p>
            <a:pPr algn="just"/>
            <a:endParaRPr lang="en-US" sz="2400" b="1" dirty="0"/>
          </a:p>
          <a:p>
            <a:pPr marL="285750" indent="-285750" algn="just">
              <a:buFont typeface="Arial" panose="020B0604020202020204" pitchFamily="34" charset="0"/>
              <a:buChar char="•"/>
            </a:pPr>
            <a:r>
              <a:rPr lang="en-US" sz="2400" dirty="0"/>
              <a:t>formally released in February 2010 as </a:t>
            </a:r>
            <a:r>
              <a:rPr lang="en-US" sz="2400" b="1" dirty="0"/>
              <a:t>Windows Azure</a:t>
            </a:r>
            <a:r>
              <a:rPr lang="en-US" sz="2400" dirty="0"/>
              <a:t>, before being renamed </a:t>
            </a:r>
            <a:r>
              <a:rPr lang="en-US" sz="2400" b="1" dirty="0"/>
              <a:t>Microsoft Azure </a:t>
            </a:r>
            <a:r>
              <a:rPr lang="en-US" sz="2400" dirty="0"/>
              <a:t>on March 25, 2014.</a:t>
            </a:r>
          </a:p>
          <a:p>
            <a:pPr marL="285750" indent="-285750" algn="just">
              <a:buFont typeface="Arial" panose="020B0604020202020204" pitchFamily="34" charset="0"/>
              <a:buChar char="•"/>
            </a:pPr>
            <a:r>
              <a:rPr lang="en-IN" sz="2400" dirty="0"/>
              <a:t>Azure provides 260+ services. </a:t>
            </a:r>
          </a:p>
        </p:txBody>
      </p:sp>
    </p:spTree>
    <p:extLst>
      <p:ext uri="{BB962C8B-B14F-4D97-AF65-F5344CB8AC3E}">
        <p14:creationId xmlns:p14="http://schemas.microsoft.com/office/powerpoint/2010/main" val="1355988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mn-lt"/>
              </a:rPr>
              <a:t>What is Microsoft Azure?</a:t>
            </a:r>
          </a:p>
        </p:txBody>
      </p:sp>
      <p:sp>
        <p:nvSpPr>
          <p:cNvPr id="4" name="Content Placeholder 3"/>
          <p:cNvSpPr>
            <a:spLocks noGrp="1"/>
          </p:cNvSpPr>
          <p:nvPr>
            <p:ph idx="1"/>
          </p:nvPr>
        </p:nvSpPr>
        <p:spPr/>
        <p:txBody>
          <a:bodyPr>
            <a:normAutofit/>
          </a:bodyPr>
          <a:lstStyle/>
          <a:p>
            <a:r>
              <a:rPr lang="en-US" dirty="0" smtClean="0"/>
              <a:t>Azure </a:t>
            </a:r>
            <a:r>
              <a:rPr lang="en-US" dirty="0"/>
              <a:t>is a cloud computing platform which was launched by Microsoft in February 2010. It is </a:t>
            </a:r>
            <a:r>
              <a:rPr lang="en-US" dirty="0" smtClean="0"/>
              <a:t>an open </a:t>
            </a:r>
            <a:r>
              <a:rPr lang="en-US" dirty="0"/>
              <a:t>and flexible cloud platform which helps in development, data storage, service hosting, </a:t>
            </a:r>
            <a:r>
              <a:rPr lang="en-US" dirty="0" smtClean="0"/>
              <a:t>and service </a:t>
            </a:r>
            <a:r>
              <a:rPr lang="en-US" dirty="0"/>
              <a:t>management. The Azure tool hosts web applications over the internet with the help </a:t>
            </a:r>
            <a:r>
              <a:rPr lang="en-US" dirty="0" smtClean="0"/>
              <a:t>of </a:t>
            </a:r>
            <a:r>
              <a:rPr lang="en-IN" dirty="0" smtClean="0"/>
              <a:t>Microsoft </a:t>
            </a:r>
            <a:r>
              <a:rPr lang="en-IN" dirty="0"/>
              <a:t>data </a:t>
            </a:r>
            <a:r>
              <a:rPr lang="en-IN" dirty="0" err="1"/>
              <a:t>centers</a:t>
            </a:r>
            <a:r>
              <a:rPr lang="en-IN" dirty="0"/>
              <a:t>.</a:t>
            </a:r>
          </a:p>
        </p:txBody>
      </p:sp>
    </p:spTree>
    <p:extLst>
      <p:ext uri="{BB962C8B-B14F-4D97-AF65-F5344CB8AC3E}">
        <p14:creationId xmlns:p14="http://schemas.microsoft.com/office/powerpoint/2010/main" val="3798689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What is Cloud Computing?</a:t>
            </a:r>
            <a:br>
              <a:rPr lang="en-IN" dirty="0"/>
            </a:br>
            <a:endParaRPr lang="en-IN" dirty="0"/>
          </a:p>
        </p:txBody>
      </p:sp>
      <p:sp>
        <p:nvSpPr>
          <p:cNvPr id="5" name="Content Placeholder 4"/>
          <p:cNvSpPr>
            <a:spLocks noGrp="1"/>
          </p:cNvSpPr>
          <p:nvPr>
            <p:ph idx="1"/>
          </p:nvPr>
        </p:nvSpPr>
        <p:spPr/>
        <p:txBody>
          <a:bodyPr>
            <a:normAutofit/>
          </a:bodyPr>
          <a:lstStyle/>
          <a:p>
            <a:r>
              <a:rPr lang="en-US" dirty="0" smtClean="0"/>
              <a:t>Cloud </a:t>
            </a:r>
            <a:r>
              <a:rPr lang="en-US" dirty="0"/>
              <a:t>computing is a term referred to storing </a:t>
            </a:r>
            <a:r>
              <a:rPr lang="en-US" dirty="0" smtClean="0"/>
              <a:t>and accessing </a:t>
            </a:r>
            <a:r>
              <a:rPr lang="en-US" dirty="0"/>
              <a:t>of data over the internet. It doesn’t </a:t>
            </a:r>
            <a:r>
              <a:rPr lang="en-US" dirty="0" smtClean="0"/>
              <a:t>store any </a:t>
            </a:r>
            <a:r>
              <a:rPr lang="en-US" dirty="0"/>
              <a:t>data on the hard disk of your </a:t>
            </a:r>
            <a:r>
              <a:rPr lang="en-US" dirty="0" smtClean="0"/>
              <a:t>personal computer</a:t>
            </a:r>
            <a:r>
              <a:rPr lang="en-US" dirty="0"/>
              <a:t>. </a:t>
            </a:r>
            <a:endParaRPr lang="en-US" dirty="0" smtClean="0"/>
          </a:p>
          <a:p>
            <a:r>
              <a:rPr lang="en-US" dirty="0" smtClean="0"/>
              <a:t>In </a:t>
            </a:r>
            <a:r>
              <a:rPr lang="en-US" dirty="0"/>
              <a:t>cloud computing, you access data </a:t>
            </a:r>
            <a:r>
              <a:rPr lang="en-US" dirty="0" smtClean="0"/>
              <a:t>from </a:t>
            </a:r>
            <a:r>
              <a:rPr lang="en-IN" dirty="0" smtClean="0"/>
              <a:t>a </a:t>
            </a:r>
            <a:r>
              <a:rPr lang="en-IN" dirty="0"/>
              <a:t>remote server.</a:t>
            </a:r>
          </a:p>
        </p:txBody>
      </p:sp>
    </p:spTree>
    <p:extLst>
      <p:ext uri="{BB962C8B-B14F-4D97-AF65-F5344CB8AC3E}">
        <p14:creationId xmlns:p14="http://schemas.microsoft.com/office/powerpoint/2010/main" val="20367405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99B159C-6BC3-4C4D-B05F-DA9288797283"/>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46039"/>
  <p:tag name="ISPRING_RESOURCE_PATHS_HASH_PRESENTER" val="d4deedc11b7ba41347ea3b6e5769d3e148dadc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20542</TotalTime>
  <Words>1842</Words>
  <Application>Microsoft Office PowerPoint</Application>
  <PresentationFormat>Widescreen</PresentationFormat>
  <Paragraphs>206</Paragraphs>
  <Slides>35</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35</vt:i4>
      </vt:variant>
    </vt:vector>
  </HeadingPairs>
  <TitlesOfParts>
    <vt:vector size="48" baseType="lpstr">
      <vt:lpstr>Algerian</vt:lpstr>
      <vt:lpstr>Andalus</vt:lpstr>
      <vt:lpstr>Arial</vt:lpstr>
      <vt:lpstr>Calibri</vt:lpstr>
      <vt:lpstr>Calibri Light</vt:lpstr>
      <vt:lpstr>Calisto MT</vt:lpstr>
      <vt:lpstr>Franklin Gothic Medium</vt:lpstr>
      <vt:lpstr>HelveticaNowDisplay</vt:lpstr>
      <vt:lpstr>Wingdings</vt:lpstr>
      <vt:lpstr>Office Theme</vt:lpstr>
      <vt:lpstr>7_Office Theme</vt:lpstr>
      <vt:lpstr>8_Office Theme</vt:lpstr>
      <vt:lpstr>TruncatedFinalSlide</vt:lpstr>
      <vt:lpstr> DevOps - The Infinite Loop</vt:lpstr>
      <vt:lpstr>Software development lifecycle</vt:lpstr>
      <vt:lpstr>Agile:</vt:lpstr>
      <vt:lpstr>DevOps : </vt:lpstr>
      <vt:lpstr>Introduction to DevOps</vt:lpstr>
      <vt:lpstr>PowerPoint Presentation</vt:lpstr>
      <vt:lpstr>PowerPoint Presentation</vt:lpstr>
      <vt:lpstr>What is Microsoft Azure?</vt:lpstr>
      <vt:lpstr>What is Cloud Computing? </vt:lpstr>
      <vt:lpstr>PowerPoint Presentation</vt:lpstr>
      <vt:lpstr>PowerPoint Presentation</vt:lpstr>
      <vt:lpstr>PowerPoint Presentation</vt:lpstr>
      <vt:lpstr>PowerPoint Presentation</vt:lpstr>
      <vt:lpstr>CLOUD DEPLOYMENT MODELS</vt:lpstr>
      <vt:lpstr>PowerPoint Presentation</vt:lpstr>
      <vt:lpstr>PowerPoint Presentation</vt:lpstr>
      <vt:lpstr>Azure Resource manager ARM</vt:lpstr>
      <vt:lpstr>Managed services </vt:lpstr>
      <vt:lpstr>IAAS PASS SASS</vt:lpstr>
      <vt:lpstr>IAAS (Infrastructure As a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DevOps</vt:lpstr>
      <vt:lpstr>PowerPoint Presentation</vt:lpstr>
      <vt:lpstr>PowerPoint Presentation</vt:lpstr>
      <vt:lpstr>PowerPoint Presentation</vt:lpstr>
      <vt:lpstr>APACHE MAVEN </vt:lpstr>
      <vt:lpstr>1. Maven Lifecycle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9346039</dc:title>
  <dc:creator>Vishakha Bhagia</dc:creator>
  <cp:lastModifiedBy>HOME</cp:lastModifiedBy>
  <cp:revision>134</cp:revision>
  <dcterms:created xsi:type="dcterms:W3CDTF">2019-10-09T06:23:31Z</dcterms:created>
  <dcterms:modified xsi:type="dcterms:W3CDTF">2024-06-25T03:16:06Z</dcterms:modified>
</cp:coreProperties>
</file>