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38" r:id="rId4"/>
    <p:sldMasterId id="2147484179" r:id="rId5"/>
  </p:sldMasterIdLst>
  <p:notesMasterIdLst>
    <p:notesMasterId r:id="rId26"/>
  </p:notesMasterIdLst>
  <p:handoutMasterIdLst>
    <p:handoutMasterId r:id="rId27"/>
  </p:handoutMasterIdLst>
  <p:sldIdLst>
    <p:sldId id="523" r:id="rId6"/>
    <p:sldId id="558" r:id="rId7"/>
    <p:sldId id="559" r:id="rId8"/>
    <p:sldId id="560" r:id="rId9"/>
    <p:sldId id="557" r:id="rId10"/>
    <p:sldId id="421" r:id="rId11"/>
    <p:sldId id="568" r:id="rId12"/>
    <p:sldId id="569" r:id="rId13"/>
    <p:sldId id="570" r:id="rId14"/>
    <p:sldId id="562" r:id="rId15"/>
    <p:sldId id="565" r:id="rId16"/>
    <p:sldId id="566" r:id="rId17"/>
    <p:sldId id="567" r:id="rId18"/>
    <p:sldId id="276" r:id="rId19"/>
    <p:sldId id="563" r:id="rId20"/>
    <p:sldId id="571" r:id="rId21"/>
    <p:sldId id="572" r:id="rId22"/>
    <p:sldId id="564" r:id="rId23"/>
    <p:sldId id="561" r:id="rId24"/>
    <p:sldId id="527" r:id="rId25"/>
  </p:sldIdLst>
  <p:sldSz cx="9144000" cy="6858000" type="overhead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2">
          <p15:clr>
            <a:srgbClr val="A4A3A4"/>
          </p15:clr>
        </p15:guide>
        <p15:guide id="2" pos="29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72B"/>
    <a:srgbClr val="7DB5DF"/>
    <a:srgbClr val="590FC5"/>
    <a:srgbClr val="CCCCCC"/>
    <a:srgbClr val="009900"/>
    <a:srgbClr val="6EA92D"/>
    <a:srgbClr val="808080"/>
    <a:srgbClr val="FFFF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7DF2F-A7AD-4DB5-A065-ECEC873544F2}" v="247" dt="2021-11-16T14:49:51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0817" autoAdjust="0"/>
  </p:normalViewPr>
  <p:slideViewPr>
    <p:cSldViewPr snapToGrid="0">
      <p:cViewPr varScale="1">
        <p:scale>
          <a:sx n="86" d="100"/>
          <a:sy n="86" d="100"/>
        </p:scale>
        <p:origin x="15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80" y="-72"/>
      </p:cViewPr>
      <p:guideLst>
        <p:guide orient="horz" pos="2172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hgazure-my.sharepoint.com/personal/bhargava_ranjeet_optum_com/Documents/EAAPM_Cleanup%20Activities_euts_intak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bharga4\AppData\Local\Microsoft\Windows\INetCache\Content.Outlook\N8IRGMZR\TobeRetire_La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Available</c:v>
                </c:pt>
              </c:strCache>
            </c:strRef>
          </c:tx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01-4D5F-A1D2-05411F52FE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VS Ent w/MSDN</c:v>
                </c:pt>
                <c:pt idx="1">
                  <c:v>VS Pro w/MSDN</c:v>
                </c:pt>
                <c:pt idx="2">
                  <c:v>VS Test Pro w/MSDN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2313</c:v>
                </c:pt>
                <c:pt idx="1">
                  <c:v>3229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01-4D5F-A1D2-05411F52FE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Assigned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VS Ent w/MSDN</c:v>
                </c:pt>
                <c:pt idx="1">
                  <c:v>VS Pro w/MSDN</c:v>
                </c:pt>
                <c:pt idx="2">
                  <c:v>VS Test Pro w/MSDN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1909</c:v>
                </c:pt>
                <c:pt idx="1">
                  <c:v>2813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01-4D5F-A1D2-05411F52F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760320"/>
        <c:axId val="134761856"/>
      </c:barChart>
      <c:catAx>
        <c:axId val="134760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+mj-lt"/>
              </a:defRPr>
            </a:pPr>
            <a:endParaRPr lang="en-US"/>
          </a:p>
        </c:txPr>
        <c:crossAx val="134761856"/>
        <c:crosses val="autoZero"/>
        <c:auto val="1"/>
        <c:lblAlgn val="ctr"/>
        <c:lblOffset val="100"/>
        <c:noMultiLvlLbl val="0"/>
      </c:catAx>
      <c:valAx>
        <c:axId val="13476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347603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Preview!$B$100</c:f>
              <c:strCache>
                <c:ptCount val="1"/>
                <c:pt idx="0">
                  <c:v>VS Ent w/MSDN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Preview!$A$101:$A$112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Preview!$B$101:$B$112</c:f>
              <c:numCache>
                <c:formatCode>General</c:formatCode>
                <c:ptCount val="12"/>
                <c:pt idx="0">
                  <c:v>22</c:v>
                </c:pt>
                <c:pt idx="1">
                  <c:v>7</c:v>
                </c:pt>
                <c:pt idx="2">
                  <c:v>18</c:v>
                </c:pt>
                <c:pt idx="3">
                  <c:v>4</c:v>
                </c:pt>
                <c:pt idx="4">
                  <c:v>16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12</c:v>
                </c:pt>
                <c:pt idx="9">
                  <c:v>15</c:v>
                </c:pt>
                <c:pt idx="10">
                  <c:v>75</c:v>
                </c:pt>
                <c:pt idx="1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C-4F40-9E4B-B5854639FDA8}"/>
            </c:ext>
          </c:extLst>
        </c:ser>
        <c:ser>
          <c:idx val="1"/>
          <c:order val="1"/>
          <c:tx>
            <c:strRef>
              <c:f>Preview!$C$100</c:f>
              <c:strCache>
                <c:ptCount val="1"/>
                <c:pt idx="0">
                  <c:v>VS Pro w/MSDN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Preview!$A$101:$A$112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Preview!$C$101:$C$112</c:f>
              <c:numCache>
                <c:formatCode>General</c:formatCode>
                <c:ptCount val="12"/>
                <c:pt idx="0">
                  <c:v>16</c:v>
                </c:pt>
                <c:pt idx="1">
                  <c:v>20</c:v>
                </c:pt>
                <c:pt idx="2">
                  <c:v>32</c:v>
                </c:pt>
                <c:pt idx="3">
                  <c:v>24</c:v>
                </c:pt>
                <c:pt idx="4">
                  <c:v>22</c:v>
                </c:pt>
                <c:pt idx="5">
                  <c:v>26</c:v>
                </c:pt>
                <c:pt idx="6">
                  <c:v>16</c:v>
                </c:pt>
                <c:pt idx="7">
                  <c:v>51</c:v>
                </c:pt>
                <c:pt idx="8">
                  <c:v>27</c:v>
                </c:pt>
                <c:pt idx="9">
                  <c:v>26</c:v>
                </c:pt>
                <c:pt idx="10">
                  <c:v>70</c:v>
                </c:pt>
                <c:pt idx="1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C-4F40-9E4B-B5854639F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515712"/>
        <c:axId val="136852224"/>
      </c:barChart>
      <c:catAx>
        <c:axId val="134515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852224"/>
        <c:crosses val="autoZero"/>
        <c:auto val="1"/>
        <c:lblAlgn val="ctr"/>
        <c:lblOffset val="100"/>
        <c:noMultiLvlLbl val="0"/>
      </c:catAx>
      <c:valAx>
        <c:axId val="1368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5157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Preview!$B$123</c:f>
              <c:strCache>
                <c:ptCount val="1"/>
                <c:pt idx="0">
                  <c:v>VS Ent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Preview!$A$124:$A$135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Preview!$B$124:$B$135</c:f>
              <c:numCache>
                <c:formatCode>General</c:formatCode>
                <c:ptCount val="12"/>
                <c:pt idx="0">
                  <c:v>90</c:v>
                </c:pt>
                <c:pt idx="1">
                  <c:v>1</c:v>
                </c:pt>
                <c:pt idx="2">
                  <c:v>0</c:v>
                </c:pt>
                <c:pt idx="3">
                  <c:v>39</c:v>
                </c:pt>
                <c:pt idx="4">
                  <c:v>6</c:v>
                </c:pt>
                <c:pt idx="5">
                  <c:v>2</c:v>
                </c:pt>
                <c:pt idx="6">
                  <c:v>29</c:v>
                </c:pt>
                <c:pt idx="7">
                  <c:v>87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E-4E46-89F0-0EE3055C79A3}"/>
            </c:ext>
          </c:extLst>
        </c:ser>
        <c:ser>
          <c:idx val="1"/>
          <c:order val="1"/>
          <c:tx>
            <c:strRef>
              <c:f>Preview!$C$123</c:f>
              <c:strCache>
                <c:ptCount val="1"/>
                <c:pt idx="0">
                  <c:v>VS Pro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Preview!$A$124:$A$135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Preview!$C$124:$C$135</c:f>
              <c:numCache>
                <c:formatCode>General</c:formatCode>
                <c:ptCount val="12"/>
                <c:pt idx="0">
                  <c:v>16</c:v>
                </c:pt>
                <c:pt idx="1">
                  <c:v>1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46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AE-4E46-89F0-0EE3055C7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70944"/>
        <c:axId val="137576832"/>
      </c:barChart>
      <c:catAx>
        <c:axId val="137570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7576832"/>
        <c:crosses val="autoZero"/>
        <c:auto val="1"/>
        <c:lblAlgn val="ctr"/>
        <c:lblOffset val="100"/>
        <c:noMultiLvlLbl val="0"/>
      </c:catAx>
      <c:valAx>
        <c:axId val="13757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570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ReconciliationCount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273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664-40CD-8C19-9E032079C03E}"/>
                </c:ext>
              </c:extLst>
            </c:dLbl>
            <c:dLbl>
              <c:idx val="1"/>
              <c:layout>
                <c:manualLayout>
                  <c:x val="2.214896840829007E-2"/>
                  <c:y val="2.93483424261181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64-40CD-8C19-9E032079C03E}"/>
                </c:ext>
              </c:extLst>
            </c:dLbl>
            <c:dLbl>
              <c:idx val="2"/>
              <c:layout>
                <c:manualLayout>
                  <c:x val="1.0416502624671916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664-40CD-8C19-9E032079C0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 lang="en-US" sz="1100" b="1" i="0" u="none" strike="noStrike" kern="1200" baseline="0">
                    <a:solidFill>
                      <a:srgbClr val="63666A">
                        <a:lumMod val="5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VS Ent w/MSDN</c:v>
                </c:pt>
                <c:pt idx="1">
                  <c:v>VS Pro w/MSDN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273</c:v>
                </c:pt>
                <c:pt idx="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64-40CD-8C19-9E032079C0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 Avoidance in $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5-8664-40CD-8C19-9E032079C0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 lang="en-US" sz="11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VS Ent w/MSDN</c:v>
                </c:pt>
                <c:pt idx="1">
                  <c:v>VS Pro w/MSDN</c:v>
                </c:pt>
              </c:strCache>
            </c:strRef>
          </c:cat>
          <c:val>
            <c:numRef>
              <c:f>Sheet1!$C$2:$C$3</c:f>
              <c:numCache>
                <c:formatCode>"$"#,##0_);[Red]\("$"#,##0\)</c:formatCode>
                <c:ptCount val="2"/>
                <c:pt idx="0">
                  <c:v>1569750</c:v>
                </c:pt>
                <c:pt idx="1">
                  <c:v>212415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64-40CD-8C19-9E032079C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18048"/>
        <c:axId val="182019584"/>
      </c:barChart>
      <c:catAx>
        <c:axId val="18201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182019584"/>
        <c:crosses val="autoZero"/>
        <c:auto val="1"/>
        <c:lblAlgn val="ctr"/>
        <c:lblOffset val="100"/>
        <c:noMultiLvlLbl val="0"/>
      </c:catAx>
      <c:valAx>
        <c:axId val="18201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820180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EAAPM</a:t>
            </a:r>
            <a:r>
              <a:rPr lang="en-US" baseline="0"/>
              <a:t> Clean up Activities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346233152574"/>
          <c:y val="0.10485812042668036"/>
          <c:w val="0.7467101028670976"/>
          <c:h val="0.72301047476800662"/>
        </c:manualLayout>
      </c:layout>
      <c:lineChart>
        <c:grouping val="stacked"/>
        <c:varyColors val="0"/>
        <c:ser>
          <c:idx val="0"/>
          <c:order val="0"/>
          <c:tx>
            <c:strRef>
              <c:f>'Page 1'!$E$1</c:f>
              <c:strCache>
                <c:ptCount val="1"/>
                <c:pt idx="0">
                  <c:v>Created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'Page 1'!$D$2:$D$185</c:f>
              <c:strCache>
                <c:ptCount val="45"/>
                <c:pt idx="0">
                  <c:v>Submitted</c:v>
                </c:pt>
                <c:pt idx="1">
                  <c:v>Submitted</c:v>
                </c:pt>
                <c:pt idx="2">
                  <c:v>Submitted</c:v>
                </c:pt>
                <c:pt idx="3">
                  <c:v>Submitted</c:v>
                </c:pt>
                <c:pt idx="4">
                  <c:v>Submitted</c:v>
                </c:pt>
                <c:pt idx="5">
                  <c:v>Submitted</c:v>
                </c:pt>
                <c:pt idx="6">
                  <c:v>Submitted</c:v>
                </c:pt>
                <c:pt idx="7">
                  <c:v>Submitted</c:v>
                </c:pt>
                <c:pt idx="8">
                  <c:v>Submitted</c:v>
                </c:pt>
                <c:pt idx="9">
                  <c:v>Submitted</c:v>
                </c:pt>
                <c:pt idx="10">
                  <c:v>Submitted</c:v>
                </c:pt>
                <c:pt idx="11">
                  <c:v>Submitted</c:v>
                </c:pt>
                <c:pt idx="12">
                  <c:v>Submitted</c:v>
                </c:pt>
                <c:pt idx="13">
                  <c:v>Submitted</c:v>
                </c:pt>
                <c:pt idx="14">
                  <c:v>Submitted</c:v>
                </c:pt>
                <c:pt idx="15">
                  <c:v>Submitted</c:v>
                </c:pt>
                <c:pt idx="16">
                  <c:v>Submitted</c:v>
                </c:pt>
                <c:pt idx="17">
                  <c:v>Submitted</c:v>
                </c:pt>
                <c:pt idx="18">
                  <c:v>Submitted</c:v>
                </c:pt>
                <c:pt idx="19">
                  <c:v>Submitted</c:v>
                </c:pt>
                <c:pt idx="20">
                  <c:v>Submitted</c:v>
                </c:pt>
                <c:pt idx="21">
                  <c:v>Submitted</c:v>
                </c:pt>
                <c:pt idx="22">
                  <c:v>Submitted</c:v>
                </c:pt>
                <c:pt idx="23">
                  <c:v>Submitted</c:v>
                </c:pt>
                <c:pt idx="24">
                  <c:v>Submitted</c:v>
                </c:pt>
                <c:pt idx="25">
                  <c:v>Submitted</c:v>
                </c:pt>
                <c:pt idx="26">
                  <c:v>Submitted</c:v>
                </c:pt>
                <c:pt idx="27">
                  <c:v>Submitted</c:v>
                </c:pt>
                <c:pt idx="28">
                  <c:v>Submitted</c:v>
                </c:pt>
                <c:pt idx="29">
                  <c:v>Submitted</c:v>
                </c:pt>
                <c:pt idx="30">
                  <c:v>Submitted</c:v>
                </c:pt>
                <c:pt idx="31">
                  <c:v>Submitted</c:v>
                </c:pt>
                <c:pt idx="32">
                  <c:v>Submitted</c:v>
                </c:pt>
                <c:pt idx="33">
                  <c:v>Submitted</c:v>
                </c:pt>
                <c:pt idx="34">
                  <c:v>Submitted</c:v>
                </c:pt>
                <c:pt idx="35">
                  <c:v>Submitted</c:v>
                </c:pt>
                <c:pt idx="36">
                  <c:v>Submitted</c:v>
                </c:pt>
                <c:pt idx="37">
                  <c:v>Submitted</c:v>
                </c:pt>
                <c:pt idx="38">
                  <c:v>Submitted</c:v>
                </c:pt>
                <c:pt idx="39">
                  <c:v>Submitted</c:v>
                </c:pt>
                <c:pt idx="40">
                  <c:v>Submitted</c:v>
                </c:pt>
                <c:pt idx="41">
                  <c:v>Submitted</c:v>
                </c:pt>
                <c:pt idx="42">
                  <c:v>Submitted</c:v>
                </c:pt>
                <c:pt idx="43">
                  <c:v>Submitted</c:v>
                </c:pt>
                <c:pt idx="44">
                  <c:v>Submitted</c:v>
                </c:pt>
              </c:strCache>
            </c:strRef>
          </c:cat>
          <c:val>
            <c:numRef>
              <c:f>'Page 1'!$E$2:$E$185</c:f>
              <c:numCache>
                <c:formatCode>mm/dd/yyyy\ hh:mm:ss</c:formatCode>
                <c:ptCount val="45"/>
                <c:pt idx="0">
                  <c:v>44329.216377314813</c:v>
                </c:pt>
                <c:pt idx="1">
                  <c:v>44333.897766203707</c:v>
                </c:pt>
                <c:pt idx="2">
                  <c:v>44333.945636574077</c:v>
                </c:pt>
                <c:pt idx="3">
                  <c:v>44333.949699074074</c:v>
                </c:pt>
                <c:pt idx="4">
                  <c:v>44334.904999999999</c:v>
                </c:pt>
                <c:pt idx="5">
                  <c:v>44335.057256944441</c:v>
                </c:pt>
                <c:pt idx="6">
                  <c:v>44335.087418981479</c:v>
                </c:pt>
                <c:pt idx="7">
                  <c:v>44358.120138888888</c:v>
                </c:pt>
                <c:pt idx="8">
                  <c:v>44363.202939814815</c:v>
                </c:pt>
                <c:pt idx="9">
                  <c:v>44363.211828703701</c:v>
                </c:pt>
                <c:pt idx="10">
                  <c:v>44365.067453703705</c:v>
                </c:pt>
                <c:pt idx="11">
                  <c:v>44365.071736111109</c:v>
                </c:pt>
                <c:pt idx="12">
                  <c:v>44369.106504629628</c:v>
                </c:pt>
                <c:pt idx="13">
                  <c:v>44393.034085648149</c:v>
                </c:pt>
                <c:pt idx="14">
                  <c:v>44393.034155092595</c:v>
                </c:pt>
                <c:pt idx="15">
                  <c:v>44393.034259259257</c:v>
                </c:pt>
                <c:pt idx="16">
                  <c:v>44393.034409722219</c:v>
                </c:pt>
                <c:pt idx="17">
                  <c:v>44393.034467592595</c:v>
                </c:pt>
                <c:pt idx="18">
                  <c:v>44393.034745370373</c:v>
                </c:pt>
                <c:pt idx="19">
                  <c:v>44393.034907407404</c:v>
                </c:pt>
                <c:pt idx="20">
                  <c:v>44393.034942129627</c:v>
                </c:pt>
                <c:pt idx="21">
                  <c:v>44393.035162037035</c:v>
                </c:pt>
                <c:pt idx="22">
                  <c:v>44393.035370370373</c:v>
                </c:pt>
                <c:pt idx="23">
                  <c:v>44396.938449074078</c:v>
                </c:pt>
                <c:pt idx="24">
                  <c:v>44396.938506944447</c:v>
                </c:pt>
                <c:pt idx="25">
                  <c:v>44396.939895833333</c:v>
                </c:pt>
                <c:pt idx="26">
                  <c:v>44396.944745370369</c:v>
                </c:pt>
                <c:pt idx="27">
                  <c:v>44396.945601851854</c:v>
                </c:pt>
                <c:pt idx="28">
                  <c:v>44396.946875000001</c:v>
                </c:pt>
                <c:pt idx="29">
                  <c:v>44396.948773148149</c:v>
                </c:pt>
                <c:pt idx="30">
                  <c:v>44431.985706018517</c:v>
                </c:pt>
                <c:pt idx="31">
                  <c:v>44431.985752314817</c:v>
                </c:pt>
                <c:pt idx="32">
                  <c:v>44444.897546296299</c:v>
                </c:pt>
                <c:pt idx="33">
                  <c:v>44444.898206018515</c:v>
                </c:pt>
                <c:pt idx="34">
                  <c:v>44444.899594907409</c:v>
                </c:pt>
                <c:pt idx="35">
                  <c:v>44444.902986111112</c:v>
                </c:pt>
                <c:pt idx="36">
                  <c:v>44444.925150462965</c:v>
                </c:pt>
                <c:pt idx="37">
                  <c:v>44444.925995370373</c:v>
                </c:pt>
                <c:pt idx="38">
                  <c:v>44444.935613425929</c:v>
                </c:pt>
                <c:pt idx="39">
                  <c:v>44444.936712962961</c:v>
                </c:pt>
                <c:pt idx="40">
                  <c:v>44444.942303240743</c:v>
                </c:pt>
                <c:pt idx="41">
                  <c:v>44444.942337962966</c:v>
                </c:pt>
                <c:pt idx="42">
                  <c:v>44444.942361111112</c:v>
                </c:pt>
                <c:pt idx="43">
                  <c:v>44444.94940972222</c:v>
                </c:pt>
                <c:pt idx="44">
                  <c:v>44444.949479166666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D-47C6-BC40-C92F67ED1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962168"/>
        <c:axId val="726964136"/>
      </c:lineChart>
      <c:catAx>
        <c:axId val="72696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964136"/>
        <c:crosses val="autoZero"/>
        <c:auto val="1"/>
        <c:lblAlgn val="ctr"/>
        <c:lblOffset val="100"/>
        <c:noMultiLvlLbl val="0"/>
      </c:catAx>
      <c:valAx>
        <c:axId val="72696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dd/yyyy\ 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96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'Product Metrics'!$A$1:$A$4</cx:f>
        <cx:lvl ptCount="4">
          <cx:pt idx="0">Total Submitted for Retirement</cx:pt>
          <cx:pt idx="1">Accepted for Retirement</cx:pt>
          <cx:pt idx="2">Pending in Retirement</cx:pt>
          <cx:pt idx="3">Retirement Completed</cx:pt>
        </cx:lvl>
      </cx:strDim>
      <cx:numDim type="val">
        <cx:f>'Product Metrics'!$B$1:$B$4</cx:f>
        <cx:lvl ptCount="4" formatCode="General">
          <cx:pt idx="0">150</cx:pt>
          <cx:pt idx="1">45</cx:pt>
          <cx:pt idx="2">34</cx:pt>
          <cx:pt idx="3">71</cx:pt>
        </cx:lvl>
      </cx:numDim>
    </cx:data>
  </cx:chartData>
  <cx:chart>
    <cx:title pos="t" align="ctr" overlay="0">
      <cx:tx>
        <cx:txData>
          <cx:v>Apps Retirements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Apps Retirements </a:t>
          </a:r>
        </a:p>
      </cx:txPr>
    </cx:title>
    <cx:plotArea>
      <cx:plotAreaRegion>
        <cx:series layoutId="clusteredColumn" uniqueId="{7EA3D06C-7C6B-4967-8AED-82D0B35DB933}">
          <cx:dataId val="0"/>
          <cx:layoutPr>
            <cx:aggregation/>
          </cx:layoutPr>
          <cx:axisId val="1"/>
        </cx:series>
        <cx:series layoutId="paretoLine" ownerIdx="0" uniqueId="{703F481A-819B-49C2-AB7C-7900B225EEF3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4DC95-FC99-C146-905A-9C58654344B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00236-5D43-3949-BBE5-BB2AA70B5B95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800" dirty="0"/>
            <a:t>Providing:</a:t>
          </a:r>
        </a:p>
      </dgm:t>
    </dgm:pt>
    <dgm:pt modelId="{7D6233E5-CCFF-2245-BDB4-393F88A528D2}" type="parTrans" cxnId="{8D6EDCDD-64F7-5540-9B30-AA0DFE52ABE8}">
      <dgm:prSet/>
      <dgm:spPr/>
      <dgm:t>
        <a:bodyPr/>
        <a:lstStyle/>
        <a:p>
          <a:endParaRPr lang="en-US"/>
        </a:p>
      </dgm:t>
    </dgm:pt>
    <dgm:pt modelId="{97D6E3F6-1999-CB49-947C-F7F8F5811838}" type="sibTrans" cxnId="{8D6EDCDD-64F7-5540-9B30-AA0DFE52ABE8}">
      <dgm:prSet/>
      <dgm:spPr/>
      <dgm:t>
        <a:bodyPr/>
        <a:lstStyle/>
        <a:p>
          <a:endParaRPr lang="en-US"/>
        </a:p>
      </dgm:t>
    </dgm:pt>
    <dgm:pt modelId="{9711E9A7-9A7E-3A42-8F0E-7B4C92538182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Cost Savings              </a:t>
          </a:r>
        </a:p>
      </dgm:t>
    </dgm:pt>
    <dgm:pt modelId="{5290B3A2-1AC3-FC4C-96AC-62446819C410}" type="parTrans" cxnId="{47F4EA12-46FF-C54B-BF23-17D514CA17BD}">
      <dgm:prSet/>
      <dgm:spPr/>
      <dgm:t>
        <a:bodyPr/>
        <a:lstStyle/>
        <a:p>
          <a:endParaRPr lang="en-US"/>
        </a:p>
      </dgm:t>
    </dgm:pt>
    <dgm:pt modelId="{4D5E795E-15E0-8F4E-9158-4D3CA8411588}" type="sibTrans" cxnId="{47F4EA12-46FF-C54B-BF23-17D514CA17BD}">
      <dgm:prSet/>
      <dgm:spPr/>
      <dgm:t>
        <a:bodyPr/>
        <a:lstStyle/>
        <a:p>
          <a:endParaRPr lang="en-US"/>
        </a:p>
      </dgm:t>
    </dgm:pt>
    <dgm:pt modelId="{B901024E-EB93-B246-B222-0B61288622EB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Improved Efficiency</a:t>
          </a:r>
        </a:p>
      </dgm:t>
    </dgm:pt>
    <dgm:pt modelId="{E9812FA6-3ACD-3F4D-9AE8-4DD821216653}" type="parTrans" cxnId="{D16D8B76-333B-E34C-B7C8-7398D83A9819}">
      <dgm:prSet/>
      <dgm:spPr/>
      <dgm:t>
        <a:bodyPr/>
        <a:lstStyle/>
        <a:p>
          <a:endParaRPr lang="en-US"/>
        </a:p>
      </dgm:t>
    </dgm:pt>
    <dgm:pt modelId="{9F2DC6B1-F94F-694D-B8A4-D331D45646EE}" type="sibTrans" cxnId="{D16D8B76-333B-E34C-B7C8-7398D83A9819}">
      <dgm:prSet/>
      <dgm:spPr/>
      <dgm:t>
        <a:bodyPr/>
        <a:lstStyle/>
        <a:p>
          <a:endParaRPr lang="en-US"/>
        </a:p>
      </dgm:t>
    </dgm:pt>
    <dgm:pt modelId="{E09F7DA1-CA58-6744-9C88-AD00BB03FAE0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Maximized ROI</a:t>
          </a:r>
        </a:p>
      </dgm:t>
    </dgm:pt>
    <dgm:pt modelId="{F9E07689-F80F-3940-9BE8-AE599E9DFF0F}" type="parTrans" cxnId="{CCD2E9CC-026D-DC45-929E-F5CDA9E1185F}">
      <dgm:prSet/>
      <dgm:spPr/>
      <dgm:t>
        <a:bodyPr/>
        <a:lstStyle/>
        <a:p>
          <a:endParaRPr lang="en-US"/>
        </a:p>
      </dgm:t>
    </dgm:pt>
    <dgm:pt modelId="{10AD52BB-212D-DD44-9661-CD947011DE7C}" type="sibTrans" cxnId="{CCD2E9CC-026D-DC45-929E-F5CDA9E1185F}">
      <dgm:prSet/>
      <dgm:spPr/>
      <dgm:t>
        <a:bodyPr/>
        <a:lstStyle/>
        <a:p>
          <a:endParaRPr lang="en-US"/>
        </a:p>
      </dgm:t>
    </dgm:pt>
    <dgm:pt modelId="{B417C2C4-8DD4-2A4E-A210-DAD50D875BFC}" type="pres">
      <dgm:prSet presAssocID="{B474DC95-FC99-C146-905A-9C58654344BB}" presName="linear" presStyleCnt="0">
        <dgm:presLayoutVars>
          <dgm:dir/>
          <dgm:animLvl val="lvl"/>
          <dgm:resizeHandles val="exact"/>
        </dgm:presLayoutVars>
      </dgm:prSet>
      <dgm:spPr/>
    </dgm:pt>
    <dgm:pt modelId="{63D3D26E-CD37-4343-BFE8-FD038EBE1FB7}" type="pres">
      <dgm:prSet presAssocID="{5EB00236-5D43-3949-BBE5-BB2AA70B5B95}" presName="parentLin" presStyleCnt="0"/>
      <dgm:spPr/>
    </dgm:pt>
    <dgm:pt modelId="{B69085E4-E4E7-0642-8062-3DD72B56F51B}" type="pres">
      <dgm:prSet presAssocID="{5EB00236-5D43-3949-BBE5-BB2AA70B5B95}" presName="parentLeftMargin" presStyleLbl="node1" presStyleIdx="0" presStyleCnt="1"/>
      <dgm:spPr/>
    </dgm:pt>
    <dgm:pt modelId="{44B8A905-ED34-8E4A-BBE7-FC937C07B5DA}" type="pres">
      <dgm:prSet presAssocID="{5EB00236-5D43-3949-BBE5-BB2AA70B5B95}" presName="parentText" presStyleLbl="node1" presStyleIdx="0" presStyleCnt="1" custScaleX="126351" custScaleY="53686">
        <dgm:presLayoutVars>
          <dgm:chMax val="0"/>
          <dgm:bulletEnabled val="1"/>
        </dgm:presLayoutVars>
      </dgm:prSet>
      <dgm:spPr/>
    </dgm:pt>
    <dgm:pt modelId="{47753CC2-EDDB-194C-A257-1A59A4948B85}" type="pres">
      <dgm:prSet presAssocID="{5EB00236-5D43-3949-BBE5-BB2AA70B5B95}" presName="negativeSpace" presStyleCnt="0"/>
      <dgm:spPr/>
    </dgm:pt>
    <dgm:pt modelId="{C470CBDC-96EC-2E45-9433-24027C01E10B}" type="pres">
      <dgm:prSet presAssocID="{5EB00236-5D43-3949-BBE5-BB2AA70B5B95}" presName="childText" presStyleLbl="conFgAcc1" presStyleIdx="0" presStyleCnt="1" custLinFactY="100000" custLinFactNeighborX="5468" custLinFactNeighborY="183240">
        <dgm:presLayoutVars>
          <dgm:bulletEnabled val="1"/>
        </dgm:presLayoutVars>
      </dgm:prSet>
      <dgm:spPr/>
    </dgm:pt>
  </dgm:ptLst>
  <dgm:cxnLst>
    <dgm:cxn modelId="{47F4EA12-46FF-C54B-BF23-17D514CA17BD}" srcId="{5EB00236-5D43-3949-BBE5-BB2AA70B5B95}" destId="{9711E9A7-9A7E-3A42-8F0E-7B4C92538182}" srcOrd="0" destOrd="0" parTransId="{5290B3A2-1AC3-FC4C-96AC-62446819C410}" sibTransId="{4D5E795E-15E0-8F4E-9158-4D3CA8411588}"/>
    <dgm:cxn modelId="{BEA55319-5F88-4E11-A1EC-A0B8450444AF}" type="presOf" srcId="{B474DC95-FC99-C146-905A-9C58654344BB}" destId="{B417C2C4-8DD4-2A4E-A210-DAD50D875BFC}" srcOrd="0" destOrd="0" presId="urn:microsoft.com/office/officeart/2005/8/layout/list1"/>
    <dgm:cxn modelId="{A2C2DB72-400D-42BE-924E-2F8F3325AF3F}" type="presOf" srcId="{B901024E-EB93-B246-B222-0B61288622EB}" destId="{C470CBDC-96EC-2E45-9433-24027C01E10B}" srcOrd="0" destOrd="1" presId="urn:microsoft.com/office/officeart/2005/8/layout/list1"/>
    <dgm:cxn modelId="{D16D8B76-333B-E34C-B7C8-7398D83A9819}" srcId="{5EB00236-5D43-3949-BBE5-BB2AA70B5B95}" destId="{B901024E-EB93-B246-B222-0B61288622EB}" srcOrd="1" destOrd="0" parTransId="{E9812FA6-3ACD-3F4D-9AE8-4DD821216653}" sibTransId="{9F2DC6B1-F94F-694D-B8A4-D331D45646EE}"/>
    <dgm:cxn modelId="{E7580E81-982F-468A-9E0E-CEAC083785B4}" type="presOf" srcId="{5EB00236-5D43-3949-BBE5-BB2AA70B5B95}" destId="{B69085E4-E4E7-0642-8062-3DD72B56F51B}" srcOrd="0" destOrd="0" presId="urn:microsoft.com/office/officeart/2005/8/layout/list1"/>
    <dgm:cxn modelId="{6AD6F88F-6A99-49C5-AA46-328FE25B550E}" type="presOf" srcId="{5EB00236-5D43-3949-BBE5-BB2AA70B5B95}" destId="{44B8A905-ED34-8E4A-BBE7-FC937C07B5DA}" srcOrd="1" destOrd="0" presId="urn:microsoft.com/office/officeart/2005/8/layout/list1"/>
    <dgm:cxn modelId="{842009C9-4E51-44EE-87CC-FD5C80A4953F}" type="presOf" srcId="{9711E9A7-9A7E-3A42-8F0E-7B4C92538182}" destId="{C470CBDC-96EC-2E45-9433-24027C01E10B}" srcOrd="0" destOrd="0" presId="urn:microsoft.com/office/officeart/2005/8/layout/list1"/>
    <dgm:cxn modelId="{CCD2E9CC-026D-DC45-929E-F5CDA9E1185F}" srcId="{5EB00236-5D43-3949-BBE5-BB2AA70B5B95}" destId="{E09F7DA1-CA58-6744-9C88-AD00BB03FAE0}" srcOrd="2" destOrd="0" parTransId="{F9E07689-F80F-3940-9BE8-AE599E9DFF0F}" sibTransId="{10AD52BB-212D-DD44-9661-CD947011DE7C}"/>
    <dgm:cxn modelId="{8D6EDCDD-64F7-5540-9B30-AA0DFE52ABE8}" srcId="{B474DC95-FC99-C146-905A-9C58654344BB}" destId="{5EB00236-5D43-3949-BBE5-BB2AA70B5B95}" srcOrd="0" destOrd="0" parTransId="{7D6233E5-CCFF-2245-BDB4-393F88A528D2}" sibTransId="{97D6E3F6-1999-CB49-947C-F7F8F5811838}"/>
    <dgm:cxn modelId="{E38161E7-6F5D-43D0-8610-6B80AFA89E25}" type="presOf" srcId="{E09F7DA1-CA58-6744-9C88-AD00BB03FAE0}" destId="{C470CBDC-96EC-2E45-9433-24027C01E10B}" srcOrd="0" destOrd="2" presId="urn:microsoft.com/office/officeart/2005/8/layout/list1"/>
    <dgm:cxn modelId="{C0C07AE3-AD0C-477B-9C5C-0D5A2995C6DA}" type="presParOf" srcId="{B417C2C4-8DD4-2A4E-A210-DAD50D875BFC}" destId="{63D3D26E-CD37-4343-BFE8-FD038EBE1FB7}" srcOrd="0" destOrd="0" presId="urn:microsoft.com/office/officeart/2005/8/layout/list1"/>
    <dgm:cxn modelId="{1E2D38F2-56AC-42A0-8EAF-297AABA637B9}" type="presParOf" srcId="{63D3D26E-CD37-4343-BFE8-FD038EBE1FB7}" destId="{B69085E4-E4E7-0642-8062-3DD72B56F51B}" srcOrd="0" destOrd="0" presId="urn:microsoft.com/office/officeart/2005/8/layout/list1"/>
    <dgm:cxn modelId="{3EFAC972-824F-4315-95C9-6FDFAD0F9D38}" type="presParOf" srcId="{63D3D26E-CD37-4343-BFE8-FD038EBE1FB7}" destId="{44B8A905-ED34-8E4A-BBE7-FC937C07B5DA}" srcOrd="1" destOrd="0" presId="urn:microsoft.com/office/officeart/2005/8/layout/list1"/>
    <dgm:cxn modelId="{585B7244-E4B8-41D8-A8A1-FB9E36C1BF20}" type="presParOf" srcId="{B417C2C4-8DD4-2A4E-A210-DAD50D875BFC}" destId="{47753CC2-EDDB-194C-A257-1A59A4948B85}" srcOrd="1" destOrd="0" presId="urn:microsoft.com/office/officeart/2005/8/layout/list1"/>
    <dgm:cxn modelId="{91654948-B8C3-42A0-B270-D22E4542F11F}" type="presParOf" srcId="{B417C2C4-8DD4-2A4E-A210-DAD50D875BFC}" destId="{C470CBDC-96EC-2E45-9433-24027C01E10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004FD-F4DA-4307-9CE7-F445D62B4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B1A1F4-056D-45F8-A1FE-50783BE5D35E}">
      <dgm:prSet/>
      <dgm:spPr/>
      <dgm:t>
        <a:bodyPr/>
        <a:lstStyle/>
        <a:p>
          <a:r>
            <a:rPr lang="en-US" dirty="0"/>
            <a:t>Identify the .NET Framework versions from ITSM CI Central -&gt; PLM Tab that to be remediated for your respective application</a:t>
          </a:r>
        </a:p>
      </dgm:t>
    </dgm:pt>
    <dgm:pt modelId="{A61CC983-FE93-4642-B676-42F09625A295}" type="parTrans" cxnId="{9ACA57A6-BBE9-4244-BC6C-0F88BA838929}">
      <dgm:prSet/>
      <dgm:spPr/>
      <dgm:t>
        <a:bodyPr/>
        <a:lstStyle/>
        <a:p>
          <a:endParaRPr lang="en-US"/>
        </a:p>
      </dgm:t>
    </dgm:pt>
    <dgm:pt modelId="{9E08FCE1-0EA5-42C7-8E5A-D449A226199E}" type="sibTrans" cxnId="{9ACA57A6-BBE9-4244-BC6C-0F88BA838929}">
      <dgm:prSet/>
      <dgm:spPr/>
      <dgm:t>
        <a:bodyPr/>
        <a:lstStyle/>
        <a:p>
          <a:endParaRPr lang="en-US"/>
        </a:p>
      </dgm:t>
    </dgm:pt>
    <dgm:pt modelId="{6F343292-E5A1-40DB-BE52-9E5B80C70460}">
      <dgm:prSet/>
      <dgm:spPr/>
      <dgm:t>
        <a:bodyPr/>
        <a:lstStyle/>
        <a:p>
          <a:r>
            <a:rPr lang="en-US"/>
            <a:t>Perform a thorough Impact Analysis of installation or uninstallation of.NET Framework version by installing / uninstalling on the lower environments before performing the action on upper environments</a:t>
          </a:r>
        </a:p>
      </dgm:t>
    </dgm:pt>
    <dgm:pt modelId="{EE749197-DBF1-473D-B820-5AE2356A2A6F}" type="parTrans" cxnId="{2D76AAA2-F83A-41C9-9988-659F9E5B5D9F}">
      <dgm:prSet/>
      <dgm:spPr/>
      <dgm:t>
        <a:bodyPr/>
        <a:lstStyle/>
        <a:p>
          <a:endParaRPr lang="en-US"/>
        </a:p>
      </dgm:t>
    </dgm:pt>
    <dgm:pt modelId="{3EAEE5DC-5244-4DE9-BB78-7681B9003691}" type="sibTrans" cxnId="{2D76AAA2-F83A-41C9-9988-659F9E5B5D9F}">
      <dgm:prSet/>
      <dgm:spPr/>
      <dgm:t>
        <a:bodyPr/>
        <a:lstStyle/>
        <a:p>
          <a:endParaRPr lang="en-US"/>
        </a:p>
      </dgm:t>
    </dgm:pt>
    <dgm:pt modelId="{12184D04-1185-4707-85C6-3D8B0858FA7E}">
      <dgm:prSet/>
      <dgm:spPr/>
      <dgm:t>
        <a:bodyPr/>
        <a:lstStyle/>
        <a:p>
          <a:r>
            <a:rPr lang="en-US"/>
            <a:t>Ensure that the latest version of .NET Framework is installed on the server and application dependencies pointed to it before uninstalling the older framework</a:t>
          </a:r>
        </a:p>
      </dgm:t>
    </dgm:pt>
    <dgm:pt modelId="{8B9FD26B-BE14-4811-883E-7CB3933DAEE8}" type="parTrans" cxnId="{71BA178B-B88D-4999-94E1-783D6A6D9A7D}">
      <dgm:prSet/>
      <dgm:spPr/>
      <dgm:t>
        <a:bodyPr/>
        <a:lstStyle/>
        <a:p>
          <a:endParaRPr lang="en-US"/>
        </a:p>
      </dgm:t>
    </dgm:pt>
    <dgm:pt modelId="{E4EA033A-FC41-4F95-8731-1F11667F6DC5}" type="sibTrans" cxnId="{71BA178B-B88D-4999-94E1-783D6A6D9A7D}">
      <dgm:prSet/>
      <dgm:spPr/>
      <dgm:t>
        <a:bodyPr/>
        <a:lstStyle/>
        <a:p>
          <a:endParaRPr lang="en-US"/>
        </a:p>
      </dgm:t>
    </dgm:pt>
    <dgm:pt modelId="{76BBC80E-CB75-476D-AE54-F83326949163}">
      <dgm:prSet/>
      <dgm:spPr/>
      <dgm:t>
        <a:bodyPr/>
        <a:lstStyle/>
        <a:p>
          <a:r>
            <a:rPr lang="en-US"/>
            <a:t>Upon the lower environment being signed-off as working, the installation/uninstallation of .NET framework versions should be done in production</a:t>
          </a:r>
        </a:p>
      </dgm:t>
    </dgm:pt>
    <dgm:pt modelId="{A9D1AA8C-41EE-4E99-B925-E0D478312648}" type="parTrans" cxnId="{82D12AE8-4330-455B-A246-40394CBAE3F4}">
      <dgm:prSet/>
      <dgm:spPr/>
      <dgm:t>
        <a:bodyPr/>
        <a:lstStyle/>
        <a:p>
          <a:endParaRPr lang="en-US"/>
        </a:p>
      </dgm:t>
    </dgm:pt>
    <dgm:pt modelId="{CB725489-7037-4859-BE20-976D3FCC80D6}" type="sibTrans" cxnId="{82D12AE8-4330-455B-A246-40394CBAE3F4}">
      <dgm:prSet/>
      <dgm:spPr/>
      <dgm:t>
        <a:bodyPr/>
        <a:lstStyle/>
        <a:p>
          <a:endParaRPr lang="en-US"/>
        </a:p>
      </dgm:t>
    </dgm:pt>
    <dgm:pt modelId="{355DC791-B700-4247-94B7-516D51283AFA}" type="pres">
      <dgm:prSet presAssocID="{F0D004FD-F4DA-4307-9CE7-F445D62B4662}" presName="root" presStyleCnt="0">
        <dgm:presLayoutVars>
          <dgm:dir/>
          <dgm:resizeHandles val="exact"/>
        </dgm:presLayoutVars>
      </dgm:prSet>
      <dgm:spPr/>
    </dgm:pt>
    <dgm:pt modelId="{F28DA238-C9D6-40EA-B191-AD846F7DDF7E}" type="pres">
      <dgm:prSet presAssocID="{5EB1A1F4-056D-45F8-A1FE-50783BE5D35E}" presName="compNode" presStyleCnt="0"/>
      <dgm:spPr/>
    </dgm:pt>
    <dgm:pt modelId="{9D60AE16-E68C-4EBC-BD38-C897CBD92EF8}" type="pres">
      <dgm:prSet presAssocID="{5EB1A1F4-056D-45F8-A1FE-50783BE5D35E}" presName="bgRect" presStyleLbl="bgShp" presStyleIdx="0" presStyleCnt="4"/>
      <dgm:spPr/>
    </dgm:pt>
    <dgm:pt modelId="{D7B60093-62A7-4F5F-9EA5-8BC8F8393185}" type="pres">
      <dgm:prSet presAssocID="{5EB1A1F4-056D-45F8-A1FE-50783BE5D3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68237C3-42C1-45A6-9D92-CCBF0BE0800E}" type="pres">
      <dgm:prSet presAssocID="{5EB1A1F4-056D-45F8-A1FE-50783BE5D35E}" presName="spaceRect" presStyleCnt="0"/>
      <dgm:spPr/>
    </dgm:pt>
    <dgm:pt modelId="{47A2C1CF-1324-4A29-BD27-B2E064EE8B23}" type="pres">
      <dgm:prSet presAssocID="{5EB1A1F4-056D-45F8-A1FE-50783BE5D35E}" presName="parTx" presStyleLbl="revTx" presStyleIdx="0" presStyleCnt="4">
        <dgm:presLayoutVars>
          <dgm:chMax val="0"/>
          <dgm:chPref val="0"/>
        </dgm:presLayoutVars>
      </dgm:prSet>
      <dgm:spPr/>
    </dgm:pt>
    <dgm:pt modelId="{EFC7EA1D-DA0B-46A5-88DC-A0D45847B3A9}" type="pres">
      <dgm:prSet presAssocID="{9E08FCE1-0EA5-42C7-8E5A-D449A226199E}" presName="sibTrans" presStyleCnt="0"/>
      <dgm:spPr/>
    </dgm:pt>
    <dgm:pt modelId="{DAADBD29-2A58-4BA6-8B0B-8A96CA4E5AF7}" type="pres">
      <dgm:prSet presAssocID="{6F343292-E5A1-40DB-BE52-9E5B80C70460}" presName="compNode" presStyleCnt="0"/>
      <dgm:spPr/>
    </dgm:pt>
    <dgm:pt modelId="{1AD32376-B1F2-4748-9814-B8D44550D4F7}" type="pres">
      <dgm:prSet presAssocID="{6F343292-E5A1-40DB-BE52-9E5B80C70460}" presName="bgRect" presStyleLbl="bgShp" presStyleIdx="1" presStyleCnt="4"/>
      <dgm:spPr/>
    </dgm:pt>
    <dgm:pt modelId="{B1EE19B9-AD94-4647-9CF0-09291A4AC96B}" type="pres">
      <dgm:prSet presAssocID="{6F343292-E5A1-40DB-BE52-9E5B80C704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330ED8-8A9A-429A-925D-03437B608EDE}" type="pres">
      <dgm:prSet presAssocID="{6F343292-E5A1-40DB-BE52-9E5B80C70460}" presName="spaceRect" presStyleCnt="0"/>
      <dgm:spPr/>
    </dgm:pt>
    <dgm:pt modelId="{5890595C-4BEB-4BB7-856B-8A5B98D68D98}" type="pres">
      <dgm:prSet presAssocID="{6F343292-E5A1-40DB-BE52-9E5B80C70460}" presName="parTx" presStyleLbl="revTx" presStyleIdx="1" presStyleCnt="4">
        <dgm:presLayoutVars>
          <dgm:chMax val="0"/>
          <dgm:chPref val="0"/>
        </dgm:presLayoutVars>
      </dgm:prSet>
      <dgm:spPr/>
    </dgm:pt>
    <dgm:pt modelId="{2B711A9E-2BDF-448C-B402-555E8E6518E8}" type="pres">
      <dgm:prSet presAssocID="{3EAEE5DC-5244-4DE9-BB78-7681B9003691}" presName="sibTrans" presStyleCnt="0"/>
      <dgm:spPr/>
    </dgm:pt>
    <dgm:pt modelId="{681355F3-A2A8-4FD3-8E28-0E7EBEE4F824}" type="pres">
      <dgm:prSet presAssocID="{12184D04-1185-4707-85C6-3D8B0858FA7E}" presName="compNode" presStyleCnt="0"/>
      <dgm:spPr/>
    </dgm:pt>
    <dgm:pt modelId="{BC3AC8B5-F7CA-45A4-A1D6-C8ACA1F7DF17}" type="pres">
      <dgm:prSet presAssocID="{12184D04-1185-4707-85C6-3D8B0858FA7E}" presName="bgRect" presStyleLbl="bgShp" presStyleIdx="2" presStyleCnt="4"/>
      <dgm:spPr/>
    </dgm:pt>
    <dgm:pt modelId="{E648EEE2-F18D-442E-AE6A-8BD5C3990039}" type="pres">
      <dgm:prSet presAssocID="{12184D04-1185-4707-85C6-3D8B0858FA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5038E90-59C2-42F3-B912-F5B8535011BA}" type="pres">
      <dgm:prSet presAssocID="{12184D04-1185-4707-85C6-3D8B0858FA7E}" presName="spaceRect" presStyleCnt="0"/>
      <dgm:spPr/>
    </dgm:pt>
    <dgm:pt modelId="{0BC4858D-2C21-4597-8A91-A8BDA26880ED}" type="pres">
      <dgm:prSet presAssocID="{12184D04-1185-4707-85C6-3D8B0858FA7E}" presName="parTx" presStyleLbl="revTx" presStyleIdx="2" presStyleCnt="4">
        <dgm:presLayoutVars>
          <dgm:chMax val="0"/>
          <dgm:chPref val="0"/>
        </dgm:presLayoutVars>
      </dgm:prSet>
      <dgm:spPr/>
    </dgm:pt>
    <dgm:pt modelId="{96C05498-2AF4-46BD-907F-29AAD2E8DE6F}" type="pres">
      <dgm:prSet presAssocID="{E4EA033A-FC41-4F95-8731-1F11667F6DC5}" presName="sibTrans" presStyleCnt="0"/>
      <dgm:spPr/>
    </dgm:pt>
    <dgm:pt modelId="{6DD174BE-D8D7-409B-A086-443A7DCC3B0B}" type="pres">
      <dgm:prSet presAssocID="{76BBC80E-CB75-476D-AE54-F83326949163}" presName="compNode" presStyleCnt="0"/>
      <dgm:spPr/>
    </dgm:pt>
    <dgm:pt modelId="{775993A5-D84B-4C68-B423-45A8B1484BA0}" type="pres">
      <dgm:prSet presAssocID="{76BBC80E-CB75-476D-AE54-F83326949163}" presName="bgRect" presStyleLbl="bgShp" presStyleIdx="3" presStyleCnt="4"/>
      <dgm:spPr/>
    </dgm:pt>
    <dgm:pt modelId="{E3CE5D54-4586-4101-8D6A-337B731748D0}" type="pres">
      <dgm:prSet presAssocID="{76BBC80E-CB75-476D-AE54-F833269491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DAF02E60-C65E-4BF2-92AD-8F520A82BDE1}" type="pres">
      <dgm:prSet presAssocID="{76BBC80E-CB75-476D-AE54-F83326949163}" presName="spaceRect" presStyleCnt="0"/>
      <dgm:spPr/>
    </dgm:pt>
    <dgm:pt modelId="{29354D88-4B9D-4FE1-8304-A1BDE935444D}" type="pres">
      <dgm:prSet presAssocID="{76BBC80E-CB75-476D-AE54-F833269491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685807-6E8E-41E5-A78D-6F3E8B21E7B4}" type="presOf" srcId="{F0D004FD-F4DA-4307-9CE7-F445D62B4662}" destId="{355DC791-B700-4247-94B7-516D51283AFA}" srcOrd="0" destOrd="0" presId="urn:microsoft.com/office/officeart/2018/2/layout/IconVerticalSolidList"/>
    <dgm:cxn modelId="{EFA39668-BFB4-4632-AE76-AE2C6AEAE039}" type="presOf" srcId="{6F343292-E5A1-40DB-BE52-9E5B80C70460}" destId="{5890595C-4BEB-4BB7-856B-8A5B98D68D98}" srcOrd="0" destOrd="0" presId="urn:microsoft.com/office/officeart/2018/2/layout/IconVerticalSolidList"/>
    <dgm:cxn modelId="{71BA178B-B88D-4999-94E1-783D6A6D9A7D}" srcId="{F0D004FD-F4DA-4307-9CE7-F445D62B4662}" destId="{12184D04-1185-4707-85C6-3D8B0858FA7E}" srcOrd="2" destOrd="0" parTransId="{8B9FD26B-BE14-4811-883E-7CB3933DAEE8}" sibTransId="{E4EA033A-FC41-4F95-8731-1F11667F6DC5}"/>
    <dgm:cxn modelId="{BEB03C9A-9035-467A-A726-6CD3898520C5}" type="presOf" srcId="{5EB1A1F4-056D-45F8-A1FE-50783BE5D35E}" destId="{47A2C1CF-1324-4A29-BD27-B2E064EE8B23}" srcOrd="0" destOrd="0" presId="urn:microsoft.com/office/officeart/2018/2/layout/IconVerticalSolidList"/>
    <dgm:cxn modelId="{2D76AAA2-F83A-41C9-9988-659F9E5B5D9F}" srcId="{F0D004FD-F4DA-4307-9CE7-F445D62B4662}" destId="{6F343292-E5A1-40DB-BE52-9E5B80C70460}" srcOrd="1" destOrd="0" parTransId="{EE749197-DBF1-473D-B820-5AE2356A2A6F}" sibTransId="{3EAEE5DC-5244-4DE9-BB78-7681B9003691}"/>
    <dgm:cxn modelId="{9ACA57A6-BBE9-4244-BC6C-0F88BA838929}" srcId="{F0D004FD-F4DA-4307-9CE7-F445D62B4662}" destId="{5EB1A1F4-056D-45F8-A1FE-50783BE5D35E}" srcOrd="0" destOrd="0" parTransId="{A61CC983-FE93-4642-B676-42F09625A295}" sibTransId="{9E08FCE1-0EA5-42C7-8E5A-D449A226199E}"/>
    <dgm:cxn modelId="{2AE9F8C5-A50A-4248-8C26-18E361DD21B0}" type="presOf" srcId="{76BBC80E-CB75-476D-AE54-F83326949163}" destId="{29354D88-4B9D-4FE1-8304-A1BDE935444D}" srcOrd="0" destOrd="0" presId="urn:microsoft.com/office/officeart/2018/2/layout/IconVerticalSolidList"/>
    <dgm:cxn modelId="{82D12AE8-4330-455B-A246-40394CBAE3F4}" srcId="{F0D004FD-F4DA-4307-9CE7-F445D62B4662}" destId="{76BBC80E-CB75-476D-AE54-F83326949163}" srcOrd="3" destOrd="0" parTransId="{A9D1AA8C-41EE-4E99-B925-E0D478312648}" sibTransId="{CB725489-7037-4859-BE20-976D3FCC80D6}"/>
    <dgm:cxn modelId="{03C61DEA-FF99-4456-906B-E78D3AFA1F34}" type="presOf" srcId="{12184D04-1185-4707-85C6-3D8B0858FA7E}" destId="{0BC4858D-2C21-4597-8A91-A8BDA26880ED}" srcOrd="0" destOrd="0" presId="urn:microsoft.com/office/officeart/2018/2/layout/IconVerticalSolidList"/>
    <dgm:cxn modelId="{16733A45-3935-4201-B995-D749539B3034}" type="presParOf" srcId="{355DC791-B700-4247-94B7-516D51283AFA}" destId="{F28DA238-C9D6-40EA-B191-AD846F7DDF7E}" srcOrd="0" destOrd="0" presId="urn:microsoft.com/office/officeart/2018/2/layout/IconVerticalSolidList"/>
    <dgm:cxn modelId="{56E3999D-AB5A-4287-9E26-C7DFAB24B8D2}" type="presParOf" srcId="{F28DA238-C9D6-40EA-B191-AD846F7DDF7E}" destId="{9D60AE16-E68C-4EBC-BD38-C897CBD92EF8}" srcOrd="0" destOrd="0" presId="urn:microsoft.com/office/officeart/2018/2/layout/IconVerticalSolidList"/>
    <dgm:cxn modelId="{81F662F7-0662-4A23-8A2B-3B505D487884}" type="presParOf" srcId="{F28DA238-C9D6-40EA-B191-AD846F7DDF7E}" destId="{D7B60093-62A7-4F5F-9EA5-8BC8F8393185}" srcOrd="1" destOrd="0" presId="urn:microsoft.com/office/officeart/2018/2/layout/IconVerticalSolidList"/>
    <dgm:cxn modelId="{0AF2C5C3-0EB2-4A66-A39B-50DFBDB8781C}" type="presParOf" srcId="{F28DA238-C9D6-40EA-B191-AD846F7DDF7E}" destId="{368237C3-42C1-45A6-9D92-CCBF0BE0800E}" srcOrd="2" destOrd="0" presId="urn:microsoft.com/office/officeart/2018/2/layout/IconVerticalSolidList"/>
    <dgm:cxn modelId="{F7B2CD66-2883-439F-A34A-234ADDD6E6D6}" type="presParOf" srcId="{F28DA238-C9D6-40EA-B191-AD846F7DDF7E}" destId="{47A2C1CF-1324-4A29-BD27-B2E064EE8B23}" srcOrd="3" destOrd="0" presId="urn:microsoft.com/office/officeart/2018/2/layout/IconVerticalSolidList"/>
    <dgm:cxn modelId="{8882B199-6E05-498F-B945-C12C738A12E6}" type="presParOf" srcId="{355DC791-B700-4247-94B7-516D51283AFA}" destId="{EFC7EA1D-DA0B-46A5-88DC-A0D45847B3A9}" srcOrd="1" destOrd="0" presId="urn:microsoft.com/office/officeart/2018/2/layout/IconVerticalSolidList"/>
    <dgm:cxn modelId="{503B50B9-C38D-48FC-9D20-9EDCEDCD09B1}" type="presParOf" srcId="{355DC791-B700-4247-94B7-516D51283AFA}" destId="{DAADBD29-2A58-4BA6-8B0B-8A96CA4E5AF7}" srcOrd="2" destOrd="0" presId="urn:microsoft.com/office/officeart/2018/2/layout/IconVerticalSolidList"/>
    <dgm:cxn modelId="{53095B21-437A-41D2-B5F6-56D2118FC241}" type="presParOf" srcId="{DAADBD29-2A58-4BA6-8B0B-8A96CA4E5AF7}" destId="{1AD32376-B1F2-4748-9814-B8D44550D4F7}" srcOrd="0" destOrd="0" presId="urn:microsoft.com/office/officeart/2018/2/layout/IconVerticalSolidList"/>
    <dgm:cxn modelId="{69098BDA-67C0-423C-8D32-00C1E1FD73F5}" type="presParOf" srcId="{DAADBD29-2A58-4BA6-8B0B-8A96CA4E5AF7}" destId="{B1EE19B9-AD94-4647-9CF0-09291A4AC96B}" srcOrd="1" destOrd="0" presId="urn:microsoft.com/office/officeart/2018/2/layout/IconVerticalSolidList"/>
    <dgm:cxn modelId="{211DC3C6-FD74-4CCE-85B4-5AC5E967A3E6}" type="presParOf" srcId="{DAADBD29-2A58-4BA6-8B0B-8A96CA4E5AF7}" destId="{29330ED8-8A9A-429A-925D-03437B608EDE}" srcOrd="2" destOrd="0" presId="urn:microsoft.com/office/officeart/2018/2/layout/IconVerticalSolidList"/>
    <dgm:cxn modelId="{D4A9364D-E03E-4FCF-9270-6BEA74924B7F}" type="presParOf" srcId="{DAADBD29-2A58-4BA6-8B0B-8A96CA4E5AF7}" destId="{5890595C-4BEB-4BB7-856B-8A5B98D68D98}" srcOrd="3" destOrd="0" presId="urn:microsoft.com/office/officeart/2018/2/layout/IconVerticalSolidList"/>
    <dgm:cxn modelId="{6428BDC8-E9DA-4785-8454-EB5F663C46F3}" type="presParOf" srcId="{355DC791-B700-4247-94B7-516D51283AFA}" destId="{2B711A9E-2BDF-448C-B402-555E8E6518E8}" srcOrd="3" destOrd="0" presId="urn:microsoft.com/office/officeart/2018/2/layout/IconVerticalSolidList"/>
    <dgm:cxn modelId="{50B47DEC-5AFE-4F82-B514-799CBC216604}" type="presParOf" srcId="{355DC791-B700-4247-94B7-516D51283AFA}" destId="{681355F3-A2A8-4FD3-8E28-0E7EBEE4F824}" srcOrd="4" destOrd="0" presId="urn:microsoft.com/office/officeart/2018/2/layout/IconVerticalSolidList"/>
    <dgm:cxn modelId="{DA8EB2B4-A09A-40B4-9390-631C748A84A0}" type="presParOf" srcId="{681355F3-A2A8-4FD3-8E28-0E7EBEE4F824}" destId="{BC3AC8B5-F7CA-45A4-A1D6-C8ACA1F7DF17}" srcOrd="0" destOrd="0" presId="urn:microsoft.com/office/officeart/2018/2/layout/IconVerticalSolidList"/>
    <dgm:cxn modelId="{1D711B1E-CD50-423F-BBE6-9B11C68EBE6B}" type="presParOf" srcId="{681355F3-A2A8-4FD3-8E28-0E7EBEE4F824}" destId="{E648EEE2-F18D-442E-AE6A-8BD5C3990039}" srcOrd="1" destOrd="0" presId="urn:microsoft.com/office/officeart/2018/2/layout/IconVerticalSolidList"/>
    <dgm:cxn modelId="{22987D5C-FB24-4684-A7D9-F1C49664A52E}" type="presParOf" srcId="{681355F3-A2A8-4FD3-8E28-0E7EBEE4F824}" destId="{A5038E90-59C2-42F3-B912-F5B8535011BA}" srcOrd="2" destOrd="0" presId="urn:microsoft.com/office/officeart/2018/2/layout/IconVerticalSolidList"/>
    <dgm:cxn modelId="{B1FAF0E2-3293-471B-8ABF-EF50B172D140}" type="presParOf" srcId="{681355F3-A2A8-4FD3-8E28-0E7EBEE4F824}" destId="{0BC4858D-2C21-4597-8A91-A8BDA26880ED}" srcOrd="3" destOrd="0" presId="urn:microsoft.com/office/officeart/2018/2/layout/IconVerticalSolidList"/>
    <dgm:cxn modelId="{39B3F45A-8F99-40CA-8891-C80130A00A74}" type="presParOf" srcId="{355DC791-B700-4247-94B7-516D51283AFA}" destId="{96C05498-2AF4-46BD-907F-29AAD2E8DE6F}" srcOrd="5" destOrd="0" presId="urn:microsoft.com/office/officeart/2018/2/layout/IconVerticalSolidList"/>
    <dgm:cxn modelId="{D840ABA6-8BCA-4023-BCEC-1B0D0E27FC41}" type="presParOf" srcId="{355DC791-B700-4247-94B7-516D51283AFA}" destId="{6DD174BE-D8D7-409B-A086-443A7DCC3B0B}" srcOrd="6" destOrd="0" presId="urn:microsoft.com/office/officeart/2018/2/layout/IconVerticalSolidList"/>
    <dgm:cxn modelId="{4609A579-0742-41C2-87D5-4A2B05AB3F59}" type="presParOf" srcId="{6DD174BE-D8D7-409B-A086-443A7DCC3B0B}" destId="{775993A5-D84B-4C68-B423-45A8B1484BA0}" srcOrd="0" destOrd="0" presId="urn:microsoft.com/office/officeart/2018/2/layout/IconVerticalSolidList"/>
    <dgm:cxn modelId="{981B5069-0CDF-4305-A230-5F61774A173F}" type="presParOf" srcId="{6DD174BE-D8D7-409B-A086-443A7DCC3B0B}" destId="{E3CE5D54-4586-4101-8D6A-337B731748D0}" srcOrd="1" destOrd="0" presId="urn:microsoft.com/office/officeart/2018/2/layout/IconVerticalSolidList"/>
    <dgm:cxn modelId="{D3939F40-9FC6-49E9-9201-626B30E69C5B}" type="presParOf" srcId="{6DD174BE-D8D7-409B-A086-443A7DCC3B0B}" destId="{DAF02E60-C65E-4BF2-92AD-8F520A82BDE1}" srcOrd="2" destOrd="0" presId="urn:microsoft.com/office/officeart/2018/2/layout/IconVerticalSolidList"/>
    <dgm:cxn modelId="{673270B7-8AEA-4510-AB08-BF84E26F9AA9}" type="presParOf" srcId="{6DD174BE-D8D7-409B-A086-443A7DCC3B0B}" destId="{29354D88-4B9D-4FE1-8304-A1BDE93544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0CBDC-96EC-2E45-9433-24027C01E10B}">
      <dsp:nvSpPr>
        <dsp:cNvPr id="0" name=""/>
        <dsp:cNvSpPr/>
      </dsp:nvSpPr>
      <dsp:spPr>
        <a:xfrm>
          <a:off x="0" y="32666"/>
          <a:ext cx="6270170" cy="1438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5" tIns="604012" rIns="48663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Cost Savings             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Improved Efficiency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  <a:latin typeface="+mj-lt"/>
              <a:ea typeface="Geneva" charset="0"/>
              <a:cs typeface="+mj-cs"/>
            </a:rPr>
            <a:t>Maximized ROI</a:t>
          </a:r>
        </a:p>
      </dsp:txBody>
      <dsp:txXfrm>
        <a:off x="0" y="32666"/>
        <a:ext cx="6270170" cy="1438762"/>
      </dsp:txXfrm>
    </dsp:sp>
    <dsp:sp modelId="{44B8A905-ED34-8E4A-BBE7-FC937C07B5DA}">
      <dsp:nvSpPr>
        <dsp:cNvPr id="0" name=""/>
        <dsp:cNvSpPr/>
      </dsp:nvSpPr>
      <dsp:spPr>
        <a:xfrm>
          <a:off x="313508" y="555"/>
          <a:ext cx="5545695" cy="459595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65898" tIns="0" rIns="165898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Providing:</a:t>
          </a:r>
        </a:p>
      </dsp:txBody>
      <dsp:txXfrm>
        <a:off x="335944" y="22991"/>
        <a:ext cx="5500823" cy="41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0AE16-E68C-4EBC-BD38-C897CBD92EF8}">
      <dsp:nvSpPr>
        <dsp:cNvPr id="0" name=""/>
        <dsp:cNvSpPr/>
      </dsp:nvSpPr>
      <dsp:spPr>
        <a:xfrm>
          <a:off x="0" y="2536"/>
          <a:ext cx="5109210" cy="888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0093-62A7-4F5F-9EA5-8BC8F8393185}">
      <dsp:nvSpPr>
        <dsp:cNvPr id="0" name=""/>
        <dsp:cNvSpPr/>
      </dsp:nvSpPr>
      <dsp:spPr>
        <a:xfrm>
          <a:off x="268802" y="202472"/>
          <a:ext cx="489210" cy="488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C1CF-1324-4A29-BD27-B2E064EE8B23}">
      <dsp:nvSpPr>
        <dsp:cNvPr id="0" name=""/>
        <dsp:cNvSpPr/>
      </dsp:nvSpPr>
      <dsp:spPr>
        <a:xfrm>
          <a:off x="1026816" y="2536"/>
          <a:ext cx="3799104" cy="88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36" tIns="94136" rIns="94136" bIns="941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the .NET Framework versions from ITSM CI Central -&gt; PLM Tab that to be remediated for your respective application</a:t>
          </a:r>
        </a:p>
      </dsp:txBody>
      <dsp:txXfrm>
        <a:off x="1026816" y="2536"/>
        <a:ext cx="3799104" cy="889473"/>
      </dsp:txXfrm>
    </dsp:sp>
    <dsp:sp modelId="{1AD32376-B1F2-4748-9814-B8D44550D4F7}">
      <dsp:nvSpPr>
        <dsp:cNvPr id="0" name=""/>
        <dsp:cNvSpPr/>
      </dsp:nvSpPr>
      <dsp:spPr>
        <a:xfrm>
          <a:off x="0" y="1089670"/>
          <a:ext cx="5109210" cy="888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19B9-AD94-4647-9CF0-09291A4AC96B}">
      <dsp:nvSpPr>
        <dsp:cNvPr id="0" name=""/>
        <dsp:cNvSpPr/>
      </dsp:nvSpPr>
      <dsp:spPr>
        <a:xfrm>
          <a:off x="268802" y="1289606"/>
          <a:ext cx="489210" cy="488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595C-4BEB-4BB7-856B-8A5B98D68D98}">
      <dsp:nvSpPr>
        <dsp:cNvPr id="0" name=""/>
        <dsp:cNvSpPr/>
      </dsp:nvSpPr>
      <dsp:spPr>
        <a:xfrm>
          <a:off x="1026816" y="1089670"/>
          <a:ext cx="3799104" cy="88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36" tIns="94136" rIns="94136" bIns="941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a thorough Impact Analysis of installation or uninstallation of.NET Framework version by installing / uninstalling on the lower environments before performing the action on upper environments</a:t>
          </a:r>
        </a:p>
      </dsp:txBody>
      <dsp:txXfrm>
        <a:off x="1026816" y="1089670"/>
        <a:ext cx="3799104" cy="889473"/>
      </dsp:txXfrm>
    </dsp:sp>
    <dsp:sp modelId="{BC3AC8B5-F7CA-45A4-A1D6-C8ACA1F7DF17}">
      <dsp:nvSpPr>
        <dsp:cNvPr id="0" name=""/>
        <dsp:cNvSpPr/>
      </dsp:nvSpPr>
      <dsp:spPr>
        <a:xfrm>
          <a:off x="0" y="2176804"/>
          <a:ext cx="5109210" cy="888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8EEE2-F18D-442E-AE6A-8BD5C3990039}">
      <dsp:nvSpPr>
        <dsp:cNvPr id="0" name=""/>
        <dsp:cNvSpPr/>
      </dsp:nvSpPr>
      <dsp:spPr>
        <a:xfrm>
          <a:off x="268802" y="2376740"/>
          <a:ext cx="489210" cy="488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858D-2C21-4597-8A91-A8BDA26880ED}">
      <dsp:nvSpPr>
        <dsp:cNvPr id="0" name=""/>
        <dsp:cNvSpPr/>
      </dsp:nvSpPr>
      <dsp:spPr>
        <a:xfrm>
          <a:off x="1026816" y="2176804"/>
          <a:ext cx="3799104" cy="88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36" tIns="94136" rIns="94136" bIns="941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 that the latest version of .NET Framework is installed on the server and application dependencies pointed to it before uninstalling the older framework</a:t>
          </a:r>
        </a:p>
      </dsp:txBody>
      <dsp:txXfrm>
        <a:off x="1026816" y="2176804"/>
        <a:ext cx="3799104" cy="889473"/>
      </dsp:txXfrm>
    </dsp:sp>
    <dsp:sp modelId="{775993A5-D84B-4C68-B423-45A8B1484BA0}">
      <dsp:nvSpPr>
        <dsp:cNvPr id="0" name=""/>
        <dsp:cNvSpPr/>
      </dsp:nvSpPr>
      <dsp:spPr>
        <a:xfrm>
          <a:off x="0" y="3263938"/>
          <a:ext cx="5109210" cy="888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E5D54-4586-4101-8D6A-337B731748D0}">
      <dsp:nvSpPr>
        <dsp:cNvPr id="0" name=""/>
        <dsp:cNvSpPr/>
      </dsp:nvSpPr>
      <dsp:spPr>
        <a:xfrm>
          <a:off x="268802" y="3463874"/>
          <a:ext cx="489210" cy="488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54D88-4B9D-4FE1-8304-A1BDE935444D}">
      <dsp:nvSpPr>
        <dsp:cNvPr id="0" name=""/>
        <dsp:cNvSpPr/>
      </dsp:nvSpPr>
      <dsp:spPr>
        <a:xfrm>
          <a:off x="1026816" y="3263938"/>
          <a:ext cx="3799104" cy="88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36" tIns="94136" rIns="94136" bIns="941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Upon the lower environment being signed-off as working, the installation/uninstallation of .NET framework versions should be done in production</a:t>
          </a:r>
        </a:p>
      </dsp:txBody>
      <dsp:txXfrm>
        <a:off x="1026816" y="3263938"/>
        <a:ext cx="3799104" cy="889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9688" y="-19050"/>
            <a:ext cx="3082926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-19050"/>
            <a:ext cx="300355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56663"/>
            <a:ext cx="3003550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fld id="{689B7A1D-1000-4D6D-914D-3CDC399E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9688" y="8856663"/>
            <a:ext cx="3082926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9688" y="-19050"/>
            <a:ext cx="3082926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-19050"/>
            <a:ext cx="300355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74688"/>
            <a:ext cx="4675188" cy="3506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28713" y="4418013"/>
            <a:ext cx="4752975" cy="421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08" tIns="46354" rIns="92708" bIns="46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9688" y="8856663"/>
            <a:ext cx="3082926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56663"/>
            <a:ext cx="3003550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fld id="{F34975E4-629A-4F1C-AF1A-54F5D792D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E38287E-67D6-4233-9743-0B969740E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1A6D75-2AEF-40EB-BF48-1B8FEF865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1"/>
            <a:ext cx="20574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1"/>
            <a:ext cx="60198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26A0B71-4D0A-4098-8523-F2DA6CA8F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76" y="11"/>
            <a:ext cx="6234545" cy="10085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3476" y="1411942"/>
            <a:ext cx="6234545" cy="47148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Ingenix</a:t>
            </a:r>
            <a:r>
              <a:rPr lang="en-US"/>
              <a:t>, Inc.  </a:t>
            </a:r>
            <a:r>
              <a:rPr lang="en-US" b="1"/>
              <a:t> </a:t>
            </a:r>
            <a:fld id="{AB88BC41-D21F-4B75-A096-4F2A45017F2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65179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2456458"/>
            <a:ext cx="7772400" cy="1150367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3"/>
            <a:ext cx="77724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295901"/>
            <a:ext cx="7772400" cy="704851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8330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163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1230313"/>
            <a:ext cx="9144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414589"/>
            <a:ext cx="7772400" cy="704851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201991"/>
            <a:ext cx="77724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3436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331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45"/>
            <a:ext cx="4023360" cy="5306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960145"/>
            <a:ext cx="4023360" cy="5306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109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6993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75"/>
            <a:ext cx="4023360" cy="2468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75"/>
            <a:ext cx="4023360" cy="2468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978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FE10FF8-0B8B-44F4-BD28-301F5DA99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8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415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415" y="5266944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134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347416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47416" y="5270500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614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86" y="5270500"/>
            <a:ext cx="7727453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20786" y="3702051"/>
            <a:ext cx="7727453" cy="114300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tx1"/>
                </a:solidFill>
                <a:effectLst>
                  <a:outerShdw blurRad="76200" dist="25400" dir="5400000" algn="t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030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3444875"/>
            <a:ext cx="9144000" cy="1563688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20786" y="3702051"/>
            <a:ext cx="7727453" cy="114300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76200" dist="25400" dir="5400000" algn="t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895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66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21C92A0-990F-4197-865B-C7420A825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990601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1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50DCD-4EB2-40F2-8C36-C3AD42E65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AFB7958-E739-4F34-8C6E-43C0C0D1E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655EA3-D188-4637-BCC3-658D11DE3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F22A277-AAFC-48AE-9F00-2264FE7AC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DDD4442-3DB6-4796-9150-5681B9319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6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868FA54-3FA4-4BC6-9CC8-52D79E875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705600"/>
            <a:ext cx="144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D827009-E1A1-4176-82BC-F30AB5773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4342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591300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2" descr="OPTUM_RGB_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238875"/>
            <a:ext cx="160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  <p:sldLayoutId id="2147485713" r:id="rId12"/>
    <p:sldLayoutId id="2147485714" r:id="rId1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60438"/>
            <a:ext cx="82296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7413" name="Picture 12" descr="Optum_ColorBand-02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048000" y="6572250"/>
            <a:ext cx="5132388" cy="20955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dirty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6572250"/>
            <a:ext cx="457200" cy="20955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81FBE18-53DC-4917-A986-0D4BB81F7F8E}" type="slidenum">
              <a:rPr lang="en-US" smtClean="0">
                <a:solidFill>
                  <a:srgbClr val="53565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pic>
        <p:nvPicPr>
          <p:cNvPr id="17416" name="Picture 51" descr="OPTUM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288088"/>
            <a:ext cx="11652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664" r:id="rId3"/>
    <p:sldLayoutId id="2147485665" r:id="rId4"/>
    <p:sldLayoutId id="2147485666" r:id="rId5"/>
    <p:sldLayoutId id="2147485667" r:id="rId6"/>
    <p:sldLayoutId id="2147485731" r:id="rId7"/>
    <p:sldLayoutId id="2147485732" r:id="rId8"/>
    <p:sldLayoutId id="2147485733" r:id="rId9"/>
    <p:sldLayoutId id="2147485734" r:id="rId10"/>
    <p:sldLayoutId id="2147485735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63666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63666A"/>
          </a:solidFill>
          <a:latin typeface="Arial" charset="0"/>
          <a:cs typeface="Arial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2C256-C608-42DF-AD7A-37FC5D6BE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86" y="941033"/>
            <a:ext cx="7727453" cy="3904018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Enterprise Application Architecture </a:t>
            </a:r>
            <a:b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</a:b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Portfolio Management (EAAPM)</a:t>
            </a:r>
            <a:b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</a:b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&amp; Visual Studio Subscriptions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(MSDN)</a:t>
            </a:r>
            <a:br>
              <a:rPr lang="en-US" altLang="en-US" dirty="0">
                <a:solidFill>
                  <a:schemeClr val="tx1"/>
                </a:solidFill>
                <a:latin typeface="Lucida Bright" panose="02040602050505020304" pitchFamily="18" charset="0"/>
              </a:rPr>
            </a:br>
            <a:br>
              <a:rPr lang="en-US" dirty="0">
                <a:latin typeface="Lucida Bright" panose="02040602050505020304" pitchFamily="18" charset="0"/>
                <a:cs typeface="Arial" charset="0"/>
              </a:rPr>
            </a:b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888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dirty="0"/>
              <a:t>License Compliance and Automation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  </a:t>
            </a:r>
            <a:r>
              <a:rPr lang="en-US" sz="1800" dirty="0"/>
              <a:t>Optimize Visual Studio Subscription (so called earlier - MSDN license) across the organization.</a:t>
            </a:r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Specific information is gathered from various enterprise systems to support decisions (Allocate, Retract, and Upgrade etc.).</a:t>
            </a:r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sz="1800" dirty="0">
              <a:sym typeface="Arial" charset="0"/>
            </a:endParaRPr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ym typeface="Arial" charset="0"/>
              </a:rPr>
              <a:t>Appstore, Altiris, Snow, OASIS, Active Directory and PeopleSoft  are participating into the automation of MSDN and License/Software Compliance analysis.</a:t>
            </a:r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sz="1800" dirty="0">
              <a:sym typeface="Arial" charset="0"/>
            </a:endParaRPr>
          </a:p>
          <a:p>
            <a:pPr marL="342900" lvl="3" indent="-34290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ym typeface="Arial" charset="0"/>
              </a:rPr>
              <a:t>Analysis available today:</a:t>
            </a: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defRPr/>
            </a:pPr>
            <a:endParaRPr lang="en-US" dirty="0">
              <a:sym typeface="Arial" charset="0"/>
            </a:endParaRPr>
          </a:p>
          <a:p>
            <a:pPr marL="1085850" lvl="5" indent="-342900" defTabSz="4572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Overutilization.</a:t>
            </a:r>
          </a:p>
          <a:p>
            <a:pPr marL="1085850" lvl="5" indent="-342900" defTabSz="4572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Underutilization.</a:t>
            </a:r>
          </a:p>
          <a:p>
            <a:pPr marL="1085850" lvl="5" indent="-342900" defTabSz="4572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Unauthorized MSDN users.</a:t>
            </a:r>
          </a:p>
          <a:p>
            <a:pPr marL="1085850" lvl="5" indent="-342900" defTabSz="4572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Server Access users without Proper licenses.</a:t>
            </a:r>
          </a:p>
          <a:p>
            <a:pPr marL="1085850" lvl="5" indent="-342900" defTabSz="4572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Reclaiming MSDN based on users PeopleSoft/ Snow Status.</a:t>
            </a: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58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DB96F-32BB-4A67-A220-77798E83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" r="-2" b="9030"/>
          <a:stretch/>
        </p:blipFill>
        <p:spPr>
          <a:xfrm>
            <a:off x="20" y="1256144"/>
            <a:ext cx="8578788" cy="4825569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5F63577-4CCA-48E0-9B0B-0B6744FC378F}"/>
              </a:ext>
            </a:extLst>
          </p:cNvPr>
          <p:cNvSpPr txBox="1">
            <a:spLocks/>
          </p:cNvSpPr>
          <p:nvPr/>
        </p:nvSpPr>
        <p:spPr bwMode="auto">
          <a:xfrm>
            <a:off x="142043" y="250825"/>
            <a:ext cx="750566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63666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400" dirty="0"/>
              <a:t>.NET FRAMEWORK REMEDIATION</a:t>
            </a:r>
          </a:p>
        </p:txBody>
      </p:sp>
      <p:sp>
        <p:nvSpPr>
          <p:cNvPr id="6" name="Rectangle 5" descr="Document">
            <a:extLst>
              <a:ext uri="{FF2B5EF4-FFF2-40B4-BE49-F238E27FC236}">
                <a16:creationId xmlns:a16="http://schemas.microsoft.com/office/drawing/2014/main" id="{4A339A9E-EB09-4719-8001-4F30398F4A9F}"/>
              </a:ext>
            </a:extLst>
          </p:cNvPr>
          <p:cNvSpPr/>
          <p:nvPr/>
        </p:nvSpPr>
        <p:spPr>
          <a:xfrm>
            <a:off x="1555824" y="2495181"/>
            <a:ext cx="451453" cy="174312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186D7-D777-483E-A418-EB56A985B940}"/>
              </a:ext>
            </a:extLst>
          </p:cNvPr>
          <p:cNvGrpSpPr/>
          <p:nvPr/>
        </p:nvGrpSpPr>
        <p:grpSpPr>
          <a:xfrm>
            <a:off x="4154749" y="1731146"/>
            <a:ext cx="3852909" cy="3169327"/>
            <a:chOff x="1344968" y="4371785"/>
            <a:chExt cx="5465996" cy="11644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62728F-AD21-4CCD-8188-2E740DC521C9}"/>
                </a:ext>
              </a:extLst>
            </p:cNvPr>
            <p:cNvSpPr/>
            <p:nvPr/>
          </p:nvSpPr>
          <p:spPr>
            <a:xfrm>
              <a:off x="1344968" y="4371785"/>
              <a:ext cx="5465996" cy="11644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DCFCC6-27EB-4A76-AF19-D576CD8F7197}"/>
                </a:ext>
              </a:extLst>
            </p:cNvPr>
            <p:cNvSpPr txBox="1"/>
            <p:nvPr/>
          </p:nvSpPr>
          <p:spPr>
            <a:xfrm>
              <a:off x="1344968" y="4371785"/>
              <a:ext cx="5465996" cy="1164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40" tIns="123240" rIns="123240" bIns="12324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Note: We have involved to identifying activates &amp; process for various old version of .NET Framework which are proposed to un-install from the Optum / UHG App-Servers.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0103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843B-48F7-4D28-887B-16DBF62C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Un-installation of older .NET Framework versions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Rectangle 3" descr="Checkmark">
            <a:extLst>
              <a:ext uri="{FF2B5EF4-FFF2-40B4-BE49-F238E27FC236}">
                <a16:creationId xmlns:a16="http://schemas.microsoft.com/office/drawing/2014/main" id="{832935A2-D098-46DA-8C45-329E94BF4164}"/>
              </a:ext>
            </a:extLst>
          </p:cNvPr>
          <p:cNvSpPr/>
          <p:nvPr/>
        </p:nvSpPr>
        <p:spPr>
          <a:xfrm>
            <a:off x="1342159" y="1651440"/>
            <a:ext cx="641087" cy="6410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080B63-7BE7-4057-85BD-7CE754821020}"/>
              </a:ext>
            </a:extLst>
          </p:cNvPr>
          <p:cNvGrpSpPr/>
          <p:nvPr/>
        </p:nvGrpSpPr>
        <p:grpSpPr>
          <a:xfrm>
            <a:off x="2335844" y="1389177"/>
            <a:ext cx="5465996" cy="1165613"/>
            <a:chOff x="1346283" y="1459316"/>
            <a:chExt cx="5465996" cy="1165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3117D5-38FE-43BE-997E-487E5A304E22}"/>
                </a:ext>
              </a:extLst>
            </p:cNvPr>
            <p:cNvSpPr/>
            <p:nvPr/>
          </p:nvSpPr>
          <p:spPr>
            <a:xfrm>
              <a:off x="1346283" y="1459316"/>
              <a:ext cx="5465996" cy="116561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D82FD6-D47D-4B83-BC35-FDBB5931CFDC}"/>
                </a:ext>
              </a:extLst>
            </p:cNvPr>
            <p:cNvSpPr txBox="1"/>
            <p:nvPr/>
          </p:nvSpPr>
          <p:spPr>
            <a:xfrm>
              <a:off x="1346283" y="1459316"/>
              <a:ext cx="5465996" cy="1165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361" tIns="123361" rIns="123361" bIns="12336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Perform a thorough Impact Analysis of installation or uninstallation of.NET Framework version by installing / uninstalling on the lower environments before performing the action on upper environments</a:t>
              </a:r>
            </a:p>
          </p:txBody>
        </p:sp>
      </p:grpSp>
      <p:sp>
        <p:nvSpPr>
          <p:cNvPr id="6" name="Rectangle 5" descr="Flowchart">
            <a:extLst>
              <a:ext uri="{FF2B5EF4-FFF2-40B4-BE49-F238E27FC236}">
                <a16:creationId xmlns:a16="http://schemas.microsoft.com/office/drawing/2014/main" id="{9F98437A-2EA8-448D-92E9-4F67678A4B3E}"/>
              </a:ext>
            </a:extLst>
          </p:cNvPr>
          <p:cNvSpPr/>
          <p:nvPr/>
        </p:nvSpPr>
        <p:spPr>
          <a:xfrm>
            <a:off x="1342159" y="3108457"/>
            <a:ext cx="641087" cy="6410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 descr="Bulldozer">
            <a:extLst>
              <a:ext uri="{FF2B5EF4-FFF2-40B4-BE49-F238E27FC236}">
                <a16:creationId xmlns:a16="http://schemas.microsoft.com/office/drawing/2014/main" id="{B19EAE18-8352-42A1-BF4C-531197AE52C1}"/>
              </a:ext>
            </a:extLst>
          </p:cNvPr>
          <p:cNvSpPr/>
          <p:nvPr/>
        </p:nvSpPr>
        <p:spPr>
          <a:xfrm>
            <a:off x="1342159" y="4565474"/>
            <a:ext cx="641087" cy="6410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Checkmark">
            <a:extLst>
              <a:ext uri="{FF2B5EF4-FFF2-40B4-BE49-F238E27FC236}">
                <a16:creationId xmlns:a16="http://schemas.microsoft.com/office/drawing/2014/main" id="{FBD75A85-0F26-440C-9770-6A3AC5C62BE9}"/>
              </a:ext>
            </a:extLst>
          </p:cNvPr>
          <p:cNvSpPr/>
          <p:nvPr/>
        </p:nvSpPr>
        <p:spPr>
          <a:xfrm>
            <a:off x="1494559" y="1832221"/>
            <a:ext cx="641087" cy="6410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Flowchart">
            <a:extLst>
              <a:ext uri="{FF2B5EF4-FFF2-40B4-BE49-F238E27FC236}">
                <a16:creationId xmlns:a16="http://schemas.microsoft.com/office/drawing/2014/main" id="{B08C0572-EF0A-4FA4-9C32-C3059F19B4A5}"/>
              </a:ext>
            </a:extLst>
          </p:cNvPr>
          <p:cNvSpPr/>
          <p:nvPr/>
        </p:nvSpPr>
        <p:spPr>
          <a:xfrm>
            <a:off x="1494559" y="3289238"/>
            <a:ext cx="641087" cy="6410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Bulldozer">
            <a:extLst>
              <a:ext uri="{FF2B5EF4-FFF2-40B4-BE49-F238E27FC236}">
                <a16:creationId xmlns:a16="http://schemas.microsoft.com/office/drawing/2014/main" id="{95446969-4FCB-4655-9AD9-E7D725C751F7}"/>
              </a:ext>
            </a:extLst>
          </p:cNvPr>
          <p:cNvSpPr/>
          <p:nvPr/>
        </p:nvSpPr>
        <p:spPr>
          <a:xfrm>
            <a:off x="1494559" y="4746255"/>
            <a:ext cx="641087" cy="6410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04F299-A334-4D71-B631-26B5C85692B1}"/>
              </a:ext>
            </a:extLst>
          </p:cNvPr>
          <p:cNvSpPr/>
          <p:nvPr/>
        </p:nvSpPr>
        <p:spPr>
          <a:xfrm>
            <a:off x="2488244" y="4483992"/>
            <a:ext cx="5465996" cy="116561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9" name="Picture 28" descr="CPU with binary numbers and blueprint">
            <a:extLst>
              <a:ext uri="{FF2B5EF4-FFF2-40B4-BE49-F238E27FC236}">
                <a16:creationId xmlns:a16="http://schemas.microsoft.com/office/drawing/2014/main" id="{B77DA826-6394-412C-AD82-905D101772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86" r="28560" b="-2"/>
          <a:stretch/>
        </p:blipFill>
        <p:spPr>
          <a:xfrm>
            <a:off x="20" y="1056442"/>
            <a:ext cx="3811289" cy="5801557"/>
          </a:xfrm>
          <a:prstGeom prst="rect">
            <a:avLst/>
          </a:prstGeom>
        </p:spPr>
      </p:pic>
      <p:sp>
        <p:nvSpPr>
          <p:cNvPr id="30" name="Content Placeholder">
            <a:extLst>
              <a:ext uri="{FF2B5EF4-FFF2-40B4-BE49-F238E27FC236}">
                <a16:creationId xmlns:a16="http://schemas.microsoft.com/office/drawing/2014/main" id="{68C2C849-8BA8-4B53-9722-E72B9D0F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649" y="1208395"/>
            <a:ext cx="4341180" cy="17056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 Impact Analysis of installation / uninstallations of .NET Framework version {4.62 and prior versions} should be done by performing the actions on the lowest environment and thoroughly testing the same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7AC8B-AC1B-463A-A7AC-ED0982EF275D}"/>
              </a:ext>
            </a:extLst>
          </p:cNvPr>
          <p:cNvSpPr txBox="1"/>
          <p:nvPr/>
        </p:nvSpPr>
        <p:spPr>
          <a:xfrm>
            <a:off x="4234649" y="30925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Installation of latest .NET Framework version 4.8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E5EB1F6-4E97-46A5-A54C-3E4070B8F2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2438" y="4662457"/>
            <a:ext cx="5049519" cy="1328435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2648106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4426" y="1575336"/>
            <a:ext cx="2537460" cy="3707329"/>
          </a:xfrm>
        </p:spPr>
        <p:txBody>
          <a:bodyPr anchor="ctr">
            <a:normAutofit/>
          </a:bodyPr>
          <a:lstStyle/>
          <a:p>
            <a:r>
              <a:rPr lang="en-US" sz="2775" dirty="0"/>
              <a:t>Proposed Activities for Remediation of .NET Framework versions- on Servers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8CBD914-A6D6-4824-A516-6C72ECE31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5284" y="1323594"/>
          <a:ext cx="5109210" cy="415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7141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FB78D-1901-440B-9AC6-38DCB35D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Appstore – Restricted Application’s Request-Approvals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48436-6548-4578-9635-5EAFE847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RA- Report- Jan 2021 to November 1</a:t>
            </a:r>
            <a:r>
              <a:rPr lang="en-US" baseline="30000" dirty="0"/>
              <a:t>th    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C72B"/>
                </a:highlight>
                <a:latin typeface="Calibri" panose="020F0502020204030204" pitchFamily="34" charset="0"/>
              </a:rPr>
              <a:t>Grand Total	-	2482	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0D8585-331B-4E77-82AD-1E6F9A6D0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190"/>
              </p:ext>
            </p:extLst>
          </p:nvPr>
        </p:nvGraphicFramePr>
        <p:xfrm>
          <a:off x="509421" y="1422262"/>
          <a:ext cx="8177379" cy="473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24671" imgH="3665370" progId="Excel.Sheet.8">
                  <p:embed/>
                </p:oleObj>
              </mc:Choice>
              <mc:Fallback>
                <p:oleObj name="Worksheet" r:id="rId2" imgW="6324671" imgH="3665370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00D8585-331B-4E77-82AD-1E6F9A6D0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421" y="1422262"/>
                        <a:ext cx="8177379" cy="473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9122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0819"/>
            <a:ext cx="8447103" cy="932156"/>
          </a:xfrm>
        </p:spPr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 achievements &amp; 2022 roadmap for MSDN &amp; EAAPM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 marL="469900" lvl="3" indent="0" eaLnBrk="1" hangingPunct="1">
              <a:buNone/>
            </a:pPr>
            <a:endParaRPr lang="en-US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B3B9F-B62E-4D22-9BDF-A01080009B72}"/>
              </a:ext>
            </a:extLst>
          </p:cNvPr>
          <p:cNvSpPr/>
          <p:nvPr/>
        </p:nvSpPr>
        <p:spPr>
          <a:xfrm>
            <a:off x="457198" y="960438"/>
            <a:ext cx="81363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u="sng" dirty="0"/>
              <a:t>2021- Achievements-MSDN</a:t>
            </a:r>
          </a:p>
          <a:p>
            <a:pPr marL="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Completed the merger activities of SLP agreements into single enterprise agreement –EAP.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Reclaimed the unused </a:t>
            </a:r>
            <a:r>
              <a:rPr lang="en-US" b="1" dirty="0"/>
              <a:t>500</a:t>
            </a:r>
            <a:r>
              <a:rPr lang="en-US" dirty="0"/>
              <a:t> + Visual Studio Subscriptions.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Completed true-up  of MSDN subscriptions with out procuring additional licenses, which has saved several million dollars.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Implemented license transfer module in MSDN internal portal. 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Zero escalations and 100% customer fulfillment.</a:t>
            </a:r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u="sng" dirty="0"/>
              <a:t>2022-Road Map-MSDN</a:t>
            </a:r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u="sng" dirty="0"/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Complete true-up activity without any new license procurement.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Organize sessions for the users across the org to share MSDN benefits.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Automate the VS Allocation </a:t>
            </a:r>
            <a:r>
              <a:rPr lang="en-US" dirty="0"/>
              <a:t>with </a:t>
            </a:r>
            <a:r>
              <a:rPr lang="en-US" b="1" dirty="0"/>
              <a:t>RA Automation</a:t>
            </a:r>
            <a:r>
              <a:rPr lang="en-US" dirty="0"/>
              <a:t>. Teams-Chatbot App –Web API development ( Proposed for Bright Idea)***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VS 2022 – Bring New App Version in Appstore 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EAP Agreement Renewal activities. </a:t>
            </a:r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44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03E-0F77-476F-8DCA-76F9FD87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 achievements EAAPM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A62CD-2DEB-4C1D-A018-48C5CFC45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92592"/>
              </p:ext>
            </p:extLst>
          </p:nvPr>
        </p:nvGraphicFramePr>
        <p:xfrm>
          <a:off x="457200" y="960438"/>
          <a:ext cx="82296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6262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8CD-0D96-4C75-BAFE-4BD1CD1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 achievements EAAPM –Apps Cleanup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4533D2-9397-45CA-B87A-626FF339C83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60438"/>
              <a:ext cx="82296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C4533D2-9397-45CA-B87A-626FF339C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960438"/>
                <a:ext cx="82296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1850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0819"/>
            <a:ext cx="8447103" cy="932156"/>
          </a:xfrm>
        </p:spPr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 achievements and 2022 roadmap for MSDN &amp; EAAPM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 marL="469900" lvl="3" indent="0" eaLnBrk="1" hangingPunct="1">
              <a:buNone/>
            </a:pPr>
            <a:endParaRPr lang="en-US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B3B9F-B62E-4D22-9BDF-A01080009B72}"/>
              </a:ext>
            </a:extLst>
          </p:cNvPr>
          <p:cNvSpPr/>
          <p:nvPr/>
        </p:nvSpPr>
        <p:spPr>
          <a:xfrm>
            <a:off x="457198" y="960438"/>
            <a:ext cx="81363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u="sng" dirty="0"/>
              <a:t>2021- Achievements-EAAPM</a:t>
            </a:r>
          </a:p>
          <a:p>
            <a:pPr marL="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Completed certifications of about 10+ new versions of the products.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Retired all the older version which were out of support. 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Supported user quires of about 50+ on average monthly.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Zero escalations and 100% customer satisfaction.</a:t>
            </a:r>
          </a:p>
          <a:p>
            <a:pPr marL="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u="sng" dirty="0"/>
              <a:t>2022-Road Map-EAAPM</a:t>
            </a:r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u="sng" dirty="0"/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RA Automation- </a:t>
            </a:r>
            <a:r>
              <a:rPr lang="en-US" dirty="0"/>
              <a:t>Approval</a:t>
            </a:r>
            <a:r>
              <a:rPr lang="en-US" b="1" dirty="0"/>
              <a:t> </a:t>
            </a:r>
            <a:r>
              <a:rPr lang="en-US" dirty="0"/>
              <a:t>process is in pipeline for  automated. Maintain the stability with customers fulfilments .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Organize sessions for the users across the org to share information.</a:t>
            </a:r>
          </a:p>
          <a:p>
            <a:pPr marL="285750" lvl="3" indent="-285750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Docker Paid Subscriptions </a:t>
            </a:r>
            <a:r>
              <a:rPr lang="en-US" dirty="0"/>
              <a:t>–to be bring new Docker paid subs for users - In process Negations now. </a:t>
            </a:r>
          </a:p>
          <a:p>
            <a:pPr marL="0" lvl="3" defTabSz="457200" font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dirty="0"/>
              <a:t>MSDN Automation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" y="960438"/>
            <a:ext cx="8910735" cy="5440362"/>
          </a:xfrm>
        </p:spPr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endParaRPr lang="en-US" dirty="0">
              <a:solidFill>
                <a:srgbClr val="808080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2000" kern="1200" dirty="0"/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endParaRPr lang="en-US" sz="2000" kern="1200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0610" y="1240971"/>
            <a:ext cx="1115006" cy="61582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30630" y="2169367"/>
            <a:ext cx="961054" cy="90040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30630" y="3674706"/>
            <a:ext cx="961054" cy="900404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30630" y="5041641"/>
            <a:ext cx="1259631" cy="615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1683" y="2472612"/>
            <a:ext cx="5271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1683" y="4218991"/>
            <a:ext cx="5271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8862" y="2461338"/>
            <a:ext cx="1" cy="744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18862" y="3205454"/>
            <a:ext cx="0" cy="10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8863" y="3205454"/>
            <a:ext cx="42920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8070" y="2868968"/>
            <a:ext cx="877078" cy="6729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3237722" y="2868968"/>
            <a:ext cx="993709" cy="805738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30" name="Folded Corner 29"/>
          <p:cNvSpPr/>
          <p:nvPr/>
        </p:nvSpPr>
        <p:spPr>
          <a:xfrm>
            <a:off x="1922109" y="1324946"/>
            <a:ext cx="214602" cy="382555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34" name="Folded Corner 33"/>
          <p:cNvSpPr/>
          <p:nvPr/>
        </p:nvSpPr>
        <p:spPr>
          <a:xfrm>
            <a:off x="2181810" y="5158273"/>
            <a:ext cx="214602" cy="382555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cxnSp>
        <p:nvCxnSpPr>
          <p:cNvPr id="35" name="Straight Arrow Connector 34"/>
          <p:cNvCxnSpPr>
            <a:stCxn id="5" idx="3"/>
          </p:cNvCxnSpPr>
          <p:nvPr/>
        </p:nvCxnSpPr>
        <p:spPr>
          <a:xfrm>
            <a:off x="1315616" y="1548882"/>
            <a:ext cx="606493" cy="4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1"/>
          </p:cNvCxnSpPr>
          <p:nvPr/>
        </p:nvCxnSpPr>
        <p:spPr>
          <a:xfrm>
            <a:off x="1315616" y="5344884"/>
            <a:ext cx="866194" cy="4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28" idx="0"/>
          </p:cNvCxnSpPr>
          <p:nvPr/>
        </p:nvCxnSpPr>
        <p:spPr>
          <a:xfrm>
            <a:off x="2136711" y="1516224"/>
            <a:ext cx="349898" cy="135274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3"/>
            <a:endCxn id="28" idx="2"/>
          </p:cNvCxnSpPr>
          <p:nvPr/>
        </p:nvCxnSpPr>
        <p:spPr>
          <a:xfrm flipV="1">
            <a:off x="2396412" y="3541939"/>
            <a:ext cx="90197" cy="180761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2925149" y="3205453"/>
            <a:ext cx="312574" cy="15356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58" name="Right Arrow 57"/>
          <p:cNvSpPr/>
          <p:nvPr/>
        </p:nvSpPr>
        <p:spPr>
          <a:xfrm>
            <a:off x="4231431" y="3251188"/>
            <a:ext cx="181948" cy="14992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434373" y="2879366"/>
            <a:ext cx="872412" cy="805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5306784" y="3234251"/>
            <a:ext cx="233266" cy="15844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5540050" y="1231638"/>
            <a:ext cx="1511560" cy="41039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1024" name="Rounded Rectangle 1023"/>
          <p:cNvSpPr/>
          <p:nvPr/>
        </p:nvSpPr>
        <p:spPr>
          <a:xfrm>
            <a:off x="5645020" y="1553548"/>
            <a:ext cx="1315617" cy="639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5645020" y="2513872"/>
            <a:ext cx="1241748" cy="639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5645020" y="3392698"/>
            <a:ext cx="1241747" cy="5700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5645020" y="4280368"/>
            <a:ext cx="1233971" cy="639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1025" name="Snip and Round Single Corner Rectangle 1024"/>
          <p:cNvSpPr/>
          <p:nvPr/>
        </p:nvSpPr>
        <p:spPr>
          <a:xfrm>
            <a:off x="7408506" y="1650328"/>
            <a:ext cx="727787" cy="445488"/>
          </a:xfrm>
          <a:prstGeom prst="snip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1027" name="Round Diagonal Corner Rectangle 1026"/>
          <p:cNvSpPr/>
          <p:nvPr/>
        </p:nvSpPr>
        <p:spPr>
          <a:xfrm>
            <a:off x="7567126" y="3512586"/>
            <a:ext cx="690465" cy="450202"/>
          </a:xfrm>
          <a:prstGeom prst="round2Diag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Mail</a:t>
            </a:r>
          </a:p>
        </p:txBody>
      </p:sp>
      <p:sp>
        <p:nvSpPr>
          <p:cNvPr id="1028" name="Round Same Side Corner Rectangle 1027"/>
          <p:cNvSpPr/>
          <p:nvPr/>
        </p:nvSpPr>
        <p:spPr>
          <a:xfrm>
            <a:off x="7595117" y="4403466"/>
            <a:ext cx="727787" cy="388775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1029" name="Rectangle 1028"/>
          <p:cNvSpPr/>
          <p:nvPr/>
        </p:nvSpPr>
        <p:spPr>
          <a:xfrm>
            <a:off x="8257591" y="2591395"/>
            <a:ext cx="811764" cy="614058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1030" name="Cloud Callout 1029"/>
          <p:cNvSpPr/>
          <p:nvPr/>
        </p:nvSpPr>
        <p:spPr>
          <a:xfrm>
            <a:off x="8360228" y="3841446"/>
            <a:ext cx="783771" cy="56202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Optum Azure Site</a:t>
            </a:r>
          </a:p>
        </p:txBody>
      </p:sp>
      <p:cxnSp>
        <p:nvCxnSpPr>
          <p:cNvPr id="1032" name="Straight Arrow Connector 1031"/>
          <p:cNvCxnSpPr>
            <a:stCxn id="1024" idx="3"/>
          </p:cNvCxnSpPr>
          <p:nvPr/>
        </p:nvCxnSpPr>
        <p:spPr>
          <a:xfrm flipV="1">
            <a:off x="6960637" y="1856792"/>
            <a:ext cx="466531" cy="16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</p:cNvCxnSpPr>
          <p:nvPr/>
        </p:nvCxnSpPr>
        <p:spPr>
          <a:xfrm>
            <a:off x="6886767" y="3677743"/>
            <a:ext cx="680360" cy="166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68" idx="3"/>
            <a:endCxn id="1028" idx="2"/>
          </p:cNvCxnSpPr>
          <p:nvPr/>
        </p:nvCxnSpPr>
        <p:spPr>
          <a:xfrm flipV="1">
            <a:off x="6878991" y="4597854"/>
            <a:ext cx="716126" cy="2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>
            <a:stCxn id="1030" idx="1"/>
            <a:endCxn id="8" idx="2"/>
          </p:cNvCxnSpPr>
          <p:nvPr/>
        </p:nvCxnSpPr>
        <p:spPr>
          <a:xfrm rot="5400000">
            <a:off x="4128983" y="1034331"/>
            <a:ext cx="1254594" cy="7991668"/>
          </a:xfrm>
          <a:prstGeom prst="bentConnector3">
            <a:avLst>
              <a:gd name="adj1" fmla="val 15168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Elbow Connector 1050"/>
          <p:cNvCxnSpPr/>
          <p:nvPr/>
        </p:nvCxnSpPr>
        <p:spPr>
          <a:xfrm rot="5400000">
            <a:off x="3751390" y="1868681"/>
            <a:ext cx="1142029" cy="70912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6555676" y="2214269"/>
            <a:ext cx="1022575" cy="340181"/>
          </a:xfrm>
          <a:prstGeom prst="bentConnector3">
            <a:avLst>
              <a:gd name="adj1" fmla="val -1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25" idx="1"/>
          </p:cNvCxnSpPr>
          <p:nvPr/>
        </p:nvCxnSpPr>
        <p:spPr>
          <a:xfrm flipH="1">
            <a:off x="7772399" y="2095816"/>
            <a:ext cx="1" cy="14167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1029" idx="1"/>
          </p:cNvCxnSpPr>
          <p:nvPr/>
        </p:nvCxnSpPr>
        <p:spPr>
          <a:xfrm rot="5400000" flipH="1" flipV="1">
            <a:off x="7837627" y="3075795"/>
            <a:ext cx="597334" cy="24259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0" idx="3"/>
          </p:cNvCxnSpPr>
          <p:nvPr/>
        </p:nvCxnSpPr>
        <p:spPr>
          <a:xfrm flipH="1">
            <a:off x="8752114" y="3251188"/>
            <a:ext cx="4664" cy="622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8885" y="1395223"/>
            <a:ext cx="583164" cy="242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0610" y="2591395"/>
            <a:ext cx="821094" cy="242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PeopleSoft</a:t>
            </a:r>
            <a:endParaRPr lang="en-US" sz="1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878" y="4124908"/>
            <a:ext cx="562172" cy="242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Altiris</a:t>
            </a:r>
            <a:endParaRPr lang="en-US" sz="1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016" y="5223883"/>
            <a:ext cx="562172" cy="242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MVLS</a:t>
            </a:r>
            <a:endParaRPr lang="en-US" sz="1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81810" y="3060828"/>
            <a:ext cx="617374" cy="289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  ETL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96343" y="3205452"/>
            <a:ext cx="835088" cy="290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Data Load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36746" y="1156993"/>
            <a:ext cx="822648" cy="1492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cs typeface="Arial" pitchFamily="34" charset="0"/>
              </a:rPr>
              <a:t>SNOW Report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77787" y="5582817"/>
            <a:ext cx="822648" cy="1492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cs typeface="Arial" pitchFamily="34" charset="0"/>
              </a:rPr>
              <a:t>MVLS Report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53035" y="3035845"/>
            <a:ext cx="853750" cy="5060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</a:schemeClr>
                </a:solidFill>
                <a:cs typeface="Arial" pitchFamily="34" charset="0"/>
              </a:defRPr>
            </a:lvl1pPr>
          </a:lstStyle>
          <a:p>
            <a:pPr algn="just"/>
            <a:r>
              <a:rPr lang="en-US" sz="1100" dirty="0"/>
              <a:t>Automation  process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73316" y="1764480"/>
            <a:ext cx="952497" cy="344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Unauthorized  Data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95560" y="2716323"/>
            <a:ext cx="1215308" cy="344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Over License Utilization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642686" y="3577849"/>
            <a:ext cx="1215308" cy="344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Poor License Utilization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4351" y="4464401"/>
            <a:ext cx="1215308" cy="344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 Licenses to  be reclaimed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79094" y="4492393"/>
            <a:ext cx="681135" cy="256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MSDN Team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431832" y="1764480"/>
            <a:ext cx="587829" cy="256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Compliance Team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322904" y="2784815"/>
            <a:ext cx="681135" cy="256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Developer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8733" y="5803641"/>
            <a:ext cx="1201317" cy="193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 License Pool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13379" y="6189306"/>
            <a:ext cx="1201317" cy="193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b="1" dirty="0" err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Reconcilition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32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/>
            </a:br>
            <a:br>
              <a:rPr lang="en-US"/>
            </a:br>
            <a:r>
              <a:rPr lang="en-US"/>
              <a:t>EAA Portfolio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3" y="960438"/>
            <a:ext cx="7959012" cy="5121275"/>
          </a:xfrm>
        </p:spPr>
        <p:txBody>
          <a:bodyPr/>
          <a:lstStyle/>
          <a:p>
            <a:pPr marL="685800" lvl="3" indent="0">
              <a:buNone/>
            </a:pPr>
            <a:endParaRPr lang="en-US" b="1" dirty="0"/>
          </a:p>
          <a:p>
            <a:pPr marL="400050" lvl="2" indent="0">
              <a:buNone/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</a:p>
          <a:p>
            <a:pPr marL="400050" lvl="2" indent="0">
              <a:lnSpc>
                <a:spcPct val="150000"/>
              </a:lnSpc>
              <a:buNone/>
            </a:pPr>
            <a:r>
              <a:rPr lang="en-US" sz="1600" dirty="0"/>
              <a:t>As part of Platform and Engineering Practices, the Enterprise Application Architecture Portfolio Management (EAAPM) team is focusing on standardizing the Software Development Tools used within UHG/OPTUM. Our mission is to effectively manage a portfolio of application development technology standards and tools to reduce variation and increase standardization.</a:t>
            </a:r>
          </a:p>
          <a:p>
            <a:pPr lvl="2"/>
            <a:endParaRPr lang="en-US" dirty="0"/>
          </a:p>
          <a:p>
            <a:pPr marL="400050" lvl="2" indent="0">
              <a:buNone/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Development Tools Portfolio Management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1600" dirty="0"/>
              <a:t>The primary goals of this program are (1) to evaluate and standardize existing development tools (2) to provide a knowledge base of the tools in our environment, thus significantly improving adoption and use of standard tools and (3) to reduce future variation by providing a centralized request process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84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2540001"/>
            <a:ext cx="7772400" cy="13620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/>
              <a:t>            </a:t>
            </a:r>
            <a:r>
              <a:rPr lang="en-US"/>
              <a:t>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F21C92A0-990F-4197-865B-C7420A8259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E6B25-15DD-44C1-9DAB-D726D2EB054C}"/>
              </a:ext>
            </a:extLst>
          </p:cNvPr>
          <p:cNvSpPr txBox="1"/>
          <p:nvPr/>
        </p:nvSpPr>
        <p:spPr>
          <a:xfrm>
            <a:off x="5015883" y="5033639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Ranjeet Bhargava</a:t>
            </a:r>
          </a:p>
          <a:p>
            <a:r>
              <a:rPr lang="en-US" dirty="0">
                <a:solidFill>
                  <a:srgbClr val="0070C0"/>
                </a:solidFill>
              </a:rPr>
              <a:t>bhargava_ranjeet@optum.com</a:t>
            </a:r>
          </a:p>
        </p:txBody>
      </p:sp>
    </p:spTree>
    <p:extLst>
      <p:ext uri="{BB962C8B-B14F-4D97-AF65-F5344CB8AC3E}">
        <p14:creationId xmlns:p14="http://schemas.microsoft.com/office/powerpoint/2010/main" val="346182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dirty="0"/>
              <a:t>EAAPM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Arial" charset="0"/>
              </a:rPr>
              <a:t>Provide services on day-to-day operational work as well as strategic work to enable Software development teams across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sym typeface="Arial" charset="0"/>
              </a:rPr>
              <a:t>all UHG/OPTUM business segments {Including External Entitles }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Arial" charset="0"/>
              </a:rPr>
              <a:t>standardize and optimize UHG/OPTUM development tool kit and establish processes to manage variation and drive cost avoidance savings.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200" dirty="0">
                <a:solidFill>
                  <a:schemeClr val="tx2"/>
                </a:solidFill>
                <a:sym typeface="Arial" charset="0"/>
              </a:rPr>
              <a:t>Background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ym typeface="Arial" charset="0"/>
              </a:rPr>
              <a:t>The </a:t>
            </a:r>
            <a:r>
              <a:rPr lang="en-US" sz="1400" dirty="0"/>
              <a:t>Platform and Engineering Practices  </a:t>
            </a:r>
            <a:r>
              <a:rPr lang="en-US" sz="1400" dirty="0">
                <a:sym typeface="Arial" charset="0"/>
              </a:rPr>
              <a:t>and UHG/OPTUM IT Procurement teams jointly launched the Enterprise Application Architecture Portfolio Management (EAA PM).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ym typeface="Arial" charset="0"/>
              </a:rPr>
              <a:t>To help standardize and optimize UHG/OPTUM development tool kit and establish processes to manage variation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200" dirty="0">
                <a:solidFill>
                  <a:schemeClr val="tx2"/>
                </a:solidFill>
                <a:sym typeface="Arial" charset="0"/>
              </a:rPr>
              <a:t>Primary goals: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ym typeface="Arial" charset="0"/>
              </a:rPr>
              <a:t>Evaluate and standardize existing development tools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ym typeface="Arial" charset="0"/>
              </a:rPr>
              <a:t>Provide a knowledge base of the tools in our environment, thus significantly improving adoption and use of standard tools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ym typeface="Arial" charset="0"/>
              </a:rPr>
              <a:t>Reduce future variation by providing a centralized request process</a:t>
            </a:r>
          </a:p>
          <a:p>
            <a:pPr marL="0" indent="0">
              <a:spcBef>
                <a:spcPct val="50000"/>
              </a:spcBef>
              <a:buClr>
                <a:schemeClr val="accent2"/>
              </a:buClr>
              <a:buNone/>
              <a:defRPr/>
            </a:pPr>
            <a:endParaRPr lang="en-US" sz="1400" dirty="0">
              <a:sym typeface="Arial" charset="0"/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endParaRPr lang="en-US" dirty="0">
              <a:solidFill>
                <a:srgbClr val="808080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2000" kern="1200" dirty="0"/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endParaRPr lang="en-US" sz="2000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77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dirty="0">
                <a:latin typeface="Arial"/>
                <a:ea typeface="Arial Unicode MS"/>
                <a:cs typeface="Arial Unicode MS"/>
              </a:rPr>
              <a:t>EAAPM Activities- Appstore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147666"/>
            <a:ext cx="7418652" cy="4400878"/>
          </a:xfrm>
        </p:spPr>
        <p:txBody>
          <a:bodyPr/>
          <a:lstStyle/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>
                <a:sym typeface="Arial" charset="0"/>
              </a:rPr>
              <a:t>Evaluate and standardize existing development tools and Apps.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>
                <a:sym typeface="Arial" charset="0"/>
              </a:rPr>
              <a:t> Provide a knowledge base of the tools in our environment, improving adoption and use of standard tools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>
                <a:sym typeface="Arial" charset="0"/>
              </a:rPr>
              <a:t> Reduce future variation by providing a centralized request process</a:t>
            </a:r>
            <a:endParaRPr lang="en-US" sz="800" dirty="0"/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/>
              <a:t>Product Ownership activities 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/>
              <a:t>Restricted Application Approvals for Microsoft Tools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/>
              <a:t>Microsoft Application Certifications.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/>
              <a:t>Assist teams with questions on Microsoft tools .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b="1" dirty="0"/>
              <a:t>Retiring</a:t>
            </a:r>
            <a:r>
              <a:rPr lang="en-US" dirty="0"/>
              <a:t> Old Version &amp; Apps which are outdated.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dirty="0"/>
              <a:t>Added New Apps &amp; New Version which are in-demand.</a:t>
            </a:r>
          </a:p>
          <a:p>
            <a:pPr marL="171450" lvl="3" defTabSz="457200" eaLnBrk="1" fontAlgn="ctr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b="1" dirty="0"/>
              <a:t>Re-packaging</a:t>
            </a:r>
            <a:r>
              <a:rPr lang="en-US" dirty="0"/>
              <a:t> of VS –Apps &amp; include Inbuilt Product key within Auto-Installations </a:t>
            </a:r>
          </a:p>
          <a:p>
            <a:pPr marL="0" indent="0">
              <a:spcBef>
                <a:spcPct val="50000"/>
              </a:spcBef>
              <a:buClr>
                <a:schemeClr val="accent2"/>
              </a:buClr>
              <a:buNone/>
              <a:defRPr/>
            </a:pPr>
            <a:endParaRPr lang="en-US" sz="1400" dirty="0">
              <a:sym typeface="Arial" charset="0"/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endParaRPr lang="en-US" dirty="0">
              <a:solidFill>
                <a:srgbClr val="808080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2000" kern="1200" dirty="0"/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endParaRPr lang="en-US" sz="2000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79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-US" kern="1200" dirty="0"/>
              <a:t>Visual Studio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3" indent="0" eaLnBrk="1" hangingPunct="1">
              <a:buNone/>
            </a:pPr>
            <a:endParaRPr lang="en-US" dirty="0"/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kern="1200" dirty="0"/>
              <a:t>Administration of </a:t>
            </a:r>
            <a:r>
              <a:rPr lang="en-US" sz="1800" dirty="0"/>
              <a:t>4</a:t>
            </a:r>
            <a:r>
              <a:rPr lang="en-US" sz="1800" kern="1200" dirty="0"/>
              <a:t>000+ Visual Studio </a:t>
            </a:r>
            <a:r>
              <a:rPr lang="en-US" sz="1800" dirty="0"/>
              <a:t>S</a:t>
            </a:r>
            <a:r>
              <a:rPr lang="en-US" sz="1800" kern="1200" dirty="0"/>
              <a:t>ubscriptions (</a:t>
            </a:r>
            <a:r>
              <a:rPr lang="en-US" sz="1800" kern="1200" dirty="0" err="1"/>
              <a:t>a.k.a</a:t>
            </a:r>
            <a:r>
              <a:rPr lang="en-US" sz="1800" kern="1200" dirty="0"/>
              <a:t> MSDN).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kern="1200" dirty="0"/>
              <a:t>Collaboration with compliance teams for optimization and process improvement.</a:t>
            </a:r>
          </a:p>
          <a:p>
            <a:pPr marL="285750" lvl="3" indent="-28575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Complete the merger activities of SLP MSDN agreements into single enterprise agreement- EAP </a:t>
            </a: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1800" kern="1200" dirty="0"/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Automation of various critical activities </a:t>
            </a: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MSDN Request Cycle - Requesting, validating and Granting license</a:t>
            </a: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Cost  Avoidance – Periodically and just-in-time reclaiming MSDN subscription</a:t>
            </a: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Subscription levels being managed</a:t>
            </a: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Visual Studio Enterprise w/MSDN</a:t>
            </a: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Visual Studio Pro w/MSDN</a:t>
            </a: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Visual Studio Test Pro w/MSDN</a:t>
            </a:r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marL="822325" lvl="2" indent="-228600">
              <a:spcBef>
                <a:spcPct val="20000"/>
              </a:spcBef>
              <a:buSzPct val="100000"/>
              <a:buFont typeface="Arial" charset="0"/>
              <a:buChar char="•"/>
            </a:pPr>
            <a:endParaRPr lang="en-US" dirty="0">
              <a:solidFill>
                <a:srgbClr val="808080"/>
              </a:solidFill>
            </a:endParaRPr>
          </a:p>
          <a:p>
            <a:pPr marL="0" lvl="3" indent="0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sz="2000" kern="1200" dirty="0"/>
          </a:p>
          <a:p>
            <a:pPr marL="171450" lvl="3" defTabSz="457200" eaLnBrk="1" font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endParaRPr lang="en-US" sz="2000" kern="1200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6469984"/>
              </p:ext>
            </p:extLst>
          </p:nvPr>
        </p:nvGraphicFramePr>
        <p:xfrm>
          <a:off x="923732" y="4882717"/>
          <a:ext cx="6270170" cy="147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8284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tx1"/>
                </a:solidFill>
                <a:latin typeface="Arial" pitchFamily="34" charset="0"/>
                <a:ea typeface="Geneva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>
              <a:defRPr/>
            </a:pPr>
            <a:fld id="{40B25227-0DCB-461B-91A8-4DB00A1975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18960172"/>
              </p:ext>
            </p:extLst>
          </p:nvPr>
        </p:nvGraphicFramePr>
        <p:xfrm>
          <a:off x="603682" y="958788"/>
          <a:ext cx="7679184" cy="480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5613" y="152400"/>
            <a:ext cx="8226425" cy="6111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j-lt"/>
                <a:ea typeface="Geneva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endParaRPr lang="en-US" sz="1800" b="0" kern="0" dirty="0"/>
          </a:p>
          <a:p>
            <a:r>
              <a:rPr lang="en-US" sz="1800" b="0" kern="0" dirty="0"/>
              <a:t>Current Subscriptions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768340"/>
            <a:ext cx="3006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Total Vs. Assigned Subscriptions</a:t>
            </a:r>
          </a:p>
        </p:txBody>
      </p:sp>
    </p:spTree>
    <p:extLst>
      <p:ext uri="{BB962C8B-B14F-4D97-AF65-F5344CB8AC3E}">
        <p14:creationId xmlns:p14="http://schemas.microsoft.com/office/powerpoint/2010/main" val="4173493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B43732-B3BB-4780-9EE0-BFB3D320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 b="1" dirty="0"/>
              <a:t>MSDN Subscription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001B4-D99C-4C34-8262-BAE974BD1DB5}"/>
              </a:ext>
            </a:extLst>
          </p:cNvPr>
          <p:cNvSpPr txBox="1"/>
          <p:nvPr/>
        </p:nvSpPr>
        <p:spPr>
          <a:xfrm>
            <a:off x="831326" y="1038687"/>
            <a:ext cx="3737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Monthly Allocation Trend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26CE08-37CC-417C-B6B2-65E86C0A2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94886"/>
              </p:ext>
            </p:extLst>
          </p:nvPr>
        </p:nvGraphicFramePr>
        <p:xfrm>
          <a:off x="1189608" y="1652341"/>
          <a:ext cx="6826927" cy="359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6808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38BC1-CE0D-4E2F-BF38-3DC1F0FE9F39}"/>
              </a:ext>
            </a:extLst>
          </p:cNvPr>
          <p:cNvSpPr txBox="1"/>
          <p:nvPr/>
        </p:nvSpPr>
        <p:spPr>
          <a:xfrm>
            <a:off x="419097" y="455711"/>
            <a:ext cx="4508009" cy="37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MSDN Subscription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36F82-7FB7-4A14-A809-80DDBEFED510}"/>
              </a:ext>
            </a:extLst>
          </p:cNvPr>
          <p:cNvSpPr txBox="1"/>
          <p:nvPr/>
        </p:nvSpPr>
        <p:spPr>
          <a:xfrm>
            <a:off x="761999" y="1009651"/>
            <a:ext cx="365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Monthly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Termination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Trend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92270AD-FD06-452E-A586-14F72CFBA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224744"/>
              </p:ext>
            </p:extLst>
          </p:nvPr>
        </p:nvGraphicFramePr>
        <p:xfrm>
          <a:off x="868680" y="1508760"/>
          <a:ext cx="6657975" cy="3507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58260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B507D0-FC58-4773-A147-FE77C30E060C}"/>
              </a:ext>
            </a:extLst>
          </p:cNvPr>
          <p:cNvSpPr txBox="1">
            <a:spLocks/>
          </p:cNvSpPr>
          <p:nvPr/>
        </p:nvSpPr>
        <p:spPr bwMode="auto">
          <a:xfrm>
            <a:off x="455613" y="152400"/>
            <a:ext cx="82280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63666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66A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Total Subscription </a:t>
            </a:r>
            <a:r>
              <a:rPr lang="en-US" dirty="0">
                <a:latin typeface="Gill Sans MT (Headings)"/>
              </a:rPr>
              <a:t>Reconciliation- Cost Avoidance</a:t>
            </a:r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EB3D698-C083-4249-8B6F-366CBD7C8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407537"/>
              </p:ext>
            </p:extLst>
          </p:nvPr>
        </p:nvGraphicFramePr>
        <p:xfrm>
          <a:off x="381740" y="923278"/>
          <a:ext cx="8228013" cy="5247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792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_Main">
  <a:themeElements>
    <a:clrScheme name="3_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3_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PTUM_2010_Template_140407-NewPhotos">
  <a:themeElements>
    <a:clrScheme name="Optum - revised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08770"/>
      </a:accent2>
      <a:accent3>
        <a:srgbClr val="96172E"/>
      </a:accent3>
      <a:accent4>
        <a:srgbClr val="888B8D"/>
      </a:accent4>
      <a:accent5>
        <a:srgbClr val="739600"/>
      </a:accent5>
      <a:accent6>
        <a:srgbClr val="E87722"/>
      </a:accent6>
      <a:hlink>
        <a:srgbClr val="53565A"/>
      </a:hlink>
      <a:folHlink>
        <a:srgbClr val="D45D00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1AF88665C18409F19C0BFF98782AF" ma:contentTypeVersion="1" ma:contentTypeDescription="Create a new document." ma:contentTypeScope="" ma:versionID="db335f9b9e9e9c1e01db0567e639867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DABEF6-B62B-4397-A24B-EC01DD3D7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5BD1BD-B299-4973-885C-356020E7A63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390DF4-A02F-454C-8ED7-F4C39D168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UnitedHealth Group IT_Presentation_Template_0807</Template>
  <TotalTime>27719</TotalTime>
  <Words>1150</Words>
  <Application>Microsoft Office PowerPoint</Application>
  <PresentationFormat>Overhead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9_Main</vt:lpstr>
      <vt:lpstr>1_OPTUM_2010_Template_140407-NewPhotos</vt:lpstr>
      <vt:lpstr>Enterprise Application Architecture  Portfolio Management (EAAPM) &amp; Visual Studio Subscriptions (MSDN)  </vt:lpstr>
      <vt:lpstr>  EAA Portfolio Management </vt:lpstr>
      <vt:lpstr>  EAAPM Vision</vt:lpstr>
      <vt:lpstr>  EAAPM Activities- Appstore Apps </vt:lpstr>
      <vt:lpstr>  Visual Studio Subscriptions</vt:lpstr>
      <vt:lpstr>PowerPoint Presentation</vt:lpstr>
      <vt:lpstr>MSDN Subscription</vt:lpstr>
      <vt:lpstr>PowerPoint Presentation</vt:lpstr>
      <vt:lpstr>PowerPoint Presentation</vt:lpstr>
      <vt:lpstr>  License Compliance and Automation Solution</vt:lpstr>
      <vt:lpstr>PowerPoint Presentation</vt:lpstr>
      <vt:lpstr>Un-installation of older .NET Framework versions </vt:lpstr>
      <vt:lpstr>Proposed Activities for Remediation of .NET Framework versions- on Servers</vt:lpstr>
      <vt:lpstr>Appstore – Restricted Application’s Request-Approvals </vt:lpstr>
      <vt:lpstr>  2021 achievements &amp; 2022 roadmap for MSDN &amp; EAAPM </vt:lpstr>
      <vt:lpstr>2021 achievements EAAPM</vt:lpstr>
      <vt:lpstr>2021 achievements EAAPM –Apps Cleanup</vt:lpstr>
      <vt:lpstr>  2021 achievements and 2022 roadmap for MSDN &amp; EAAPM </vt:lpstr>
      <vt:lpstr>  MSDN Automation Process</vt:lpstr>
      <vt:lpstr>          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T,DilipKumar</dc:creator>
  <cp:lastModifiedBy>Bhargava, Ranjeet</cp:lastModifiedBy>
  <cp:revision>747</cp:revision>
  <cp:lastPrinted>2015-06-08T13:30:12Z</cp:lastPrinted>
  <dcterms:created xsi:type="dcterms:W3CDTF">2000-01-27T18:55:04Z</dcterms:created>
  <dcterms:modified xsi:type="dcterms:W3CDTF">2023-07-21T07:47:44Z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0x0101005911AF88665C18409F19C0BFF98782AF</vt:lpwstr>
  </property>
  <property fmtid="{D5CDD505-2E9C-101B-9397-08002B2CF9AE}" pid="3" name="MSIP_Label_a8a73c85-e524-44a6-bd58-7df7ef87be8f_Enabled">
    <vt:lpwstr>true</vt:lpwstr>
  </property>
  <property fmtid="{D5CDD505-2E9C-101B-9397-08002B2CF9AE}" pid="4" name="MSIP_Label_a8a73c85-e524-44a6-bd58-7df7ef87be8f_SetDate">
    <vt:lpwstr>2023-07-21T07:46:45Z</vt:lpwstr>
  </property>
  <property fmtid="{D5CDD505-2E9C-101B-9397-08002B2CF9AE}" pid="5" name="MSIP_Label_a8a73c85-e524-44a6-bd58-7df7ef87be8f_Method">
    <vt:lpwstr>Standard</vt:lpwstr>
  </property>
  <property fmtid="{D5CDD505-2E9C-101B-9397-08002B2CF9AE}" pid="6" name="MSIP_Label_a8a73c85-e524-44a6-bd58-7df7ef87be8f_Name">
    <vt:lpwstr>Internal Label</vt:lpwstr>
  </property>
  <property fmtid="{D5CDD505-2E9C-101B-9397-08002B2CF9AE}" pid="7" name="MSIP_Label_a8a73c85-e524-44a6-bd58-7df7ef87be8f_SiteId">
    <vt:lpwstr>db05faca-c82a-4b9d-b9c5-0f64b6755421</vt:lpwstr>
  </property>
  <property fmtid="{D5CDD505-2E9C-101B-9397-08002B2CF9AE}" pid="8" name="MSIP_Label_a8a73c85-e524-44a6-bd58-7df7ef87be8f_ActionId">
    <vt:lpwstr>9eb1c178-7993-4b7f-a785-040afd4d4f68</vt:lpwstr>
  </property>
  <property fmtid="{D5CDD505-2E9C-101B-9397-08002B2CF9AE}" pid="9" name="MSIP_Label_a8a73c85-e524-44a6-bd58-7df7ef87be8f_ContentBits">
    <vt:lpwstr>0</vt:lpwstr>
  </property>
</Properties>
</file>