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65" r:id="rId25"/>
  </p:sldIdLst>
  <p:sldSz cx="18288000" cy="10287000"/>
  <p:notesSz cx="6858000" cy="9144000"/>
  <p:embeddedFontLst>
    <p:embeddedFont>
      <p:font typeface="Bold Ink" panose="020B0604020202020204" charset="-128"/>
      <p:regular r:id="rId27"/>
    </p:embeddedFont>
    <p:embeddedFont>
      <p:font typeface="Abadi" panose="020B0604020104020204" pitchFamily="34" charset="0"/>
      <p:regular r:id="rId28"/>
    </p:embeddedFont>
    <p:embeddedFont>
      <p:font typeface="Poppins" panose="00000500000000000000" pitchFamily="2"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816" autoAdjust="0"/>
    <p:restoredTop sz="94622" autoAdjust="0"/>
  </p:normalViewPr>
  <p:slideViewPr>
    <p:cSldViewPr>
      <p:cViewPr varScale="1">
        <p:scale>
          <a:sx n="62" d="100"/>
          <a:sy n="62" d="100"/>
        </p:scale>
        <p:origin x="174"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D6D76-BC46-4F5F-8199-E04BC16C5227}"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8749C-1FBD-401F-86C4-7292F181D5F0}" type="slidenum">
              <a:rPr lang="en-US" smtClean="0"/>
              <a:t>‹#›</a:t>
            </a:fld>
            <a:endParaRPr lang="en-US"/>
          </a:p>
        </p:txBody>
      </p:sp>
    </p:spTree>
    <p:extLst>
      <p:ext uri="{BB962C8B-B14F-4D97-AF65-F5344CB8AC3E}">
        <p14:creationId xmlns:p14="http://schemas.microsoft.com/office/powerpoint/2010/main" val="350922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88749C-1FBD-401F-86C4-7292F181D5F0}" type="slidenum">
              <a:rPr lang="en-US" smtClean="0"/>
              <a:t>18</a:t>
            </a:fld>
            <a:endParaRPr lang="en-US"/>
          </a:p>
        </p:txBody>
      </p:sp>
    </p:spTree>
    <p:extLst>
      <p:ext uri="{BB962C8B-B14F-4D97-AF65-F5344CB8AC3E}">
        <p14:creationId xmlns:p14="http://schemas.microsoft.com/office/powerpoint/2010/main" val="220773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59A91-110E-A2D6-E49C-A51FB74A2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B22EE-7736-57D4-E559-C6A1A08F0B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EE49D-003C-D4DA-0927-CBE22A560E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B0A315-07AF-2406-43E8-30BBE1950382}"/>
              </a:ext>
            </a:extLst>
          </p:cNvPr>
          <p:cNvSpPr>
            <a:spLocks noGrp="1"/>
          </p:cNvSpPr>
          <p:nvPr>
            <p:ph type="sldNum" sz="quarter" idx="5"/>
          </p:nvPr>
        </p:nvSpPr>
        <p:spPr/>
        <p:txBody>
          <a:bodyPr/>
          <a:lstStyle/>
          <a:p>
            <a:fld id="{5C88749C-1FBD-401F-86C4-7292F181D5F0}" type="slidenum">
              <a:rPr lang="en-US" smtClean="0"/>
              <a:t>19</a:t>
            </a:fld>
            <a:endParaRPr lang="en-US"/>
          </a:p>
        </p:txBody>
      </p:sp>
    </p:spTree>
    <p:extLst>
      <p:ext uri="{BB962C8B-B14F-4D97-AF65-F5344CB8AC3E}">
        <p14:creationId xmlns:p14="http://schemas.microsoft.com/office/powerpoint/2010/main" val="263304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D9BEC-B86F-AA77-4C01-492181D99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0D4F6E-D5B3-61CB-6BD3-2F0052396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909DA5-F8DB-347D-C96A-F9C0BD11A3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B3C58D-C4BC-EACA-1514-D3FF3CD2A8CB}"/>
              </a:ext>
            </a:extLst>
          </p:cNvPr>
          <p:cNvSpPr>
            <a:spLocks noGrp="1"/>
          </p:cNvSpPr>
          <p:nvPr>
            <p:ph type="sldNum" sz="quarter" idx="5"/>
          </p:nvPr>
        </p:nvSpPr>
        <p:spPr/>
        <p:txBody>
          <a:bodyPr/>
          <a:lstStyle/>
          <a:p>
            <a:fld id="{5C88749C-1FBD-401F-86C4-7292F181D5F0}" type="slidenum">
              <a:rPr lang="en-US" smtClean="0"/>
              <a:t>20</a:t>
            </a:fld>
            <a:endParaRPr lang="en-US"/>
          </a:p>
        </p:txBody>
      </p:sp>
    </p:spTree>
    <p:extLst>
      <p:ext uri="{BB962C8B-B14F-4D97-AF65-F5344CB8AC3E}">
        <p14:creationId xmlns:p14="http://schemas.microsoft.com/office/powerpoint/2010/main" val="4130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8AD9B-B3B0-18FB-D2A0-9B74F454C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726DAE-9E9C-25A6-6D55-7155642CE9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FC3FBA-0E25-2438-C543-43F1908138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B9C734-B0F8-2F64-CFBF-D888ADE92C2E}"/>
              </a:ext>
            </a:extLst>
          </p:cNvPr>
          <p:cNvSpPr>
            <a:spLocks noGrp="1"/>
          </p:cNvSpPr>
          <p:nvPr>
            <p:ph type="sldNum" sz="quarter" idx="5"/>
          </p:nvPr>
        </p:nvSpPr>
        <p:spPr/>
        <p:txBody>
          <a:bodyPr/>
          <a:lstStyle/>
          <a:p>
            <a:fld id="{5C88749C-1FBD-401F-86C4-7292F181D5F0}" type="slidenum">
              <a:rPr lang="en-US" smtClean="0"/>
              <a:t>21</a:t>
            </a:fld>
            <a:endParaRPr lang="en-US"/>
          </a:p>
        </p:txBody>
      </p:sp>
    </p:spTree>
    <p:extLst>
      <p:ext uri="{BB962C8B-B14F-4D97-AF65-F5344CB8AC3E}">
        <p14:creationId xmlns:p14="http://schemas.microsoft.com/office/powerpoint/2010/main" val="100474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98EE-0E23-BCD1-F72A-E7108EE6F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B8BE3-E6A4-82DD-1002-53AE62DE2B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621EFF-4412-809C-16FC-3AF2D8F9B3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4E19F7-176B-92FC-E4BE-8A51958239A1}"/>
              </a:ext>
            </a:extLst>
          </p:cNvPr>
          <p:cNvSpPr>
            <a:spLocks noGrp="1"/>
          </p:cNvSpPr>
          <p:nvPr>
            <p:ph type="sldNum" sz="quarter" idx="5"/>
          </p:nvPr>
        </p:nvSpPr>
        <p:spPr/>
        <p:txBody>
          <a:bodyPr/>
          <a:lstStyle/>
          <a:p>
            <a:fld id="{5C88749C-1FBD-401F-86C4-7292F181D5F0}" type="slidenum">
              <a:rPr lang="en-US" smtClean="0"/>
              <a:t>22</a:t>
            </a:fld>
            <a:endParaRPr lang="en-US"/>
          </a:p>
        </p:txBody>
      </p:sp>
    </p:spTree>
    <p:extLst>
      <p:ext uri="{BB962C8B-B14F-4D97-AF65-F5344CB8AC3E}">
        <p14:creationId xmlns:p14="http://schemas.microsoft.com/office/powerpoint/2010/main" val="987897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7F60F-3E63-83AB-FF85-E83299AA3D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ACABAF-9B67-EAA5-9B44-CD2F092F87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ED9318-6561-1217-97E3-CED4A86D4F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BE8F72-D1FC-562E-1E51-C5C905262CF6}"/>
              </a:ext>
            </a:extLst>
          </p:cNvPr>
          <p:cNvSpPr>
            <a:spLocks noGrp="1"/>
          </p:cNvSpPr>
          <p:nvPr>
            <p:ph type="sldNum" sz="quarter" idx="5"/>
          </p:nvPr>
        </p:nvSpPr>
        <p:spPr/>
        <p:txBody>
          <a:bodyPr/>
          <a:lstStyle/>
          <a:p>
            <a:fld id="{5C88749C-1FBD-401F-86C4-7292F181D5F0}" type="slidenum">
              <a:rPr lang="en-US" smtClean="0"/>
              <a:t>23</a:t>
            </a:fld>
            <a:endParaRPr lang="en-US"/>
          </a:p>
        </p:txBody>
      </p:sp>
    </p:spTree>
    <p:extLst>
      <p:ext uri="{BB962C8B-B14F-4D97-AF65-F5344CB8AC3E}">
        <p14:creationId xmlns:p14="http://schemas.microsoft.com/office/powerpoint/2010/main" val="124257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sv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sv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sv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rot="2699999">
            <a:off x="17061761" y="3636568"/>
            <a:ext cx="3239470" cy="4114800"/>
          </a:xfrm>
          <a:custGeom>
            <a:avLst/>
            <a:gdLst/>
            <a:ahLst/>
            <a:cxnLst/>
            <a:rect l="l" t="t" r="r" b="b"/>
            <a:pathLst>
              <a:path w="3239470" h="4114800">
                <a:moveTo>
                  <a:pt x="0" y="0"/>
                </a:moveTo>
                <a:lnTo>
                  <a:pt x="3239469" y="0"/>
                </a:lnTo>
                <a:lnTo>
                  <a:pt x="3239469"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2699999">
            <a:off x="-2063077" y="-1079914"/>
            <a:ext cx="3239470" cy="4114800"/>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628514" y="-16703"/>
            <a:ext cx="1120722" cy="1988378"/>
          </a:xfrm>
          <a:custGeom>
            <a:avLst/>
            <a:gdLst/>
            <a:ahLst/>
            <a:cxnLst/>
            <a:rect l="l" t="t" r="r" b="b"/>
            <a:pathLst>
              <a:path w="1120722" h="1988378">
                <a:moveTo>
                  <a:pt x="0" y="0"/>
                </a:moveTo>
                <a:lnTo>
                  <a:pt x="1120722" y="0"/>
                </a:lnTo>
                <a:lnTo>
                  <a:pt x="1120722" y="1988378"/>
                </a:lnTo>
                <a:lnTo>
                  <a:pt x="0" y="19883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1861664" y="239349"/>
            <a:ext cx="2005851" cy="1732326"/>
          </a:xfrm>
          <a:custGeom>
            <a:avLst/>
            <a:gdLst/>
            <a:ahLst/>
            <a:cxnLst/>
            <a:rect l="l" t="t" r="r" b="b"/>
            <a:pathLst>
              <a:path w="2005851" h="1732326">
                <a:moveTo>
                  <a:pt x="0" y="0"/>
                </a:moveTo>
                <a:lnTo>
                  <a:pt x="2005851" y="0"/>
                </a:lnTo>
                <a:lnTo>
                  <a:pt x="2005851" y="1732326"/>
                </a:lnTo>
                <a:lnTo>
                  <a:pt x="0" y="17323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Freeform 9"/>
          <p:cNvSpPr/>
          <p:nvPr/>
        </p:nvSpPr>
        <p:spPr>
          <a:xfrm>
            <a:off x="13984390" y="7909010"/>
            <a:ext cx="1989047" cy="2337555"/>
          </a:xfrm>
          <a:custGeom>
            <a:avLst/>
            <a:gdLst/>
            <a:ahLst/>
            <a:cxnLst/>
            <a:rect l="l" t="t" r="r" b="b"/>
            <a:pathLst>
              <a:path w="1989047" h="2337555">
                <a:moveTo>
                  <a:pt x="0" y="0"/>
                </a:moveTo>
                <a:lnTo>
                  <a:pt x="1989047" y="0"/>
                </a:lnTo>
                <a:lnTo>
                  <a:pt x="1989047" y="2337555"/>
                </a:lnTo>
                <a:lnTo>
                  <a:pt x="0" y="233755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a:off x="16539213" y="7949445"/>
            <a:ext cx="1440175" cy="2256684"/>
          </a:xfrm>
          <a:custGeom>
            <a:avLst/>
            <a:gdLst/>
            <a:ahLst/>
            <a:cxnLst/>
            <a:rect l="l" t="t" r="r" b="b"/>
            <a:pathLst>
              <a:path w="1440175" h="2256684">
                <a:moveTo>
                  <a:pt x="0" y="0"/>
                </a:moveTo>
                <a:lnTo>
                  <a:pt x="1440174" y="0"/>
                </a:lnTo>
                <a:lnTo>
                  <a:pt x="1440174" y="2256684"/>
                </a:lnTo>
                <a:lnTo>
                  <a:pt x="0" y="225668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11067242" y="7909010"/>
            <a:ext cx="2355173" cy="2256684"/>
          </a:xfrm>
          <a:custGeom>
            <a:avLst/>
            <a:gdLst/>
            <a:ahLst/>
            <a:cxnLst/>
            <a:rect l="l" t="t" r="r" b="b"/>
            <a:pathLst>
              <a:path w="2355173" h="2256684">
                <a:moveTo>
                  <a:pt x="0" y="0"/>
                </a:moveTo>
                <a:lnTo>
                  <a:pt x="2355173" y="0"/>
                </a:lnTo>
                <a:lnTo>
                  <a:pt x="2355173" y="2256684"/>
                </a:lnTo>
                <a:lnTo>
                  <a:pt x="0" y="22566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2" name="Freeform 12"/>
          <p:cNvSpPr/>
          <p:nvPr/>
        </p:nvSpPr>
        <p:spPr>
          <a:xfrm>
            <a:off x="4229591" y="394136"/>
            <a:ext cx="1711334" cy="1577539"/>
          </a:xfrm>
          <a:custGeom>
            <a:avLst/>
            <a:gdLst/>
            <a:ahLst/>
            <a:cxnLst/>
            <a:rect l="l" t="t" r="r" b="b"/>
            <a:pathLst>
              <a:path w="1711334" h="1577539">
                <a:moveTo>
                  <a:pt x="0" y="0"/>
                </a:moveTo>
                <a:lnTo>
                  <a:pt x="1711334" y="0"/>
                </a:lnTo>
                <a:lnTo>
                  <a:pt x="1711334" y="1577539"/>
                </a:lnTo>
                <a:lnTo>
                  <a:pt x="0" y="157753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13" name="TextBox 13"/>
          <p:cNvSpPr txBox="1"/>
          <p:nvPr/>
        </p:nvSpPr>
        <p:spPr>
          <a:xfrm>
            <a:off x="18656" y="3527673"/>
            <a:ext cx="10363200" cy="3231654"/>
          </a:xfrm>
          <a:prstGeom prst="rect">
            <a:avLst/>
          </a:prstGeom>
        </p:spPr>
        <p:txBody>
          <a:bodyPr wrap="square" lIns="0" tIns="0" rIns="0" bIns="0" rtlCol="0" anchor="t">
            <a:spAutoFit/>
          </a:bodyPr>
          <a:lstStyle/>
          <a:p>
            <a:pPr algn="l">
              <a:lnSpc>
                <a:spcPts val="8399"/>
              </a:lnSpc>
            </a:pPr>
            <a:r>
              <a:rPr lang="en-US" sz="9999" dirty="0">
                <a:solidFill>
                  <a:srgbClr val="054B91"/>
                </a:solidFill>
                <a:latin typeface="Bold Ink"/>
                <a:ea typeface="Bold Ink"/>
                <a:cs typeface="Bold Ink"/>
                <a:sym typeface="Bold Ink"/>
              </a:rPr>
              <a:t>OLYMPIC</a:t>
            </a:r>
          </a:p>
          <a:p>
            <a:pPr algn="l">
              <a:lnSpc>
                <a:spcPts val="8399"/>
              </a:lnSpc>
            </a:pPr>
            <a:r>
              <a:rPr lang="en-US" sz="9999" dirty="0">
                <a:solidFill>
                  <a:srgbClr val="054B91"/>
                </a:solidFill>
                <a:latin typeface="Bold Ink"/>
                <a:ea typeface="Bold Ink"/>
                <a:cs typeface="Bold Ink"/>
                <a:sym typeface="Bold Ink"/>
              </a:rPr>
              <a:t>GAMES CASE </a:t>
            </a:r>
          </a:p>
          <a:p>
            <a:pPr algn="l">
              <a:lnSpc>
                <a:spcPts val="8399"/>
              </a:lnSpc>
            </a:pPr>
            <a:r>
              <a:rPr lang="en-US" sz="9999" dirty="0">
                <a:solidFill>
                  <a:srgbClr val="054B91"/>
                </a:solidFill>
                <a:latin typeface="Bold Ink"/>
                <a:ea typeface="Bold Ink"/>
                <a:cs typeface="Bold Ink"/>
                <a:sym typeface="Bold Ink"/>
              </a:rPr>
              <a:t>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A85CD-3A97-2AC5-B58A-FDD2664137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6ACD0AF-3E91-EAC6-D370-A0B46BB6E404}"/>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28A66197-1B43-47C4-AF7C-67E1B5012DBB}"/>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7C1D3818-73A4-7BB8-1A6F-B5E6F11C301D}"/>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3ECDBD7B-929C-1715-0783-C474B6F3FC4D}"/>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CA16D3A3-8C51-EEB0-28AE-3A695D54E092}"/>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186E0319-422E-5F00-9321-6AF339FE6FE6}"/>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A0587A03-2334-3C79-304D-78B66101249D}"/>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84FF174A-ABFD-EB56-8BA6-1B0AAD0AF675}"/>
              </a:ext>
            </a:extLst>
          </p:cNvPr>
          <p:cNvSpPr txBox="1"/>
          <p:nvPr/>
        </p:nvSpPr>
        <p:spPr>
          <a:xfrm>
            <a:off x="511738" y="448008"/>
            <a:ext cx="12899461" cy="461665"/>
          </a:xfrm>
          <a:prstGeom prst="rect">
            <a:avLst/>
          </a:prstGeom>
          <a:noFill/>
        </p:spPr>
        <p:txBody>
          <a:bodyPr wrap="square" rtlCol="0">
            <a:spAutoFit/>
          </a:bodyPr>
          <a:lstStyle/>
          <a:p>
            <a:r>
              <a:rPr lang="en-US" sz="2400" dirty="0">
                <a:latin typeface="Abadi" panose="020B0604020104020204" pitchFamily="34" charset="0"/>
              </a:rPr>
              <a:t>7. Which Sports were just played only once in the </a:t>
            </a:r>
            <a:r>
              <a:rPr lang="en-US" sz="2400" dirty="0" err="1">
                <a:latin typeface="Abadi" panose="020B0604020104020204" pitchFamily="34" charset="0"/>
              </a:rPr>
              <a:t>olympics</a:t>
            </a:r>
            <a:r>
              <a:rPr lang="en-US" sz="2400" dirty="0">
                <a:latin typeface="Abadi" panose="020B0604020104020204" pitchFamily="34" charset="0"/>
              </a:rPr>
              <a:t>.</a:t>
            </a:r>
          </a:p>
        </p:txBody>
      </p:sp>
      <p:sp>
        <p:nvSpPr>
          <p:cNvPr id="14" name="TextBox 13">
            <a:extLst>
              <a:ext uri="{FF2B5EF4-FFF2-40B4-BE49-F238E27FC236}">
                <a16:creationId xmlns:a16="http://schemas.microsoft.com/office/drawing/2014/main" id="{6A7DB56F-0433-41DE-DA58-C3F862097774}"/>
              </a:ext>
            </a:extLst>
          </p:cNvPr>
          <p:cNvSpPr txBox="1"/>
          <p:nvPr/>
        </p:nvSpPr>
        <p:spPr>
          <a:xfrm>
            <a:off x="511738" y="988424"/>
            <a:ext cx="7413062" cy="8679299"/>
          </a:xfrm>
          <a:prstGeom prst="rect">
            <a:avLst/>
          </a:prstGeom>
          <a:noFill/>
        </p:spPr>
        <p:txBody>
          <a:bodyPr wrap="square" rtlCol="0">
            <a:spAutoFit/>
          </a:bodyPr>
          <a:lstStyle/>
          <a:p>
            <a:r>
              <a:rPr lang="en-US" sz="2000" dirty="0">
                <a:latin typeface="Abadi" panose="020B0604020104020204" pitchFamily="34" charset="0"/>
              </a:rPr>
              <a:t>WITH t1 AS (</a:t>
            </a:r>
          </a:p>
          <a:p>
            <a:r>
              <a:rPr lang="en-US" sz="2000" dirty="0">
                <a:latin typeface="Abadi" panose="020B0604020104020204" pitchFamily="34" charset="0"/>
              </a:rPr>
              <a:t>SELECT </a:t>
            </a:r>
          </a:p>
          <a:p>
            <a:r>
              <a:rPr lang="en-US" sz="2000" dirty="0">
                <a:latin typeface="Abadi" panose="020B0604020104020204" pitchFamily="34" charset="0"/>
              </a:rPr>
              <a:t>	DISTINCT </a:t>
            </a:r>
            <a:r>
              <a:rPr lang="en-US" sz="2000" dirty="0" err="1">
                <a:latin typeface="Abadi" panose="020B0604020104020204" pitchFamily="34" charset="0"/>
              </a:rPr>
              <a:t>games,sport</a:t>
            </a:r>
            <a:endParaRPr lang="en-US" sz="2000" dirty="0">
              <a:latin typeface="Abadi" panose="020B0604020104020204" pitchFamily="34" charset="0"/>
            </a:endParaRPr>
          </a:p>
          <a:p>
            <a:r>
              <a:rPr lang="en-US" sz="2000" dirty="0">
                <a:latin typeface="Abadi" panose="020B0604020104020204" pitchFamily="34" charset="0"/>
              </a:rPr>
              <a:t>FROM</a:t>
            </a:r>
          </a:p>
          <a:p>
            <a:r>
              <a:rPr lang="en-US" sz="2000" dirty="0">
                <a:latin typeface="Abadi" panose="020B0604020104020204" pitchFamily="34" charset="0"/>
              </a:rPr>
              <a:t>	</a:t>
            </a:r>
            <a:r>
              <a:rPr lang="en-US" sz="2000" dirty="0" err="1">
                <a:latin typeface="Abadi" panose="020B0604020104020204" pitchFamily="34" charset="0"/>
              </a:rPr>
              <a:t>olympics_history</a:t>
            </a:r>
            <a:endParaRPr lang="en-US" sz="2000" dirty="0">
              <a:latin typeface="Abadi" panose="020B0604020104020204" pitchFamily="34" charset="0"/>
            </a:endParaRPr>
          </a:p>
          <a:p>
            <a:r>
              <a:rPr lang="en-US" sz="2000" dirty="0">
                <a:latin typeface="Abadi" panose="020B0604020104020204" pitchFamily="34" charset="0"/>
              </a:rPr>
              <a:t>ORDER BY </a:t>
            </a:r>
          </a:p>
          <a:p>
            <a:r>
              <a:rPr lang="en-US" sz="2000" dirty="0">
                <a:latin typeface="Abadi" panose="020B0604020104020204" pitchFamily="34" charset="0"/>
              </a:rPr>
              <a:t>	games</a:t>
            </a:r>
          </a:p>
          <a:p>
            <a:r>
              <a:rPr lang="en-US" sz="2000" dirty="0">
                <a:latin typeface="Abadi" panose="020B0604020104020204" pitchFamily="34" charset="0"/>
              </a:rPr>
              <a:t>),</a:t>
            </a:r>
          </a:p>
          <a:p>
            <a:r>
              <a:rPr lang="en-US" sz="2000" dirty="0">
                <a:latin typeface="Abadi" panose="020B0604020104020204" pitchFamily="34" charset="0"/>
              </a:rPr>
              <a:t>t2 AS (</a:t>
            </a:r>
          </a:p>
          <a:p>
            <a:r>
              <a:rPr lang="en-US" sz="2000" dirty="0">
                <a:latin typeface="Abadi" panose="020B0604020104020204" pitchFamily="34" charset="0"/>
              </a:rPr>
              <a:t>SELECT</a:t>
            </a:r>
          </a:p>
          <a:p>
            <a:r>
              <a:rPr lang="en-US" sz="2000" dirty="0">
                <a:latin typeface="Abadi" panose="020B0604020104020204" pitchFamily="34" charset="0"/>
              </a:rPr>
              <a:t>	</a:t>
            </a:r>
            <a:r>
              <a:rPr lang="en-US" sz="2000" dirty="0" err="1">
                <a:latin typeface="Abadi" panose="020B0604020104020204" pitchFamily="34" charset="0"/>
              </a:rPr>
              <a:t>sport,COUNT</a:t>
            </a:r>
            <a:r>
              <a:rPr lang="en-US" sz="2000" dirty="0">
                <a:latin typeface="Abadi" panose="020B0604020104020204" pitchFamily="34" charset="0"/>
              </a:rPr>
              <a:t>(games) AS </a:t>
            </a:r>
            <a:r>
              <a:rPr lang="en-US" sz="2000" dirty="0" err="1">
                <a:latin typeface="Abadi" panose="020B0604020104020204" pitchFamily="34" charset="0"/>
              </a:rPr>
              <a:t>no_of_games</a:t>
            </a:r>
            <a:endParaRPr lang="en-US" sz="2000" dirty="0">
              <a:latin typeface="Abadi" panose="020B0604020104020204" pitchFamily="34" charset="0"/>
            </a:endParaRPr>
          </a:p>
          <a:p>
            <a:r>
              <a:rPr lang="en-US" sz="2000" dirty="0">
                <a:latin typeface="Abadi" panose="020B0604020104020204" pitchFamily="34" charset="0"/>
              </a:rPr>
              <a:t>FROM</a:t>
            </a:r>
          </a:p>
          <a:p>
            <a:r>
              <a:rPr lang="en-US" sz="2000" dirty="0">
                <a:latin typeface="Abadi" panose="020B0604020104020204" pitchFamily="34" charset="0"/>
              </a:rPr>
              <a:t>	t1</a:t>
            </a:r>
          </a:p>
          <a:p>
            <a:r>
              <a:rPr lang="en-US" sz="2000" dirty="0">
                <a:latin typeface="Abadi" panose="020B0604020104020204" pitchFamily="34" charset="0"/>
              </a:rPr>
              <a:t>GROUP BY </a:t>
            </a:r>
          </a:p>
          <a:p>
            <a:r>
              <a:rPr lang="en-US" sz="2000" dirty="0">
                <a:latin typeface="Abadi" panose="020B0604020104020204" pitchFamily="34" charset="0"/>
              </a:rPr>
              <a:t>	sport</a:t>
            </a:r>
          </a:p>
          <a:p>
            <a:r>
              <a:rPr lang="en-US" sz="2000" dirty="0">
                <a:latin typeface="Abadi" panose="020B0604020104020204" pitchFamily="34" charset="0"/>
              </a:rPr>
              <a:t>)</a:t>
            </a:r>
          </a:p>
          <a:p>
            <a:r>
              <a:rPr lang="en-US" sz="2000" dirty="0">
                <a:latin typeface="Abadi" panose="020B0604020104020204" pitchFamily="34" charset="0"/>
              </a:rPr>
              <a:t>SELECT </a:t>
            </a:r>
          </a:p>
          <a:p>
            <a:r>
              <a:rPr lang="en-US" sz="2000" dirty="0">
                <a:latin typeface="Abadi" panose="020B0604020104020204" pitchFamily="34" charset="0"/>
              </a:rPr>
              <a:t>	t1.sport,t2.no_of_games,t1.games</a:t>
            </a:r>
          </a:p>
          <a:p>
            <a:r>
              <a:rPr lang="en-US" sz="2000" dirty="0">
                <a:latin typeface="Abadi" panose="020B0604020104020204" pitchFamily="34" charset="0"/>
              </a:rPr>
              <a:t>FROM</a:t>
            </a:r>
          </a:p>
          <a:p>
            <a:r>
              <a:rPr lang="en-US" sz="2000" dirty="0">
                <a:latin typeface="Abadi" panose="020B0604020104020204" pitchFamily="34" charset="0"/>
              </a:rPr>
              <a:t>	t2</a:t>
            </a:r>
          </a:p>
          <a:p>
            <a:r>
              <a:rPr lang="en-US" sz="2000" dirty="0">
                <a:latin typeface="Abadi" panose="020B0604020104020204" pitchFamily="34" charset="0"/>
              </a:rPr>
              <a:t>JOIN</a:t>
            </a:r>
          </a:p>
          <a:p>
            <a:r>
              <a:rPr lang="en-US" sz="2000" dirty="0">
                <a:latin typeface="Abadi" panose="020B0604020104020204" pitchFamily="34" charset="0"/>
              </a:rPr>
              <a:t>	t1</a:t>
            </a:r>
          </a:p>
          <a:p>
            <a:r>
              <a:rPr lang="en-US" sz="2000" dirty="0">
                <a:latin typeface="Abadi" panose="020B0604020104020204" pitchFamily="34" charset="0"/>
              </a:rPr>
              <a:t>ON</a:t>
            </a:r>
          </a:p>
          <a:p>
            <a:r>
              <a:rPr lang="en-US" sz="2000" dirty="0">
                <a:latin typeface="Abadi" panose="020B0604020104020204" pitchFamily="34" charset="0"/>
              </a:rPr>
              <a:t>	t1.sport = t2.sport</a:t>
            </a:r>
          </a:p>
          <a:p>
            <a:r>
              <a:rPr lang="en-US" sz="2000" dirty="0">
                <a:latin typeface="Abadi" panose="020B0604020104020204" pitchFamily="34" charset="0"/>
              </a:rPr>
              <a:t>WHERE</a:t>
            </a:r>
          </a:p>
          <a:p>
            <a:r>
              <a:rPr lang="en-US" sz="2000" dirty="0">
                <a:latin typeface="Abadi" panose="020B0604020104020204" pitchFamily="34" charset="0"/>
              </a:rPr>
              <a:t>	t2.no_of_games = '1'</a:t>
            </a:r>
          </a:p>
          <a:p>
            <a:r>
              <a:rPr lang="en-US" sz="2000" dirty="0">
                <a:latin typeface="Abadi" panose="020B0604020104020204" pitchFamily="34" charset="0"/>
              </a:rPr>
              <a:t>ORDER BY </a:t>
            </a:r>
          </a:p>
          <a:p>
            <a:r>
              <a:rPr lang="en-US" sz="2000" dirty="0">
                <a:latin typeface="Abadi" panose="020B0604020104020204" pitchFamily="34" charset="0"/>
              </a:rPr>
              <a:t>	t1.sport;</a:t>
            </a:r>
          </a:p>
        </p:txBody>
      </p:sp>
      <p:sp>
        <p:nvSpPr>
          <p:cNvPr id="18" name="TextBox 17">
            <a:extLst>
              <a:ext uri="{FF2B5EF4-FFF2-40B4-BE49-F238E27FC236}">
                <a16:creationId xmlns:a16="http://schemas.microsoft.com/office/drawing/2014/main" id="{D9644F84-0521-C1B6-EB14-D6FC129748F6}"/>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10" name="Picture 9" descr="A screenshot of a list of sports&#10;&#10;Description automatically generated">
            <a:extLst>
              <a:ext uri="{FF2B5EF4-FFF2-40B4-BE49-F238E27FC236}">
                <a16:creationId xmlns:a16="http://schemas.microsoft.com/office/drawing/2014/main" id="{5FB99E40-C6C7-7341-40B5-9FBCA536B4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199" y="1675089"/>
            <a:ext cx="9366897" cy="6922673"/>
          </a:xfrm>
          <a:prstGeom prst="rect">
            <a:avLst/>
          </a:prstGeom>
        </p:spPr>
      </p:pic>
    </p:spTree>
    <p:extLst>
      <p:ext uri="{BB962C8B-B14F-4D97-AF65-F5344CB8AC3E}">
        <p14:creationId xmlns:p14="http://schemas.microsoft.com/office/powerpoint/2010/main" val="861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C33BF-6D4A-4020-AEF6-5C24D35B2F0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59A8F86-0538-44E8-05B1-22F736401BDF}"/>
              </a:ext>
            </a:extLst>
          </p:cNvPr>
          <p:cNvSpPr/>
          <p:nvPr/>
        </p:nvSpPr>
        <p:spPr>
          <a:xfrm>
            <a:off x="0" y="-3551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350718DA-C38F-9403-14F2-499DA9509E0C}"/>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FF7B7423-8E4B-BE3F-7C04-F13F6BF5AEFF}"/>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8028A7BD-42B9-0AA9-9BF8-075DAD6ACDCD}"/>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17DB1F7B-C726-99B9-B473-3EE98F3214C8}"/>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F333CF6D-C6C7-C0F8-B73E-38FDC19F6967}"/>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8E9E4697-94CD-005B-6BFD-781DAE9822A1}"/>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A3A0F01E-4061-7FAC-C00B-28DFD2D7AC45}"/>
              </a:ext>
            </a:extLst>
          </p:cNvPr>
          <p:cNvSpPr txBox="1"/>
          <p:nvPr/>
        </p:nvSpPr>
        <p:spPr>
          <a:xfrm>
            <a:off x="511738" y="448008"/>
            <a:ext cx="12899461" cy="461665"/>
          </a:xfrm>
          <a:prstGeom prst="rect">
            <a:avLst/>
          </a:prstGeom>
          <a:noFill/>
        </p:spPr>
        <p:txBody>
          <a:bodyPr wrap="square" rtlCol="0">
            <a:spAutoFit/>
          </a:bodyPr>
          <a:lstStyle/>
          <a:p>
            <a:r>
              <a:rPr lang="en-US" sz="2400" dirty="0">
                <a:latin typeface="Abadi" panose="020B0604020104020204" pitchFamily="34" charset="0"/>
              </a:rPr>
              <a:t>8. Fetch the total no of sports played in each </a:t>
            </a:r>
            <a:r>
              <a:rPr lang="en-US" sz="2400" dirty="0" err="1">
                <a:latin typeface="Abadi" panose="020B0604020104020204" pitchFamily="34" charset="0"/>
              </a:rPr>
              <a:t>olympic</a:t>
            </a:r>
            <a:r>
              <a:rPr lang="en-US" sz="2400" dirty="0">
                <a:latin typeface="Abadi" panose="020B0604020104020204" pitchFamily="34" charset="0"/>
              </a:rPr>
              <a:t> games.</a:t>
            </a:r>
          </a:p>
        </p:txBody>
      </p:sp>
      <p:sp>
        <p:nvSpPr>
          <p:cNvPr id="14" name="TextBox 13">
            <a:extLst>
              <a:ext uri="{FF2B5EF4-FFF2-40B4-BE49-F238E27FC236}">
                <a16:creationId xmlns:a16="http://schemas.microsoft.com/office/drawing/2014/main" id="{113A7A65-F910-D1CA-3BDD-41AADB30F10D}"/>
              </a:ext>
            </a:extLst>
          </p:cNvPr>
          <p:cNvSpPr txBox="1"/>
          <p:nvPr/>
        </p:nvSpPr>
        <p:spPr>
          <a:xfrm>
            <a:off x="511738" y="988424"/>
            <a:ext cx="7413062" cy="3046988"/>
          </a:xfrm>
          <a:prstGeom prst="rect">
            <a:avLst/>
          </a:prstGeom>
          <a:noFill/>
        </p:spPr>
        <p:txBody>
          <a:bodyPr wrap="square" rtlCol="0">
            <a:spAutoFit/>
          </a:bodyPr>
          <a:lstStyle/>
          <a:p>
            <a:r>
              <a:rPr lang="en-US" sz="2400" dirty="0">
                <a:latin typeface="Abadi" panose="020B0604020104020204" pitchFamily="34" charset="0"/>
              </a:rPr>
              <a:t>SELECT</a:t>
            </a:r>
          </a:p>
          <a:p>
            <a:r>
              <a:rPr lang="en-US" sz="2400" dirty="0">
                <a:latin typeface="Abadi" panose="020B0604020104020204" pitchFamily="34" charset="0"/>
              </a:rPr>
              <a:t>	</a:t>
            </a:r>
            <a:r>
              <a:rPr lang="en-US" sz="2400" dirty="0" err="1">
                <a:latin typeface="Abadi" panose="020B0604020104020204" pitchFamily="34" charset="0"/>
              </a:rPr>
              <a:t>games,COUNT</a:t>
            </a:r>
            <a:r>
              <a:rPr lang="en-US" sz="2400" dirty="0">
                <a:latin typeface="Abadi" panose="020B0604020104020204" pitchFamily="34" charset="0"/>
              </a:rPr>
              <a:t>(DISTINCT sport) AS </a:t>
            </a:r>
            <a:r>
              <a:rPr lang="en-US" sz="2400" dirty="0" err="1">
                <a:latin typeface="Abadi" panose="020B0604020104020204" pitchFamily="34" charset="0"/>
              </a:rPr>
              <a:t>no_of_sports</a:t>
            </a:r>
            <a:endParaRPr lang="en-US" sz="2400" dirty="0">
              <a:latin typeface="Abadi" panose="020B0604020104020204" pitchFamily="34" charset="0"/>
            </a:endParaRPr>
          </a:p>
          <a:p>
            <a:r>
              <a:rPr lang="en-US" sz="2400" dirty="0">
                <a:latin typeface="Abadi" panose="020B0604020104020204" pitchFamily="34" charset="0"/>
              </a:rPr>
              <a:t>FROM</a:t>
            </a:r>
          </a:p>
          <a:p>
            <a:r>
              <a:rPr lang="en-US" sz="2400" dirty="0">
                <a:latin typeface="Abadi" panose="020B0604020104020204" pitchFamily="34" charset="0"/>
              </a:rPr>
              <a:t>	</a:t>
            </a:r>
            <a:r>
              <a:rPr lang="en-US" sz="2400" dirty="0" err="1">
                <a:latin typeface="Abadi" panose="020B0604020104020204" pitchFamily="34" charset="0"/>
              </a:rPr>
              <a:t>olympics_history</a:t>
            </a:r>
            <a:endParaRPr lang="en-US" sz="2400" dirty="0">
              <a:latin typeface="Abadi" panose="020B0604020104020204" pitchFamily="34" charset="0"/>
            </a:endParaRPr>
          </a:p>
          <a:p>
            <a:r>
              <a:rPr lang="en-US" sz="2400" dirty="0">
                <a:latin typeface="Abadi" panose="020B0604020104020204" pitchFamily="34" charset="0"/>
              </a:rPr>
              <a:t>GROUP BY</a:t>
            </a:r>
          </a:p>
          <a:p>
            <a:r>
              <a:rPr lang="en-US" sz="2400" dirty="0">
                <a:latin typeface="Abadi" panose="020B0604020104020204" pitchFamily="34" charset="0"/>
              </a:rPr>
              <a:t>	games</a:t>
            </a:r>
          </a:p>
          <a:p>
            <a:r>
              <a:rPr lang="en-US" sz="2400" dirty="0">
                <a:latin typeface="Abadi" panose="020B0604020104020204" pitchFamily="34" charset="0"/>
              </a:rPr>
              <a:t>ORDER BY</a:t>
            </a:r>
          </a:p>
          <a:p>
            <a:r>
              <a:rPr lang="en-US" sz="2400" dirty="0">
                <a:latin typeface="Abadi" panose="020B0604020104020204" pitchFamily="34" charset="0"/>
              </a:rPr>
              <a:t>	</a:t>
            </a:r>
            <a:r>
              <a:rPr lang="en-US" sz="2400" dirty="0" err="1">
                <a:latin typeface="Abadi" panose="020B0604020104020204" pitchFamily="34" charset="0"/>
              </a:rPr>
              <a:t>no_of_sports</a:t>
            </a:r>
            <a:r>
              <a:rPr lang="en-US" sz="2400" dirty="0">
                <a:latin typeface="Abadi" panose="020B0604020104020204" pitchFamily="34" charset="0"/>
              </a:rPr>
              <a:t> DESC;</a:t>
            </a:r>
            <a:endParaRPr lang="en-US" sz="2000" dirty="0">
              <a:latin typeface="Abadi" panose="020B0604020104020204" pitchFamily="34" charset="0"/>
            </a:endParaRPr>
          </a:p>
        </p:txBody>
      </p:sp>
      <p:sp>
        <p:nvSpPr>
          <p:cNvPr id="18" name="TextBox 17">
            <a:extLst>
              <a:ext uri="{FF2B5EF4-FFF2-40B4-BE49-F238E27FC236}">
                <a16:creationId xmlns:a16="http://schemas.microsoft.com/office/drawing/2014/main" id="{20A1BA8D-5387-A0C9-AC63-FC0CE8F3FD0F}"/>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6" name="Picture 5" descr="A screenshot of a table&#10;&#10;Description automatically generated">
            <a:extLst>
              <a:ext uri="{FF2B5EF4-FFF2-40B4-BE49-F238E27FC236}">
                <a16:creationId xmlns:a16="http://schemas.microsoft.com/office/drawing/2014/main" id="{F383BB05-B9C2-F346-2AFC-4EC6175F44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1714500"/>
            <a:ext cx="5334000" cy="7402551"/>
          </a:xfrm>
          <a:prstGeom prst="rect">
            <a:avLst/>
          </a:prstGeom>
        </p:spPr>
      </p:pic>
    </p:spTree>
    <p:extLst>
      <p:ext uri="{BB962C8B-B14F-4D97-AF65-F5344CB8AC3E}">
        <p14:creationId xmlns:p14="http://schemas.microsoft.com/office/powerpoint/2010/main" val="136162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C213D-ECD6-8DF4-B0AB-4A6AE36426B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68A480B-DF53-5E4D-468D-8A6A00F040F4}"/>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7D44503F-F766-2CDB-A6F0-E7B1422ADAB7}"/>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A76EE5F2-BE1A-0405-910C-8E1685074701}"/>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A1491530-342B-B34B-2046-3CE4C5331877}"/>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5A0D63FB-5AF9-4787-7D0D-E5646B32CCDF}"/>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3A9359F8-C022-9BDD-A403-4D2D411AD2A9}"/>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6EB9EC80-F6D9-489B-7CEF-9440DAD693AE}"/>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B11E15F1-7F26-F815-9359-7EAEA8E9B0FC}"/>
              </a:ext>
            </a:extLst>
          </p:cNvPr>
          <p:cNvSpPr txBox="1"/>
          <p:nvPr/>
        </p:nvSpPr>
        <p:spPr>
          <a:xfrm>
            <a:off x="511738" y="448008"/>
            <a:ext cx="12899461" cy="461665"/>
          </a:xfrm>
          <a:prstGeom prst="rect">
            <a:avLst/>
          </a:prstGeom>
          <a:noFill/>
        </p:spPr>
        <p:txBody>
          <a:bodyPr wrap="square" rtlCol="0">
            <a:spAutoFit/>
          </a:bodyPr>
          <a:lstStyle/>
          <a:p>
            <a:r>
              <a:rPr lang="en-US" sz="2400" dirty="0">
                <a:latin typeface="Abadi" panose="020B0604020104020204" pitchFamily="34" charset="0"/>
              </a:rPr>
              <a:t>9. Fetch oldest athletes to win a gold medal.</a:t>
            </a:r>
          </a:p>
        </p:txBody>
      </p:sp>
      <p:sp>
        <p:nvSpPr>
          <p:cNvPr id="14" name="TextBox 13">
            <a:extLst>
              <a:ext uri="{FF2B5EF4-FFF2-40B4-BE49-F238E27FC236}">
                <a16:creationId xmlns:a16="http://schemas.microsoft.com/office/drawing/2014/main" id="{F7BB0197-4C88-3AF8-B47F-8334400E90D4}"/>
              </a:ext>
            </a:extLst>
          </p:cNvPr>
          <p:cNvSpPr txBox="1"/>
          <p:nvPr/>
        </p:nvSpPr>
        <p:spPr>
          <a:xfrm>
            <a:off x="511738" y="988424"/>
            <a:ext cx="7413062" cy="6863417"/>
          </a:xfrm>
          <a:prstGeom prst="rect">
            <a:avLst/>
          </a:prstGeom>
          <a:noFill/>
        </p:spPr>
        <p:txBody>
          <a:bodyPr wrap="square" rtlCol="0">
            <a:spAutoFit/>
          </a:bodyPr>
          <a:lstStyle/>
          <a:p>
            <a:r>
              <a:rPr lang="en-US" sz="2000" dirty="0">
                <a:latin typeface="Abadi" panose="020B0604020104020204" pitchFamily="34" charset="0"/>
              </a:rPr>
              <a:t>WITH t1 AS (</a:t>
            </a:r>
          </a:p>
          <a:p>
            <a:r>
              <a:rPr lang="en-US" sz="2000" dirty="0">
                <a:latin typeface="Abadi" panose="020B0604020104020204" pitchFamily="34" charset="0"/>
              </a:rPr>
              <a:t>SELECT </a:t>
            </a:r>
          </a:p>
          <a:p>
            <a:r>
              <a:rPr lang="en-US" sz="2000" dirty="0">
                <a:latin typeface="Abadi" panose="020B0604020104020204" pitchFamily="34" charset="0"/>
              </a:rPr>
              <a:t>	</a:t>
            </a:r>
            <a:r>
              <a:rPr lang="en-US" sz="2000" dirty="0" err="1">
                <a:latin typeface="Abadi" panose="020B0604020104020204" pitchFamily="34" charset="0"/>
              </a:rPr>
              <a:t>name,sex,CAST</a:t>
            </a:r>
            <a:r>
              <a:rPr lang="en-US" sz="2000" dirty="0">
                <a:latin typeface="Abadi" panose="020B0604020104020204" pitchFamily="34" charset="0"/>
              </a:rPr>
              <a:t>(CASE WHEN age = 'NA' THEN '0' ELSE age END AS int) as </a:t>
            </a:r>
            <a:r>
              <a:rPr lang="en-US" sz="2000" dirty="0" err="1">
                <a:latin typeface="Abadi" panose="020B0604020104020204" pitchFamily="34" charset="0"/>
              </a:rPr>
              <a:t>age,team,games,city</a:t>
            </a:r>
            <a:r>
              <a:rPr lang="en-US" sz="2000" dirty="0">
                <a:latin typeface="Abadi" panose="020B0604020104020204" pitchFamily="34" charset="0"/>
              </a:rPr>
              <a:t>,</a:t>
            </a:r>
          </a:p>
          <a:p>
            <a:r>
              <a:rPr lang="en-US" sz="2000" dirty="0">
                <a:latin typeface="Abadi" panose="020B0604020104020204" pitchFamily="34" charset="0"/>
              </a:rPr>
              <a:t>	</a:t>
            </a:r>
            <a:r>
              <a:rPr lang="en-US" sz="2000" dirty="0" err="1">
                <a:latin typeface="Abadi" panose="020B0604020104020204" pitchFamily="34" charset="0"/>
              </a:rPr>
              <a:t>sport,event,medal</a:t>
            </a:r>
            <a:endParaRPr lang="en-US" sz="2000" dirty="0">
              <a:latin typeface="Abadi" panose="020B0604020104020204" pitchFamily="34" charset="0"/>
            </a:endParaRPr>
          </a:p>
          <a:p>
            <a:r>
              <a:rPr lang="en-US" sz="2000" dirty="0">
                <a:latin typeface="Abadi" panose="020B0604020104020204" pitchFamily="34" charset="0"/>
              </a:rPr>
              <a:t>FROM</a:t>
            </a:r>
          </a:p>
          <a:p>
            <a:r>
              <a:rPr lang="en-US" sz="2000" dirty="0">
                <a:latin typeface="Abadi" panose="020B0604020104020204" pitchFamily="34" charset="0"/>
              </a:rPr>
              <a:t>	</a:t>
            </a:r>
            <a:r>
              <a:rPr lang="en-US" sz="2000" dirty="0" err="1">
                <a:latin typeface="Abadi" panose="020B0604020104020204" pitchFamily="34" charset="0"/>
              </a:rPr>
              <a:t>olympics_history</a:t>
            </a:r>
            <a:r>
              <a:rPr lang="en-US" sz="2000" dirty="0">
                <a:latin typeface="Abadi" panose="020B0604020104020204" pitchFamily="34" charset="0"/>
              </a:rPr>
              <a:t>	</a:t>
            </a:r>
          </a:p>
          <a:p>
            <a:r>
              <a:rPr lang="en-US" sz="2000" dirty="0">
                <a:latin typeface="Abadi" panose="020B0604020104020204" pitchFamily="34" charset="0"/>
              </a:rPr>
              <a:t>),</a:t>
            </a:r>
          </a:p>
          <a:p>
            <a:r>
              <a:rPr lang="en-US" sz="2000" dirty="0">
                <a:latin typeface="Abadi" panose="020B0604020104020204" pitchFamily="34" charset="0"/>
              </a:rPr>
              <a:t>rank AS (</a:t>
            </a:r>
          </a:p>
          <a:p>
            <a:r>
              <a:rPr lang="en-US" sz="2000" dirty="0">
                <a:latin typeface="Abadi" panose="020B0604020104020204" pitchFamily="34" charset="0"/>
              </a:rPr>
              <a:t>SELECT </a:t>
            </a:r>
          </a:p>
          <a:p>
            <a:r>
              <a:rPr lang="en-US" sz="2000" dirty="0">
                <a:latin typeface="Abadi" panose="020B0604020104020204" pitchFamily="34" charset="0"/>
              </a:rPr>
              <a:t>	*,RANK() OVER(ORDER BY age DESC) AS </a:t>
            </a:r>
            <a:r>
              <a:rPr lang="en-US" sz="2000" dirty="0" err="1">
                <a:latin typeface="Abadi" panose="020B0604020104020204" pitchFamily="34" charset="0"/>
              </a:rPr>
              <a:t>rnk</a:t>
            </a:r>
            <a:endParaRPr lang="en-US" sz="2000" dirty="0">
              <a:latin typeface="Abadi" panose="020B0604020104020204" pitchFamily="34" charset="0"/>
            </a:endParaRPr>
          </a:p>
          <a:p>
            <a:r>
              <a:rPr lang="en-US" sz="2000" dirty="0">
                <a:latin typeface="Abadi" panose="020B0604020104020204" pitchFamily="34" charset="0"/>
              </a:rPr>
              <a:t>FROM</a:t>
            </a:r>
          </a:p>
          <a:p>
            <a:r>
              <a:rPr lang="en-US" sz="2000" dirty="0">
                <a:latin typeface="Abadi" panose="020B0604020104020204" pitchFamily="34" charset="0"/>
              </a:rPr>
              <a:t>	t1</a:t>
            </a:r>
          </a:p>
          <a:p>
            <a:r>
              <a:rPr lang="en-US" sz="2000" dirty="0">
                <a:latin typeface="Abadi" panose="020B0604020104020204" pitchFamily="34" charset="0"/>
              </a:rPr>
              <a:t>WHERE</a:t>
            </a:r>
          </a:p>
          <a:p>
            <a:r>
              <a:rPr lang="en-US" sz="2000" dirty="0">
                <a:latin typeface="Abadi" panose="020B0604020104020204" pitchFamily="34" charset="0"/>
              </a:rPr>
              <a:t>	medal = 'Gold'</a:t>
            </a:r>
          </a:p>
          <a:p>
            <a:r>
              <a:rPr lang="en-US" sz="2000" dirty="0">
                <a:latin typeface="Abadi" panose="020B0604020104020204" pitchFamily="34" charset="0"/>
              </a:rPr>
              <a:t>)</a:t>
            </a:r>
          </a:p>
          <a:p>
            <a:r>
              <a:rPr lang="en-US" sz="2000" dirty="0">
                <a:latin typeface="Abadi" panose="020B0604020104020204" pitchFamily="34" charset="0"/>
              </a:rPr>
              <a:t>SELECT</a:t>
            </a:r>
          </a:p>
          <a:p>
            <a:r>
              <a:rPr lang="en-US" sz="2000" dirty="0">
                <a:latin typeface="Abadi" panose="020B0604020104020204" pitchFamily="34" charset="0"/>
              </a:rPr>
              <a:t>	*</a:t>
            </a:r>
          </a:p>
          <a:p>
            <a:r>
              <a:rPr lang="en-US" sz="2000" dirty="0">
                <a:latin typeface="Abadi" panose="020B0604020104020204" pitchFamily="34" charset="0"/>
              </a:rPr>
              <a:t>FROM </a:t>
            </a:r>
          </a:p>
          <a:p>
            <a:r>
              <a:rPr lang="en-US" sz="2000" dirty="0">
                <a:latin typeface="Abadi" panose="020B0604020104020204" pitchFamily="34" charset="0"/>
              </a:rPr>
              <a:t>	rank</a:t>
            </a:r>
          </a:p>
          <a:p>
            <a:r>
              <a:rPr lang="en-US" sz="2000" dirty="0">
                <a:latin typeface="Abadi" panose="020B0604020104020204" pitchFamily="34" charset="0"/>
              </a:rPr>
              <a:t>WHERE </a:t>
            </a:r>
          </a:p>
          <a:p>
            <a:r>
              <a:rPr lang="en-US" sz="2000" dirty="0">
                <a:latin typeface="Abadi" panose="020B0604020104020204" pitchFamily="34" charset="0"/>
              </a:rPr>
              <a:t>	</a:t>
            </a:r>
            <a:r>
              <a:rPr lang="en-US" sz="2000" dirty="0" err="1">
                <a:latin typeface="Abadi" panose="020B0604020104020204" pitchFamily="34" charset="0"/>
              </a:rPr>
              <a:t>rnk</a:t>
            </a:r>
            <a:r>
              <a:rPr lang="en-US" sz="2000" dirty="0">
                <a:latin typeface="Abadi" panose="020B0604020104020204" pitchFamily="34" charset="0"/>
              </a:rPr>
              <a:t> = 1;</a:t>
            </a:r>
          </a:p>
        </p:txBody>
      </p:sp>
      <p:sp>
        <p:nvSpPr>
          <p:cNvPr id="18" name="TextBox 17">
            <a:extLst>
              <a:ext uri="{FF2B5EF4-FFF2-40B4-BE49-F238E27FC236}">
                <a16:creationId xmlns:a16="http://schemas.microsoft.com/office/drawing/2014/main" id="{E38F5F62-6A4E-6964-C265-AEB7F1490B2F}"/>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15" name="Picture 14" descr="A screenshot of a computer&#10;&#10;Description automatically generated">
            <a:extLst>
              <a:ext uri="{FF2B5EF4-FFF2-40B4-BE49-F238E27FC236}">
                <a16:creationId xmlns:a16="http://schemas.microsoft.com/office/drawing/2014/main" id="{44C42054-DDAE-97F5-6AF4-7BD2782003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2645" y="2262354"/>
            <a:ext cx="11036782" cy="2195346"/>
          </a:xfrm>
          <a:prstGeom prst="rect">
            <a:avLst/>
          </a:prstGeom>
        </p:spPr>
      </p:pic>
    </p:spTree>
    <p:extLst>
      <p:ext uri="{BB962C8B-B14F-4D97-AF65-F5344CB8AC3E}">
        <p14:creationId xmlns:p14="http://schemas.microsoft.com/office/powerpoint/2010/main" val="27858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B6D1C-72FD-0933-8234-30F7AB2E33F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267ADA9-3030-BF22-A260-355332B336D8}"/>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79349FC9-89ED-320A-583C-96170F9565F7}"/>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2BA5A2B1-0F0E-EEAC-BF71-618C4AC8C055}"/>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6945F4F8-442D-8EA6-82FF-61BBBC14A5CB}"/>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C94B89EB-7938-6E9F-4E0E-D4E351CA8862}"/>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281559BB-CB26-C9BD-6057-15F7A0674E99}"/>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0D8CF63E-C52D-F49A-4E00-3D0F0C09C396}"/>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34B267C9-2421-36FC-98F0-83A64C0254A4}"/>
              </a:ext>
            </a:extLst>
          </p:cNvPr>
          <p:cNvSpPr txBox="1"/>
          <p:nvPr/>
        </p:nvSpPr>
        <p:spPr>
          <a:xfrm>
            <a:off x="511738" y="448008"/>
            <a:ext cx="12899461" cy="461665"/>
          </a:xfrm>
          <a:prstGeom prst="rect">
            <a:avLst/>
          </a:prstGeom>
          <a:noFill/>
        </p:spPr>
        <p:txBody>
          <a:bodyPr wrap="square" rtlCol="0">
            <a:spAutoFit/>
          </a:bodyPr>
          <a:lstStyle/>
          <a:p>
            <a:r>
              <a:rPr lang="en-US" sz="2400" dirty="0">
                <a:latin typeface="Abadi" panose="020B0604020104020204" pitchFamily="34" charset="0"/>
              </a:rPr>
              <a:t>10.Find the Ratio of male and female athletes participated in all </a:t>
            </a:r>
            <a:r>
              <a:rPr lang="en-US" sz="2400" dirty="0" err="1">
                <a:latin typeface="Abadi" panose="020B0604020104020204" pitchFamily="34" charset="0"/>
              </a:rPr>
              <a:t>olympic</a:t>
            </a:r>
            <a:r>
              <a:rPr lang="en-US" sz="2400" dirty="0">
                <a:latin typeface="Abadi" panose="020B0604020104020204" pitchFamily="34" charset="0"/>
              </a:rPr>
              <a:t> games.</a:t>
            </a:r>
          </a:p>
        </p:txBody>
      </p:sp>
      <p:sp>
        <p:nvSpPr>
          <p:cNvPr id="14" name="TextBox 13">
            <a:extLst>
              <a:ext uri="{FF2B5EF4-FFF2-40B4-BE49-F238E27FC236}">
                <a16:creationId xmlns:a16="http://schemas.microsoft.com/office/drawing/2014/main" id="{650DE90B-9FB2-84C7-F3B7-0543F113675F}"/>
              </a:ext>
            </a:extLst>
          </p:cNvPr>
          <p:cNvSpPr txBox="1"/>
          <p:nvPr/>
        </p:nvSpPr>
        <p:spPr>
          <a:xfrm>
            <a:off x="511738" y="988424"/>
            <a:ext cx="7413062" cy="8279190"/>
          </a:xfrm>
          <a:prstGeom prst="rect">
            <a:avLst/>
          </a:prstGeom>
          <a:noFill/>
        </p:spPr>
        <p:txBody>
          <a:bodyPr wrap="square" rtlCol="0">
            <a:spAutoFit/>
          </a:bodyPr>
          <a:lstStyle/>
          <a:p>
            <a:r>
              <a:rPr lang="en-US" sz="1600" dirty="0">
                <a:latin typeface="Abadi" panose="020B0604020104020204" pitchFamily="34" charset="0"/>
              </a:rPr>
              <a:t>WITH t1 AS(</a:t>
            </a:r>
          </a:p>
          <a:p>
            <a:r>
              <a:rPr lang="en-US" sz="1600" dirty="0">
                <a:latin typeface="Abadi" panose="020B0604020104020204" pitchFamily="34" charset="0"/>
              </a:rPr>
              <a:t>SELECT </a:t>
            </a:r>
          </a:p>
          <a:p>
            <a:r>
              <a:rPr lang="en-US" sz="1600" dirty="0">
                <a:latin typeface="Abadi" panose="020B0604020104020204" pitchFamily="34" charset="0"/>
              </a:rPr>
              <a:t>	sex, count(1) AS </a:t>
            </a:r>
            <a:r>
              <a:rPr lang="en-US" sz="1600" dirty="0" err="1">
                <a:latin typeface="Abadi" panose="020B0604020104020204" pitchFamily="34" charset="0"/>
              </a:rPr>
              <a:t>cnt</a:t>
            </a:r>
            <a:endParaRPr lang="en-US" sz="1600" dirty="0">
              <a:latin typeface="Abadi" panose="020B0604020104020204" pitchFamily="34" charset="0"/>
            </a:endParaRPr>
          </a:p>
          <a:p>
            <a:r>
              <a:rPr lang="en-US" sz="1600" dirty="0">
                <a:latin typeface="Abadi" panose="020B0604020104020204" pitchFamily="34" charset="0"/>
              </a:rPr>
              <a:t>FROM</a:t>
            </a:r>
          </a:p>
          <a:p>
            <a:r>
              <a:rPr lang="en-US" sz="1600" dirty="0">
                <a:latin typeface="Abadi" panose="020B0604020104020204" pitchFamily="34" charset="0"/>
              </a:rPr>
              <a:t>	</a:t>
            </a:r>
            <a:r>
              <a:rPr lang="en-US" sz="1600" dirty="0" err="1">
                <a:latin typeface="Abadi" panose="020B0604020104020204" pitchFamily="34" charset="0"/>
              </a:rPr>
              <a:t>olympics_history</a:t>
            </a:r>
            <a:endParaRPr lang="en-US" sz="1600" dirty="0">
              <a:latin typeface="Abadi" panose="020B0604020104020204" pitchFamily="34" charset="0"/>
            </a:endParaRPr>
          </a:p>
          <a:p>
            <a:r>
              <a:rPr lang="en-US" sz="1600" dirty="0">
                <a:latin typeface="Abadi" panose="020B0604020104020204" pitchFamily="34" charset="0"/>
              </a:rPr>
              <a:t>GROUP BY </a:t>
            </a:r>
          </a:p>
          <a:p>
            <a:r>
              <a:rPr lang="en-US" sz="1600" dirty="0">
                <a:latin typeface="Abadi" panose="020B0604020104020204" pitchFamily="34" charset="0"/>
              </a:rPr>
              <a:t>	sex),</a:t>
            </a:r>
          </a:p>
          <a:p>
            <a:r>
              <a:rPr lang="en-US" sz="1600" dirty="0">
                <a:latin typeface="Abadi" panose="020B0604020104020204" pitchFamily="34" charset="0"/>
              </a:rPr>
              <a:t>t2 AS(</a:t>
            </a:r>
          </a:p>
          <a:p>
            <a:r>
              <a:rPr lang="en-US" sz="1600" dirty="0">
                <a:latin typeface="Abadi" panose="020B0604020104020204" pitchFamily="34" charset="0"/>
              </a:rPr>
              <a:t>SELECT </a:t>
            </a:r>
          </a:p>
          <a:p>
            <a:r>
              <a:rPr lang="en-US" sz="1600" dirty="0">
                <a:latin typeface="Abadi" panose="020B0604020104020204" pitchFamily="34" charset="0"/>
              </a:rPr>
              <a:t>	*,ROW_NUMBER() OVER(ORDER BY </a:t>
            </a:r>
            <a:r>
              <a:rPr lang="en-US" sz="1600" dirty="0" err="1">
                <a:latin typeface="Abadi" panose="020B0604020104020204" pitchFamily="34" charset="0"/>
              </a:rPr>
              <a:t>cnt</a:t>
            </a:r>
            <a:r>
              <a:rPr lang="en-US" sz="1600" dirty="0">
                <a:latin typeface="Abadi" panose="020B0604020104020204" pitchFamily="34" charset="0"/>
              </a:rPr>
              <a:t>) AS </a:t>
            </a:r>
            <a:r>
              <a:rPr lang="en-US" sz="1600" dirty="0" err="1">
                <a:latin typeface="Abadi" panose="020B0604020104020204" pitchFamily="34" charset="0"/>
              </a:rPr>
              <a:t>rn</a:t>
            </a:r>
            <a:r>
              <a:rPr lang="en-US" sz="1600" dirty="0">
                <a:latin typeface="Abadi" panose="020B0604020104020204" pitchFamily="34" charset="0"/>
              </a:rPr>
              <a:t> </a:t>
            </a:r>
          </a:p>
          <a:p>
            <a:r>
              <a:rPr lang="en-US" sz="1600" dirty="0">
                <a:latin typeface="Abadi" panose="020B0604020104020204" pitchFamily="34" charset="0"/>
              </a:rPr>
              <a:t>FROM</a:t>
            </a:r>
          </a:p>
          <a:p>
            <a:r>
              <a:rPr lang="en-US" sz="1600" dirty="0">
                <a:latin typeface="Abadi" panose="020B0604020104020204" pitchFamily="34" charset="0"/>
              </a:rPr>
              <a:t>	t1</a:t>
            </a:r>
          </a:p>
          <a:p>
            <a:r>
              <a:rPr lang="en-US" sz="1600" dirty="0">
                <a:latin typeface="Abadi" panose="020B0604020104020204" pitchFamily="34" charset="0"/>
              </a:rPr>
              <a:t>),</a:t>
            </a:r>
          </a:p>
          <a:p>
            <a:r>
              <a:rPr lang="en-US" sz="1600" dirty="0" err="1">
                <a:latin typeface="Abadi" panose="020B0604020104020204" pitchFamily="34" charset="0"/>
              </a:rPr>
              <a:t>min_cnt</a:t>
            </a:r>
            <a:r>
              <a:rPr lang="en-US" sz="1600" dirty="0">
                <a:latin typeface="Abadi" panose="020B0604020104020204" pitchFamily="34" charset="0"/>
              </a:rPr>
              <a:t> AS(</a:t>
            </a:r>
          </a:p>
          <a:p>
            <a:r>
              <a:rPr lang="en-US" sz="1600" dirty="0">
                <a:latin typeface="Abadi" panose="020B0604020104020204" pitchFamily="34" charset="0"/>
              </a:rPr>
              <a:t>SELECT</a:t>
            </a:r>
          </a:p>
          <a:p>
            <a:r>
              <a:rPr lang="en-US" sz="1600" dirty="0">
                <a:latin typeface="Abadi" panose="020B0604020104020204" pitchFamily="34" charset="0"/>
              </a:rPr>
              <a:t>	</a:t>
            </a:r>
            <a:r>
              <a:rPr lang="en-US" sz="1600" dirty="0" err="1">
                <a:latin typeface="Abadi" panose="020B0604020104020204" pitchFamily="34" charset="0"/>
              </a:rPr>
              <a:t>cnt</a:t>
            </a:r>
            <a:r>
              <a:rPr lang="en-US" sz="1600" dirty="0">
                <a:latin typeface="Abadi" panose="020B0604020104020204" pitchFamily="34" charset="0"/>
              </a:rPr>
              <a:t> </a:t>
            </a:r>
          </a:p>
          <a:p>
            <a:r>
              <a:rPr lang="en-US" sz="1600" dirty="0">
                <a:latin typeface="Abadi" panose="020B0604020104020204" pitchFamily="34" charset="0"/>
              </a:rPr>
              <a:t>FROM</a:t>
            </a:r>
          </a:p>
          <a:p>
            <a:r>
              <a:rPr lang="en-US" sz="1600" dirty="0">
                <a:latin typeface="Abadi" panose="020B0604020104020204" pitchFamily="34" charset="0"/>
              </a:rPr>
              <a:t>	t2</a:t>
            </a:r>
          </a:p>
          <a:p>
            <a:r>
              <a:rPr lang="en-US" sz="1600" dirty="0">
                <a:latin typeface="Abadi" panose="020B0604020104020204" pitchFamily="34" charset="0"/>
              </a:rPr>
              <a:t>WHERE </a:t>
            </a:r>
          </a:p>
          <a:p>
            <a:r>
              <a:rPr lang="en-US" sz="1600" dirty="0">
                <a:latin typeface="Abadi" panose="020B0604020104020204" pitchFamily="34" charset="0"/>
              </a:rPr>
              <a:t>	</a:t>
            </a:r>
            <a:r>
              <a:rPr lang="en-US" sz="1600" dirty="0" err="1">
                <a:latin typeface="Abadi" panose="020B0604020104020204" pitchFamily="34" charset="0"/>
              </a:rPr>
              <a:t>rn</a:t>
            </a:r>
            <a:r>
              <a:rPr lang="en-US" sz="1600" dirty="0">
                <a:latin typeface="Abadi" panose="020B0604020104020204" pitchFamily="34" charset="0"/>
              </a:rPr>
              <a:t> = 1</a:t>
            </a:r>
          </a:p>
          <a:p>
            <a:r>
              <a:rPr lang="en-US" sz="1600" dirty="0">
                <a:latin typeface="Abadi" panose="020B0604020104020204" pitchFamily="34" charset="0"/>
              </a:rPr>
              <a:t>),</a:t>
            </a:r>
          </a:p>
          <a:p>
            <a:r>
              <a:rPr lang="en-US" sz="1600" dirty="0" err="1">
                <a:latin typeface="Abadi" panose="020B0604020104020204" pitchFamily="34" charset="0"/>
              </a:rPr>
              <a:t>max_cnt</a:t>
            </a:r>
            <a:r>
              <a:rPr lang="en-US" sz="1600" dirty="0">
                <a:latin typeface="Abadi" panose="020B0604020104020204" pitchFamily="34" charset="0"/>
              </a:rPr>
              <a:t> AS(</a:t>
            </a:r>
          </a:p>
          <a:p>
            <a:r>
              <a:rPr lang="en-US" sz="1600" dirty="0">
                <a:latin typeface="Abadi" panose="020B0604020104020204" pitchFamily="34" charset="0"/>
              </a:rPr>
              <a:t>SELECT</a:t>
            </a:r>
          </a:p>
          <a:p>
            <a:r>
              <a:rPr lang="en-US" sz="1600" dirty="0">
                <a:latin typeface="Abadi" panose="020B0604020104020204" pitchFamily="34" charset="0"/>
              </a:rPr>
              <a:t>	</a:t>
            </a:r>
            <a:r>
              <a:rPr lang="en-US" sz="1600" dirty="0" err="1">
                <a:latin typeface="Abadi" panose="020B0604020104020204" pitchFamily="34" charset="0"/>
              </a:rPr>
              <a:t>cnt</a:t>
            </a:r>
            <a:endParaRPr lang="en-US" sz="1600" dirty="0">
              <a:latin typeface="Abadi" panose="020B0604020104020204" pitchFamily="34" charset="0"/>
            </a:endParaRPr>
          </a:p>
          <a:p>
            <a:r>
              <a:rPr lang="en-US" sz="1600" dirty="0">
                <a:latin typeface="Abadi" panose="020B0604020104020204" pitchFamily="34" charset="0"/>
              </a:rPr>
              <a:t>FROM</a:t>
            </a:r>
          </a:p>
          <a:p>
            <a:r>
              <a:rPr lang="en-US" sz="1600" dirty="0">
                <a:latin typeface="Abadi" panose="020B0604020104020204" pitchFamily="34" charset="0"/>
              </a:rPr>
              <a:t>	t2</a:t>
            </a:r>
          </a:p>
          <a:p>
            <a:r>
              <a:rPr lang="en-US" sz="1600" dirty="0">
                <a:latin typeface="Abadi" panose="020B0604020104020204" pitchFamily="34" charset="0"/>
              </a:rPr>
              <a:t>WHERE</a:t>
            </a:r>
          </a:p>
          <a:p>
            <a:r>
              <a:rPr lang="en-US" sz="1600" dirty="0">
                <a:latin typeface="Abadi" panose="020B0604020104020204" pitchFamily="34" charset="0"/>
              </a:rPr>
              <a:t>	</a:t>
            </a:r>
            <a:r>
              <a:rPr lang="en-US" sz="1600" dirty="0" err="1">
                <a:latin typeface="Abadi" panose="020B0604020104020204" pitchFamily="34" charset="0"/>
              </a:rPr>
              <a:t>rn</a:t>
            </a:r>
            <a:r>
              <a:rPr lang="en-US" sz="1600" dirty="0">
                <a:latin typeface="Abadi" panose="020B0604020104020204" pitchFamily="34" charset="0"/>
              </a:rPr>
              <a:t> = 2</a:t>
            </a:r>
          </a:p>
          <a:p>
            <a:r>
              <a:rPr lang="en-US" sz="1600" dirty="0">
                <a:latin typeface="Abadi" panose="020B0604020104020204" pitchFamily="34" charset="0"/>
              </a:rPr>
              <a:t>)</a:t>
            </a:r>
          </a:p>
          <a:p>
            <a:r>
              <a:rPr lang="en-US" sz="1600" dirty="0">
                <a:latin typeface="Abadi" panose="020B0604020104020204" pitchFamily="34" charset="0"/>
              </a:rPr>
              <a:t>SELECT </a:t>
            </a:r>
          </a:p>
          <a:p>
            <a:r>
              <a:rPr lang="en-US" sz="1600" dirty="0">
                <a:latin typeface="Abadi" panose="020B0604020104020204" pitchFamily="34" charset="0"/>
              </a:rPr>
              <a:t>	CONCAT('1 : ', ROUND(</a:t>
            </a:r>
            <a:r>
              <a:rPr lang="en-US" sz="1600" dirty="0" err="1">
                <a:latin typeface="Abadi" panose="020B0604020104020204" pitchFamily="34" charset="0"/>
              </a:rPr>
              <a:t>max_cnt.cnt</a:t>
            </a:r>
            <a:r>
              <a:rPr lang="en-US" sz="1600" dirty="0">
                <a:latin typeface="Abadi" panose="020B0604020104020204" pitchFamily="34" charset="0"/>
              </a:rPr>
              <a:t>::decimal/</a:t>
            </a:r>
            <a:r>
              <a:rPr lang="en-US" sz="1600" dirty="0" err="1">
                <a:latin typeface="Abadi" panose="020B0604020104020204" pitchFamily="34" charset="0"/>
              </a:rPr>
              <a:t>min_cnt.cnt</a:t>
            </a:r>
            <a:r>
              <a:rPr lang="en-US" sz="1600" dirty="0">
                <a:latin typeface="Abadi" panose="020B0604020104020204" pitchFamily="34" charset="0"/>
              </a:rPr>
              <a:t>, 2)) AS ratio</a:t>
            </a:r>
          </a:p>
          <a:p>
            <a:r>
              <a:rPr lang="en-US" sz="1600" dirty="0">
                <a:latin typeface="Abadi" panose="020B0604020104020204" pitchFamily="34" charset="0"/>
              </a:rPr>
              <a:t>FROM	</a:t>
            </a:r>
          </a:p>
          <a:p>
            <a:r>
              <a:rPr lang="en-US" sz="1600" dirty="0">
                <a:latin typeface="Abadi" panose="020B0604020104020204" pitchFamily="34" charset="0"/>
              </a:rPr>
              <a:t>	</a:t>
            </a:r>
            <a:r>
              <a:rPr lang="en-US" sz="1600" dirty="0" err="1">
                <a:latin typeface="Abadi" panose="020B0604020104020204" pitchFamily="34" charset="0"/>
              </a:rPr>
              <a:t>min_cnt</a:t>
            </a:r>
            <a:r>
              <a:rPr lang="en-US" sz="1600" dirty="0">
                <a:latin typeface="Abadi" panose="020B0604020104020204" pitchFamily="34" charset="0"/>
              </a:rPr>
              <a:t>, </a:t>
            </a:r>
            <a:r>
              <a:rPr lang="en-US" sz="1600" dirty="0" err="1">
                <a:latin typeface="Abadi" panose="020B0604020104020204" pitchFamily="34" charset="0"/>
              </a:rPr>
              <a:t>max_cnt</a:t>
            </a:r>
            <a:r>
              <a:rPr lang="en-US" sz="1600" dirty="0">
                <a:latin typeface="Abadi" panose="020B0604020104020204" pitchFamily="34" charset="0"/>
              </a:rPr>
              <a:t>;</a:t>
            </a:r>
          </a:p>
        </p:txBody>
      </p:sp>
      <p:sp>
        <p:nvSpPr>
          <p:cNvPr id="18" name="TextBox 17">
            <a:extLst>
              <a:ext uri="{FF2B5EF4-FFF2-40B4-BE49-F238E27FC236}">
                <a16:creationId xmlns:a16="http://schemas.microsoft.com/office/drawing/2014/main" id="{0A7BD1B1-CFC8-AAF8-E145-8FE5C30E7091}"/>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6" name="Picture 5" descr="A screenshot of a computer&#10;&#10;Description automatically generated">
            <a:extLst>
              <a:ext uri="{FF2B5EF4-FFF2-40B4-BE49-F238E27FC236}">
                <a16:creationId xmlns:a16="http://schemas.microsoft.com/office/drawing/2014/main" id="{8F13B193-FD4B-E647-FFCD-6DEFD96E3A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1799200"/>
            <a:ext cx="4699964" cy="3039499"/>
          </a:xfrm>
          <a:prstGeom prst="rect">
            <a:avLst/>
          </a:prstGeom>
        </p:spPr>
      </p:pic>
    </p:spTree>
    <p:extLst>
      <p:ext uri="{BB962C8B-B14F-4D97-AF65-F5344CB8AC3E}">
        <p14:creationId xmlns:p14="http://schemas.microsoft.com/office/powerpoint/2010/main" val="81498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A4378-5DA2-0061-91FA-9A2267A9571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141B593-0788-CFE5-5146-913322135096}"/>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C9EDBFA8-5FA8-F27E-5AA0-17CF9C5CBFDD}"/>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AFD8134E-2CF4-613F-F9EF-77EABEFCB267}"/>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766EA3CC-5C5C-48F4-E570-6C6FEC08A83B}"/>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1360B18D-9985-3ABB-C839-C430439AD338}"/>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B4148744-FA87-3788-BFC0-5D9144A44F01}"/>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D2E7D12A-AA23-7E16-1E8D-7A8B71F752E6}"/>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707C509F-37B2-62B0-C5A4-0593C7518E8A}"/>
              </a:ext>
            </a:extLst>
          </p:cNvPr>
          <p:cNvSpPr txBox="1"/>
          <p:nvPr/>
        </p:nvSpPr>
        <p:spPr>
          <a:xfrm>
            <a:off x="511738" y="448008"/>
            <a:ext cx="128994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11. Fetch the top 5 athletes who have won the most gold medals.</a:t>
            </a:r>
          </a:p>
        </p:txBody>
      </p:sp>
      <p:sp>
        <p:nvSpPr>
          <p:cNvPr id="14" name="TextBox 13">
            <a:extLst>
              <a:ext uri="{FF2B5EF4-FFF2-40B4-BE49-F238E27FC236}">
                <a16:creationId xmlns:a16="http://schemas.microsoft.com/office/drawing/2014/main" id="{42214973-CF7C-9077-0772-E0E2BA996675}"/>
              </a:ext>
            </a:extLst>
          </p:cNvPr>
          <p:cNvSpPr txBox="1"/>
          <p:nvPr/>
        </p:nvSpPr>
        <p:spPr>
          <a:xfrm>
            <a:off x="511738" y="988424"/>
            <a:ext cx="7413062" cy="7478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WITH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RankedMedals</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name,team,COUNT</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 AS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total_gold_medals,DENSE_RANK</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 (ORDER BY COUNT(1) DESC) AS rank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 'Gold'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name,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name,team,total_gold_medals</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RankedMedals</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rank &lt;=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rank,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total_gold_medals</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a:t>
            </a:r>
          </a:p>
        </p:txBody>
      </p:sp>
      <p:sp>
        <p:nvSpPr>
          <p:cNvPr id="18" name="TextBox 17">
            <a:extLst>
              <a:ext uri="{FF2B5EF4-FFF2-40B4-BE49-F238E27FC236}">
                <a16:creationId xmlns:a16="http://schemas.microsoft.com/office/drawing/2014/main" id="{DBCA55F6-904C-5257-ED9C-FE363137B6A9}"/>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6" name="Picture 5" descr="A screenshot of a computer&#10;&#10;Description automatically generated">
            <a:extLst>
              <a:ext uri="{FF2B5EF4-FFF2-40B4-BE49-F238E27FC236}">
                <a16:creationId xmlns:a16="http://schemas.microsoft.com/office/drawing/2014/main" id="{CEAC6979-EB45-C5D8-166A-987563EBE6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0" y="1799201"/>
            <a:ext cx="8860169" cy="6972613"/>
          </a:xfrm>
          <a:prstGeom prst="rect">
            <a:avLst/>
          </a:prstGeom>
        </p:spPr>
      </p:pic>
    </p:spTree>
    <p:extLst>
      <p:ext uri="{BB962C8B-B14F-4D97-AF65-F5344CB8AC3E}">
        <p14:creationId xmlns:p14="http://schemas.microsoft.com/office/powerpoint/2010/main" val="259337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9B9D1-BDC6-8CE1-753D-8AFF857B7A6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5950648-D878-6AEB-EBE6-D6704C023875}"/>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0363E527-BF3D-8564-331D-86731DED7BB1}"/>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3A37FB09-DD54-8D4C-DA9E-EFFE26121268}"/>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0A655D85-3A34-1BC2-86A1-A3BCCE1E4192}"/>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4936182E-286E-F103-E025-EC54A6EE75F7}"/>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90A81F30-7E8A-67C9-A8E5-CA51CA9D0EB8}"/>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13066CEC-5743-810E-9EBB-C06BF724A6C0}"/>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FA5837CB-7D8C-BF36-704A-851B030FB96F}"/>
              </a:ext>
            </a:extLst>
          </p:cNvPr>
          <p:cNvSpPr txBox="1"/>
          <p:nvPr/>
        </p:nvSpPr>
        <p:spPr>
          <a:xfrm>
            <a:off x="511738" y="448008"/>
            <a:ext cx="128994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12. Fetch the top 5 athletes who have won the most medals (gold/silver/bronze).</a:t>
            </a:r>
          </a:p>
        </p:txBody>
      </p:sp>
      <p:sp>
        <p:nvSpPr>
          <p:cNvPr id="14" name="TextBox 13">
            <a:extLst>
              <a:ext uri="{FF2B5EF4-FFF2-40B4-BE49-F238E27FC236}">
                <a16:creationId xmlns:a16="http://schemas.microsoft.com/office/drawing/2014/main" id="{9FB8DA00-4A16-99AA-6CD0-8D52E14AFA8B}"/>
              </a:ext>
            </a:extLst>
          </p:cNvPr>
          <p:cNvSpPr txBox="1"/>
          <p:nvPr/>
        </p:nvSpPr>
        <p:spPr>
          <a:xfrm>
            <a:off x="511738" y="988424"/>
            <a:ext cx="7413062" cy="7478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WITH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RankedMedals</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name,team,COUNT</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 AS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total_medals,DENSE_RANK</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 (ORDER BY COUNT(1) DESC) AS rank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in ('Gold', 'Silver', 'Bronze')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name,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name,team,total_medals</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RankedMedals</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rank &lt;=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rank,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a:t>
            </a:r>
          </a:p>
        </p:txBody>
      </p:sp>
      <p:sp>
        <p:nvSpPr>
          <p:cNvPr id="18" name="TextBox 17">
            <a:extLst>
              <a:ext uri="{FF2B5EF4-FFF2-40B4-BE49-F238E27FC236}">
                <a16:creationId xmlns:a16="http://schemas.microsoft.com/office/drawing/2014/main" id="{75E81531-1987-89F6-1148-A12C72B64110}"/>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10" name="Picture 9" descr="A screenshot of a computer&#10;&#10;Description automatically generated">
            <a:extLst>
              <a:ext uri="{FF2B5EF4-FFF2-40B4-BE49-F238E27FC236}">
                <a16:creationId xmlns:a16="http://schemas.microsoft.com/office/drawing/2014/main" id="{2A3C9FE9-6405-3844-4647-7DD351140B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800" y="1664579"/>
            <a:ext cx="9560323" cy="6669993"/>
          </a:xfrm>
          <a:prstGeom prst="rect">
            <a:avLst/>
          </a:prstGeom>
        </p:spPr>
      </p:pic>
    </p:spTree>
    <p:extLst>
      <p:ext uri="{BB962C8B-B14F-4D97-AF65-F5344CB8AC3E}">
        <p14:creationId xmlns:p14="http://schemas.microsoft.com/office/powerpoint/2010/main" val="24802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C7423-A268-3EDA-AA7D-EF4707C866E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5B1A195-1ECA-1E55-35B7-1B6990E00943}"/>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5D210897-551E-BB5E-2BBC-8CE58DBB6F93}"/>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35E53584-CC40-4D98-91DD-899D9CE30209}"/>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49E39593-A06F-2E7E-1815-E5CE3599E0AA}"/>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C409790A-523D-D1DB-8CA9-7631183086CF}"/>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C229DA9D-978A-2010-86EC-424AAA9E44AF}"/>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4F4DFA67-867C-1C56-D825-8BD8C87939F2}"/>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281B5B2D-BA40-76EF-2FA3-CF2F2BD1E1D6}"/>
              </a:ext>
            </a:extLst>
          </p:cNvPr>
          <p:cNvSpPr txBox="1"/>
          <p:nvPr/>
        </p:nvSpPr>
        <p:spPr>
          <a:xfrm>
            <a:off x="511738" y="448008"/>
            <a:ext cx="153378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13. Fetch the top 5 most successful countries in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Success is defined by no of medals won.</a:t>
            </a:r>
          </a:p>
        </p:txBody>
      </p:sp>
      <p:sp>
        <p:nvSpPr>
          <p:cNvPr id="14" name="TextBox 13">
            <a:extLst>
              <a:ext uri="{FF2B5EF4-FFF2-40B4-BE49-F238E27FC236}">
                <a16:creationId xmlns:a16="http://schemas.microsoft.com/office/drawing/2014/main" id="{78A253E6-4FA2-12CA-8A94-E0C521B66F98}"/>
              </a:ext>
            </a:extLst>
          </p:cNvPr>
          <p:cNvSpPr txBox="1"/>
          <p:nvPr/>
        </p:nvSpPr>
        <p:spPr>
          <a:xfrm>
            <a:off x="511738" y="988424"/>
            <a:ext cx="7413062" cy="77867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WITH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RankedMedals</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nr.region,COUNT</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o.Medal</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total_medals,DENSE_RANK</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 (ORDER BY COUNT(1) DESC) AS rank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 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OLYMPICS_HISTORY_NOC_REGIONS nr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o.noc</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nr.noc</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region,total_medals,rank</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RankedMedals</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rank &lt;=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rank,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a:t>
            </a:r>
          </a:p>
        </p:txBody>
      </p:sp>
      <p:sp>
        <p:nvSpPr>
          <p:cNvPr id="18" name="TextBox 17">
            <a:extLst>
              <a:ext uri="{FF2B5EF4-FFF2-40B4-BE49-F238E27FC236}">
                <a16:creationId xmlns:a16="http://schemas.microsoft.com/office/drawing/2014/main" id="{31F03599-F248-3C61-AC97-6F98A0B57BC4}"/>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6" name="Picture 5" descr="A screenshot of a computer&#10;&#10;Description automatically generated">
            <a:extLst>
              <a:ext uri="{FF2B5EF4-FFF2-40B4-BE49-F238E27FC236}">
                <a16:creationId xmlns:a16="http://schemas.microsoft.com/office/drawing/2014/main" id="{2D6851A7-F246-6ECF-5F94-A47A1502EA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130" y="1728940"/>
            <a:ext cx="8123818" cy="4176560"/>
          </a:xfrm>
          <a:prstGeom prst="rect">
            <a:avLst/>
          </a:prstGeom>
        </p:spPr>
      </p:pic>
    </p:spTree>
    <p:extLst>
      <p:ext uri="{BB962C8B-B14F-4D97-AF65-F5344CB8AC3E}">
        <p14:creationId xmlns:p14="http://schemas.microsoft.com/office/powerpoint/2010/main" val="2892682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4811C-0B12-EDD2-1D3F-AC596FBD38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B9FEAFB-3079-85DA-17EE-EEFB56D006AD}"/>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7C44D333-C9C7-FF79-CCA6-2E132FAC0778}"/>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49EC6324-A21D-C43A-8912-2D8528EF329B}"/>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1E4315DE-0542-F0AB-5682-D000CEE76727}"/>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1C953E8F-AFF9-3097-D51F-48FC6AC6F874}"/>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25D028F9-5E09-D0CD-13C9-F97B0A01010C}"/>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D537996D-F223-A71C-B747-4F638032D134}"/>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6670472E-F2A0-1A25-1E36-863077452403}"/>
              </a:ext>
            </a:extLst>
          </p:cNvPr>
          <p:cNvSpPr txBox="1"/>
          <p:nvPr/>
        </p:nvSpPr>
        <p:spPr>
          <a:xfrm>
            <a:off x="511738" y="448008"/>
            <a:ext cx="1289946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14. List down total gold, silver and bronze medals won by each country.</a:t>
            </a:r>
          </a:p>
        </p:txBody>
      </p:sp>
      <p:sp>
        <p:nvSpPr>
          <p:cNvPr id="14" name="TextBox 13">
            <a:extLst>
              <a:ext uri="{FF2B5EF4-FFF2-40B4-BE49-F238E27FC236}">
                <a16:creationId xmlns:a16="http://schemas.microsoft.com/office/drawing/2014/main" id="{D1C5AFFE-B8B6-20F1-B72D-7D2A50309FB8}"/>
              </a:ext>
            </a:extLst>
          </p:cNvPr>
          <p:cNvSpPr txBox="1"/>
          <p:nvPr/>
        </p:nvSpPr>
        <p:spPr>
          <a:xfrm>
            <a:off x="511738" y="988424"/>
            <a:ext cx="7413062" cy="8402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CREATE EXTENSION TABLEFUNC;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coalesce(gold, 0) as gold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coalesce(silver, 0) as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coalesce(bronze, 0) as bronze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CROSSTAB('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country,o.medal,COUNT</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 AS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 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OLYMPICS_HISTORY_NOC_REGIONS nr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o.noc</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nr.noc</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nr.region,o.medal</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nr.region,o.medal</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'VALUES (''Bronze''),(''Gold''),(''Silver'')')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AS FINAL_RESULT(country varchar, bronze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silver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DESC, silver DESC, bronze DESC;</a:t>
            </a:r>
          </a:p>
        </p:txBody>
      </p:sp>
      <p:sp>
        <p:nvSpPr>
          <p:cNvPr id="18" name="TextBox 17">
            <a:extLst>
              <a:ext uri="{FF2B5EF4-FFF2-40B4-BE49-F238E27FC236}">
                <a16:creationId xmlns:a16="http://schemas.microsoft.com/office/drawing/2014/main" id="{D8DC5E4A-B2AC-8234-5FB0-A829A4444BB1}"/>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10" name="Picture 9" descr="A screenshot of a computer&#10;&#10;Description automatically generated">
            <a:extLst>
              <a:ext uri="{FF2B5EF4-FFF2-40B4-BE49-F238E27FC236}">
                <a16:creationId xmlns:a16="http://schemas.microsoft.com/office/drawing/2014/main" id="{D421052E-0B78-52EF-6DE6-96D691330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4935" y="1780782"/>
            <a:ext cx="8461065" cy="5877317"/>
          </a:xfrm>
          <a:prstGeom prst="rect">
            <a:avLst/>
          </a:prstGeom>
        </p:spPr>
      </p:pic>
    </p:spTree>
    <p:extLst>
      <p:ext uri="{BB962C8B-B14F-4D97-AF65-F5344CB8AC3E}">
        <p14:creationId xmlns:p14="http://schemas.microsoft.com/office/powerpoint/2010/main" val="135873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491A6-2529-7AA3-1F5E-8E7936CCA79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AA7E237-2B97-518A-E743-8E0870BD9191}"/>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41F57596-B530-4F97-FD90-540929C8CC50}"/>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9BDC7775-8E30-4EF9-1166-6D5DFD7D303B}"/>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5E173AFD-C24C-4E05-63C3-6AC5F1B7E11A}"/>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E781E05A-7E46-C944-0F63-8E5A8ABFF327}"/>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03907B35-3459-E499-B35D-4A1FC5D86643}"/>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3DBB504D-345E-79C9-170B-ABA13F0EA68F}"/>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2FA9BE28-6098-7604-7CA8-00D3CED12432}"/>
              </a:ext>
            </a:extLst>
          </p:cNvPr>
          <p:cNvSpPr txBox="1"/>
          <p:nvPr/>
        </p:nvSpPr>
        <p:spPr>
          <a:xfrm>
            <a:off x="511738" y="448008"/>
            <a:ext cx="170904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15. List down total gold, silver and bronze medals won by each country corresponding to each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games.</a:t>
            </a:r>
          </a:p>
        </p:txBody>
      </p:sp>
      <p:sp>
        <p:nvSpPr>
          <p:cNvPr id="14" name="TextBox 13">
            <a:extLst>
              <a:ext uri="{FF2B5EF4-FFF2-40B4-BE49-F238E27FC236}">
                <a16:creationId xmlns:a16="http://schemas.microsoft.com/office/drawing/2014/main" id="{455B26CE-BE1C-AD83-3DB7-DAA485C5A8D1}"/>
              </a:ext>
            </a:extLst>
          </p:cNvPr>
          <p:cNvSpPr txBox="1"/>
          <p:nvPr/>
        </p:nvSpPr>
        <p:spPr>
          <a:xfrm>
            <a:off x="511738" y="988424"/>
            <a:ext cx="7413062" cy="89562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substring(games,1,position(' - ' in games) - 1) as games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substring(</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games,position</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 in games) + 3) as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coalesce(gold, 0) as gold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coalesce(silver, 0) as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coalesce(bronze, 0) as bronze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CROSSTAB('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CONCAT(games, '' - '',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games, medal, count(1) as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olympics_history_noc_regions</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nr ON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nr.noc</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oh.noc</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games,nr.region,medal</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games,medal</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'values (''Bronze''), (''Gold''),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AS FINAL_RESULT(games text, bronze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silver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p:txBody>
      </p:sp>
      <p:sp>
        <p:nvSpPr>
          <p:cNvPr id="18" name="TextBox 17">
            <a:extLst>
              <a:ext uri="{FF2B5EF4-FFF2-40B4-BE49-F238E27FC236}">
                <a16:creationId xmlns:a16="http://schemas.microsoft.com/office/drawing/2014/main" id="{DCA67B5D-DA37-4120-05F1-D0D91B03AE91}"/>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6" name="Picture 5" descr="A screenshot of a computer&#10;&#10;Description automatically generated">
            <a:extLst>
              <a:ext uri="{FF2B5EF4-FFF2-40B4-BE49-F238E27FC236}">
                <a16:creationId xmlns:a16="http://schemas.microsoft.com/office/drawing/2014/main" id="{4CA44727-EC6E-44C5-9945-B73D4E23A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600" y="1723768"/>
            <a:ext cx="8668320" cy="5370820"/>
          </a:xfrm>
          <a:prstGeom prst="rect">
            <a:avLst/>
          </a:prstGeom>
        </p:spPr>
      </p:pic>
    </p:spTree>
    <p:extLst>
      <p:ext uri="{BB962C8B-B14F-4D97-AF65-F5344CB8AC3E}">
        <p14:creationId xmlns:p14="http://schemas.microsoft.com/office/powerpoint/2010/main" val="73341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30C34-8545-4739-20D3-E0A6D997F8C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752F23A-5C45-F45A-6F4E-F7BA1C7FCF81}"/>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482B57B3-A2B4-AE38-4297-5149B16635B3}"/>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0785D44A-FA16-CFC2-CFE6-4243CEF81E02}"/>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0630A598-F261-12E7-E7DA-D0E651DE56B2}"/>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8A9D241B-06F8-8C68-DB94-B2010EC9E92E}"/>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FEE9E4A4-4604-D982-4B19-DD0A4794B1A2}"/>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B0B1585C-76CA-BCB0-7B6E-C1EF6A17C21C}"/>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42EF3582-3B63-D23D-D6ED-4883E52156D5}"/>
              </a:ext>
            </a:extLst>
          </p:cNvPr>
          <p:cNvSpPr txBox="1"/>
          <p:nvPr/>
        </p:nvSpPr>
        <p:spPr>
          <a:xfrm>
            <a:off x="511738" y="448008"/>
            <a:ext cx="167565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16. Identify which country won the most gold, most silver and most bronze medals in each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games.</a:t>
            </a:r>
          </a:p>
        </p:txBody>
      </p:sp>
      <p:sp>
        <p:nvSpPr>
          <p:cNvPr id="14" name="TextBox 13">
            <a:extLst>
              <a:ext uri="{FF2B5EF4-FFF2-40B4-BE49-F238E27FC236}">
                <a16:creationId xmlns:a16="http://schemas.microsoft.com/office/drawing/2014/main" id="{8D7696AA-1FE1-35EF-7F48-71B86DE58173}"/>
              </a:ext>
            </a:extLst>
          </p:cNvPr>
          <p:cNvSpPr txBox="1"/>
          <p:nvPr/>
        </p:nvSpPr>
        <p:spPr>
          <a:xfrm>
            <a:off x="152400" y="988424"/>
            <a:ext cx="8077200" cy="84946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WITH temp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substring(games,1,position(' - ' in games) - 1) as games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substring(</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games,position</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 in games) + 3) as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coalesce(gold, 0) as gold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coalesce(silver, 0) as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coalesce(bronze, 0) as bronze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CROSSTAB('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CONCAT(games, '' - '',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games, medal, count(1) as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olympics_history_noc_regions</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nr ON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nr.noc</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oh.noc</a:t>
            </a:r>
            <a:endPar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games,nr.region,medal</a:t>
            </a:r>
            <a:endPar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games,medal</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'values (''Bronze''), (''Gold''),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AS FINAL_RESULT(games text, bronze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silver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DISTINCT games,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CONCAT(FIRST_VALUE(country) OVER(PARTITION BY games ORDER 			BY gold DESC),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FIRST_VALUE(gold) OVER(PARTITION BY games ORDER BY gold 			DESC)) AS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Max_Gold</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CONCAT(FIRST_VALUE(country) OVER(PARTITION BY games ORDER 			BY silver DESC),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FIRST_VALUE(silver) OVER(PARTITION BY games ORDER BY silver 			DESC)) AS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Max_Silver</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CONCAT(FIRST_VALUE(country) OVER(PARTITION BY games ORDER 			BY bronze DESC),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FIRST_VALUE(bronze) OVER(PARTITION BY games ORDER BY 			bronze DESC)) AS </a:t>
            </a:r>
            <a:r>
              <a:rPr kumimoji="0" lang="en-US" sz="1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Max_Bronze</a:t>
            </a: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games;</a:t>
            </a:r>
          </a:p>
        </p:txBody>
      </p:sp>
      <p:sp>
        <p:nvSpPr>
          <p:cNvPr id="18" name="TextBox 17">
            <a:extLst>
              <a:ext uri="{FF2B5EF4-FFF2-40B4-BE49-F238E27FC236}">
                <a16:creationId xmlns:a16="http://schemas.microsoft.com/office/drawing/2014/main" id="{4DABC42F-51AE-D593-0F25-B53B2C2C01F1}"/>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10" name="Picture 9" descr="A screenshot of a computer&#10;&#10;Description automatically generated">
            <a:extLst>
              <a:ext uri="{FF2B5EF4-FFF2-40B4-BE49-F238E27FC236}">
                <a16:creationId xmlns:a16="http://schemas.microsoft.com/office/drawing/2014/main" id="{AEB6400B-634D-B8CF-4371-5C47BB6604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8200" y="1694934"/>
            <a:ext cx="8810111" cy="5582165"/>
          </a:xfrm>
          <a:prstGeom prst="rect">
            <a:avLst/>
          </a:prstGeom>
        </p:spPr>
      </p:pic>
    </p:spTree>
    <p:extLst>
      <p:ext uri="{BB962C8B-B14F-4D97-AF65-F5344CB8AC3E}">
        <p14:creationId xmlns:p14="http://schemas.microsoft.com/office/powerpoint/2010/main" val="282513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p:cNvSpPr/>
          <p:nvPr/>
        </p:nvSpPr>
        <p:spPr>
          <a:xfrm rot="2699999">
            <a:off x="7895960" y="7200900"/>
            <a:ext cx="3239470" cy="4114800"/>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1281192" y="9687700"/>
            <a:ext cx="11414776" cy="769015"/>
            <a:chOff x="0" y="0"/>
            <a:chExt cx="3006361" cy="202539"/>
          </a:xfrm>
        </p:grpSpPr>
        <p:sp>
          <p:nvSpPr>
            <p:cNvPr id="8" name="Freeform 8"/>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806416" y="-1051953"/>
            <a:ext cx="3239470" cy="4114800"/>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6439995" y="0"/>
            <a:ext cx="6151399" cy="1147913"/>
          </a:xfrm>
          <a:prstGeom prst="rect">
            <a:avLst/>
          </a:prstGeom>
        </p:spPr>
        <p:txBody>
          <a:bodyPr lIns="0" tIns="0" rIns="0" bIns="0" rtlCol="0" anchor="t">
            <a:spAutoFit/>
          </a:bodyPr>
          <a:lstStyle/>
          <a:p>
            <a:pPr algn="l">
              <a:lnSpc>
                <a:spcPts val="9353"/>
              </a:lnSpc>
              <a:spcBef>
                <a:spcPct val="0"/>
              </a:spcBef>
            </a:pPr>
            <a:r>
              <a:rPr lang="en-US" sz="6681" dirty="0" err="1">
                <a:solidFill>
                  <a:srgbClr val="054B91"/>
                </a:solidFill>
                <a:latin typeface="Abadi" panose="020B0604020104020204" pitchFamily="34" charset="0"/>
                <a:ea typeface="Bold Ink"/>
                <a:cs typeface="Bold Ink"/>
                <a:sym typeface="Bold Ink"/>
              </a:rPr>
              <a:t>Inroduction</a:t>
            </a:r>
            <a:endParaRPr lang="en-US" sz="6681" dirty="0">
              <a:solidFill>
                <a:srgbClr val="054B91"/>
              </a:solidFill>
              <a:latin typeface="Abadi" panose="020B0604020104020204" pitchFamily="34" charset="0"/>
              <a:ea typeface="Bold Ink"/>
              <a:cs typeface="Bold Ink"/>
              <a:sym typeface="Bold Ink"/>
            </a:endParaRPr>
          </a:p>
        </p:txBody>
      </p:sp>
      <p:sp>
        <p:nvSpPr>
          <p:cNvPr id="14" name="TextBox 14"/>
          <p:cNvSpPr txBox="1"/>
          <p:nvPr/>
        </p:nvSpPr>
        <p:spPr>
          <a:xfrm>
            <a:off x="1676400" y="1615606"/>
            <a:ext cx="15773400" cy="377091"/>
          </a:xfrm>
          <a:prstGeom prst="rect">
            <a:avLst/>
          </a:prstGeom>
        </p:spPr>
        <p:txBody>
          <a:bodyPr wrap="square" lIns="0" tIns="0" rIns="0" bIns="0" rtlCol="0" anchor="t">
            <a:spAutoFit/>
          </a:bodyPr>
          <a:lstStyle/>
          <a:p>
            <a:pPr algn="just">
              <a:lnSpc>
                <a:spcPts val="3079"/>
              </a:lnSpc>
            </a:pPr>
            <a:endParaRPr lang="en-US" sz="2199" dirty="0">
              <a:solidFill>
                <a:srgbClr val="054B91"/>
              </a:solidFill>
              <a:latin typeface="Poppins"/>
              <a:ea typeface="Poppins"/>
              <a:cs typeface="Poppins"/>
              <a:sym typeface="Poppins"/>
            </a:endParaRPr>
          </a:p>
        </p:txBody>
      </p:sp>
      <p:sp>
        <p:nvSpPr>
          <p:cNvPr id="16" name="Rectangle 2">
            <a:extLst>
              <a:ext uri="{FF2B5EF4-FFF2-40B4-BE49-F238E27FC236}">
                <a16:creationId xmlns:a16="http://schemas.microsoft.com/office/drawing/2014/main" id="{52166264-2BB2-28FF-5179-5677544B26FB}"/>
              </a:ext>
            </a:extLst>
          </p:cNvPr>
          <p:cNvSpPr>
            <a:spLocks noChangeArrowheads="1"/>
          </p:cNvSpPr>
          <p:nvPr/>
        </p:nvSpPr>
        <p:spPr bwMode="auto">
          <a:xfrm>
            <a:off x="1447800" y="1537185"/>
            <a:ext cx="16840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badi" panose="020B0604020104020204" pitchFamily="34" charset="0"/>
                <a:cs typeface="Poppins Light" panose="020B0502040204020203" pitchFamily="2" charset="0"/>
              </a:rPr>
              <a:t>The dataset, available on Kaggle, contains a historical record of the modern Olympic Games, spanning from Athens 1896 to Rio 2016. It offers an excellent opportunity to explore the evolution of the Olympics over time, focusing on various aspects such as the participation and achievements of women, the performance of different nations, and the development of sports and events. I plan to analyze this dataset using SQL to answer 20 insightful questions.</a:t>
            </a:r>
          </a:p>
        </p:txBody>
      </p:sp>
      <p:sp>
        <p:nvSpPr>
          <p:cNvPr id="17" name="TextBox 13">
            <a:extLst>
              <a:ext uri="{FF2B5EF4-FFF2-40B4-BE49-F238E27FC236}">
                <a16:creationId xmlns:a16="http://schemas.microsoft.com/office/drawing/2014/main" id="{D29ABF23-C13B-E827-4742-0F97F2780F1F}"/>
              </a:ext>
            </a:extLst>
          </p:cNvPr>
          <p:cNvSpPr txBox="1"/>
          <p:nvPr/>
        </p:nvSpPr>
        <p:spPr>
          <a:xfrm>
            <a:off x="1447800" y="3318602"/>
            <a:ext cx="5181600" cy="1064522"/>
          </a:xfrm>
          <a:prstGeom prst="rect">
            <a:avLst/>
          </a:prstGeom>
        </p:spPr>
        <p:txBody>
          <a:bodyPr wrap="square" lIns="0" tIns="0" rIns="0" bIns="0" rtlCol="0" anchor="t">
            <a:spAutoFit/>
          </a:bodyPr>
          <a:lstStyle/>
          <a:p>
            <a:pPr algn="l">
              <a:lnSpc>
                <a:spcPts val="9353"/>
              </a:lnSpc>
              <a:spcBef>
                <a:spcPct val="0"/>
              </a:spcBef>
            </a:pPr>
            <a:r>
              <a:rPr lang="en-US" sz="4800" dirty="0" err="1">
                <a:solidFill>
                  <a:srgbClr val="054B91"/>
                </a:solidFill>
                <a:latin typeface="Abadi" panose="020B0604020104020204" pitchFamily="34" charset="0"/>
                <a:ea typeface="Bold Ink"/>
                <a:cs typeface="Bold Ink"/>
                <a:sym typeface="Bold Ink"/>
              </a:rPr>
              <a:t>DataBase</a:t>
            </a:r>
            <a:r>
              <a:rPr lang="en-US" sz="4800" dirty="0">
                <a:solidFill>
                  <a:srgbClr val="054B91"/>
                </a:solidFill>
                <a:latin typeface="Abadi" panose="020B0604020104020204" pitchFamily="34" charset="0"/>
                <a:ea typeface="Bold Ink"/>
                <a:cs typeface="Bold Ink"/>
                <a:sym typeface="Bold Ink"/>
              </a:rPr>
              <a:t> Structure:</a:t>
            </a:r>
          </a:p>
        </p:txBody>
      </p:sp>
      <p:sp>
        <p:nvSpPr>
          <p:cNvPr id="19" name="TextBox 18">
            <a:extLst>
              <a:ext uri="{FF2B5EF4-FFF2-40B4-BE49-F238E27FC236}">
                <a16:creationId xmlns:a16="http://schemas.microsoft.com/office/drawing/2014/main" id="{B4455A19-C05F-31FB-E4D7-06B498DDC548}"/>
              </a:ext>
            </a:extLst>
          </p:cNvPr>
          <p:cNvSpPr txBox="1"/>
          <p:nvPr/>
        </p:nvSpPr>
        <p:spPr>
          <a:xfrm>
            <a:off x="1447800" y="4383124"/>
            <a:ext cx="7848600" cy="1200329"/>
          </a:xfrm>
          <a:prstGeom prst="rect">
            <a:avLst/>
          </a:prstGeom>
          <a:noFill/>
        </p:spPr>
        <p:txBody>
          <a:bodyPr wrap="square" rtlCol="0">
            <a:spAutoFit/>
          </a:bodyPr>
          <a:lstStyle/>
          <a:p>
            <a:r>
              <a:rPr lang="en-US" sz="2400" dirty="0">
                <a:latin typeface="Abadi" panose="020B0604020104020204" pitchFamily="34" charset="0"/>
              </a:rPr>
              <a:t>The database consists of two table:</a:t>
            </a:r>
          </a:p>
          <a:p>
            <a:pPr marL="457200" indent="-457200">
              <a:buAutoNum type="arabicPeriod"/>
            </a:pPr>
            <a:r>
              <a:rPr lang="en-US" sz="2400" dirty="0">
                <a:latin typeface="Abadi" panose="020B0604020104020204" pitchFamily="34" charset="0"/>
              </a:rPr>
              <a:t>OLYMPICS_HISTORY and</a:t>
            </a:r>
          </a:p>
          <a:p>
            <a:pPr marL="457200" indent="-457200">
              <a:buAutoNum type="arabicPeriod"/>
            </a:pPr>
            <a:r>
              <a:rPr lang="en-US" sz="2400" dirty="0">
                <a:latin typeface="Abadi" panose="020B0604020104020204" pitchFamily="34" charset="0"/>
              </a:rPr>
              <a:t>OLYMPICS_HISTORY_NOC_REGIONS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6240D-21D8-533E-D49F-949EC56ADDC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57412A-D583-D241-A8E5-A5149E4BF9B2}"/>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B74C9F48-377D-5C3C-8DC8-15443C4A5766}"/>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99C6C248-6A2C-7BD2-064C-1E4A13E3D7CA}"/>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C22DE51E-C0B6-7D8C-0411-E34E19E8ABF1}"/>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3E4F809E-DBA0-F1B7-4276-1B86E5443F37}"/>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1BCBC162-79CC-1DFC-1F42-9C3B9094E66E}"/>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B238796A-8B46-FC3A-7E51-E360DA8FD704}"/>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0501A8EF-D59C-F76E-D923-26D2F673CB6C}"/>
              </a:ext>
            </a:extLst>
          </p:cNvPr>
          <p:cNvSpPr txBox="1"/>
          <p:nvPr/>
        </p:nvSpPr>
        <p:spPr>
          <a:xfrm>
            <a:off x="511738" y="448008"/>
            <a:ext cx="173190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17. Identify which country won the most gold, most silver, most bronze medals and the most medals in each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games.</a:t>
            </a:r>
          </a:p>
        </p:txBody>
      </p:sp>
      <p:sp>
        <p:nvSpPr>
          <p:cNvPr id="14" name="TextBox 13">
            <a:extLst>
              <a:ext uri="{FF2B5EF4-FFF2-40B4-BE49-F238E27FC236}">
                <a16:creationId xmlns:a16="http://schemas.microsoft.com/office/drawing/2014/main" id="{C8D00DFC-E261-EF29-6878-4E4206D79B4E}"/>
              </a:ext>
            </a:extLst>
          </p:cNvPr>
          <p:cNvSpPr txBox="1"/>
          <p:nvPr/>
        </p:nvSpPr>
        <p:spPr>
          <a:xfrm>
            <a:off x="152400" y="988424"/>
            <a:ext cx="8077200" cy="88639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WITH temp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substring(games,1,position(' - ' in games) - 1) as games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substring(</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games,position</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 in games) + 3) as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coalesce(gold, 0) as gold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coalesce(silver, 0) as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coalesce(bronze, 0) as bronze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CROSSTAB('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CONCAT(games, '' - '',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games, medal, count(1) as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olympics_history_noc_regions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nr ON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nr.noc</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oh.noc</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games,nr.region,medal</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games,medal</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'values (''Bronze''), (''Gold''),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AS FINAL_RESULT(games text, bronze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silver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tot_medals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o.games,nr.region</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country , COUNT(1) AS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 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OLYMPICS_HISTORY_NOC_REGIONS nr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o.noc</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nr.noc</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o.games,nr.region</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DISTINCT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CONCAT(FIRST_VALUE(</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t.country</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gold DESC),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FIRST_VALUE(gold)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gold DESC)) AS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Max_Gold</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CONCAT(FIRST_VALUE(</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t.country</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silver DESC),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FIRST_VALUE(silver)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silver DESC)) AS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Max_Silver</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CONCAT(FIRST_VALUE(</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t.country</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bronze DESC),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FIRST_VALUE(bronze)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bronze DESC)) AS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Max_Bronze</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CONCAT(FIRST_VALUE(</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t.country</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FIRST_VALUE(</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tm.total_medals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OVER(PARTITION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ORDER BY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tm.total_medals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 AS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Max_medals</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temp 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tot_medals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tm.games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and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t.country</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tm.country</a:t>
            </a:r>
            <a:endPar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1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t.games</a:t>
            </a:r>
            <a:r>
              <a:rPr kumimoji="0" lang="en-US" sz="1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p:txBody>
      </p:sp>
      <p:sp>
        <p:nvSpPr>
          <p:cNvPr id="18" name="TextBox 17">
            <a:extLst>
              <a:ext uri="{FF2B5EF4-FFF2-40B4-BE49-F238E27FC236}">
                <a16:creationId xmlns:a16="http://schemas.microsoft.com/office/drawing/2014/main" id="{BEC81895-2F5A-E427-8035-C0C26BF30F00}"/>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6" name="Picture 5" descr="A screenshot of a computer&#10;&#10;Description automatically generated">
            <a:extLst>
              <a:ext uri="{FF2B5EF4-FFF2-40B4-BE49-F238E27FC236}">
                <a16:creationId xmlns:a16="http://schemas.microsoft.com/office/drawing/2014/main" id="{401159A8-F246-EB87-DF5D-A57E80E05B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2400" y="1676186"/>
            <a:ext cx="9575448" cy="4915114"/>
          </a:xfrm>
          <a:prstGeom prst="rect">
            <a:avLst/>
          </a:prstGeom>
        </p:spPr>
      </p:pic>
    </p:spTree>
    <p:extLst>
      <p:ext uri="{BB962C8B-B14F-4D97-AF65-F5344CB8AC3E}">
        <p14:creationId xmlns:p14="http://schemas.microsoft.com/office/powerpoint/2010/main" val="2925720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F9C4D-74F2-3A90-6E17-C06A93AC6F9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6A22D6B-E34A-61EF-5956-542A084A2097}"/>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7B4AC4C1-4DBE-4260-6C3A-F7980BE04900}"/>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859C4DAD-2BFE-29DF-E8A6-FDA55FB01DC2}"/>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5A18EA46-3AF2-783D-6A80-B74B133F085D}"/>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596D144C-0A23-FCDF-3590-36F40D9D8B1D}"/>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3C4DD1F4-1C87-32F9-8292-15F75018F3C1}"/>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4A9AA4B2-8C19-6758-539F-A07491AA0812}"/>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5EDFC12B-A1EC-A5E7-8242-D1F288689841}"/>
              </a:ext>
            </a:extLst>
          </p:cNvPr>
          <p:cNvSpPr txBox="1"/>
          <p:nvPr/>
        </p:nvSpPr>
        <p:spPr>
          <a:xfrm>
            <a:off x="511738" y="448008"/>
            <a:ext cx="151092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18. Which countries have never won gold medal but have won silver/bronze medals?</a:t>
            </a:r>
          </a:p>
        </p:txBody>
      </p:sp>
      <p:sp>
        <p:nvSpPr>
          <p:cNvPr id="14" name="TextBox 13">
            <a:extLst>
              <a:ext uri="{FF2B5EF4-FFF2-40B4-BE49-F238E27FC236}">
                <a16:creationId xmlns:a16="http://schemas.microsoft.com/office/drawing/2014/main" id="{89FC0887-487D-69C6-B984-35C96B7AE433}"/>
              </a:ext>
            </a:extLst>
          </p:cNvPr>
          <p:cNvSpPr txBox="1"/>
          <p:nvPr/>
        </p:nvSpPr>
        <p:spPr>
          <a:xfrm>
            <a:off x="152400" y="988424"/>
            <a:ext cx="8077200" cy="8402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WITH temp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country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coalesce(gold, 0) as gold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coalesce(bronze, 0) as bronze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coalesce(silver, 0) as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CROSSTAB('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AS country, medal, count(1) as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JOIN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olympics_history_noc_regions</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nr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nr.noc</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oh.noc</a:t>
            </a:r>
            <a:endPar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nr.region,medal</a:t>
            </a:r>
            <a:endPar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nr.region,medal</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'values (''Bronze''), (''Gold''), (''Silver'')')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AS FINAL_RESULT(country varchar, bronze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silver </a:t>
            </a:r>
            <a:r>
              <a:rPr kumimoji="0" lang="en-US"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bigint</a:t>
            </a: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temp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 0 and (silver &gt; 0 or bronze &gt;0)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gold DESC nulls last, silver DESC nulls last, bronze DESC nulls last;</a:t>
            </a:r>
            <a:endPar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p:txBody>
      </p:sp>
      <p:sp>
        <p:nvSpPr>
          <p:cNvPr id="18" name="TextBox 17">
            <a:extLst>
              <a:ext uri="{FF2B5EF4-FFF2-40B4-BE49-F238E27FC236}">
                <a16:creationId xmlns:a16="http://schemas.microsoft.com/office/drawing/2014/main" id="{ED285E63-D773-03B6-34EB-A4CD531F25E0}"/>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6" name="Picture 5" descr="A screenshot of a data&#10;&#10;Description automatically generated">
            <a:extLst>
              <a:ext uri="{FF2B5EF4-FFF2-40B4-BE49-F238E27FC236}">
                <a16:creationId xmlns:a16="http://schemas.microsoft.com/office/drawing/2014/main" id="{5C0EDAB5-052D-1BD0-7FF6-20DDAFC88B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19519" y="1779635"/>
            <a:ext cx="8077200" cy="6921141"/>
          </a:xfrm>
          <a:prstGeom prst="rect">
            <a:avLst/>
          </a:prstGeom>
        </p:spPr>
      </p:pic>
    </p:spTree>
    <p:extLst>
      <p:ext uri="{BB962C8B-B14F-4D97-AF65-F5344CB8AC3E}">
        <p14:creationId xmlns:p14="http://schemas.microsoft.com/office/powerpoint/2010/main" val="280629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7FB94-0AC8-B289-C675-FF0206B9C76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11F062A-6EF3-4614-0A0F-5AFD273E08A9}"/>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F4229821-69C4-64E6-83F4-7C93B1437228}"/>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665784F5-E829-AEDC-84E2-1C73CBE2A428}"/>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8F6389BE-75DA-C901-0831-38E0BB56851F}"/>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89C7B6FA-16B5-888F-E3CA-22C1C72CB37C}"/>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3C46B73B-036D-7AE7-C81B-DFF85E4F61A2}"/>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80134347-B5B9-1228-65B1-1306C3DE7F48}"/>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21CDA621-D786-F5FC-2E5B-CEE5A90CE961}"/>
              </a:ext>
            </a:extLst>
          </p:cNvPr>
          <p:cNvSpPr txBox="1"/>
          <p:nvPr/>
        </p:nvSpPr>
        <p:spPr>
          <a:xfrm>
            <a:off x="511738" y="448008"/>
            <a:ext cx="151092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19. In which Sport/event, Norway has won highest medals.</a:t>
            </a:r>
          </a:p>
        </p:txBody>
      </p:sp>
      <p:sp>
        <p:nvSpPr>
          <p:cNvPr id="14" name="TextBox 13">
            <a:extLst>
              <a:ext uri="{FF2B5EF4-FFF2-40B4-BE49-F238E27FC236}">
                <a16:creationId xmlns:a16="http://schemas.microsoft.com/office/drawing/2014/main" id="{C52ACEDF-F463-F14B-868E-9D947D91C325}"/>
              </a:ext>
            </a:extLst>
          </p:cNvPr>
          <p:cNvSpPr txBox="1"/>
          <p:nvPr/>
        </p:nvSpPr>
        <p:spPr>
          <a:xfrm>
            <a:off x="152400" y="988424"/>
            <a:ext cx="8077200" cy="77867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WITH t1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sport,COUNT</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 AS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team = 'Norway'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sport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t2 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*,RANK() OVER (ORDER BY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 as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rnk</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sport,total_medals</a:t>
            </a:r>
            <a:endPar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0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rnk</a:t>
            </a:r>
            <a:r>
              <a:rPr kumimoji="0" lang="en-US" sz="20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 1;</a:t>
            </a:r>
            <a:endParaRPr kumimoji="0" lang="en-US" sz="1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p:txBody>
      </p:sp>
      <p:sp>
        <p:nvSpPr>
          <p:cNvPr id="18" name="TextBox 17">
            <a:extLst>
              <a:ext uri="{FF2B5EF4-FFF2-40B4-BE49-F238E27FC236}">
                <a16:creationId xmlns:a16="http://schemas.microsoft.com/office/drawing/2014/main" id="{6E3750CD-6532-0C6C-ED67-5FDD3D934EE5}"/>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10" name="Picture 9" descr="A screenshot of a computer&#10;&#10;Description automatically generated">
            <a:extLst>
              <a:ext uri="{FF2B5EF4-FFF2-40B4-BE49-F238E27FC236}">
                <a16:creationId xmlns:a16="http://schemas.microsoft.com/office/drawing/2014/main" id="{0040E7A7-DD10-B7E2-2821-A2191898FB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6842" y="1678075"/>
            <a:ext cx="8563941" cy="2322425"/>
          </a:xfrm>
          <a:prstGeom prst="rect">
            <a:avLst/>
          </a:prstGeom>
        </p:spPr>
      </p:pic>
    </p:spTree>
    <p:extLst>
      <p:ext uri="{BB962C8B-B14F-4D97-AF65-F5344CB8AC3E}">
        <p14:creationId xmlns:p14="http://schemas.microsoft.com/office/powerpoint/2010/main" val="337208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A418E-84C3-7E68-59E8-2403E93F2A2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9FF1B29-AD99-4176-6708-1E31C016D00A}"/>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9259" b="-9259"/>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3C4ED9E4-370F-8F66-4909-1B2205D0F6C1}"/>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 name="Group 7">
            <a:extLst>
              <a:ext uri="{FF2B5EF4-FFF2-40B4-BE49-F238E27FC236}">
                <a16:creationId xmlns:a16="http://schemas.microsoft.com/office/drawing/2014/main" id="{F60B3C82-CB6F-D1D2-C8C2-A32EAC33DA53}"/>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CA419EDE-09B8-5513-B62C-112CDF52675B}"/>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TextBox 9">
              <a:extLst>
                <a:ext uri="{FF2B5EF4-FFF2-40B4-BE49-F238E27FC236}">
                  <a16:creationId xmlns:a16="http://schemas.microsoft.com/office/drawing/2014/main" id="{4C79DDF7-360C-CD35-F534-90DF9EBFCFBE}"/>
                </a:ext>
              </a:extLst>
            </p:cNvPr>
            <p:cNvSpPr txBox="1"/>
            <p:nvPr/>
          </p:nvSpPr>
          <p:spPr>
            <a:xfrm>
              <a:off x="0" y="-47625"/>
              <a:ext cx="3006361" cy="250164"/>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 name="Freeform 12">
            <a:extLst>
              <a:ext uri="{FF2B5EF4-FFF2-40B4-BE49-F238E27FC236}">
                <a16:creationId xmlns:a16="http://schemas.microsoft.com/office/drawing/2014/main" id="{AEAEF9F1-6292-BD26-FEC9-49FEB37CFB14}"/>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13">
            <a:extLst>
              <a:ext uri="{FF2B5EF4-FFF2-40B4-BE49-F238E27FC236}">
                <a16:creationId xmlns:a16="http://schemas.microsoft.com/office/drawing/2014/main" id="{4D654E29-CF21-CEC2-5D82-AF7E51179006}"/>
              </a:ext>
            </a:extLst>
          </p:cNvPr>
          <p:cNvSpPr txBox="1"/>
          <p:nvPr/>
        </p:nvSpPr>
        <p:spPr>
          <a:xfrm>
            <a:off x="2743200" y="340740"/>
            <a:ext cx="5181600" cy="1064522"/>
          </a:xfrm>
          <a:prstGeom prst="rect">
            <a:avLst/>
          </a:prstGeom>
        </p:spPr>
        <p:txBody>
          <a:bodyPr wrap="square" lIns="0" tIns="0" rIns="0" bIns="0" rtlCol="0" anchor="t">
            <a:spAutoFit/>
          </a:bodyPr>
          <a:lstStyle/>
          <a:p>
            <a:pPr marL="0" marR="0" lvl="0" indent="0" algn="l" defTabSz="914400" rtl="0" eaLnBrk="1" fontAlgn="auto" latinLnBrk="0" hangingPunct="1">
              <a:lnSpc>
                <a:spcPts val="9353"/>
              </a:lnSpc>
              <a:spcBef>
                <a:spcPct val="0"/>
              </a:spcBef>
              <a:spcAft>
                <a:spcPts val="0"/>
              </a:spcAft>
              <a:buClrTx/>
              <a:buSzTx/>
              <a:buFontTx/>
              <a:buNone/>
              <a:tabLst/>
              <a:defRPr/>
            </a:pPr>
            <a:endParaRPr kumimoji="0" lang="en-US" sz="4800" b="0" i="0" u="none" strike="noStrike" kern="1200" cap="none" spc="0" normalizeH="0" baseline="0" noProof="0" dirty="0">
              <a:ln>
                <a:noFill/>
              </a:ln>
              <a:solidFill>
                <a:srgbClr val="054B91"/>
              </a:solidFill>
              <a:effectLst/>
              <a:uLnTx/>
              <a:uFillTx/>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C14347B7-6F65-CBBC-82FB-A80AFCFAEFD9}"/>
              </a:ext>
            </a:extLst>
          </p:cNvPr>
          <p:cNvSpPr txBox="1"/>
          <p:nvPr/>
        </p:nvSpPr>
        <p:spPr>
          <a:xfrm>
            <a:off x="511738" y="448008"/>
            <a:ext cx="177762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20. Break down all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games where Norway won medal for Hockey and how many medals in each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olympic</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games.</a:t>
            </a:r>
          </a:p>
        </p:txBody>
      </p:sp>
      <p:sp>
        <p:nvSpPr>
          <p:cNvPr id="14" name="TextBox 13">
            <a:extLst>
              <a:ext uri="{FF2B5EF4-FFF2-40B4-BE49-F238E27FC236}">
                <a16:creationId xmlns:a16="http://schemas.microsoft.com/office/drawing/2014/main" id="{F9F189CD-0AC0-FD8A-F579-27E69AD95ACF}"/>
              </a:ext>
            </a:extLst>
          </p:cNvPr>
          <p:cNvSpPr txBox="1"/>
          <p:nvPr/>
        </p:nvSpPr>
        <p:spPr>
          <a:xfrm>
            <a:off x="152400" y="988424"/>
            <a:ext cx="8077200"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SELECT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team,sport,games,COUNT</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(1) AS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OLYMPICS_HISTORY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medal &lt;&gt; 'NA'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team = 'Norway'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GROUP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team,sport,games</a:t>
            </a:r>
            <a:endPar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ORDER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Abadi" panose="020B0604020104020204" pitchFamily="34" charset="0"/>
                <a:ea typeface="+mn-ea"/>
                <a:cs typeface="+mn-cs"/>
              </a:rPr>
              <a:t>total_medals</a:t>
            </a:r>
            <a:r>
              <a:rPr kumimoji="0" lang="en-US" sz="24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 DESC;</a:t>
            </a:r>
            <a:endParaRPr kumimoji="0" lang="en-US" b="0" i="0" u="none" strike="noStrike" kern="1200" cap="none" spc="0" normalizeH="0" baseline="0" noProof="0" dirty="0">
              <a:ln>
                <a:noFill/>
              </a:ln>
              <a:solidFill>
                <a:prstClr val="black"/>
              </a:solidFill>
              <a:effectLst/>
              <a:uLnTx/>
              <a:uFillTx/>
              <a:latin typeface="Abadi" panose="020B0604020104020204" pitchFamily="34" charset="0"/>
              <a:ea typeface="+mn-ea"/>
              <a:cs typeface="+mn-cs"/>
            </a:endParaRPr>
          </a:p>
        </p:txBody>
      </p:sp>
      <p:sp>
        <p:nvSpPr>
          <p:cNvPr id="18" name="TextBox 17">
            <a:extLst>
              <a:ext uri="{FF2B5EF4-FFF2-40B4-BE49-F238E27FC236}">
                <a16:creationId xmlns:a16="http://schemas.microsoft.com/office/drawing/2014/main" id="{0B29B9BC-07CF-B31A-F789-8241F7C823A0}"/>
              </a:ext>
            </a:extLst>
          </p:cNvPr>
          <p:cNvSpPr txBox="1"/>
          <p:nvPr/>
        </p:nvSpPr>
        <p:spPr>
          <a:xfrm>
            <a:off x="8839200" y="1345168"/>
            <a:ext cx="990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badi" panose="020B0604020104020204" pitchFamily="34" charset="0"/>
                <a:ea typeface="+mn-ea"/>
                <a:cs typeface="+mn-cs"/>
              </a:rPr>
              <a:t>Output:</a:t>
            </a:r>
          </a:p>
        </p:txBody>
      </p:sp>
      <p:pic>
        <p:nvPicPr>
          <p:cNvPr id="6" name="Picture 5" descr="A screenshot of a computer&#10;&#10;Description automatically generated">
            <a:extLst>
              <a:ext uri="{FF2B5EF4-FFF2-40B4-BE49-F238E27FC236}">
                <a16:creationId xmlns:a16="http://schemas.microsoft.com/office/drawing/2014/main" id="{B6699D22-9A67-3BE6-2EE8-90C19E9D20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9332" y="1799200"/>
            <a:ext cx="9202207" cy="5295387"/>
          </a:xfrm>
          <a:prstGeom prst="rect">
            <a:avLst/>
          </a:prstGeom>
        </p:spPr>
      </p:pic>
    </p:spTree>
    <p:extLst>
      <p:ext uri="{BB962C8B-B14F-4D97-AF65-F5344CB8AC3E}">
        <p14:creationId xmlns:p14="http://schemas.microsoft.com/office/powerpoint/2010/main" val="308973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54" y="2834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grpSp>
        <p:nvGrpSpPr>
          <p:cNvPr id="3" name="Group 3"/>
          <p:cNvGrpSpPr/>
          <p:nvPr/>
        </p:nvGrpSpPr>
        <p:grpSpPr>
          <a:xfrm rot="-5400000">
            <a:off x="-3458214" y="4435873"/>
            <a:ext cx="12226501" cy="12977927"/>
            <a:chOff x="0" y="0"/>
            <a:chExt cx="1436696" cy="1524994"/>
          </a:xfrm>
        </p:grpSpPr>
        <p:sp>
          <p:nvSpPr>
            <p:cNvPr id="4" name="Freeform 4"/>
            <p:cNvSpPr/>
            <p:nvPr/>
          </p:nvSpPr>
          <p:spPr>
            <a:xfrm>
              <a:off x="0" y="0"/>
              <a:ext cx="1436696" cy="1524994"/>
            </a:xfrm>
            <a:custGeom>
              <a:avLst/>
              <a:gdLst/>
              <a:ahLst/>
              <a:cxnLst/>
              <a:rect l="l" t="t" r="r" b="b"/>
              <a:pathLst>
                <a:path w="1436696" h="1524994">
                  <a:moveTo>
                    <a:pt x="718348" y="1524994"/>
                  </a:moveTo>
                  <a:lnTo>
                    <a:pt x="1436696" y="0"/>
                  </a:lnTo>
                  <a:lnTo>
                    <a:pt x="0" y="0"/>
                  </a:lnTo>
                  <a:lnTo>
                    <a:pt x="718348" y="1524994"/>
                  </a:lnTo>
                  <a:close/>
                </a:path>
              </a:pathLst>
            </a:custGeom>
            <a:solidFill>
              <a:srgbClr val="054B91"/>
            </a:solidFill>
          </p:spPr>
          <p:txBody>
            <a:bodyPr/>
            <a:lstStyle/>
            <a:p>
              <a:endParaRPr lang="en-US"/>
            </a:p>
          </p:txBody>
        </p:sp>
        <p:sp>
          <p:nvSpPr>
            <p:cNvPr id="5" name="TextBox 5"/>
            <p:cNvSpPr txBox="1"/>
            <p:nvPr/>
          </p:nvSpPr>
          <p:spPr>
            <a:xfrm>
              <a:off x="224484" y="61303"/>
              <a:ext cx="987729" cy="7556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11914034" y="-6953885"/>
            <a:ext cx="12226501" cy="12977927"/>
            <a:chOff x="0" y="0"/>
            <a:chExt cx="1436696" cy="1524994"/>
          </a:xfrm>
        </p:grpSpPr>
        <p:sp>
          <p:nvSpPr>
            <p:cNvPr id="9" name="Freeform 9"/>
            <p:cNvSpPr/>
            <p:nvPr/>
          </p:nvSpPr>
          <p:spPr>
            <a:xfrm>
              <a:off x="0" y="0"/>
              <a:ext cx="1436696" cy="1524994"/>
            </a:xfrm>
            <a:custGeom>
              <a:avLst/>
              <a:gdLst/>
              <a:ahLst/>
              <a:cxnLst/>
              <a:rect l="l" t="t" r="r" b="b"/>
              <a:pathLst>
                <a:path w="1436696" h="1524994">
                  <a:moveTo>
                    <a:pt x="718348" y="1524994"/>
                  </a:moveTo>
                  <a:lnTo>
                    <a:pt x="1436696" y="0"/>
                  </a:lnTo>
                  <a:lnTo>
                    <a:pt x="0" y="0"/>
                  </a:lnTo>
                  <a:lnTo>
                    <a:pt x="718348" y="1524994"/>
                  </a:lnTo>
                  <a:close/>
                </a:path>
              </a:pathLst>
            </a:custGeom>
            <a:solidFill>
              <a:srgbClr val="054B91"/>
            </a:solidFill>
          </p:spPr>
          <p:txBody>
            <a:bodyPr/>
            <a:lstStyle/>
            <a:p>
              <a:endParaRPr lang="en-US"/>
            </a:p>
          </p:txBody>
        </p:sp>
        <p:sp>
          <p:nvSpPr>
            <p:cNvPr id="10" name="TextBox 10"/>
            <p:cNvSpPr txBox="1"/>
            <p:nvPr/>
          </p:nvSpPr>
          <p:spPr>
            <a:xfrm>
              <a:off x="224484" y="61303"/>
              <a:ext cx="987729" cy="755658"/>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892046" y="2051980"/>
            <a:ext cx="7014919" cy="1718419"/>
          </a:xfrm>
          <a:prstGeom prst="rect">
            <a:avLst/>
          </a:prstGeom>
        </p:spPr>
        <p:txBody>
          <a:bodyPr lIns="0" tIns="0" rIns="0" bIns="0" rtlCol="0" anchor="t">
            <a:spAutoFit/>
          </a:bodyPr>
          <a:lstStyle/>
          <a:p>
            <a:pPr marL="0" lvl="0" indent="0" algn="l">
              <a:lnSpc>
                <a:spcPts val="6681"/>
              </a:lnSpc>
              <a:spcBef>
                <a:spcPct val="0"/>
              </a:spcBef>
            </a:pPr>
            <a:r>
              <a:rPr lang="en-US" sz="6681" u="none" strike="noStrike" dirty="0">
                <a:solidFill>
                  <a:srgbClr val="054B91"/>
                </a:solidFill>
                <a:latin typeface="Bold Ink"/>
                <a:ea typeface="Bold Ink"/>
                <a:cs typeface="Bold Ink"/>
                <a:sym typeface="Bold Ink"/>
              </a:rPr>
              <a:t>Thank You For Watching</a:t>
            </a:r>
          </a:p>
        </p:txBody>
      </p:sp>
      <p:sp>
        <p:nvSpPr>
          <p:cNvPr id="12" name="TextBox 12"/>
          <p:cNvSpPr txBox="1"/>
          <p:nvPr/>
        </p:nvSpPr>
        <p:spPr>
          <a:xfrm>
            <a:off x="1899790" y="1436875"/>
            <a:ext cx="4424810" cy="418448"/>
          </a:xfrm>
          <a:prstGeom prst="rect">
            <a:avLst/>
          </a:prstGeom>
        </p:spPr>
        <p:txBody>
          <a:bodyPr wrap="square" lIns="0" tIns="0" rIns="0" bIns="0" rtlCol="0" anchor="t">
            <a:spAutoFit/>
          </a:bodyPr>
          <a:lstStyle/>
          <a:p>
            <a:pPr algn="just">
              <a:lnSpc>
                <a:spcPts val="3079"/>
              </a:lnSpc>
            </a:pPr>
            <a:r>
              <a:rPr lang="en-US" sz="3600" dirty="0">
                <a:solidFill>
                  <a:srgbClr val="054B91"/>
                </a:solidFill>
                <a:latin typeface="Abadi" panose="020B0604020104020204" pitchFamily="34" charset="0"/>
                <a:ea typeface="Poppins"/>
                <a:cs typeface="Poppins"/>
                <a:sym typeface="Poppins"/>
              </a:rPr>
              <a:t>End of </a:t>
            </a:r>
            <a:r>
              <a:rPr lang="en-US" sz="3600" dirty="0" err="1">
                <a:solidFill>
                  <a:srgbClr val="054B91"/>
                </a:solidFill>
                <a:latin typeface="Abadi" panose="020B0604020104020204" pitchFamily="34" charset="0"/>
                <a:ea typeface="Poppins"/>
                <a:cs typeface="Poppins"/>
                <a:sym typeface="Poppins"/>
              </a:rPr>
              <a:t>Sql</a:t>
            </a:r>
            <a:r>
              <a:rPr lang="en-US" sz="3600" dirty="0">
                <a:solidFill>
                  <a:srgbClr val="054B91"/>
                </a:solidFill>
                <a:latin typeface="Abadi" panose="020B0604020104020204" pitchFamily="34" charset="0"/>
                <a:ea typeface="Poppins"/>
                <a:cs typeface="Poppins"/>
                <a:sym typeface="Poppins"/>
              </a:rPr>
              <a:t> Case Study</a:t>
            </a:r>
          </a:p>
        </p:txBody>
      </p:sp>
      <p:grpSp>
        <p:nvGrpSpPr>
          <p:cNvPr id="13" name="Group 13"/>
          <p:cNvGrpSpPr/>
          <p:nvPr/>
        </p:nvGrpSpPr>
        <p:grpSpPr>
          <a:xfrm>
            <a:off x="7664339" y="8046765"/>
            <a:ext cx="8434176" cy="631913"/>
            <a:chOff x="0" y="0"/>
            <a:chExt cx="2221347" cy="166430"/>
          </a:xfrm>
        </p:grpSpPr>
        <p:sp>
          <p:nvSpPr>
            <p:cNvPr id="14" name="Freeform 14"/>
            <p:cNvSpPr/>
            <p:nvPr/>
          </p:nvSpPr>
          <p:spPr>
            <a:xfrm>
              <a:off x="0" y="0"/>
              <a:ext cx="2221347" cy="166430"/>
            </a:xfrm>
            <a:custGeom>
              <a:avLst/>
              <a:gdLst/>
              <a:ahLst/>
              <a:cxnLst/>
              <a:rect l="l" t="t" r="r" b="b"/>
              <a:pathLst>
                <a:path w="2221347" h="166430">
                  <a:moveTo>
                    <a:pt x="0" y="0"/>
                  </a:moveTo>
                  <a:lnTo>
                    <a:pt x="2221347" y="0"/>
                  </a:lnTo>
                  <a:lnTo>
                    <a:pt x="2221347" y="166430"/>
                  </a:lnTo>
                  <a:lnTo>
                    <a:pt x="0" y="166430"/>
                  </a:lnTo>
                  <a:close/>
                </a:path>
              </a:pathLst>
            </a:custGeom>
            <a:solidFill>
              <a:srgbClr val="D24339"/>
            </a:solidFill>
          </p:spPr>
          <p:txBody>
            <a:bodyPr/>
            <a:lstStyle/>
            <a:p>
              <a:endParaRPr lang="en-US"/>
            </a:p>
          </p:txBody>
        </p:sp>
        <p:sp>
          <p:nvSpPr>
            <p:cNvPr id="15" name="TextBox 15"/>
            <p:cNvSpPr txBox="1"/>
            <p:nvPr/>
          </p:nvSpPr>
          <p:spPr>
            <a:xfrm>
              <a:off x="0" y="-47625"/>
              <a:ext cx="2221347" cy="214055"/>
            </a:xfrm>
            <a:prstGeom prst="rect">
              <a:avLst/>
            </a:prstGeom>
          </p:spPr>
          <p:txBody>
            <a:bodyPr lIns="50800" tIns="50800" rIns="50800" bIns="50800" rtlCol="0" anchor="ctr"/>
            <a:lstStyle/>
            <a:p>
              <a:pPr algn="ctr">
                <a:lnSpc>
                  <a:spcPts val="2659"/>
                </a:lnSpc>
                <a:spcBef>
                  <a:spcPct val="0"/>
                </a:spcBef>
              </a:pPr>
              <a:endParaRPr/>
            </a:p>
          </p:txBody>
        </p:sp>
      </p:grpSp>
      <p:sp>
        <p:nvSpPr>
          <p:cNvPr id="16" name="Freeform 16"/>
          <p:cNvSpPr/>
          <p:nvPr/>
        </p:nvSpPr>
        <p:spPr>
          <a:xfrm rot="2699999">
            <a:off x="16407550" y="-1410133"/>
            <a:ext cx="3239470" cy="4114800"/>
          </a:xfrm>
          <a:custGeom>
            <a:avLst/>
            <a:gdLst/>
            <a:ahLst/>
            <a:cxnLst/>
            <a:rect l="l" t="t" r="r" b="b"/>
            <a:pathLst>
              <a:path w="3239470" h="4114800">
                <a:moveTo>
                  <a:pt x="0" y="0"/>
                </a:moveTo>
                <a:lnTo>
                  <a:pt x="3239469" y="0"/>
                </a:lnTo>
                <a:lnTo>
                  <a:pt x="3239469"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rot="2699999">
            <a:off x="-147991" y="6621278"/>
            <a:ext cx="3239470" cy="4114800"/>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40130-D7AA-07AE-F26C-695D0845A11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A5FDC2E-BCA9-A737-E049-3F3FFCC7C056}"/>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EFD029F0-1263-732C-5EC7-25375BE54AA0}"/>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F8A1032B-BA61-9113-8A83-D8A9E6F194E4}"/>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9427D793-E18D-406F-7B12-990B095E6E7A}"/>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71268416-50E0-5283-8C1A-3DD6B956CFDD}"/>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BD4D3B2E-ECB4-E4EC-A514-2EEE2339C750}"/>
              </a:ext>
            </a:extLst>
          </p:cNvPr>
          <p:cNvSpPr/>
          <p:nvPr/>
        </p:nvSpPr>
        <p:spPr>
          <a:xfrm>
            <a:off x="-806416" y="-1051953"/>
            <a:ext cx="2025616" cy="2690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4D6DE87E-6BC7-02E9-3EAA-A3DC71F35AD2}"/>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0" name="Rectangle 2">
            <a:extLst>
              <a:ext uri="{FF2B5EF4-FFF2-40B4-BE49-F238E27FC236}">
                <a16:creationId xmlns:a16="http://schemas.microsoft.com/office/drawing/2014/main" id="{437317DD-68E7-D040-94B5-8ECCDBF78ED3}"/>
              </a:ext>
            </a:extLst>
          </p:cNvPr>
          <p:cNvSpPr>
            <a:spLocks noChangeArrowheads="1"/>
          </p:cNvSpPr>
          <p:nvPr/>
        </p:nvSpPr>
        <p:spPr bwMode="auto">
          <a:xfrm>
            <a:off x="1219200" y="67557"/>
            <a:ext cx="103969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badi" panose="020B0604020104020204" pitchFamily="34" charset="0"/>
              </a:rPr>
              <a:t>To start, I will create the necessary tables and import the dataset into them.</a:t>
            </a:r>
          </a:p>
        </p:txBody>
      </p:sp>
      <p:sp>
        <p:nvSpPr>
          <p:cNvPr id="11" name="TextBox 10">
            <a:extLst>
              <a:ext uri="{FF2B5EF4-FFF2-40B4-BE49-F238E27FC236}">
                <a16:creationId xmlns:a16="http://schemas.microsoft.com/office/drawing/2014/main" id="{703611A0-A33C-27FA-5A3A-62C6ED418C78}"/>
              </a:ext>
            </a:extLst>
          </p:cNvPr>
          <p:cNvSpPr txBox="1"/>
          <p:nvPr/>
        </p:nvSpPr>
        <p:spPr>
          <a:xfrm>
            <a:off x="609600" y="873001"/>
            <a:ext cx="7467600" cy="8402300"/>
          </a:xfrm>
          <a:prstGeom prst="rect">
            <a:avLst/>
          </a:prstGeom>
          <a:noFill/>
        </p:spPr>
        <p:txBody>
          <a:bodyPr wrap="square" rtlCol="0">
            <a:spAutoFit/>
          </a:bodyPr>
          <a:lstStyle/>
          <a:p>
            <a:r>
              <a:rPr lang="en-US" dirty="0">
                <a:latin typeface="Abadi" panose="020B0604020104020204" pitchFamily="34" charset="0"/>
              </a:rPr>
              <a:t>DROP TABLE IF EXISTS OLYMPICS_HISTORY;</a:t>
            </a:r>
          </a:p>
          <a:p>
            <a:r>
              <a:rPr lang="en-US" dirty="0">
                <a:latin typeface="Abadi" panose="020B0604020104020204" pitchFamily="34" charset="0"/>
              </a:rPr>
              <a:t>CREATE TABLE IF NOT EXISTS OLYMPICS_HISTORY</a:t>
            </a:r>
          </a:p>
          <a:p>
            <a:r>
              <a:rPr lang="en-US" dirty="0">
                <a:latin typeface="Abadi" panose="020B0604020104020204" pitchFamily="34" charset="0"/>
              </a:rPr>
              <a:t>(</a:t>
            </a:r>
          </a:p>
          <a:p>
            <a:r>
              <a:rPr lang="en-US" dirty="0">
                <a:latin typeface="Abadi" panose="020B0604020104020204" pitchFamily="34" charset="0"/>
              </a:rPr>
              <a:t>    id          INT,</a:t>
            </a:r>
          </a:p>
          <a:p>
            <a:r>
              <a:rPr lang="en-US" dirty="0">
                <a:latin typeface="Abadi" panose="020B0604020104020204" pitchFamily="34" charset="0"/>
              </a:rPr>
              <a:t>    name        VARCHAR,</a:t>
            </a:r>
          </a:p>
          <a:p>
            <a:r>
              <a:rPr lang="en-US" dirty="0">
                <a:latin typeface="Abadi" panose="020B0604020104020204" pitchFamily="34" charset="0"/>
              </a:rPr>
              <a:t>    sex         VARCHAR,</a:t>
            </a:r>
          </a:p>
          <a:p>
            <a:r>
              <a:rPr lang="en-US" dirty="0">
                <a:latin typeface="Abadi" panose="020B0604020104020204" pitchFamily="34" charset="0"/>
              </a:rPr>
              <a:t>    age         VARCHAR,</a:t>
            </a:r>
          </a:p>
          <a:p>
            <a:r>
              <a:rPr lang="en-US" dirty="0">
                <a:latin typeface="Abadi" panose="020B0604020104020204" pitchFamily="34" charset="0"/>
              </a:rPr>
              <a:t>    height      VARCHAR,</a:t>
            </a:r>
          </a:p>
          <a:p>
            <a:r>
              <a:rPr lang="en-US" dirty="0">
                <a:latin typeface="Abadi" panose="020B0604020104020204" pitchFamily="34" charset="0"/>
              </a:rPr>
              <a:t>    weight      VARCHAR,</a:t>
            </a:r>
          </a:p>
          <a:p>
            <a:r>
              <a:rPr lang="en-US" dirty="0">
                <a:latin typeface="Abadi" panose="020B0604020104020204" pitchFamily="34" charset="0"/>
              </a:rPr>
              <a:t>    team        VARCHAR,</a:t>
            </a:r>
          </a:p>
          <a:p>
            <a:r>
              <a:rPr lang="en-US" dirty="0">
                <a:latin typeface="Abadi" panose="020B0604020104020204" pitchFamily="34" charset="0"/>
              </a:rPr>
              <a:t>    </a:t>
            </a:r>
            <a:r>
              <a:rPr lang="en-US" dirty="0" err="1">
                <a:latin typeface="Abadi" panose="020B0604020104020204" pitchFamily="34" charset="0"/>
              </a:rPr>
              <a:t>noc</a:t>
            </a:r>
            <a:r>
              <a:rPr lang="en-US" dirty="0">
                <a:latin typeface="Abadi" panose="020B0604020104020204" pitchFamily="34" charset="0"/>
              </a:rPr>
              <a:t>         VARCHAR,</a:t>
            </a:r>
          </a:p>
          <a:p>
            <a:r>
              <a:rPr lang="en-US" dirty="0">
                <a:latin typeface="Abadi" panose="020B0604020104020204" pitchFamily="34" charset="0"/>
              </a:rPr>
              <a:t>    games       VARCHAR,</a:t>
            </a:r>
          </a:p>
          <a:p>
            <a:r>
              <a:rPr lang="en-US" dirty="0">
                <a:latin typeface="Abadi" panose="020B0604020104020204" pitchFamily="34" charset="0"/>
              </a:rPr>
              <a:t>    year        INT,</a:t>
            </a:r>
          </a:p>
          <a:p>
            <a:r>
              <a:rPr lang="en-US" dirty="0">
                <a:latin typeface="Abadi" panose="020B0604020104020204" pitchFamily="34" charset="0"/>
              </a:rPr>
              <a:t>    season      VARCHAR,</a:t>
            </a:r>
          </a:p>
          <a:p>
            <a:r>
              <a:rPr lang="en-US" dirty="0">
                <a:latin typeface="Abadi" panose="020B0604020104020204" pitchFamily="34" charset="0"/>
              </a:rPr>
              <a:t>    city        VARCHAR,</a:t>
            </a:r>
          </a:p>
          <a:p>
            <a:r>
              <a:rPr lang="en-US" dirty="0">
                <a:latin typeface="Abadi" panose="020B0604020104020204" pitchFamily="34" charset="0"/>
              </a:rPr>
              <a:t>    sport       VARCHAR,</a:t>
            </a:r>
          </a:p>
          <a:p>
            <a:r>
              <a:rPr lang="en-US" dirty="0">
                <a:latin typeface="Abadi" panose="020B0604020104020204" pitchFamily="34" charset="0"/>
              </a:rPr>
              <a:t>    event       VARCHAR,</a:t>
            </a:r>
          </a:p>
          <a:p>
            <a:r>
              <a:rPr lang="en-US" dirty="0">
                <a:latin typeface="Abadi" panose="020B0604020104020204" pitchFamily="34" charset="0"/>
              </a:rPr>
              <a:t>    medal       VARCHAR</a:t>
            </a:r>
          </a:p>
          <a:p>
            <a:r>
              <a:rPr lang="en-US" dirty="0">
                <a:latin typeface="Abadi" panose="020B0604020104020204" pitchFamily="34" charset="0"/>
              </a:rPr>
              <a:t>);</a:t>
            </a:r>
          </a:p>
          <a:p>
            <a:endParaRPr lang="en-US" dirty="0">
              <a:latin typeface="Abadi" panose="020B0604020104020204" pitchFamily="34" charset="0"/>
            </a:endParaRPr>
          </a:p>
          <a:p>
            <a:r>
              <a:rPr lang="en-US" dirty="0">
                <a:latin typeface="Abadi" panose="020B0604020104020204" pitchFamily="34" charset="0"/>
              </a:rPr>
              <a:t>DROP TABLE IF EXISTS OLYMPICS_HISTORY_NOC_REGIONS;</a:t>
            </a:r>
          </a:p>
          <a:p>
            <a:r>
              <a:rPr lang="en-US" dirty="0">
                <a:latin typeface="Abadi" panose="020B0604020104020204" pitchFamily="34" charset="0"/>
              </a:rPr>
              <a:t>CREATE TABLE IF NOT EXISTS OLYMPICS_HISTORY_NOC_REGIONS</a:t>
            </a:r>
          </a:p>
          <a:p>
            <a:r>
              <a:rPr lang="en-US" dirty="0">
                <a:latin typeface="Abadi" panose="020B0604020104020204" pitchFamily="34" charset="0"/>
              </a:rPr>
              <a:t>(</a:t>
            </a:r>
          </a:p>
          <a:p>
            <a:r>
              <a:rPr lang="en-US" dirty="0">
                <a:latin typeface="Abadi" panose="020B0604020104020204" pitchFamily="34" charset="0"/>
              </a:rPr>
              <a:t>    </a:t>
            </a:r>
            <a:r>
              <a:rPr lang="en-US" dirty="0" err="1">
                <a:latin typeface="Abadi" panose="020B0604020104020204" pitchFamily="34" charset="0"/>
              </a:rPr>
              <a:t>noc</a:t>
            </a:r>
            <a:r>
              <a:rPr lang="en-US" dirty="0">
                <a:latin typeface="Abadi" panose="020B0604020104020204" pitchFamily="34" charset="0"/>
              </a:rPr>
              <a:t>         VARCHAR,</a:t>
            </a:r>
          </a:p>
          <a:p>
            <a:r>
              <a:rPr lang="en-US" dirty="0">
                <a:latin typeface="Abadi" panose="020B0604020104020204" pitchFamily="34" charset="0"/>
              </a:rPr>
              <a:t>    region      VARCHAR,</a:t>
            </a:r>
          </a:p>
          <a:p>
            <a:r>
              <a:rPr lang="en-US" dirty="0">
                <a:latin typeface="Abadi" panose="020B0604020104020204" pitchFamily="34" charset="0"/>
              </a:rPr>
              <a:t>    notes       VARCHAR</a:t>
            </a:r>
          </a:p>
          <a:p>
            <a:r>
              <a:rPr lang="en-US" dirty="0">
                <a:latin typeface="Abadi" panose="020B0604020104020204" pitchFamily="34" charset="0"/>
              </a:rPr>
              <a:t>);</a:t>
            </a:r>
          </a:p>
          <a:p>
            <a:endParaRPr lang="en-US" dirty="0">
              <a:latin typeface="Abadi" panose="020B0604020104020204" pitchFamily="34" charset="0"/>
            </a:endParaRPr>
          </a:p>
          <a:p>
            <a:r>
              <a:rPr lang="en-US" dirty="0">
                <a:latin typeface="Abadi" panose="020B0604020104020204" pitchFamily="34" charset="0"/>
              </a:rPr>
              <a:t>select * from OLYMPICS_HISTORY;</a:t>
            </a:r>
          </a:p>
          <a:p>
            <a:r>
              <a:rPr lang="en-US" dirty="0">
                <a:latin typeface="Abadi" panose="020B0604020104020204" pitchFamily="34" charset="0"/>
              </a:rPr>
              <a:t>select * from OLYMPICS_HISTORY_NOC_REGIONS;</a:t>
            </a:r>
          </a:p>
        </p:txBody>
      </p:sp>
      <p:sp>
        <p:nvSpPr>
          <p:cNvPr id="17" name="TextBox 16">
            <a:extLst>
              <a:ext uri="{FF2B5EF4-FFF2-40B4-BE49-F238E27FC236}">
                <a16:creationId xmlns:a16="http://schemas.microsoft.com/office/drawing/2014/main" id="{54712E00-ED33-2ADA-A6D7-E7969831FDCD}"/>
              </a:ext>
            </a:extLst>
          </p:cNvPr>
          <p:cNvSpPr txBox="1"/>
          <p:nvPr/>
        </p:nvSpPr>
        <p:spPr>
          <a:xfrm>
            <a:off x="7543800" y="812150"/>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21" name="Picture 20" descr="A screenshot of a computer&#10;&#10;Description automatically generated">
            <a:extLst>
              <a:ext uri="{FF2B5EF4-FFF2-40B4-BE49-F238E27FC236}">
                <a16:creationId xmlns:a16="http://schemas.microsoft.com/office/drawing/2014/main" id="{5E8D4F77-1CAC-4F61-9289-9B33BB9CC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3429" y="1181482"/>
            <a:ext cx="11701871" cy="4136623"/>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90AC3916-DCDC-DFFA-336D-2A8D3A16E2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40154" y="5524500"/>
            <a:ext cx="6135146" cy="4025949"/>
          </a:xfrm>
          <a:prstGeom prst="rect">
            <a:avLst/>
          </a:prstGeom>
        </p:spPr>
      </p:pic>
    </p:spTree>
    <p:extLst>
      <p:ext uri="{BB962C8B-B14F-4D97-AF65-F5344CB8AC3E}">
        <p14:creationId xmlns:p14="http://schemas.microsoft.com/office/powerpoint/2010/main" val="278815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211BB-EDEC-90C0-DA3C-4F593C18FBA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10AFCCC-C9AA-00B7-65D4-743E41A19BE4}"/>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72D9204F-1F53-C603-DEF8-105432D92281}"/>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2F276CF4-1A5C-E589-4A07-74BE50F6D888}"/>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026B89E3-DFCF-DE6C-FE88-905E8C2E6CC5}"/>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C0A19276-47EA-4B19-1ED9-EB99231F7BEE}"/>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DD27C31D-F54C-A7B7-DED1-332C5E5FD985}"/>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97DD37E9-047F-7EA4-EE40-EB3D15618F61}"/>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5" name="TextBox 4">
            <a:extLst>
              <a:ext uri="{FF2B5EF4-FFF2-40B4-BE49-F238E27FC236}">
                <a16:creationId xmlns:a16="http://schemas.microsoft.com/office/drawing/2014/main" id="{5C8AAD6C-5671-81E8-8343-959FB005E154}"/>
              </a:ext>
            </a:extLst>
          </p:cNvPr>
          <p:cNvSpPr txBox="1"/>
          <p:nvPr/>
        </p:nvSpPr>
        <p:spPr>
          <a:xfrm>
            <a:off x="533400" y="38100"/>
            <a:ext cx="3505200" cy="523220"/>
          </a:xfrm>
          <a:prstGeom prst="rect">
            <a:avLst/>
          </a:prstGeom>
          <a:noFill/>
        </p:spPr>
        <p:txBody>
          <a:bodyPr wrap="square" rtlCol="0">
            <a:spAutoFit/>
          </a:bodyPr>
          <a:lstStyle/>
          <a:p>
            <a:r>
              <a:rPr lang="en-US" sz="2800" dirty="0">
                <a:latin typeface="Abadi" panose="020B0604020104020204" pitchFamily="34" charset="0"/>
              </a:rPr>
              <a:t>Problem Statement:</a:t>
            </a:r>
          </a:p>
        </p:txBody>
      </p:sp>
      <p:sp>
        <p:nvSpPr>
          <p:cNvPr id="6" name="TextBox 5">
            <a:extLst>
              <a:ext uri="{FF2B5EF4-FFF2-40B4-BE49-F238E27FC236}">
                <a16:creationId xmlns:a16="http://schemas.microsoft.com/office/drawing/2014/main" id="{5B272944-2533-CA7F-F852-030ED62B0511}"/>
              </a:ext>
            </a:extLst>
          </p:cNvPr>
          <p:cNvSpPr txBox="1"/>
          <p:nvPr/>
        </p:nvSpPr>
        <p:spPr>
          <a:xfrm>
            <a:off x="511739" y="602350"/>
            <a:ext cx="6422462" cy="461665"/>
          </a:xfrm>
          <a:prstGeom prst="rect">
            <a:avLst/>
          </a:prstGeom>
          <a:noFill/>
        </p:spPr>
        <p:txBody>
          <a:bodyPr wrap="square" rtlCol="0">
            <a:spAutoFit/>
          </a:bodyPr>
          <a:lstStyle/>
          <a:p>
            <a:r>
              <a:rPr lang="en-US" sz="2400" dirty="0">
                <a:latin typeface="Abadi" panose="020B0604020104020204" pitchFamily="34" charset="0"/>
              </a:rPr>
              <a:t>Here are the questions I addressed using SQL.</a:t>
            </a:r>
          </a:p>
        </p:txBody>
      </p:sp>
      <p:sp>
        <p:nvSpPr>
          <p:cNvPr id="13" name="TextBox 12">
            <a:extLst>
              <a:ext uri="{FF2B5EF4-FFF2-40B4-BE49-F238E27FC236}">
                <a16:creationId xmlns:a16="http://schemas.microsoft.com/office/drawing/2014/main" id="{FE423675-4575-D6F5-BCD2-40121A566AC1}"/>
              </a:ext>
            </a:extLst>
          </p:cNvPr>
          <p:cNvSpPr txBox="1"/>
          <p:nvPr/>
        </p:nvSpPr>
        <p:spPr>
          <a:xfrm>
            <a:off x="468178" y="1192308"/>
            <a:ext cx="7848600" cy="461665"/>
          </a:xfrm>
          <a:prstGeom prst="rect">
            <a:avLst/>
          </a:prstGeom>
          <a:noFill/>
        </p:spPr>
        <p:txBody>
          <a:bodyPr wrap="square" rtlCol="0">
            <a:spAutoFit/>
          </a:bodyPr>
          <a:lstStyle/>
          <a:p>
            <a:r>
              <a:rPr lang="en-US" sz="2400" dirty="0">
                <a:latin typeface="Abadi" panose="020B0604020104020204" pitchFamily="34" charset="0"/>
              </a:rPr>
              <a:t>1. How many </a:t>
            </a:r>
            <a:r>
              <a:rPr lang="en-US" sz="2400" dirty="0" err="1">
                <a:latin typeface="Abadi" panose="020B0604020104020204" pitchFamily="34" charset="0"/>
              </a:rPr>
              <a:t>olympics</a:t>
            </a:r>
            <a:r>
              <a:rPr lang="en-US" sz="2400" dirty="0">
                <a:latin typeface="Abadi" panose="020B0604020104020204" pitchFamily="34" charset="0"/>
              </a:rPr>
              <a:t> games have been held?</a:t>
            </a:r>
          </a:p>
        </p:txBody>
      </p:sp>
      <p:sp>
        <p:nvSpPr>
          <p:cNvPr id="14" name="TextBox 13">
            <a:extLst>
              <a:ext uri="{FF2B5EF4-FFF2-40B4-BE49-F238E27FC236}">
                <a16:creationId xmlns:a16="http://schemas.microsoft.com/office/drawing/2014/main" id="{AAE89E1B-73B3-1A6C-B978-83CB22BF85F2}"/>
              </a:ext>
            </a:extLst>
          </p:cNvPr>
          <p:cNvSpPr txBox="1"/>
          <p:nvPr/>
        </p:nvSpPr>
        <p:spPr>
          <a:xfrm>
            <a:off x="685800" y="1733610"/>
            <a:ext cx="7696200" cy="1569660"/>
          </a:xfrm>
          <a:prstGeom prst="rect">
            <a:avLst/>
          </a:prstGeom>
          <a:noFill/>
        </p:spPr>
        <p:txBody>
          <a:bodyPr wrap="square" rtlCol="0">
            <a:spAutoFit/>
          </a:bodyPr>
          <a:lstStyle/>
          <a:p>
            <a:r>
              <a:rPr lang="en-US" sz="2400" dirty="0">
                <a:latin typeface="Abadi" panose="020B0604020104020204" pitchFamily="34" charset="0"/>
              </a:rPr>
              <a:t>SELECT </a:t>
            </a:r>
          </a:p>
          <a:p>
            <a:r>
              <a:rPr lang="en-US" sz="2400" dirty="0">
                <a:latin typeface="Abadi" panose="020B0604020104020204" pitchFamily="34" charset="0"/>
              </a:rPr>
              <a:t>    COUNT(DISTINCT(games)) AS </a:t>
            </a:r>
            <a:r>
              <a:rPr lang="en-US" sz="2400" dirty="0" err="1">
                <a:latin typeface="Abadi" panose="020B0604020104020204" pitchFamily="34" charset="0"/>
              </a:rPr>
              <a:t>total_olympic_games</a:t>
            </a:r>
            <a:endParaRPr lang="en-US" sz="2400" dirty="0">
              <a:latin typeface="Abadi" panose="020B0604020104020204" pitchFamily="34" charset="0"/>
            </a:endParaRPr>
          </a:p>
          <a:p>
            <a:r>
              <a:rPr lang="en-US" sz="2400" dirty="0">
                <a:latin typeface="Abadi" panose="020B0604020104020204" pitchFamily="34" charset="0"/>
              </a:rPr>
              <a:t>FROM </a:t>
            </a:r>
          </a:p>
          <a:p>
            <a:r>
              <a:rPr lang="en-US" sz="2400" dirty="0">
                <a:latin typeface="Abadi" panose="020B0604020104020204" pitchFamily="34" charset="0"/>
              </a:rPr>
              <a:t>	</a:t>
            </a:r>
            <a:r>
              <a:rPr lang="en-US" sz="2400" dirty="0" err="1">
                <a:latin typeface="Abadi" panose="020B0604020104020204" pitchFamily="34" charset="0"/>
              </a:rPr>
              <a:t>olympics_history</a:t>
            </a:r>
            <a:r>
              <a:rPr lang="en-US" sz="2400" dirty="0">
                <a:latin typeface="Abadi" panose="020B0604020104020204" pitchFamily="34" charset="0"/>
              </a:rPr>
              <a:t>;</a:t>
            </a:r>
          </a:p>
        </p:txBody>
      </p:sp>
      <p:pic>
        <p:nvPicPr>
          <p:cNvPr id="16" name="Picture 15" descr="A screenshot of a computer&#10;&#10;Description automatically generated">
            <a:extLst>
              <a:ext uri="{FF2B5EF4-FFF2-40B4-BE49-F238E27FC236}">
                <a16:creationId xmlns:a16="http://schemas.microsoft.com/office/drawing/2014/main" id="{AFAF9F0E-2BBC-5385-98C6-3480753A23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000" y="2394705"/>
            <a:ext cx="6400444" cy="2335600"/>
          </a:xfrm>
          <a:prstGeom prst="rect">
            <a:avLst/>
          </a:prstGeom>
        </p:spPr>
      </p:pic>
      <p:sp>
        <p:nvSpPr>
          <p:cNvPr id="18" name="TextBox 17">
            <a:extLst>
              <a:ext uri="{FF2B5EF4-FFF2-40B4-BE49-F238E27FC236}">
                <a16:creationId xmlns:a16="http://schemas.microsoft.com/office/drawing/2014/main" id="{3BEB2668-D645-331D-108A-A097FE227012}"/>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spTree>
    <p:extLst>
      <p:ext uri="{BB962C8B-B14F-4D97-AF65-F5344CB8AC3E}">
        <p14:creationId xmlns:p14="http://schemas.microsoft.com/office/powerpoint/2010/main" val="314285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EE553-645C-DAAE-63B7-C0AA1D511FB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1FE36F6-FFBE-E9D2-62FC-40D54391D037}"/>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52448E30-4C87-F9F3-5E77-301A341605E5}"/>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DB33EB17-8546-1D97-0BD2-82BCD0F068AF}"/>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534D4626-E97E-2565-7ACE-7F08F315FC43}"/>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F3AB770A-1697-6422-69FF-CE297A9AB236}"/>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D6F9E433-A5B5-3EC7-95CB-B917D4121142}"/>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EFA3141C-1D56-E836-5EEB-37D447C0C562}"/>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7F30C0DD-CBF1-7C0D-3FBE-7774A9CEAA35}"/>
              </a:ext>
            </a:extLst>
          </p:cNvPr>
          <p:cNvSpPr txBox="1"/>
          <p:nvPr/>
        </p:nvSpPr>
        <p:spPr>
          <a:xfrm>
            <a:off x="511739" y="464527"/>
            <a:ext cx="6629400" cy="461665"/>
          </a:xfrm>
          <a:prstGeom prst="rect">
            <a:avLst/>
          </a:prstGeom>
          <a:noFill/>
        </p:spPr>
        <p:txBody>
          <a:bodyPr wrap="square" rtlCol="0">
            <a:spAutoFit/>
          </a:bodyPr>
          <a:lstStyle/>
          <a:p>
            <a:r>
              <a:rPr lang="en-US" sz="2400" dirty="0">
                <a:latin typeface="Abadi" panose="020B0604020104020204" pitchFamily="34" charset="0"/>
              </a:rPr>
              <a:t>2. List down all Olympics games held so far</a:t>
            </a:r>
            <a:r>
              <a:rPr lang="en-US" sz="2000" dirty="0">
                <a:latin typeface="Abadi" panose="020B0604020104020204" pitchFamily="34" charset="0"/>
              </a:rPr>
              <a:t>.</a:t>
            </a:r>
          </a:p>
        </p:txBody>
      </p:sp>
      <p:sp>
        <p:nvSpPr>
          <p:cNvPr id="14" name="TextBox 13">
            <a:extLst>
              <a:ext uri="{FF2B5EF4-FFF2-40B4-BE49-F238E27FC236}">
                <a16:creationId xmlns:a16="http://schemas.microsoft.com/office/drawing/2014/main" id="{A68AC279-BBD8-A501-3A68-A080B30CEA18}"/>
              </a:ext>
            </a:extLst>
          </p:cNvPr>
          <p:cNvSpPr txBox="1"/>
          <p:nvPr/>
        </p:nvSpPr>
        <p:spPr>
          <a:xfrm>
            <a:off x="685800" y="1733610"/>
            <a:ext cx="7696200" cy="3046988"/>
          </a:xfrm>
          <a:prstGeom prst="rect">
            <a:avLst/>
          </a:prstGeom>
          <a:noFill/>
        </p:spPr>
        <p:txBody>
          <a:bodyPr wrap="square" rtlCol="0">
            <a:spAutoFit/>
          </a:bodyPr>
          <a:lstStyle/>
          <a:p>
            <a:r>
              <a:rPr lang="en-US" sz="2400" dirty="0">
                <a:latin typeface="Abadi" panose="020B0604020104020204" pitchFamily="34" charset="0"/>
              </a:rPr>
              <a:t>SELECT </a:t>
            </a:r>
          </a:p>
          <a:p>
            <a:r>
              <a:rPr lang="en-US" sz="2400" dirty="0">
                <a:latin typeface="Abadi" panose="020B0604020104020204" pitchFamily="34" charset="0"/>
              </a:rPr>
              <a:t>	</a:t>
            </a:r>
            <a:r>
              <a:rPr lang="en-US" sz="2400" dirty="0" err="1">
                <a:latin typeface="Abadi" panose="020B0604020104020204" pitchFamily="34" charset="0"/>
              </a:rPr>
              <a:t>year,season,city</a:t>
            </a:r>
            <a:r>
              <a:rPr lang="en-US" sz="2400" dirty="0">
                <a:latin typeface="Abadi" panose="020B0604020104020204" pitchFamily="34" charset="0"/>
              </a:rPr>
              <a:t> </a:t>
            </a:r>
          </a:p>
          <a:p>
            <a:r>
              <a:rPr lang="en-US" sz="2400" dirty="0">
                <a:latin typeface="Abadi" panose="020B0604020104020204" pitchFamily="34" charset="0"/>
              </a:rPr>
              <a:t>FROM </a:t>
            </a:r>
          </a:p>
          <a:p>
            <a:r>
              <a:rPr lang="en-US" sz="2400" dirty="0">
                <a:latin typeface="Abadi" panose="020B0604020104020204" pitchFamily="34" charset="0"/>
              </a:rPr>
              <a:t>	</a:t>
            </a:r>
            <a:r>
              <a:rPr lang="en-US" sz="2400" dirty="0" err="1">
                <a:latin typeface="Abadi" panose="020B0604020104020204" pitchFamily="34" charset="0"/>
              </a:rPr>
              <a:t>olympics_history</a:t>
            </a:r>
            <a:endParaRPr lang="en-US" sz="2400" dirty="0">
              <a:latin typeface="Abadi" panose="020B0604020104020204" pitchFamily="34" charset="0"/>
            </a:endParaRPr>
          </a:p>
          <a:p>
            <a:r>
              <a:rPr lang="en-US" sz="2400" dirty="0">
                <a:latin typeface="Abadi" panose="020B0604020104020204" pitchFamily="34" charset="0"/>
              </a:rPr>
              <a:t>GROUP BY</a:t>
            </a:r>
          </a:p>
          <a:p>
            <a:r>
              <a:rPr lang="en-US" sz="2400" dirty="0">
                <a:latin typeface="Abadi" panose="020B0604020104020204" pitchFamily="34" charset="0"/>
              </a:rPr>
              <a:t>	</a:t>
            </a:r>
            <a:r>
              <a:rPr lang="en-US" sz="2400" dirty="0" err="1">
                <a:latin typeface="Abadi" panose="020B0604020104020204" pitchFamily="34" charset="0"/>
              </a:rPr>
              <a:t>year,season,city</a:t>
            </a:r>
            <a:r>
              <a:rPr lang="en-US" sz="2400" dirty="0">
                <a:latin typeface="Abadi" panose="020B0604020104020204" pitchFamily="34" charset="0"/>
              </a:rPr>
              <a:t> </a:t>
            </a:r>
          </a:p>
          <a:p>
            <a:r>
              <a:rPr lang="en-US" sz="2400" dirty="0">
                <a:latin typeface="Abadi" panose="020B0604020104020204" pitchFamily="34" charset="0"/>
              </a:rPr>
              <a:t>ORDER BY </a:t>
            </a:r>
          </a:p>
          <a:p>
            <a:r>
              <a:rPr lang="en-US" sz="2400" dirty="0">
                <a:latin typeface="Abadi" panose="020B0604020104020204" pitchFamily="34" charset="0"/>
              </a:rPr>
              <a:t>	year;</a:t>
            </a:r>
          </a:p>
        </p:txBody>
      </p:sp>
      <p:sp>
        <p:nvSpPr>
          <p:cNvPr id="18" name="TextBox 17">
            <a:extLst>
              <a:ext uri="{FF2B5EF4-FFF2-40B4-BE49-F238E27FC236}">
                <a16:creationId xmlns:a16="http://schemas.microsoft.com/office/drawing/2014/main" id="{27249E59-A2BA-5AFE-E99C-5B3EB561AE23}"/>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11" name="Picture 10" descr="A screenshot of a computer&#10;&#10;Description automatically generated">
            <a:extLst>
              <a:ext uri="{FF2B5EF4-FFF2-40B4-BE49-F238E27FC236}">
                <a16:creationId xmlns:a16="http://schemas.microsoft.com/office/drawing/2014/main" id="{13194766-FF31-38B0-6133-566C1A54D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1871336"/>
            <a:ext cx="6306430" cy="5191850"/>
          </a:xfrm>
          <a:prstGeom prst="rect">
            <a:avLst/>
          </a:prstGeom>
        </p:spPr>
      </p:pic>
    </p:spTree>
    <p:extLst>
      <p:ext uri="{BB962C8B-B14F-4D97-AF65-F5344CB8AC3E}">
        <p14:creationId xmlns:p14="http://schemas.microsoft.com/office/powerpoint/2010/main" val="66861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FF480-4A2A-2BE0-F8D4-BE531467C00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29F06C3-B4F8-B6A1-A16E-B3311FEC8B65}"/>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9D172EE5-64EC-89A0-45AC-6FABE7691C0E}"/>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4F8E783D-CE87-BB60-0884-5187F99822FB}"/>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9A2A7F34-6986-1F96-ADB3-A3A82B11B3F8}"/>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29136968-93DE-6380-FFF4-F91711D9CDC4}"/>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66A9B7AA-2014-633D-EC13-BB7EB6E3D12E}"/>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442953E3-02ED-8F02-5AB9-D89179F61078}"/>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9005DE01-32B3-DC73-C0C6-A343687929DD}"/>
              </a:ext>
            </a:extLst>
          </p:cNvPr>
          <p:cNvSpPr txBox="1"/>
          <p:nvPr/>
        </p:nvSpPr>
        <p:spPr>
          <a:xfrm>
            <a:off x="511739" y="472891"/>
            <a:ext cx="10918261" cy="461665"/>
          </a:xfrm>
          <a:prstGeom prst="rect">
            <a:avLst/>
          </a:prstGeom>
          <a:noFill/>
        </p:spPr>
        <p:txBody>
          <a:bodyPr wrap="square" rtlCol="0">
            <a:spAutoFit/>
          </a:bodyPr>
          <a:lstStyle/>
          <a:p>
            <a:r>
              <a:rPr lang="en-US" sz="2400" dirty="0">
                <a:latin typeface="Abadi" panose="020B0604020104020204" pitchFamily="34" charset="0"/>
              </a:rPr>
              <a:t>3. Mention the total no of nations who participated in each </a:t>
            </a:r>
            <a:r>
              <a:rPr lang="en-US" sz="2400" dirty="0" err="1">
                <a:latin typeface="Abadi" panose="020B0604020104020204" pitchFamily="34" charset="0"/>
              </a:rPr>
              <a:t>olympics</a:t>
            </a:r>
            <a:r>
              <a:rPr lang="en-US" sz="2400" dirty="0">
                <a:latin typeface="Abadi" panose="020B0604020104020204" pitchFamily="34" charset="0"/>
              </a:rPr>
              <a:t> game?</a:t>
            </a:r>
          </a:p>
        </p:txBody>
      </p:sp>
      <p:sp>
        <p:nvSpPr>
          <p:cNvPr id="14" name="TextBox 13">
            <a:extLst>
              <a:ext uri="{FF2B5EF4-FFF2-40B4-BE49-F238E27FC236}">
                <a16:creationId xmlns:a16="http://schemas.microsoft.com/office/drawing/2014/main" id="{154C4967-923B-4436-3511-65466A25E631}"/>
              </a:ext>
            </a:extLst>
          </p:cNvPr>
          <p:cNvSpPr txBox="1"/>
          <p:nvPr/>
        </p:nvSpPr>
        <p:spPr>
          <a:xfrm>
            <a:off x="685800" y="1255531"/>
            <a:ext cx="7696200" cy="7848302"/>
          </a:xfrm>
          <a:prstGeom prst="rect">
            <a:avLst/>
          </a:prstGeom>
          <a:noFill/>
        </p:spPr>
        <p:txBody>
          <a:bodyPr wrap="square" rtlCol="0">
            <a:spAutoFit/>
          </a:bodyPr>
          <a:lstStyle/>
          <a:p>
            <a:r>
              <a:rPr lang="en-US" sz="2400" dirty="0">
                <a:latin typeface="Abadi" panose="020B0604020104020204" pitchFamily="34" charset="0"/>
              </a:rPr>
              <a:t>WITH </a:t>
            </a:r>
            <a:r>
              <a:rPr lang="en-US" sz="2400" dirty="0" err="1">
                <a:latin typeface="Abadi" panose="020B0604020104020204" pitchFamily="34" charset="0"/>
              </a:rPr>
              <a:t>all_countries</a:t>
            </a:r>
            <a:r>
              <a:rPr lang="en-US" sz="2400" dirty="0">
                <a:latin typeface="Abadi" panose="020B0604020104020204" pitchFamily="34" charset="0"/>
              </a:rPr>
              <a:t> AS (</a:t>
            </a:r>
          </a:p>
          <a:p>
            <a:endParaRPr lang="en-US" sz="2400" dirty="0">
              <a:latin typeface="Abadi" panose="020B0604020104020204" pitchFamily="34" charset="0"/>
            </a:endParaRPr>
          </a:p>
          <a:p>
            <a:r>
              <a:rPr lang="en-US" sz="2400" dirty="0">
                <a:latin typeface="Abadi" panose="020B0604020104020204" pitchFamily="34" charset="0"/>
              </a:rPr>
              <a:t>SELECT </a:t>
            </a:r>
          </a:p>
          <a:p>
            <a:r>
              <a:rPr lang="en-US" sz="2400" dirty="0">
                <a:latin typeface="Abadi" panose="020B0604020104020204" pitchFamily="34" charset="0"/>
              </a:rPr>
              <a:t>	</a:t>
            </a:r>
            <a:r>
              <a:rPr lang="en-US" sz="2400" dirty="0" err="1">
                <a:latin typeface="Abadi" panose="020B0604020104020204" pitchFamily="34" charset="0"/>
              </a:rPr>
              <a:t>o.games,nr.region</a:t>
            </a:r>
            <a:endParaRPr lang="en-US" sz="2400" dirty="0">
              <a:latin typeface="Abadi" panose="020B0604020104020204" pitchFamily="34" charset="0"/>
            </a:endParaRPr>
          </a:p>
          <a:p>
            <a:r>
              <a:rPr lang="en-US" sz="2400" dirty="0">
                <a:latin typeface="Abadi" panose="020B0604020104020204" pitchFamily="34" charset="0"/>
              </a:rPr>
              <a:t>FROM</a:t>
            </a:r>
          </a:p>
          <a:p>
            <a:r>
              <a:rPr lang="en-US" sz="2400" dirty="0">
                <a:latin typeface="Abadi" panose="020B0604020104020204" pitchFamily="34" charset="0"/>
              </a:rPr>
              <a:t>	</a:t>
            </a:r>
            <a:r>
              <a:rPr lang="en-US" sz="2400" dirty="0" err="1">
                <a:latin typeface="Abadi" panose="020B0604020104020204" pitchFamily="34" charset="0"/>
              </a:rPr>
              <a:t>olympics_history</a:t>
            </a:r>
            <a:r>
              <a:rPr lang="en-US" sz="2400" dirty="0">
                <a:latin typeface="Abadi" panose="020B0604020104020204" pitchFamily="34" charset="0"/>
              </a:rPr>
              <a:t> o</a:t>
            </a:r>
          </a:p>
          <a:p>
            <a:r>
              <a:rPr lang="en-US" sz="2400" dirty="0">
                <a:latin typeface="Abadi" panose="020B0604020104020204" pitchFamily="34" charset="0"/>
              </a:rPr>
              <a:t>JOIN</a:t>
            </a:r>
          </a:p>
          <a:p>
            <a:r>
              <a:rPr lang="en-US" sz="2400" dirty="0">
                <a:latin typeface="Abadi" panose="020B0604020104020204" pitchFamily="34" charset="0"/>
              </a:rPr>
              <a:t>	</a:t>
            </a:r>
            <a:r>
              <a:rPr lang="en-US" sz="2400" dirty="0" err="1">
                <a:latin typeface="Abadi" panose="020B0604020104020204" pitchFamily="34" charset="0"/>
              </a:rPr>
              <a:t>olympics_history_noc_regions</a:t>
            </a:r>
            <a:r>
              <a:rPr lang="en-US" sz="2400" dirty="0">
                <a:latin typeface="Abadi" panose="020B0604020104020204" pitchFamily="34" charset="0"/>
              </a:rPr>
              <a:t> nr</a:t>
            </a:r>
          </a:p>
          <a:p>
            <a:r>
              <a:rPr lang="en-US" sz="2400" dirty="0">
                <a:latin typeface="Abadi" panose="020B0604020104020204" pitchFamily="34" charset="0"/>
              </a:rPr>
              <a:t>ON </a:t>
            </a:r>
          </a:p>
          <a:p>
            <a:r>
              <a:rPr lang="en-US" sz="2400" dirty="0">
                <a:latin typeface="Abadi" panose="020B0604020104020204" pitchFamily="34" charset="0"/>
              </a:rPr>
              <a:t>	</a:t>
            </a:r>
            <a:r>
              <a:rPr lang="en-US" sz="2400" dirty="0" err="1">
                <a:latin typeface="Abadi" panose="020B0604020104020204" pitchFamily="34" charset="0"/>
              </a:rPr>
              <a:t>o.noc</a:t>
            </a:r>
            <a:r>
              <a:rPr lang="en-US" sz="2400" dirty="0">
                <a:latin typeface="Abadi" panose="020B0604020104020204" pitchFamily="34" charset="0"/>
              </a:rPr>
              <a:t>=</a:t>
            </a:r>
            <a:r>
              <a:rPr lang="en-US" sz="2400" dirty="0" err="1">
                <a:latin typeface="Abadi" panose="020B0604020104020204" pitchFamily="34" charset="0"/>
              </a:rPr>
              <a:t>nr.noc</a:t>
            </a:r>
            <a:endParaRPr lang="en-US" sz="2400" dirty="0">
              <a:latin typeface="Abadi" panose="020B0604020104020204" pitchFamily="34" charset="0"/>
            </a:endParaRPr>
          </a:p>
          <a:p>
            <a:r>
              <a:rPr lang="en-US" sz="2400" dirty="0">
                <a:latin typeface="Abadi" panose="020B0604020104020204" pitchFamily="34" charset="0"/>
              </a:rPr>
              <a:t>GROUP BY</a:t>
            </a:r>
          </a:p>
          <a:p>
            <a:r>
              <a:rPr lang="en-US" sz="2400" dirty="0">
                <a:latin typeface="Abadi" panose="020B0604020104020204" pitchFamily="34" charset="0"/>
              </a:rPr>
              <a:t>	</a:t>
            </a:r>
            <a:r>
              <a:rPr lang="en-US" sz="2400" dirty="0" err="1">
                <a:latin typeface="Abadi" panose="020B0604020104020204" pitchFamily="34" charset="0"/>
              </a:rPr>
              <a:t>o.games,nr.region</a:t>
            </a:r>
            <a:endParaRPr lang="en-US" sz="2400" dirty="0">
              <a:latin typeface="Abadi" panose="020B0604020104020204" pitchFamily="34" charset="0"/>
            </a:endParaRPr>
          </a:p>
          <a:p>
            <a:r>
              <a:rPr lang="en-US" sz="2400" dirty="0">
                <a:latin typeface="Abadi" panose="020B0604020104020204" pitchFamily="34" charset="0"/>
              </a:rPr>
              <a:t>)</a:t>
            </a:r>
          </a:p>
          <a:p>
            <a:r>
              <a:rPr lang="en-US" sz="2400" dirty="0">
                <a:latin typeface="Abadi" panose="020B0604020104020204" pitchFamily="34" charset="0"/>
              </a:rPr>
              <a:t>SELECT</a:t>
            </a:r>
          </a:p>
          <a:p>
            <a:r>
              <a:rPr lang="en-US" sz="2400" dirty="0">
                <a:latin typeface="Abadi" panose="020B0604020104020204" pitchFamily="34" charset="0"/>
              </a:rPr>
              <a:t>	</a:t>
            </a:r>
            <a:r>
              <a:rPr lang="en-US" sz="2400" dirty="0" err="1">
                <a:latin typeface="Abadi" panose="020B0604020104020204" pitchFamily="34" charset="0"/>
              </a:rPr>
              <a:t>games,COUNT</a:t>
            </a:r>
            <a:r>
              <a:rPr lang="en-US" sz="2400" dirty="0">
                <a:latin typeface="Abadi" panose="020B0604020104020204" pitchFamily="34" charset="0"/>
              </a:rPr>
              <a:t>(1) AS </a:t>
            </a:r>
            <a:r>
              <a:rPr lang="en-US" sz="2400" dirty="0" err="1">
                <a:latin typeface="Abadi" panose="020B0604020104020204" pitchFamily="34" charset="0"/>
              </a:rPr>
              <a:t>total_countries</a:t>
            </a:r>
            <a:endParaRPr lang="en-US" sz="2400" dirty="0">
              <a:latin typeface="Abadi" panose="020B0604020104020204" pitchFamily="34" charset="0"/>
            </a:endParaRPr>
          </a:p>
          <a:p>
            <a:r>
              <a:rPr lang="en-US" sz="2400" dirty="0">
                <a:latin typeface="Abadi" panose="020B0604020104020204" pitchFamily="34" charset="0"/>
              </a:rPr>
              <a:t>FROM</a:t>
            </a:r>
          </a:p>
          <a:p>
            <a:r>
              <a:rPr lang="en-US" sz="2400" dirty="0">
                <a:latin typeface="Abadi" panose="020B0604020104020204" pitchFamily="34" charset="0"/>
              </a:rPr>
              <a:t>	</a:t>
            </a:r>
            <a:r>
              <a:rPr lang="en-US" sz="2400" dirty="0" err="1">
                <a:latin typeface="Abadi" panose="020B0604020104020204" pitchFamily="34" charset="0"/>
              </a:rPr>
              <a:t>all_countries</a:t>
            </a:r>
            <a:endParaRPr lang="en-US" sz="2400" dirty="0">
              <a:latin typeface="Abadi" panose="020B0604020104020204" pitchFamily="34" charset="0"/>
            </a:endParaRPr>
          </a:p>
          <a:p>
            <a:r>
              <a:rPr lang="en-US" sz="2400" dirty="0">
                <a:latin typeface="Abadi" panose="020B0604020104020204" pitchFamily="34" charset="0"/>
              </a:rPr>
              <a:t>GROUP BY</a:t>
            </a:r>
          </a:p>
          <a:p>
            <a:r>
              <a:rPr lang="en-US" sz="2400" dirty="0">
                <a:latin typeface="Abadi" panose="020B0604020104020204" pitchFamily="34" charset="0"/>
              </a:rPr>
              <a:t>	games</a:t>
            </a:r>
          </a:p>
          <a:p>
            <a:r>
              <a:rPr lang="en-US" sz="2400" dirty="0">
                <a:latin typeface="Abadi" panose="020B0604020104020204" pitchFamily="34" charset="0"/>
              </a:rPr>
              <a:t>ORDER BY</a:t>
            </a:r>
          </a:p>
          <a:p>
            <a:r>
              <a:rPr lang="en-US" sz="2400" dirty="0">
                <a:latin typeface="Abadi" panose="020B0604020104020204" pitchFamily="34" charset="0"/>
              </a:rPr>
              <a:t>	games;</a:t>
            </a:r>
          </a:p>
        </p:txBody>
      </p:sp>
      <p:sp>
        <p:nvSpPr>
          <p:cNvPr id="18" name="TextBox 17">
            <a:extLst>
              <a:ext uri="{FF2B5EF4-FFF2-40B4-BE49-F238E27FC236}">
                <a16:creationId xmlns:a16="http://schemas.microsoft.com/office/drawing/2014/main" id="{D22C6A63-BB57-F4C0-6274-1E51EF9CE8F0}"/>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6" name="Picture 5" descr="A screenshot of a computer&#10;&#10;Description automatically generated">
            <a:extLst>
              <a:ext uri="{FF2B5EF4-FFF2-40B4-BE49-F238E27FC236}">
                <a16:creationId xmlns:a16="http://schemas.microsoft.com/office/drawing/2014/main" id="{1D471867-E529-8B03-718E-F6925827B8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1785843"/>
            <a:ext cx="8915400" cy="7392925"/>
          </a:xfrm>
          <a:prstGeom prst="rect">
            <a:avLst/>
          </a:prstGeom>
        </p:spPr>
      </p:pic>
    </p:spTree>
    <p:extLst>
      <p:ext uri="{BB962C8B-B14F-4D97-AF65-F5344CB8AC3E}">
        <p14:creationId xmlns:p14="http://schemas.microsoft.com/office/powerpoint/2010/main" val="167441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11C84-F5AE-585C-8B96-C8967BD3C06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0452097-9E99-F94E-5111-2B48B19464A9}"/>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752A8FCB-0094-D10F-A04D-BC497EB9E137}"/>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ED5BA722-DBCB-31C0-D229-824F2E3EF71A}"/>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15021956-BCC0-E650-256D-D334429FA79F}"/>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FAC06A82-0EE7-C83D-8469-5D06877B8FF1}"/>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66E3F140-CE02-6FC3-0CB0-B50405788103}"/>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3B87BAD7-FC75-8F71-8650-A8769F2CDE5D}"/>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469E0E22-88A4-58D0-E0FA-5FE7792BAA19}"/>
              </a:ext>
            </a:extLst>
          </p:cNvPr>
          <p:cNvSpPr txBox="1"/>
          <p:nvPr/>
        </p:nvSpPr>
        <p:spPr>
          <a:xfrm>
            <a:off x="511738" y="464527"/>
            <a:ext cx="12899461" cy="461665"/>
          </a:xfrm>
          <a:prstGeom prst="rect">
            <a:avLst/>
          </a:prstGeom>
          <a:noFill/>
        </p:spPr>
        <p:txBody>
          <a:bodyPr wrap="square" rtlCol="0">
            <a:spAutoFit/>
          </a:bodyPr>
          <a:lstStyle/>
          <a:p>
            <a:r>
              <a:rPr lang="en-US" sz="2400" dirty="0">
                <a:latin typeface="Abadi" panose="020B0604020104020204" pitchFamily="34" charset="0"/>
              </a:rPr>
              <a:t>4. Which year saw the highest and lowest no of countries participating in </a:t>
            </a:r>
            <a:r>
              <a:rPr lang="en-US" sz="2400" dirty="0" err="1">
                <a:latin typeface="Abadi" panose="020B0604020104020204" pitchFamily="34" charset="0"/>
              </a:rPr>
              <a:t>olympics</a:t>
            </a:r>
            <a:endParaRPr lang="en-US" sz="2400" dirty="0">
              <a:latin typeface="Abadi" panose="020B0604020104020204" pitchFamily="34" charset="0"/>
            </a:endParaRPr>
          </a:p>
        </p:txBody>
      </p:sp>
      <p:sp>
        <p:nvSpPr>
          <p:cNvPr id="14" name="TextBox 13">
            <a:extLst>
              <a:ext uri="{FF2B5EF4-FFF2-40B4-BE49-F238E27FC236}">
                <a16:creationId xmlns:a16="http://schemas.microsoft.com/office/drawing/2014/main" id="{EF5C22C1-BD26-CE95-8AC4-927EF5FD2148}"/>
              </a:ext>
            </a:extLst>
          </p:cNvPr>
          <p:cNvSpPr txBox="1"/>
          <p:nvPr/>
        </p:nvSpPr>
        <p:spPr>
          <a:xfrm>
            <a:off x="511738" y="988424"/>
            <a:ext cx="7413062" cy="8586966"/>
          </a:xfrm>
          <a:prstGeom prst="rect">
            <a:avLst/>
          </a:prstGeom>
          <a:noFill/>
        </p:spPr>
        <p:txBody>
          <a:bodyPr wrap="square" rtlCol="0">
            <a:spAutoFit/>
          </a:bodyPr>
          <a:lstStyle/>
          <a:p>
            <a:r>
              <a:rPr lang="en-US" sz="1200" dirty="0">
                <a:latin typeface="Abadi" panose="020B0604020104020204" pitchFamily="34" charset="0"/>
              </a:rPr>
              <a:t>WITH </a:t>
            </a:r>
            <a:r>
              <a:rPr lang="en-US" sz="1200" dirty="0" err="1">
                <a:latin typeface="Abadi" panose="020B0604020104020204" pitchFamily="34" charset="0"/>
              </a:rPr>
              <a:t>all_countries</a:t>
            </a:r>
            <a:r>
              <a:rPr lang="en-US" sz="1200" dirty="0">
                <a:latin typeface="Abadi" panose="020B0604020104020204" pitchFamily="34" charset="0"/>
              </a:rPr>
              <a:t> AS (</a:t>
            </a:r>
          </a:p>
          <a:p>
            <a:endParaRPr lang="en-US" sz="1200" dirty="0">
              <a:latin typeface="Abadi" panose="020B0604020104020204" pitchFamily="34" charset="0"/>
            </a:endParaRPr>
          </a:p>
          <a:p>
            <a:r>
              <a:rPr lang="en-US" sz="1200" dirty="0">
                <a:latin typeface="Abadi" panose="020B0604020104020204" pitchFamily="34" charset="0"/>
              </a:rPr>
              <a:t>SELECT</a:t>
            </a:r>
          </a:p>
          <a:p>
            <a:r>
              <a:rPr lang="en-US" sz="1200" dirty="0">
                <a:latin typeface="Abadi" panose="020B0604020104020204" pitchFamily="34" charset="0"/>
              </a:rPr>
              <a:t>	</a:t>
            </a:r>
            <a:r>
              <a:rPr lang="en-US" sz="1200" dirty="0" err="1">
                <a:latin typeface="Abadi" panose="020B0604020104020204" pitchFamily="34" charset="0"/>
              </a:rPr>
              <a:t>oh.games,nr.region</a:t>
            </a:r>
            <a:endParaRPr lang="en-US" sz="1200" dirty="0">
              <a:latin typeface="Abadi" panose="020B0604020104020204" pitchFamily="34" charset="0"/>
            </a:endParaRPr>
          </a:p>
          <a:p>
            <a:r>
              <a:rPr lang="en-US" sz="1200" dirty="0">
                <a:latin typeface="Abadi" panose="020B0604020104020204" pitchFamily="34" charset="0"/>
              </a:rPr>
              <a:t>FROM</a:t>
            </a:r>
          </a:p>
          <a:p>
            <a:r>
              <a:rPr lang="en-US" sz="1200" dirty="0">
                <a:latin typeface="Abadi" panose="020B0604020104020204" pitchFamily="34" charset="0"/>
              </a:rPr>
              <a:t>	OLYMPICS_HISTORY oh</a:t>
            </a:r>
          </a:p>
          <a:p>
            <a:r>
              <a:rPr lang="en-US" sz="1200" dirty="0">
                <a:latin typeface="Abadi" panose="020B0604020104020204" pitchFamily="34" charset="0"/>
              </a:rPr>
              <a:t>JOIN</a:t>
            </a:r>
          </a:p>
          <a:p>
            <a:r>
              <a:rPr lang="en-US" sz="1200" dirty="0">
                <a:latin typeface="Abadi" panose="020B0604020104020204" pitchFamily="34" charset="0"/>
              </a:rPr>
              <a:t>	OLYMPICS_HISTORY_NOC_REGIONS nr</a:t>
            </a:r>
          </a:p>
          <a:p>
            <a:r>
              <a:rPr lang="en-US" sz="1200" dirty="0">
                <a:latin typeface="Abadi" panose="020B0604020104020204" pitchFamily="34" charset="0"/>
              </a:rPr>
              <a:t>ON</a:t>
            </a:r>
          </a:p>
          <a:p>
            <a:r>
              <a:rPr lang="en-US" sz="1200" dirty="0">
                <a:latin typeface="Abadi" panose="020B0604020104020204" pitchFamily="34" charset="0"/>
              </a:rPr>
              <a:t>	</a:t>
            </a:r>
            <a:r>
              <a:rPr lang="en-US" sz="1200" dirty="0" err="1">
                <a:latin typeface="Abadi" panose="020B0604020104020204" pitchFamily="34" charset="0"/>
              </a:rPr>
              <a:t>oh.noc</a:t>
            </a:r>
            <a:r>
              <a:rPr lang="en-US" sz="1200" dirty="0">
                <a:latin typeface="Abadi" panose="020B0604020104020204" pitchFamily="34" charset="0"/>
              </a:rPr>
              <a:t>=</a:t>
            </a:r>
            <a:r>
              <a:rPr lang="en-US" sz="1200" dirty="0" err="1">
                <a:latin typeface="Abadi" panose="020B0604020104020204" pitchFamily="34" charset="0"/>
              </a:rPr>
              <a:t>nr.noc</a:t>
            </a:r>
            <a:endParaRPr lang="en-US" sz="1200" dirty="0">
              <a:latin typeface="Abadi" panose="020B0604020104020204" pitchFamily="34" charset="0"/>
            </a:endParaRPr>
          </a:p>
          <a:p>
            <a:r>
              <a:rPr lang="en-US" sz="1200" dirty="0">
                <a:latin typeface="Abadi" panose="020B0604020104020204" pitchFamily="34" charset="0"/>
              </a:rPr>
              <a:t>GROUP BY </a:t>
            </a:r>
          </a:p>
          <a:p>
            <a:r>
              <a:rPr lang="en-US" sz="1200" dirty="0">
                <a:latin typeface="Abadi" panose="020B0604020104020204" pitchFamily="34" charset="0"/>
              </a:rPr>
              <a:t>	</a:t>
            </a:r>
            <a:r>
              <a:rPr lang="en-US" sz="1200" dirty="0" err="1">
                <a:latin typeface="Abadi" panose="020B0604020104020204" pitchFamily="34" charset="0"/>
              </a:rPr>
              <a:t>oh.games,nr.region</a:t>
            </a:r>
            <a:endParaRPr lang="en-US" sz="1200" dirty="0">
              <a:latin typeface="Abadi" panose="020B0604020104020204" pitchFamily="34" charset="0"/>
            </a:endParaRPr>
          </a:p>
          <a:p>
            <a:r>
              <a:rPr lang="en-US" sz="1200" dirty="0">
                <a:latin typeface="Abadi" panose="020B0604020104020204" pitchFamily="34" charset="0"/>
              </a:rPr>
              <a:t>),</a:t>
            </a:r>
          </a:p>
          <a:p>
            <a:r>
              <a:rPr lang="en-US" sz="1200" dirty="0" err="1">
                <a:latin typeface="Abadi" panose="020B0604020104020204" pitchFamily="34" charset="0"/>
              </a:rPr>
              <a:t>tot_countries</a:t>
            </a:r>
            <a:r>
              <a:rPr lang="en-US" sz="1200" dirty="0">
                <a:latin typeface="Abadi" panose="020B0604020104020204" pitchFamily="34" charset="0"/>
              </a:rPr>
              <a:t> AS(</a:t>
            </a:r>
          </a:p>
          <a:p>
            <a:endParaRPr lang="en-US" sz="1200" dirty="0">
              <a:latin typeface="Abadi" panose="020B0604020104020204" pitchFamily="34" charset="0"/>
            </a:endParaRPr>
          </a:p>
          <a:p>
            <a:r>
              <a:rPr lang="en-US" sz="1200" dirty="0">
                <a:latin typeface="Abadi" panose="020B0604020104020204" pitchFamily="34" charset="0"/>
              </a:rPr>
              <a:t>SELECT </a:t>
            </a:r>
          </a:p>
          <a:p>
            <a:r>
              <a:rPr lang="en-US" sz="1200" dirty="0">
                <a:latin typeface="Abadi" panose="020B0604020104020204" pitchFamily="34" charset="0"/>
              </a:rPr>
              <a:t>	</a:t>
            </a:r>
            <a:r>
              <a:rPr lang="en-US" sz="1200" dirty="0" err="1">
                <a:latin typeface="Abadi" panose="020B0604020104020204" pitchFamily="34" charset="0"/>
              </a:rPr>
              <a:t>games,COUNT</a:t>
            </a:r>
            <a:r>
              <a:rPr lang="en-US" sz="1200" dirty="0">
                <a:latin typeface="Abadi" panose="020B0604020104020204" pitchFamily="34" charset="0"/>
              </a:rPr>
              <a:t>(*) AS </a:t>
            </a:r>
            <a:r>
              <a:rPr lang="en-US" sz="1200" dirty="0" err="1">
                <a:latin typeface="Abadi" panose="020B0604020104020204" pitchFamily="34" charset="0"/>
              </a:rPr>
              <a:t>total_countries</a:t>
            </a:r>
            <a:endParaRPr lang="en-US" sz="1200" dirty="0">
              <a:latin typeface="Abadi" panose="020B0604020104020204" pitchFamily="34" charset="0"/>
            </a:endParaRPr>
          </a:p>
          <a:p>
            <a:r>
              <a:rPr lang="en-US" sz="1200" dirty="0">
                <a:latin typeface="Abadi" panose="020B0604020104020204" pitchFamily="34" charset="0"/>
              </a:rPr>
              <a:t>FROM</a:t>
            </a:r>
          </a:p>
          <a:p>
            <a:r>
              <a:rPr lang="en-US" sz="1200" dirty="0">
                <a:latin typeface="Abadi" panose="020B0604020104020204" pitchFamily="34" charset="0"/>
              </a:rPr>
              <a:t>	</a:t>
            </a:r>
            <a:r>
              <a:rPr lang="en-US" sz="1200" dirty="0" err="1">
                <a:latin typeface="Abadi" panose="020B0604020104020204" pitchFamily="34" charset="0"/>
              </a:rPr>
              <a:t>all_countries</a:t>
            </a:r>
            <a:r>
              <a:rPr lang="en-US" sz="1200" dirty="0">
                <a:latin typeface="Abadi" panose="020B0604020104020204" pitchFamily="34" charset="0"/>
              </a:rPr>
              <a:t> </a:t>
            </a:r>
          </a:p>
          <a:p>
            <a:r>
              <a:rPr lang="en-US" sz="1200" dirty="0">
                <a:latin typeface="Abadi" panose="020B0604020104020204" pitchFamily="34" charset="0"/>
              </a:rPr>
              <a:t>GROUP BY </a:t>
            </a:r>
          </a:p>
          <a:p>
            <a:r>
              <a:rPr lang="en-US" sz="1200" dirty="0">
                <a:latin typeface="Abadi" panose="020B0604020104020204" pitchFamily="34" charset="0"/>
              </a:rPr>
              <a:t>	games</a:t>
            </a:r>
          </a:p>
          <a:p>
            <a:r>
              <a:rPr lang="en-US" sz="1200" dirty="0">
                <a:latin typeface="Abadi" panose="020B0604020104020204" pitchFamily="34" charset="0"/>
              </a:rPr>
              <a:t>)	</a:t>
            </a:r>
          </a:p>
          <a:p>
            <a:r>
              <a:rPr lang="en-US" sz="1200" dirty="0">
                <a:latin typeface="Abadi" panose="020B0604020104020204" pitchFamily="34" charset="0"/>
              </a:rPr>
              <a:t>SELECT </a:t>
            </a:r>
          </a:p>
          <a:p>
            <a:r>
              <a:rPr lang="en-US" sz="1200" dirty="0">
                <a:latin typeface="Abadi" panose="020B0604020104020204" pitchFamily="34" charset="0"/>
              </a:rPr>
              <a:t>	CONCAT((</a:t>
            </a:r>
          </a:p>
          <a:p>
            <a:r>
              <a:rPr lang="en-US" sz="1200" dirty="0">
                <a:latin typeface="Abadi" panose="020B0604020104020204" pitchFamily="34" charset="0"/>
              </a:rPr>
              <a:t>SELECT </a:t>
            </a:r>
          </a:p>
          <a:p>
            <a:r>
              <a:rPr lang="en-US" sz="1200" dirty="0">
                <a:latin typeface="Abadi" panose="020B0604020104020204" pitchFamily="34" charset="0"/>
              </a:rPr>
              <a:t>	games || ' - ' || </a:t>
            </a:r>
            <a:r>
              <a:rPr lang="en-US" sz="1200" dirty="0" err="1">
                <a:latin typeface="Abadi" panose="020B0604020104020204" pitchFamily="34" charset="0"/>
              </a:rPr>
              <a:t>total_countries</a:t>
            </a:r>
            <a:endParaRPr lang="en-US" sz="1200" dirty="0">
              <a:latin typeface="Abadi" panose="020B0604020104020204" pitchFamily="34" charset="0"/>
            </a:endParaRPr>
          </a:p>
          <a:p>
            <a:r>
              <a:rPr lang="en-US" sz="1200" dirty="0">
                <a:latin typeface="Abadi" panose="020B0604020104020204" pitchFamily="34" charset="0"/>
              </a:rPr>
              <a:t>FROM</a:t>
            </a:r>
          </a:p>
          <a:p>
            <a:r>
              <a:rPr lang="en-US" sz="1200" dirty="0">
                <a:latin typeface="Abadi" panose="020B0604020104020204" pitchFamily="34" charset="0"/>
              </a:rPr>
              <a:t>	</a:t>
            </a:r>
            <a:r>
              <a:rPr lang="en-US" sz="1200" dirty="0" err="1">
                <a:latin typeface="Abadi" panose="020B0604020104020204" pitchFamily="34" charset="0"/>
              </a:rPr>
              <a:t>tot_countries</a:t>
            </a:r>
            <a:endParaRPr lang="en-US" sz="1200" dirty="0">
              <a:latin typeface="Abadi" panose="020B0604020104020204" pitchFamily="34" charset="0"/>
            </a:endParaRPr>
          </a:p>
          <a:p>
            <a:r>
              <a:rPr lang="en-US" sz="1200" dirty="0">
                <a:latin typeface="Abadi" panose="020B0604020104020204" pitchFamily="34" charset="0"/>
              </a:rPr>
              <a:t>ORDER BY </a:t>
            </a:r>
          </a:p>
          <a:p>
            <a:r>
              <a:rPr lang="en-US" sz="1200" dirty="0">
                <a:latin typeface="Abadi" panose="020B0604020104020204" pitchFamily="34" charset="0"/>
              </a:rPr>
              <a:t>	</a:t>
            </a:r>
            <a:r>
              <a:rPr lang="en-US" sz="1200" dirty="0" err="1">
                <a:latin typeface="Abadi" panose="020B0604020104020204" pitchFamily="34" charset="0"/>
              </a:rPr>
              <a:t>total_countries</a:t>
            </a:r>
            <a:r>
              <a:rPr lang="en-US" sz="1200" dirty="0">
                <a:latin typeface="Abadi" panose="020B0604020104020204" pitchFamily="34" charset="0"/>
              </a:rPr>
              <a:t> ASC LIMIT 1</a:t>
            </a:r>
          </a:p>
          <a:p>
            <a:r>
              <a:rPr lang="en-US" sz="1200" dirty="0">
                <a:latin typeface="Abadi" panose="020B0604020104020204" pitchFamily="34" charset="0"/>
              </a:rPr>
              <a:t>	</a:t>
            </a:r>
          </a:p>
          <a:p>
            <a:r>
              <a:rPr lang="en-US" sz="1200" dirty="0">
                <a:latin typeface="Abadi" panose="020B0604020104020204" pitchFamily="34" charset="0"/>
              </a:rPr>
              <a:t>	))</a:t>
            </a:r>
          </a:p>
          <a:p>
            <a:r>
              <a:rPr lang="en-US" sz="1200" dirty="0">
                <a:latin typeface="Abadi" panose="020B0604020104020204" pitchFamily="34" charset="0"/>
              </a:rPr>
              <a:t>	AS </a:t>
            </a:r>
            <a:r>
              <a:rPr lang="en-US" sz="1200" dirty="0" err="1">
                <a:latin typeface="Abadi" panose="020B0604020104020204" pitchFamily="34" charset="0"/>
              </a:rPr>
              <a:t>lowest_countries</a:t>
            </a:r>
            <a:r>
              <a:rPr lang="en-US" sz="1200" dirty="0">
                <a:latin typeface="Abadi" panose="020B0604020104020204" pitchFamily="34" charset="0"/>
              </a:rPr>
              <a:t>,</a:t>
            </a:r>
          </a:p>
          <a:p>
            <a:endParaRPr lang="en-US" sz="1200" dirty="0">
              <a:latin typeface="Abadi" panose="020B0604020104020204" pitchFamily="34" charset="0"/>
            </a:endParaRPr>
          </a:p>
          <a:p>
            <a:r>
              <a:rPr lang="en-US" sz="1200" dirty="0">
                <a:latin typeface="Abadi" panose="020B0604020104020204" pitchFamily="34" charset="0"/>
              </a:rPr>
              <a:t>	CONCAT((</a:t>
            </a:r>
          </a:p>
          <a:p>
            <a:r>
              <a:rPr lang="en-US" sz="1200" dirty="0">
                <a:latin typeface="Abadi" panose="020B0604020104020204" pitchFamily="34" charset="0"/>
              </a:rPr>
              <a:t>SELECT</a:t>
            </a:r>
          </a:p>
          <a:p>
            <a:r>
              <a:rPr lang="en-US" sz="1200" dirty="0">
                <a:latin typeface="Abadi" panose="020B0604020104020204" pitchFamily="34" charset="0"/>
              </a:rPr>
              <a:t>	games || ' - ' || </a:t>
            </a:r>
            <a:r>
              <a:rPr lang="en-US" sz="1200" dirty="0" err="1">
                <a:latin typeface="Abadi" panose="020B0604020104020204" pitchFamily="34" charset="0"/>
              </a:rPr>
              <a:t>total_countries</a:t>
            </a:r>
            <a:endParaRPr lang="en-US" sz="1200" dirty="0">
              <a:latin typeface="Abadi" panose="020B0604020104020204" pitchFamily="34" charset="0"/>
            </a:endParaRPr>
          </a:p>
          <a:p>
            <a:r>
              <a:rPr lang="en-US" sz="1200" dirty="0">
                <a:latin typeface="Abadi" panose="020B0604020104020204" pitchFamily="34" charset="0"/>
              </a:rPr>
              <a:t>FROM</a:t>
            </a:r>
          </a:p>
          <a:p>
            <a:r>
              <a:rPr lang="en-US" sz="1200" dirty="0">
                <a:latin typeface="Abadi" panose="020B0604020104020204" pitchFamily="34" charset="0"/>
              </a:rPr>
              <a:t>	</a:t>
            </a:r>
            <a:r>
              <a:rPr lang="en-US" sz="1200" dirty="0" err="1">
                <a:latin typeface="Abadi" panose="020B0604020104020204" pitchFamily="34" charset="0"/>
              </a:rPr>
              <a:t>tot_countries</a:t>
            </a:r>
            <a:endParaRPr lang="en-US" sz="1200" dirty="0">
              <a:latin typeface="Abadi" panose="020B0604020104020204" pitchFamily="34" charset="0"/>
            </a:endParaRPr>
          </a:p>
          <a:p>
            <a:r>
              <a:rPr lang="en-US" sz="1200" dirty="0">
                <a:latin typeface="Abadi" panose="020B0604020104020204" pitchFamily="34" charset="0"/>
              </a:rPr>
              <a:t>ORDER BY </a:t>
            </a:r>
          </a:p>
          <a:p>
            <a:r>
              <a:rPr lang="en-US" sz="1200" dirty="0">
                <a:latin typeface="Abadi" panose="020B0604020104020204" pitchFamily="34" charset="0"/>
              </a:rPr>
              <a:t>	</a:t>
            </a:r>
            <a:r>
              <a:rPr lang="en-US" sz="1200" dirty="0" err="1">
                <a:latin typeface="Abadi" panose="020B0604020104020204" pitchFamily="34" charset="0"/>
              </a:rPr>
              <a:t>total_countries</a:t>
            </a:r>
            <a:r>
              <a:rPr lang="en-US" sz="1200" dirty="0">
                <a:latin typeface="Abadi" panose="020B0604020104020204" pitchFamily="34" charset="0"/>
              </a:rPr>
              <a:t> DESC LIMIT 1 </a:t>
            </a:r>
          </a:p>
          <a:p>
            <a:r>
              <a:rPr lang="en-US" sz="1200" dirty="0">
                <a:latin typeface="Abadi" panose="020B0604020104020204" pitchFamily="34" charset="0"/>
              </a:rPr>
              <a:t>	))</a:t>
            </a:r>
          </a:p>
          <a:p>
            <a:r>
              <a:rPr lang="en-US" sz="1200" dirty="0">
                <a:latin typeface="Abadi" panose="020B0604020104020204" pitchFamily="34" charset="0"/>
              </a:rPr>
              <a:t>	AS </a:t>
            </a:r>
            <a:r>
              <a:rPr lang="en-US" sz="1200" dirty="0" err="1">
                <a:latin typeface="Abadi" panose="020B0604020104020204" pitchFamily="34" charset="0"/>
              </a:rPr>
              <a:t>highest_countries</a:t>
            </a:r>
            <a:endParaRPr lang="en-US" sz="1200" dirty="0">
              <a:latin typeface="Abadi" panose="020B0604020104020204" pitchFamily="34" charset="0"/>
            </a:endParaRPr>
          </a:p>
          <a:p>
            <a:r>
              <a:rPr lang="en-US" sz="1200" dirty="0">
                <a:latin typeface="Abadi" panose="020B0604020104020204" pitchFamily="34" charset="0"/>
              </a:rPr>
              <a:t>FROM </a:t>
            </a:r>
          </a:p>
          <a:p>
            <a:r>
              <a:rPr lang="en-US" sz="1200" dirty="0">
                <a:latin typeface="Abadi" panose="020B0604020104020204" pitchFamily="34" charset="0"/>
              </a:rPr>
              <a:t>	</a:t>
            </a:r>
            <a:r>
              <a:rPr lang="en-US" sz="1200" dirty="0" err="1">
                <a:latin typeface="Abadi" panose="020B0604020104020204" pitchFamily="34" charset="0"/>
              </a:rPr>
              <a:t>tot_countries</a:t>
            </a:r>
            <a:endParaRPr lang="en-US" sz="1200" dirty="0">
              <a:latin typeface="Abadi" panose="020B0604020104020204" pitchFamily="34" charset="0"/>
            </a:endParaRPr>
          </a:p>
          <a:p>
            <a:r>
              <a:rPr lang="en-US" sz="1200" dirty="0">
                <a:latin typeface="Abadi" panose="020B0604020104020204" pitchFamily="34" charset="0"/>
              </a:rPr>
              <a:t>LIMIT 1;</a:t>
            </a:r>
          </a:p>
        </p:txBody>
      </p:sp>
      <p:sp>
        <p:nvSpPr>
          <p:cNvPr id="18" name="TextBox 17">
            <a:extLst>
              <a:ext uri="{FF2B5EF4-FFF2-40B4-BE49-F238E27FC236}">
                <a16:creationId xmlns:a16="http://schemas.microsoft.com/office/drawing/2014/main" id="{9E757A49-4C9E-0B31-F86E-AF8CBA4B2CC1}"/>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6" name="Picture 5" descr="A screenshot of a computer&#10;&#10;Description automatically generated">
            <a:extLst>
              <a:ext uri="{FF2B5EF4-FFF2-40B4-BE49-F238E27FC236}">
                <a16:creationId xmlns:a16="http://schemas.microsoft.com/office/drawing/2014/main" id="{586F2051-62FD-EF1C-61B7-EF1A6021ED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0740" y="2009836"/>
            <a:ext cx="8172447" cy="3514664"/>
          </a:xfrm>
          <a:prstGeom prst="rect">
            <a:avLst/>
          </a:prstGeom>
        </p:spPr>
      </p:pic>
    </p:spTree>
    <p:extLst>
      <p:ext uri="{BB962C8B-B14F-4D97-AF65-F5344CB8AC3E}">
        <p14:creationId xmlns:p14="http://schemas.microsoft.com/office/powerpoint/2010/main" val="410532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A19E9-5491-180C-2F62-4C6A1FB2AB0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BDB0AA3-0373-B330-D6B6-1814AC0E628D}"/>
              </a:ext>
            </a:extLst>
          </p:cNvPr>
          <p:cNvSpPr/>
          <p:nvPr/>
        </p:nvSpPr>
        <p:spPr>
          <a:xfrm>
            <a:off x="0" y="-433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05213A18-75CB-84CE-8418-CDF8786588D2}"/>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3E52B893-9928-75BB-C117-075989B5C306}"/>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07F24218-8F45-C752-5EBA-168DD566846B}"/>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75B016CB-D3CB-D743-3EB5-A5D0AB3EE9E1}"/>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818E82D5-BEEB-DDB7-BD63-B218BA56EA25}"/>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5B0E21F4-D1BE-D355-A484-83A636FBD097}"/>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4B82B9EA-B852-474A-48D2-48CAAC625235}"/>
              </a:ext>
            </a:extLst>
          </p:cNvPr>
          <p:cNvSpPr txBox="1"/>
          <p:nvPr/>
        </p:nvSpPr>
        <p:spPr>
          <a:xfrm>
            <a:off x="511738" y="464527"/>
            <a:ext cx="12899461" cy="461665"/>
          </a:xfrm>
          <a:prstGeom prst="rect">
            <a:avLst/>
          </a:prstGeom>
          <a:noFill/>
        </p:spPr>
        <p:txBody>
          <a:bodyPr wrap="square" rtlCol="0">
            <a:spAutoFit/>
          </a:bodyPr>
          <a:lstStyle/>
          <a:p>
            <a:r>
              <a:rPr lang="en-US" sz="2400" dirty="0">
                <a:latin typeface="Abadi" panose="020B0604020104020204" pitchFamily="34" charset="0"/>
              </a:rPr>
              <a:t>5. Which nation has participated in all of the </a:t>
            </a:r>
            <a:r>
              <a:rPr lang="en-US" sz="2400" dirty="0" err="1">
                <a:latin typeface="Abadi" panose="020B0604020104020204" pitchFamily="34" charset="0"/>
              </a:rPr>
              <a:t>olympic</a:t>
            </a:r>
            <a:r>
              <a:rPr lang="en-US" sz="2400" dirty="0">
                <a:latin typeface="Abadi" panose="020B0604020104020204" pitchFamily="34" charset="0"/>
              </a:rPr>
              <a:t> games</a:t>
            </a:r>
          </a:p>
        </p:txBody>
      </p:sp>
      <p:sp>
        <p:nvSpPr>
          <p:cNvPr id="14" name="TextBox 13">
            <a:extLst>
              <a:ext uri="{FF2B5EF4-FFF2-40B4-BE49-F238E27FC236}">
                <a16:creationId xmlns:a16="http://schemas.microsoft.com/office/drawing/2014/main" id="{74B51C2F-0E44-84FB-E382-77E16FD93AFA}"/>
              </a:ext>
            </a:extLst>
          </p:cNvPr>
          <p:cNvSpPr txBox="1"/>
          <p:nvPr/>
        </p:nvSpPr>
        <p:spPr>
          <a:xfrm>
            <a:off x="511738" y="988424"/>
            <a:ext cx="7413062" cy="8956298"/>
          </a:xfrm>
          <a:prstGeom prst="rect">
            <a:avLst/>
          </a:prstGeom>
          <a:noFill/>
        </p:spPr>
        <p:txBody>
          <a:bodyPr wrap="square" rtlCol="0">
            <a:spAutoFit/>
          </a:bodyPr>
          <a:lstStyle/>
          <a:p>
            <a:r>
              <a:rPr lang="en-US" sz="1600" dirty="0">
                <a:latin typeface="Abadi" panose="020B0604020104020204" pitchFamily="34" charset="0"/>
              </a:rPr>
              <a:t>WITH </a:t>
            </a:r>
            <a:r>
              <a:rPr lang="en-US" sz="1600" dirty="0" err="1">
                <a:latin typeface="Abadi" panose="020B0604020104020204" pitchFamily="34" charset="0"/>
              </a:rPr>
              <a:t>tot_games</a:t>
            </a:r>
            <a:r>
              <a:rPr lang="en-US" sz="1600" dirty="0">
                <a:latin typeface="Abadi" panose="020B0604020104020204" pitchFamily="34" charset="0"/>
              </a:rPr>
              <a:t> AS(</a:t>
            </a:r>
          </a:p>
          <a:p>
            <a:r>
              <a:rPr lang="en-US" sz="1600" dirty="0">
                <a:latin typeface="Abadi" panose="020B0604020104020204" pitchFamily="34" charset="0"/>
              </a:rPr>
              <a:t>SELECT</a:t>
            </a:r>
          </a:p>
          <a:p>
            <a:r>
              <a:rPr lang="en-US" sz="1600" dirty="0">
                <a:latin typeface="Abadi" panose="020B0604020104020204" pitchFamily="34" charset="0"/>
              </a:rPr>
              <a:t>	COUNT(DISTINCT games) AS </a:t>
            </a:r>
            <a:r>
              <a:rPr lang="en-US" sz="1600" dirty="0" err="1">
                <a:latin typeface="Abadi" panose="020B0604020104020204" pitchFamily="34" charset="0"/>
              </a:rPr>
              <a:t>total_games</a:t>
            </a:r>
            <a:endParaRPr lang="en-US" sz="1600" dirty="0">
              <a:latin typeface="Abadi" panose="020B0604020104020204" pitchFamily="34" charset="0"/>
            </a:endParaRPr>
          </a:p>
          <a:p>
            <a:r>
              <a:rPr lang="en-US" sz="1600" dirty="0">
                <a:latin typeface="Abadi" panose="020B0604020104020204" pitchFamily="34" charset="0"/>
              </a:rPr>
              <a:t>FROM </a:t>
            </a:r>
          </a:p>
          <a:p>
            <a:r>
              <a:rPr lang="en-US" sz="1600" dirty="0">
                <a:latin typeface="Abadi" panose="020B0604020104020204" pitchFamily="34" charset="0"/>
              </a:rPr>
              <a:t>	</a:t>
            </a:r>
            <a:r>
              <a:rPr lang="en-US" sz="1600" dirty="0" err="1">
                <a:latin typeface="Abadi" panose="020B0604020104020204" pitchFamily="34" charset="0"/>
              </a:rPr>
              <a:t>olympics_history</a:t>
            </a:r>
            <a:endParaRPr lang="en-US" sz="1600" dirty="0">
              <a:latin typeface="Abadi" panose="020B0604020104020204" pitchFamily="34" charset="0"/>
            </a:endParaRPr>
          </a:p>
          <a:p>
            <a:r>
              <a:rPr lang="en-US" sz="1600" dirty="0">
                <a:latin typeface="Abadi" panose="020B0604020104020204" pitchFamily="34" charset="0"/>
              </a:rPr>
              <a:t>),</a:t>
            </a:r>
          </a:p>
          <a:p>
            <a:r>
              <a:rPr lang="en-US" sz="1600" dirty="0">
                <a:latin typeface="Abadi" panose="020B0604020104020204" pitchFamily="34" charset="0"/>
              </a:rPr>
              <a:t>countries AS(</a:t>
            </a:r>
          </a:p>
          <a:p>
            <a:r>
              <a:rPr lang="en-US" sz="1600" dirty="0">
                <a:latin typeface="Abadi" panose="020B0604020104020204" pitchFamily="34" charset="0"/>
              </a:rPr>
              <a:t>SELECT </a:t>
            </a:r>
          </a:p>
          <a:p>
            <a:r>
              <a:rPr lang="en-US" sz="1600" dirty="0">
                <a:latin typeface="Abadi" panose="020B0604020104020204" pitchFamily="34" charset="0"/>
              </a:rPr>
              <a:t>	</a:t>
            </a:r>
            <a:r>
              <a:rPr lang="en-US" sz="1600" dirty="0" err="1">
                <a:latin typeface="Abadi" panose="020B0604020104020204" pitchFamily="34" charset="0"/>
              </a:rPr>
              <a:t>oh.games,nr.region</a:t>
            </a:r>
            <a:r>
              <a:rPr lang="en-US" sz="1600" dirty="0">
                <a:latin typeface="Abadi" panose="020B0604020104020204" pitchFamily="34" charset="0"/>
              </a:rPr>
              <a:t> AS country</a:t>
            </a:r>
          </a:p>
          <a:p>
            <a:r>
              <a:rPr lang="en-US" sz="1600" dirty="0">
                <a:latin typeface="Abadi" panose="020B0604020104020204" pitchFamily="34" charset="0"/>
              </a:rPr>
              <a:t>FROM</a:t>
            </a:r>
          </a:p>
          <a:p>
            <a:r>
              <a:rPr lang="en-US" sz="1600" dirty="0">
                <a:latin typeface="Abadi" panose="020B0604020104020204" pitchFamily="34" charset="0"/>
              </a:rPr>
              <a:t>	</a:t>
            </a:r>
            <a:r>
              <a:rPr lang="en-US" sz="1600" dirty="0" err="1">
                <a:latin typeface="Abadi" panose="020B0604020104020204" pitchFamily="34" charset="0"/>
              </a:rPr>
              <a:t>olympics_history</a:t>
            </a:r>
            <a:r>
              <a:rPr lang="en-US" sz="1600" dirty="0">
                <a:latin typeface="Abadi" panose="020B0604020104020204" pitchFamily="34" charset="0"/>
              </a:rPr>
              <a:t> oh</a:t>
            </a:r>
          </a:p>
          <a:p>
            <a:r>
              <a:rPr lang="en-US" sz="1600" dirty="0">
                <a:latin typeface="Abadi" panose="020B0604020104020204" pitchFamily="34" charset="0"/>
              </a:rPr>
              <a:t>JOIN</a:t>
            </a:r>
          </a:p>
          <a:p>
            <a:r>
              <a:rPr lang="en-US" sz="1600" dirty="0">
                <a:latin typeface="Abadi" panose="020B0604020104020204" pitchFamily="34" charset="0"/>
              </a:rPr>
              <a:t>	</a:t>
            </a:r>
            <a:r>
              <a:rPr lang="en-US" sz="1600" dirty="0" err="1">
                <a:latin typeface="Abadi" panose="020B0604020104020204" pitchFamily="34" charset="0"/>
              </a:rPr>
              <a:t>olympics_history_noc_regions</a:t>
            </a:r>
            <a:r>
              <a:rPr lang="en-US" sz="1600" dirty="0">
                <a:latin typeface="Abadi" panose="020B0604020104020204" pitchFamily="34" charset="0"/>
              </a:rPr>
              <a:t> nr</a:t>
            </a:r>
          </a:p>
          <a:p>
            <a:r>
              <a:rPr lang="en-US" sz="1600" dirty="0">
                <a:latin typeface="Abadi" panose="020B0604020104020204" pitchFamily="34" charset="0"/>
              </a:rPr>
              <a:t>ON</a:t>
            </a:r>
          </a:p>
          <a:p>
            <a:r>
              <a:rPr lang="en-US" sz="1600" dirty="0">
                <a:latin typeface="Abadi" panose="020B0604020104020204" pitchFamily="34" charset="0"/>
              </a:rPr>
              <a:t>	</a:t>
            </a:r>
            <a:r>
              <a:rPr lang="en-US" sz="1600" dirty="0" err="1">
                <a:latin typeface="Abadi" panose="020B0604020104020204" pitchFamily="34" charset="0"/>
              </a:rPr>
              <a:t>oh.noc</a:t>
            </a:r>
            <a:r>
              <a:rPr lang="en-US" sz="1600" dirty="0">
                <a:latin typeface="Abadi" panose="020B0604020104020204" pitchFamily="34" charset="0"/>
              </a:rPr>
              <a:t> = </a:t>
            </a:r>
            <a:r>
              <a:rPr lang="en-US" sz="1600" dirty="0" err="1">
                <a:latin typeface="Abadi" panose="020B0604020104020204" pitchFamily="34" charset="0"/>
              </a:rPr>
              <a:t>nr.noc</a:t>
            </a:r>
            <a:endParaRPr lang="en-US" sz="1600" dirty="0">
              <a:latin typeface="Abadi" panose="020B0604020104020204" pitchFamily="34" charset="0"/>
            </a:endParaRPr>
          </a:p>
          <a:p>
            <a:r>
              <a:rPr lang="en-US" sz="1600" dirty="0">
                <a:latin typeface="Abadi" panose="020B0604020104020204" pitchFamily="34" charset="0"/>
              </a:rPr>
              <a:t>GROUP BY </a:t>
            </a:r>
          </a:p>
          <a:p>
            <a:r>
              <a:rPr lang="en-US" sz="1600" dirty="0">
                <a:latin typeface="Abadi" panose="020B0604020104020204" pitchFamily="34" charset="0"/>
              </a:rPr>
              <a:t>	</a:t>
            </a:r>
            <a:r>
              <a:rPr lang="en-US" sz="1600" dirty="0" err="1">
                <a:latin typeface="Abadi" panose="020B0604020104020204" pitchFamily="34" charset="0"/>
              </a:rPr>
              <a:t>oh.games,nr.region</a:t>
            </a:r>
            <a:endParaRPr lang="en-US" sz="1600" dirty="0">
              <a:latin typeface="Abadi" panose="020B0604020104020204" pitchFamily="34" charset="0"/>
            </a:endParaRPr>
          </a:p>
          <a:p>
            <a:r>
              <a:rPr lang="en-US" sz="1600" dirty="0">
                <a:latin typeface="Abadi" panose="020B0604020104020204" pitchFamily="34" charset="0"/>
              </a:rPr>
              <a:t>),</a:t>
            </a:r>
          </a:p>
          <a:p>
            <a:r>
              <a:rPr lang="en-US" sz="1600" dirty="0" err="1">
                <a:latin typeface="Abadi" panose="020B0604020104020204" pitchFamily="34" charset="0"/>
              </a:rPr>
              <a:t>countries_participated</a:t>
            </a:r>
            <a:r>
              <a:rPr lang="en-US" sz="1600" dirty="0">
                <a:latin typeface="Abadi" panose="020B0604020104020204" pitchFamily="34" charset="0"/>
              </a:rPr>
              <a:t> AS(</a:t>
            </a:r>
          </a:p>
          <a:p>
            <a:r>
              <a:rPr lang="en-US" sz="1600" dirty="0">
                <a:latin typeface="Abadi" panose="020B0604020104020204" pitchFamily="34" charset="0"/>
              </a:rPr>
              <a:t>SELECT</a:t>
            </a:r>
          </a:p>
          <a:p>
            <a:r>
              <a:rPr lang="en-US" sz="1600" dirty="0">
                <a:latin typeface="Abadi" panose="020B0604020104020204" pitchFamily="34" charset="0"/>
              </a:rPr>
              <a:t>	</a:t>
            </a:r>
            <a:r>
              <a:rPr lang="en-US" sz="1600" dirty="0" err="1">
                <a:latin typeface="Abadi" panose="020B0604020104020204" pitchFamily="34" charset="0"/>
              </a:rPr>
              <a:t>country,COUNT</a:t>
            </a:r>
            <a:r>
              <a:rPr lang="en-US" sz="1600" dirty="0">
                <a:latin typeface="Abadi" panose="020B0604020104020204" pitchFamily="34" charset="0"/>
              </a:rPr>
              <a:t>(1) AS </a:t>
            </a:r>
            <a:r>
              <a:rPr lang="en-US" sz="1600" dirty="0" err="1">
                <a:latin typeface="Abadi" panose="020B0604020104020204" pitchFamily="34" charset="0"/>
              </a:rPr>
              <a:t>total_participated_games</a:t>
            </a:r>
            <a:endParaRPr lang="en-US" sz="1600" dirty="0">
              <a:latin typeface="Abadi" panose="020B0604020104020204" pitchFamily="34" charset="0"/>
            </a:endParaRPr>
          </a:p>
          <a:p>
            <a:r>
              <a:rPr lang="en-US" sz="1600" dirty="0">
                <a:latin typeface="Abadi" panose="020B0604020104020204" pitchFamily="34" charset="0"/>
              </a:rPr>
              <a:t>FROM </a:t>
            </a:r>
          </a:p>
          <a:p>
            <a:r>
              <a:rPr lang="en-US" sz="1600" dirty="0">
                <a:latin typeface="Abadi" panose="020B0604020104020204" pitchFamily="34" charset="0"/>
              </a:rPr>
              <a:t>	countries</a:t>
            </a:r>
          </a:p>
          <a:p>
            <a:r>
              <a:rPr lang="en-US" sz="1600" dirty="0">
                <a:latin typeface="Abadi" panose="020B0604020104020204" pitchFamily="34" charset="0"/>
              </a:rPr>
              <a:t>GROUP BY</a:t>
            </a:r>
          </a:p>
          <a:p>
            <a:r>
              <a:rPr lang="en-US" sz="1600" dirty="0">
                <a:latin typeface="Abadi" panose="020B0604020104020204" pitchFamily="34" charset="0"/>
              </a:rPr>
              <a:t>	country</a:t>
            </a:r>
          </a:p>
          <a:p>
            <a:r>
              <a:rPr lang="en-US" sz="1600" dirty="0">
                <a:latin typeface="Abadi" panose="020B0604020104020204" pitchFamily="34" charset="0"/>
              </a:rPr>
              <a:t>)</a:t>
            </a:r>
          </a:p>
          <a:p>
            <a:r>
              <a:rPr lang="en-US" sz="1600" dirty="0">
                <a:latin typeface="Abadi" panose="020B0604020104020204" pitchFamily="34" charset="0"/>
              </a:rPr>
              <a:t>SELECT</a:t>
            </a:r>
          </a:p>
          <a:p>
            <a:r>
              <a:rPr lang="en-US" sz="1600" dirty="0">
                <a:latin typeface="Abadi" panose="020B0604020104020204" pitchFamily="34" charset="0"/>
              </a:rPr>
              <a:t>	cp.*</a:t>
            </a:r>
          </a:p>
          <a:p>
            <a:r>
              <a:rPr lang="en-US" sz="1600" dirty="0">
                <a:latin typeface="Abadi" panose="020B0604020104020204" pitchFamily="34" charset="0"/>
              </a:rPr>
              <a:t>FROM</a:t>
            </a:r>
          </a:p>
          <a:p>
            <a:r>
              <a:rPr lang="en-US" sz="1600" dirty="0">
                <a:latin typeface="Abadi" panose="020B0604020104020204" pitchFamily="34" charset="0"/>
              </a:rPr>
              <a:t>	</a:t>
            </a:r>
            <a:r>
              <a:rPr lang="en-US" sz="1600" dirty="0" err="1">
                <a:latin typeface="Abadi" panose="020B0604020104020204" pitchFamily="34" charset="0"/>
              </a:rPr>
              <a:t>countries_participated</a:t>
            </a:r>
            <a:r>
              <a:rPr lang="en-US" sz="1600" dirty="0">
                <a:latin typeface="Abadi" panose="020B0604020104020204" pitchFamily="34" charset="0"/>
              </a:rPr>
              <a:t> cp</a:t>
            </a:r>
          </a:p>
          <a:p>
            <a:r>
              <a:rPr lang="en-US" sz="1600" dirty="0">
                <a:latin typeface="Abadi" panose="020B0604020104020204" pitchFamily="34" charset="0"/>
              </a:rPr>
              <a:t>JOIN</a:t>
            </a:r>
          </a:p>
          <a:p>
            <a:r>
              <a:rPr lang="en-US" sz="1600" dirty="0">
                <a:latin typeface="Abadi" panose="020B0604020104020204" pitchFamily="34" charset="0"/>
              </a:rPr>
              <a:t>	</a:t>
            </a:r>
            <a:r>
              <a:rPr lang="en-US" sz="1600" dirty="0" err="1">
                <a:latin typeface="Abadi" panose="020B0604020104020204" pitchFamily="34" charset="0"/>
              </a:rPr>
              <a:t>tot_games</a:t>
            </a:r>
            <a:r>
              <a:rPr lang="en-US" sz="1600" dirty="0">
                <a:latin typeface="Abadi" panose="020B0604020104020204" pitchFamily="34" charset="0"/>
              </a:rPr>
              <a:t> </a:t>
            </a:r>
            <a:r>
              <a:rPr lang="en-US" sz="1600" dirty="0" err="1">
                <a:latin typeface="Abadi" panose="020B0604020104020204" pitchFamily="34" charset="0"/>
              </a:rPr>
              <a:t>tg</a:t>
            </a:r>
            <a:endParaRPr lang="en-US" sz="1600" dirty="0">
              <a:latin typeface="Abadi" panose="020B0604020104020204" pitchFamily="34" charset="0"/>
            </a:endParaRPr>
          </a:p>
          <a:p>
            <a:r>
              <a:rPr lang="en-US" sz="1600" dirty="0">
                <a:latin typeface="Abadi" panose="020B0604020104020204" pitchFamily="34" charset="0"/>
              </a:rPr>
              <a:t>ON </a:t>
            </a:r>
          </a:p>
          <a:p>
            <a:r>
              <a:rPr lang="en-US" sz="1600" dirty="0">
                <a:latin typeface="Abadi" panose="020B0604020104020204" pitchFamily="34" charset="0"/>
              </a:rPr>
              <a:t>	</a:t>
            </a:r>
            <a:r>
              <a:rPr lang="en-US" sz="1600" dirty="0" err="1">
                <a:latin typeface="Abadi" panose="020B0604020104020204" pitchFamily="34" charset="0"/>
              </a:rPr>
              <a:t>cp.total_participated_games</a:t>
            </a:r>
            <a:r>
              <a:rPr lang="en-US" sz="1600" dirty="0">
                <a:latin typeface="Abadi" panose="020B0604020104020204" pitchFamily="34" charset="0"/>
              </a:rPr>
              <a:t> = </a:t>
            </a:r>
            <a:r>
              <a:rPr lang="en-US" sz="1600" dirty="0" err="1">
                <a:latin typeface="Abadi" panose="020B0604020104020204" pitchFamily="34" charset="0"/>
              </a:rPr>
              <a:t>tg.total_games</a:t>
            </a:r>
            <a:endParaRPr lang="en-US" sz="1600" dirty="0">
              <a:latin typeface="Abadi" panose="020B0604020104020204" pitchFamily="34" charset="0"/>
            </a:endParaRPr>
          </a:p>
          <a:p>
            <a:r>
              <a:rPr lang="en-US" sz="1600" dirty="0">
                <a:latin typeface="Abadi" panose="020B0604020104020204" pitchFamily="34" charset="0"/>
              </a:rPr>
              <a:t>ORDER BY</a:t>
            </a:r>
          </a:p>
          <a:p>
            <a:r>
              <a:rPr lang="en-US" sz="1600" dirty="0">
                <a:latin typeface="Abadi" panose="020B0604020104020204" pitchFamily="34" charset="0"/>
              </a:rPr>
              <a:t>	1;</a:t>
            </a:r>
          </a:p>
        </p:txBody>
      </p:sp>
      <p:sp>
        <p:nvSpPr>
          <p:cNvPr id="18" name="TextBox 17">
            <a:extLst>
              <a:ext uri="{FF2B5EF4-FFF2-40B4-BE49-F238E27FC236}">
                <a16:creationId xmlns:a16="http://schemas.microsoft.com/office/drawing/2014/main" id="{B8012DD4-DEB6-9F41-C926-96C532C4ED27}"/>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10" name="Picture 9" descr="A screenshot of a computer&#10;&#10;Description automatically generated">
            <a:extLst>
              <a:ext uri="{FF2B5EF4-FFF2-40B4-BE49-F238E27FC236}">
                <a16:creationId xmlns:a16="http://schemas.microsoft.com/office/drawing/2014/main" id="{01AFE90B-12C2-28BD-21B3-78C8E7117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5973" y="1820825"/>
            <a:ext cx="8762338" cy="5380075"/>
          </a:xfrm>
          <a:prstGeom prst="rect">
            <a:avLst/>
          </a:prstGeom>
        </p:spPr>
      </p:pic>
    </p:spTree>
    <p:extLst>
      <p:ext uri="{BB962C8B-B14F-4D97-AF65-F5344CB8AC3E}">
        <p14:creationId xmlns:p14="http://schemas.microsoft.com/office/powerpoint/2010/main" val="73771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3F83A-9FE0-902D-7386-F20D5530457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A411CA8-BCA4-B940-E142-6B43CB9E9FBD}"/>
              </a:ext>
            </a:extLst>
          </p:cNvPr>
          <p:cNvSpPr/>
          <p:nvPr/>
        </p:nvSpPr>
        <p:spPr>
          <a:xfrm>
            <a:off x="0" y="5310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dirty="0"/>
          </a:p>
        </p:txBody>
      </p:sp>
      <p:sp>
        <p:nvSpPr>
          <p:cNvPr id="3" name="Freeform 3">
            <a:extLst>
              <a:ext uri="{FF2B5EF4-FFF2-40B4-BE49-F238E27FC236}">
                <a16:creationId xmlns:a16="http://schemas.microsoft.com/office/drawing/2014/main" id="{0ECD5F50-23E4-6888-5F3A-7183CEB8B81D}"/>
              </a:ext>
            </a:extLst>
          </p:cNvPr>
          <p:cNvSpPr/>
          <p:nvPr/>
        </p:nvSpPr>
        <p:spPr>
          <a:xfrm rot="2699999">
            <a:off x="9094842" y="8606476"/>
            <a:ext cx="1936444" cy="2818321"/>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a:extLst>
              <a:ext uri="{FF2B5EF4-FFF2-40B4-BE49-F238E27FC236}">
                <a16:creationId xmlns:a16="http://schemas.microsoft.com/office/drawing/2014/main" id="{5F81A209-E8A0-700E-6139-2522A42B17E3}"/>
              </a:ext>
            </a:extLst>
          </p:cNvPr>
          <p:cNvGrpSpPr/>
          <p:nvPr/>
        </p:nvGrpSpPr>
        <p:grpSpPr>
          <a:xfrm>
            <a:off x="-1281192" y="10096500"/>
            <a:ext cx="10806192" cy="360215"/>
            <a:chOff x="0" y="0"/>
            <a:chExt cx="3006361" cy="202539"/>
          </a:xfrm>
        </p:grpSpPr>
        <p:sp>
          <p:nvSpPr>
            <p:cNvPr id="8" name="Freeform 8">
              <a:extLst>
                <a:ext uri="{FF2B5EF4-FFF2-40B4-BE49-F238E27FC236}">
                  <a16:creationId xmlns:a16="http://schemas.microsoft.com/office/drawing/2014/main" id="{F0124B38-AF15-0701-F761-3AF73723BCC8}"/>
                </a:ext>
              </a:extLst>
            </p:cNvPr>
            <p:cNvSpPr/>
            <p:nvPr/>
          </p:nvSpPr>
          <p:spPr>
            <a:xfrm>
              <a:off x="0" y="0"/>
              <a:ext cx="3006361" cy="202539"/>
            </a:xfrm>
            <a:custGeom>
              <a:avLst/>
              <a:gdLst/>
              <a:ahLst/>
              <a:cxnLst/>
              <a:rect l="l" t="t" r="r" b="b"/>
              <a:pathLst>
                <a:path w="3006361" h="202539">
                  <a:moveTo>
                    <a:pt x="0" y="0"/>
                  </a:moveTo>
                  <a:lnTo>
                    <a:pt x="3006361" y="0"/>
                  </a:lnTo>
                  <a:lnTo>
                    <a:pt x="3006361" y="202539"/>
                  </a:lnTo>
                  <a:lnTo>
                    <a:pt x="0" y="202539"/>
                  </a:lnTo>
                  <a:close/>
                </a:path>
              </a:pathLst>
            </a:custGeom>
            <a:solidFill>
              <a:srgbClr val="D24339"/>
            </a:solidFill>
          </p:spPr>
          <p:txBody>
            <a:bodyPr/>
            <a:lstStyle/>
            <a:p>
              <a:endParaRPr lang="en-US"/>
            </a:p>
          </p:txBody>
        </p:sp>
        <p:sp>
          <p:nvSpPr>
            <p:cNvPr id="9" name="TextBox 9">
              <a:extLst>
                <a:ext uri="{FF2B5EF4-FFF2-40B4-BE49-F238E27FC236}">
                  <a16:creationId xmlns:a16="http://schemas.microsoft.com/office/drawing/2014/main" id="{4F880CD0-0BAE-106C-0458-2FC3846A4B6E}"/>
                </a:ext>
              </a:extLst>
            </p:cNvPr>
            <p:cNvSpPr txBox="1"/>
            <p:nvPr/>
          </p:nvSpPr>
          <p:spPr>
            <a:xfrm>
              <a:off x="0" y="-47625"/>
              <a:ext cx="3006361" cy="25016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a:extLst>
              <a:ext uri="{FF2B5EF4-FFF2-40B4-BE49-F238E27FC236}">
                <a16:creationId xmlns:a16="http://schemas.microsoft.com/office/drawing/2014/main" id="{9E7CEAD2-A868-3E2C-4A4D-FDE2E2FDF04A}"/>
              </a:ext>
            </a:extLst>
          </p:cNvPr>
          <p:cNvSpPr/>
          <p:nvPr/>
        </p:nvSpPr>
        <p:spPr>
          <a:xfrm>
            <a:off x="-751877" y="-641080"/>
            <a:ext cx="1263616" cy="1928253"/>
          </a:xfrm>
          <a:custGeom>
            <a:avLst/>
            <a:gdLst/>
            <a:ahLst/>
            <a:cxnLst/>
            <a:rect l="l" t="t" r="r" b="b"/>
            <a:pathLst>
              <a:path w="3239470" h="4114800">
                <a:moveTo>
                  <a:pt x="0" y="0"/>
                </a:moveTo>
                <a:lnTo>
                  <a:pt x="3239470" y="0"/>
                </a:lnTo>
                <a:lnTo>
                  <a:pt x="323947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13">
            <a:extLst>
              <a:ext uri="{FF2B5EF4-FFF2-40B4-BE49-F238E27FC236}">
                <a16:creationId xmlns:a16="http://schemas.microsoft.com/office/drawing/2014/main" id="{81FE7C9D-27CB-B2E9-B344-F4D15F7B0247}"/>
              </a:ext>
            </a:extLst>
          </p:cNvPr>
          <p:cNvSpPr txBox="1"/>
          <p:nvPr/>
        </p:nvSpPr>
        <p:spPr>
          <a:xfrm>
            <a:off x="2743200" y="340740"/>
            <a:ext cx="5181600" cy="1064522"/>
          </a:xfrm>
          <a:prstGeom prst="rect">
            <a:avLst/>
          </a:prstGeom>
        </p:spPr>
        <p:txBody>
          <a:bodyPr wrap="square" lIns="0" tIns="0" rIns="0" bIns="0" rtlCol="0" anchor="t">
            <a:spAutoFit/>
          </a:bodyPr>
          <a:lstStyle/>
          <a:p>
            <a:pPr algn="l">
              <a:lnSpc>
                <a:spcPts val="9353"/>
              </a:lnSpc>
              <a:spcBef>
                <a:spcPct val="0"/>
              </a:spcBef>
            </a:pPr>
            <a:endParaRPr lang="en-US" sz="4800" dirty="0">
              <a:solidFill>
                <a:srgbClr val="054B91"/>
              </a:solidFill>
              <a:latin typeface="Abadi" panose="020B0604020104020204" pitchFamily="34" charset="0"/>
              <a:ea typeface="Bold Ink"/>
              <a:cs typeface="Bold Ink"/>
              <a:sym typeface="Bold Ink"/>
            </a:endParaRPr>
          </a:p>
        </p:txBody>
      </p:sp>
      <p:sp>
        <p:nvSpPr>
          <p:cNvPr id="13" name="TextBox 12">
            <a:extLst>
              <a:ext uri="{FF2B5EF4-FFF2-40B4-BE49-F238E27FC236}">
                <a16:creationId xmlns:a16="http://schemas.microsoft.com/office/drawing/2014/main" id="{59281C2D-0C10-AAFC-C12C-98D82F59B110}"/>
              </a:ext>
            </a:extLst>
          </p:cNvPr>
          <p:cNvSpPr txBox="1"/>
          <p:nvPr/>
        </p:nvSpPr>
        <p:spPr>
          <a:xfrm>
            <a:off x="511738" y="448008"/>
            <a:ext cx="12899461" cy="461665"/>
          </a:xfrm>
          <a:prstGeom prst="rect">
            <a:avLst/>
          </a:prstGeom>
          <a:noFill/>
        </p:spPr>
        <p:txBody>
          <a:bodyPr wrap="square" rtlCol="0">
            <a:spAutoFit/>
          </a:bodyPr>
          <a:lstStyle/>
          <a:p>
            <a:r>
              <a:rPr lang="en-US" sz="2400" dirty="0">
                <a:latin typeface="Abadi" panose="020B0604020104020204" pitchFamily="34" charset="0"/>
              </a:rPr>
              <a:t>6. Identify the sport which was played in all summer </a:t>
            </a:r>
            <a:r>
              <a:rPr lang="en-US" sz="2400" dirty="0" err="1">
                <a:latin typeface="Abadi" panose="020B0604020104020204" pitchFamily="34" charset="0"/>
              </a:rPr>
              <a:t>olympics</a:t>
            </a:r>
            <a:r>
              <a:rPr lang="en-US" sz="2000" dirty="0">
                <a:latin typeface="Abadi" panose="020B0604020104020204" pitchFamily="34" charset="0"/>
              </a:rPr>
              <a:t>.</a:t>
            </a:r>
          </a:p>
        </p:txBody>
      </p:sp>
      <p:sp>
        <p:nvSpPr>
          <p:cNvPr id="14" name="TextBox 13">
            <a:extLst>
              <a:ext uri="{FF2B5EF4-FFF2-40B4-BE49-F238E27FC236}">
                <a16:creationId xmlns:a16="http://schemas.microsoft.com/office/drawing/2014/main" id="{8C3CB4A1-00D0-2406-5A5C-49E7DC24E574}"/>
              </a:ext>
            </a:extLst>
          </p:cNvPr>
          <p:cNvSpPr txBox="1"/>
          <p:nvPr/>
        </p:nvSpPr>
        <p:spPr>
          <a:xfrm>
            <a:off x="511738" y="988424"/>
            <a:ext cx="7413062" cy="9510296"/>
          </a:xfrm>
          <a:prstGeom prst="rect">
            <a:avLst/>
          </a:prstGeom>
          <a:noFill/>
        </p:spPr>
        <p:txBody>
          <a:bodyPr wrap="square" rtlCol="0">
            <a:spAutoFit/>
          </a:bodyPr>
          <a:lstStyle/>
          <a:p>
            <a:r>
              <a:rPr lang="en-US" dirty="0">
                <a:latin typeface="Abadi" panose="020B0604020104020204" pitchFamily="34" charset="0"/>
              </a:rPr>
              <a:t>WITH t1 AS (</a:t>
            </a:r>
          </a:p>
          <a:p>
            <a:r>
              <a:rPr lang="en-US" dirty="0">
                <a:latin typeface="Abadi" panose="020B0604020104020204" pitchFamily="34" charset="0"/>
              </a:rPr>
              <a:t>SELECT</a:t>
            </a:r>
          </a:p>
          <a:p>
            <a:r>
              <a:rPr lang="en-US" dirty="0">
                <a:latin typeface="Abadi" panose="020B0604020104020204" pitchFamily="34" charset="0"/>
              </a:rPr>
              <a:t>	COUNT(DISTINCT games) AS </a:t>
            </a:r>
            <a:r>
              <a:rPr lang="en-US" dirty="0" err="1">
                <a:latin typeface="Abadi" panose="020B0604020104020204" pitchFamily="34" charset="0"/>
              </a:rPr>
              <a:t>total_games</a:t>
            </a:r>
            <a:endParaRPr lang="en-US" dirty="0">
              <a:latin typeface="Abadi" panose="020B0604020104020204" pitchFamily="34" charset="0"/>
            </a:endParaRPr>
          </a:p>
          <a:p>
            <a:r>
              <a:rPr lang="en-US" dirty="0">
                <a:latin typeface="Abadi" panose="020B0604020104020204" pitchFamily="34" charset="0"/>
              </a:rPr>
              <a:t>FROM </a:t>
            </a:r>
          </a:p>
          <a:p>
            <a:r>
              <a:rPr lang="en-US" dirty="0">
                <a:latin typeface="Abadi" panose="020B0604020104020204" pitchFamily="34" charset="0"/>
              </a:rPr>
              <a:t>	</a:t>
            </a:r>
            <a:r>
              <a:rPr lang="en-US" dirty="0" err="1">
                <a:latin typeface="Abadi" panose="020B0604020104020204" pitchFamily="34" charset="0"/>
              </a:rPr>
              <a:t>olympics_history</a:t>
            </a:r>
            <a:endParaRPr lang="en-US" dirty="0">
              <a:latin typeface="Abadi" panose="020B0604020104020204" pitchFamily="34" charset="0"/>
            </a:endParaRPr>
          </a:p>
          <a:p>
            <a:r>
              <a:rPr lang="en-US" dirty="0">
                <a:latin typeface="Abadi" panose="020B0604020104020204" pitchFamily="34" charset="0"/>
              </a:rPr>
              <a:t>WHERE</a:t>
            </a:r>
          </a:p>
          <a:p>
            <a:r>
              <a:rPr lang="en-US" dirty="0">
                <a:latin typeface="Abadi" panose="020B0604020104020204" pitchFamily="34" charset="0"/>
              </a:rPr>
              <a:t>	season = 'Summer'</a:t>
            </a:r>
          </a:p>
          <a:p>
            <a:r>
              <a:rPr lang="en-US" dirty="0">
                <a:latin typeface="Abadi" panose="020B0604020104020204" pitchFamily="34" charset="0"/>
              </a:rPr>
              <a:t>	),</a:t>
            </a:r>
          </a:p>
          <a:p>
            <a:r>
              <a:rPr lang="en-US" dirty="0">
                <a:latin typeface="Abadi" panose="020B0604020104020204" pitchFamily="34" charset="0"/>
              </a:rPr>
              <a:t>t2 AS (</a:t>
            </a:r>
          </a:p>
          <a:p>
            <a:r>
              <a:rPr lang="en-US" dirty="0">
                <a:latin typeface="Abadi" panose="020B0604020104020204" pitchFamily="34" charset="0"/>
              </a:rPr>
              <a:t>SELECT </a:t>
            </a:r>
          </a:p>
          <a:p>
            <a:r>
              <a:rPr lang="en-US" dirty="0">
                <a:latin typeface="Abadi" panose="020B0604020104020204" pitchFamily="34" charset="0"/>
              </a:rPr>
              <a:t>	DISTINCT </a:t>
            </a:r>
            <a:r>
              <a:rPr lang="en-US" dirty="0" err="1">
                <a:latin typeface="Abadi" panose="020B0604020104020204" pitchFamily="34" charset="0"/>
              </a:rPr>
              <a:t>sport,games</a:t>
            </a:r>
            <a:endParaRPr lang="en-US" dirty="0">
              <a:latin typeface="Abadi" panose="020B0604020104020204" pitchFamily="34" charset="0"/>
            </a:endParaRPr>
          </a:p>
          <a:p>
            <a:r>
              <a:rPr lang="en-US" dirty="0">
                <a:latin typeface="Abadi" panose="020B0604020104020204" pitchFamily="34" charset="0"/>
              </a:rPr>
              <a:t>FROM </a:t>
            </a:r>
          </a:p>
          <a:p>
            <a:r>
              <a:rPr lang="en-US" dirty="0">
                <a:latin typeface="Abadi" panose="020B0604020104020204" pitchFamily="34" charset="0"/>
              </a:rPr>
              <a:t>	</a:t>
            </a:r>
            <a:r>
              <a:rPr lang="en-US" dirty="0" err="1">
                <a:latin typeface="Abadi" panose="020B0604020104020204" pitchFamily="34" charset="0"/>
              </a:rPr>
              <a:t>olympics_history</a:t>
            </a:r>
            <a:endParaRPr lang="en-US" dirty="0">
              <a:latin typeface="Abadi" panose="020B0604020104020204" pitchFamily="34" charset="0"/>
            </a:endParaRPr>
          </a:p>
          <a:p>
            <a:r>
              <a:rPr lang="en-US" dirty="0">
                <a:latin typeface="Abadi" panose="020B0604020104020204" pitchFamily="34" charset="0"/>
              </a:rPr>
              <a:t>WHERE</a:t>
            </a:r>
          </a:p>
          <a:p>
            <a:r>
              <a:rPr lang="en-US" dirty="0">
                <a:latin typeface="Abadi" panose="020B0604020104020204" pitchFamily="34" charset="0"/>
              </a:rPr>
              <a:t>	season = 'Summer'</a:t>
            </a:r>
          </a:p>
          <a:p>
            <a:r>
              <a:rPr lang="en-US" dirty="0">
                <a:latin typeface="Abadi" panose="020B0604020104020204" pitchFamily="34" charset="0"/>
              </a:rPr>
              <a:t>ORDER BY </a:t>
            </a:r>
          </a:p>
          <a:p>
            <a:r>
              <a:rPr lang="en-US" dirty="0">
                <a:latin typeface="Abadi" panose="020B0604020104020204" pitchFamily="34" charset="0"/>
              </a:rPr>
              <a:t>	games</a:t>
            </a:r>
          </a:p>
          <a:p>
            <a:r>
              <a:rPr lang="en-US" dirty="0">
                <a:latin typeface="Abadi" panose="020B0604020104020204" pitchFamily="34" charset="0"/>
              </a:rPr>
              <a:t>),</a:t>
            </a:r>
          </a:p>
          <a:p>
            <a:r>
              <a:rPr lang="en-US" dirty="0">
                <a:latin typeface="Abadi" panose="020B0604020104020204" pitchFamily="34" charset="0"/>
              </a:rPr>
              <a:t>t3 AS (</a:t>
            </a:r>
          </a:p>
          <a:p>
            <a:r>
              <a:rPr lang="en-US" dirty="0">
                <a:latin typeface="Abadi" panose="020B0604020104020204" pitchFamily="34" charset="0"/>
              </a:rPr>
              <a:t>SELECT </a:t>
            </a:r>
          </a:p>
          <a:p>
            <a:r>
              <a:rPr lang="en-US" dirty="0">
                <a:latin typeface="Abadi" panose="020B0604020104020204" pitchFamily="34" charset="0"/>
              </a:rPr>
              <a:t>	sport , COUNT(games) AS </a:t>
            </a:r>
            <a:r>
              <a:rPr lang="en-US" dirty="0" err="1">
                <a:latin typeface="Abadi" panose="020B0604020104020204" pitchFamily="34" charset="0"/>
              </a:rPr>
              <a:t>no_of_games</a:t>
            </a:r>
            <a:endParaRPr lang="en-US" dirty="0">
              <a:latin typeface="Abadi" panose="020B0604020104020204" pitchFamily="34" charset="0"/>
            </a:endParaRPr>
          </a:p>
          <a:p>
            <a:r>
              <a:rPr lang="en-US" dirty="0">
                <a:latin typeface="Abadi" panose="020B0604020104020204" pitchFamily="34" charset="0"/>
              </a:rPr>
              <a:t>FROM</a:t>
            </a:r>
          </a:p>
          <a:p>
            <a:r>
              <a:rPr lang="en-US" dirty="0">
                <a:latin typeface="Abadi" panose="020B0604020104020204" pitchFamily="34" charset="0"/>
              </a:rPr>
              <a:t>	t2</a:t>
            </a:r>
          </a:p>
          <a:p>
            <a:r>
              <a:rPr lang="en-US" dirty="0">
                <a:latin typeface="Abadi" panose="020B0604020104020204" pitchFamily="34" charset="0"/>
              </a:rPr>
              <a:t>GROUP BY </a:t>
            </a:r>
          </a:p>
          <a:p>
            <a:r>
              <a:rPr lang="en-US" dirty="0">
                <a:latin typeface="Abadi" panose="020B0604020104020204" pitchFamily="34" charset="0"/>
              </a:rPr>
              <a:t>	sport)</a:t>
            </a:r>
          </a:p>
          <a:p>
            <a:r>
              <a:rPr lang="en-US" dirty="0">
                <a:latin typeface="Abadi" panose="020B0604020104020204" pitchFamily="34" charset="0"/>
              </a:rPr>
              <a:t>SELECT</a:t>
            </a:r>
          </a:p>
          <a:p>
            <a:r>
              <a:rPr lang="en-US" dirty="0">
                <a:latin typeface="Abadi" panose="020B0604020104020204" pitchFamily="34" charset="0"/>
              </a:rPr>
              <a:t>	t3.sport,t3.no_of_games,t1.total_games</a:t>
            </a:r>
          </a:p>
          <a:p>
            <a:r>
              <a:rPr lang="en-US" dirty="0">
                <a:latin typeface="Abadi" panose="020B0604020104020204" pitchFamily="34" charset="0"/>
              </a:rPr>
              <a:t>FROM </a:t>
            </a:r>
          </a:p>
          <a:p>
            <a:r>
              <a:rPr lang="en-US" dirty="0">
                <a:latin typeface="Abadi" panose="020B0604020104020204" pitchFamily="34" charset="0"/>
              </a:rPr>
              <a:t>	t3</a:t>
            </a:r>
          </a:p>
          <a:p>
            <a:r>
              <a:rPr lang="en-US" dirty="0">
                <a:latin typeface="Abadi" panose="020B0604020104020204" pitchFamily="34" charset="0"/>
              </a:rPr>
              <a:t>JOIN</a:t>
            </a:r>
          </a:p>
          <a:p>
            <a:r>
              <a:rPr lang="en-US" dirty="0">
                <a:latin typeface="Abadi" panose="020B0604020104020204" pitchFamily="34" charset="0"/>
              </a:rPr>
              <a:t>	t1</a:t>
            </a:r>
          </a:p>
          <a:p>
            <a:r>
              <a:rPr lang="en-US" dirty="0">
                <a:latin typeface="Abadi" panose="020B0604020104020204" pitchFamily="34" charset="0"/>
              </a:rPr>
              <a:t>ON</a:t>
            </a:r>
          </a:p>
          <a:p>
            <a:r>
              <a:rPr lang="en-US" dirty="0">
                <a:latin typeface="Abadi" panose="020B0604020104020204" pitchFamily="34" charset="0"/>
              </a:rPr>
              <a:t>	t3.no_of_games = t1.total_games ;</a:t>
            </a:r>
          </a:p>
        </p:txBody>
      </p:sp>
      <p:sp>
        <p:nvSpPr>
          <p:cNvPr id="18" name="TextBox 17">
            <a:extLst>
              <a:ext uri="{FF2B5EF4-FFF2-40B4-BE49-F238E27FC236}">
                <a16:creationId xmlns:a16="http://schemas.microsoft.com/office/drawing/2014/main" id="{3C477564-7D77-F685-6526-E829D3514F04}"/>
              </a:ext>
            </a:extLst>
          </p:cNvPr>
          <p:cNvSpPr txBox="1"/>
          <p:nvPr/>
        </p:nvSpPr>
        <p:spPr>
          <a:xfrm>
            <a:off x="8839200" y="1345168"/>
            <a:ext cx="990600" cy="369332"/>
          </a:xfrm>
          <a:prstGeom prst="rect">
            <a:avLst/>
          </a:prstGeom>
          <a:noFill/>
        </p:spPr>
        <p:txBody>
          <a:bodyPr wrap="square" rtlCol="0">
            <a:spAutoFit/>
          </a:bodyPr>
          <a:lstStyle/>
          <a:p>
            <a:r>
              <a:rPr lang="en-US" dirty="0">
                <a:latin typeface="Abadi" panose="020B0604020104020204" pitchFamily="34" charset="0"/>
              </a:rPr>
              <a:t>Output:</a:t>
            </a:r>
          </a:p>
        </p:txBody>
      </p:sp>
      <p:pic>
        <p:nvPicPr>
          <p:cNvPr id="6" name="Picture 5" descr="A screenshot of a computer&#10;&#10;Description automatically generated">
            <a:extLst>
              <a:ext uri="{FF2B5EF4-FFF2-40B4-BE49-F238E27FC236}">
                <a16:creationId xmlns:a16="http://schemas.microsoft.com/office/drawing/2014/main" id="{86B98480-C079-BEAD-691A-C34BE1AE67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1734065"/>
            <a:ext cx="9414113" cy="5781494"/>
          </a:xfrm>
          <a:prstGeom prst="rect">
            <a:avLst/>
          </a:prstGeom>
        </p:spPr>
      </p:pic>
    </p:spTree>
    <p:extLst>
      <p:ext uri="{BB962C8B-B14F-4D97-AF65-F5344CB8AC3E}">
        <p14:creationId xmlns:p14="http://schemas.microsoft.com/office/powerpoint/2010/main" val="2378729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TotalTime>
  <Words>3298</Words>
  <Application>Microsoft Office PowerPoint</Application>
  <PresentationFormat>Custom</PresentationFormat>
  <Paragraphs>588</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Poppins</vt:lpstr>
      <vt:lpstr>Arial</vt:lpstr>
      <vt:lpstr>Calibri</vt:lpstr>
      <vt:lpstr>Aptos</vt:lpstr>
      <vt:lpstr>Bold Ink</vt:lpstr>
      <vt:lpstr>Abadi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Olympic Games Presentation</dc:title>
  <cp:lastModifiedBy>Muhammad Zilany</cp:lastModifiedBy>
  <cp:revision>17</cp:revision>
  <dcterms:created xsi:type="dcterms:W3CDTF">2006-08-16T00:00:00Z</dcterms:created>
  <dcterms:modified xsi:type="dcterms:W3CDTF">2025-01-11T06:10:16Z</dcterms:modified>
  <dc:identifier>DAGbxAdbmLw</dc:identifier>
</cp:coreProperties>
</file>