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amati, Girish" initials="KG" lastIdx="1" clrIdx="0">
    <p:extLst>
      <p:ext uri="{19B8F6BF-5375-455C-9EA6-DF929625EA0E}">
        <p15:presenceInfo xmlns:p15="http://schemas.microsoft.com/office/powerpoint/2012/main" userId="S::G000021@uniper.energy::2d6dd51e-2b82-43a3-ba9a-ceb0ee6a1d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40A12-C784-4E63-A165-BE2B56140D0A}" v="87" dt="2020-07-03T10:43:42.096"/>
    <p1510:client id="{8F78DECF-CF1E-47BB-89FB-71863F36F794}" v="21" dt="2021-01-28T16:14:11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D3080-5B97-43BF-B01D-61E386B79C30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BEA43-5F0D-4CAF-A5F9-8E94A21B4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160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Menion</a:t>
            </a:r>
            <a:r>
              <a:rPr lang="en-US" dirty="0"/>
              <a:t>- </a:t>
            </a:r>
            <a:r>
              <a:rPr lang="en-US" dirty="0" err="1"/>
              <a:t>kubenet</a:t>
            </a:r>
            <a:r>
              <a:rPr lang="en-US" dirty="0"/>
              <a:t> , calico n/w policy, POD </a:t>
            </a:r>
            <a:r>
              <a:rPr lang="en-US" dirty="0" err="1"/>
              <a:t>ip</a:t>
            </a:r>
            <a:r>
              <a:rPr lang="en-US" dirty="0"/>
              <a:t> allocation, Integrated </a:t>
            </a:r>
            <a:r>
              <a:rPr lang="en-US" dirty="0" err="1"/>
              <a:t>Vnet</a:t>
            </a:r>
            <a:r>
              <a:rPr lang="en-US" dirty="0"/>
              <a:t>(custom </a:t>
            </a:r>
            <a:r>
              <a:rPr lang="en-US" dirty="0" err="1"/>
              <a:t>VNet</a:t>
            </a:r>
            <a:r>
              <a:rPr lang="en-US" dirty="0"/>
              <a:t>) and Enable Virtual Nodes(capacity planning) – Subnet cannot be expanded but </a:t>
            </a:r>
            <a:r>
              <a:rPr lang="en-US" dirty="0" err="1"/>
              <a:t>Vnet</a:t>
            </a:r>
            <a:r>
              <a:rPr lang="en-US" dirty="0"/>
              <a:t> can be, CIA(confidentiality), Data Privacy(high sec), Preprod- how many cluster we will run ?, On Premise Connectivity(FCR) – whether we will give subnet access completely(can we have PROXY ),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E554C-6784-47CD-9324-AFEDFE63CD4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55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6129-A7BA-4832-8DBD-408BC00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2CC2D-619B-4745-93BD-892BFFCB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7441-7C0F-4CEC-9237-D4D94930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9461-1595-452D-AF26-BD15442F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B3846-F413-4B45-8560-57B8CAF9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35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D68B-4B08-4B7E-AD8A-5B184F3D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C280A-E9D3-4F49-A121-088F5CCE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6A93-8B96-481F-A90A-EC72CAB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2EF-C6A4-46C5-A7C0-2E84E02C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FA9E-02DC-4DDC-8831-204ADBA2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56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EB3F7-90D6-4DAA-AA2A-03747210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F30C1-1281-4355-B09C-35B3F0BE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14C9-7E6D-476E-A47E-88A0AD5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8305-F43B-4182-A47A-00AE11B7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066B-0128-4CA7-83AB-6638B820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9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67AD-335A-420A-82DF-CE9C232A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9F4-96D8-4A61-8675-CD5EF428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CDC0-B856-4077-89F7-636DD2C9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60EB-BFD2-4F5C-8523-4C5276AE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9BE3-FBDB-49CD-9F84-5A794FB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389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9554-AB3F-4760-82D7-FCC33F86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C4A0-939A-4A22-A4D8-72634778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47E5-AA5E-435F-9FBB-A60E09EA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3B14-4E7E-4688-A78B-F2D52185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9661-F42A-43DC-977D-3C9FA934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0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C4DF-54AB-4401-AA2B-2FAF6A49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81A6-E8B8-4083-BD13-2A46403FD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3FD31-4689-412F-A8A1-DD7006715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1ECAD-0B63-4450-860D-44B33DB2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DD8A0-2E14-48E4-8DA6-C195A1CF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4590-E8F0-4058-93AE-43DF726A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08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696D-B3A3-4B97-ABA4-79DB8188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9B61E-D1F2-48DB-BF65-BC1AEFD2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4196-42DD-4CD4-B787-A5FEB5F8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72B6A-875F-400F-A3EB-0BBF34A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55F4C-8E57-4AEF-B0FE-DDD5B04D8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B607-34C7-4719-9CB5-82B23CD9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1B3F-C184-4FD2-801A-B0EB3C02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1CE96-2EED-4F6A-84DA-CA676F43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8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179E-2937-4A32-A5BA-67745E6A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7E8A1-6427-4042-AEEB-E7E2A06E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9994-E213-4D20-95B3-5DC3D5F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CEDEE-6865-4F84-B0E7-B3AAB900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2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201A5-972F-455D-9608-7FDACB7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21D97-57A0-4A19-90D6-2D51B382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DAFC-3E93-438B-BDD2-E598EA48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67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61DD-3ED7-4B1A-A9A7-A3A693AD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5C1E-6B80-4FA7-B57E-EE88221B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47538-575C-43CF-8A6B-204F6C94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D110B-59A3-4A18-AAE9-878B638C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B89B-D577-4639-90D4-A2D1F172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1C76-7E56-4BA8-A708-855E13F9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5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3ED6-67E3-42EE-BAE5-4371FE5D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87458-2D2C-4DBD-B6C2-CE62D88F6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2B0B7-182B-44AF-9D06-AF4F4B86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3EC13-8992-4FB3-803D-FB3B083A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9ACE-4700-46E8-A9FD-C8C8012C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5A72-5585-4042-92B8-FE4590FF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A9E4-FEDF-4950-AA57-316BD356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3C5F-F732-4A3F-B07B-977712709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D32D-4EFC-40A0-87B8-0C4FDD7D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09BF-EFAF-48CB-9CDD-2C9DE37E7572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22CB-76F5-4540-BA84-7CAD82AD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4C7A-C93C-4322-B422-6D5DFF306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2DDF-E401-4252-B9E2-14FBA98C6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8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image" Target="../media/image44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8.svg"/><Relationship Id="rId15" Type="http://schemas.openxmlformats.org/officeDocument/2006/relationships/image" Target="../media/image19.svg"/><Relationship Id="rId23" Type="http://schemas.openxmlformats.org/officeDocument/2006/relationships/image" Target="../media/image27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45.png"/><Relationship Id="rId3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F2D9C0F-48AF-4391-831F-4C0F7AB2CDFD}"/>
              </a:ext>
            </a:extLst>
          </p:cNvPr>
          <p:cNvSpPr/>
          <p:nvPr/>
        </p:nvSpPr>
        <p:spPr>
          <a:xfrm>
            <a:off x="1133092" y="59737"/>
            <a:ext cx="10077206" cy="65162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BDA7FF-5991-4C2B-819A-E32A5E81B11F}"/>
              </a:ext>
            </a:extLst>
          </p:cNvPr>
          <p:cNvSpPr/>
          <p:nvPr/>
        </p:nvSpPr>
        <p:spPr>
          <a:xfrm>
            <a:off x="1929297" y="125324"/>
            <a:ext cx="8632014" cy="596011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5DACFD-7BC1-43D8-9B07-F0CB03BD0FC9}"/>
              </a:ext>
            </a:extLst>
          </p:cNvPr>
          <p:cNvSpPr/>
          <p:nvPr/>
        </p:nvSpPr>
        <p:spPr>
          <a:xfrm>
            <a:off x="5249893" y="182466"/>
            <a:ext cx="5084731" cy="58077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6D9FBF-41B2-4C9C-BC12-68B1533BAAF5}"/>
              </a:ext>
            </a:extLst>
          </p:cNvPr>
          <p:cNvSpPr/>
          <p:nvPr/>
        </p:nvSpPr>
        <p:spPr>
          <a:xfrm>
            <a:off x="6219440" y="257521"/>
            <a:ext cx="3705841" cy="17424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039DD3-09E5-4E7F-A3A1-D8E3174005DB}"/>
              </a:ext>
            </a:extLst>
          </p:cNvPr>
          <p:cNvSpPr/>
          <p:nvPr/>
        </p:nvSpPr>
        <p:spPr>
          <a:xfrm>
            <a:off x="7172096" y="391538"/>
            <a:ext cx="2646052" cy="129404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45D6EC2-44A0-4BF3-94F2-7869C997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00" y="545146"/>
            <a:ext cx="385075" cy="37860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EA04F6-12B2-49A2-A172-C7BEEACD60BF}"/>
              </a:ext>
            </a:extLst>
          </p:cNvPr>
          <p:cNvSpPr/>
          <p:nvPr/>
        </p:nvSpPr>
        <p:spPr>
          <a:xfrm>
            <a:off x="2923559" y="1047750"/>
            <a:ext cx="1972291" cy="2800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A0EE7F-CFAF-444C-911B-749277CC5E1A}"/>
              </a:ext>
            </a:extLst>
          </p:cNvPr>
          <p:cNvSpPr/>
          <p:nvPr/>
        </p:nvSpPr>
        <p:spPr>
          <a:xfrm>
            <a:off x="3075959" y="1322176"/>
            <a:ext cx="1654749" cy="148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D9B3F2-ACA4-40C4-B934-B100D6B90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" y="2219705"/>
            <a:ext cx="436153" cy="4361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C5DA458-AB16-4DB3-A840-3ED6E7545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3049" y="2267153"/>
            <a:ext cx="344517" cy="3445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583CD55-9F08-4701-8006-CF622547F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6757" y="2267153"/>
            <a:ext cx="344517" cy="344517"/>
          </a:xfrm>
          <a:prstGeom prst="rect">
            <a:avLst/>
          </a:prstGeom>
        </p:spPr>
      </p:pic>
      <p:cxnSp>
        <p:nvCxnSpPr>
          <p:cNvPr id="9" name="Straight Arrow Connector 8" descr="ccc">
            <a:extLst>
              <a:ext uri="{FF2B5EF4-FFF2-40B4-BE49-F238E27FC236}">
                <a16:creationId xmlns:a16="http://schemas.microsoft.com/office/drawing/2014/main" id="{C21BC871-093C-4030-868E-EBD51282431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9478" y="2437782"/>
            <a:ext cx="957279" cy="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91497-86C3-4193-A2E5-DB5C0281D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781274" y="2439412"/>
            <a:ext cx="351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298F64-48B8-4CAD-907B-7D6C480AE9BA}"/>
              </a:ext>
            </a:extLst>
          </p:cNvPr>
          <p:cNvSpPr txBox="1"/>
          <p:nvPr/>
        </p:nvSpPr>
        <p:spPr>
          <a:xfrm>
            <a:off x="-44371" y="2534067"/>
            <a:ext cx="120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External </a:t>
            </a:r>
          </a:p>
          <a:p>
            <a:r>
              <a:rPr lang="en-US" sz="1000" dirty="0"/>
              <a:t>Applications</a:t>
            </a:r>
            <a:endParaRPr lang="en-DE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5D24F-B21A-432C-B745-706A767C604C}"/>
              </a:ext>
            </a:extLst>
          </p:cNvPr>
          <p:cNvSpPr txBox="1"/>
          <p:nvPr/>
        </p:nvSpPr>
        <p:spPr>
          <a:xfrm>
            <a:off x="1145869" y="2557976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Gateway</a:t>
            </a:r>
            <a:endParaRPr lang="en-DE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23172D-6D46-4143-923B-C87D94B6BEA5}"/>
              </a:ext>
            </a:extLst>
          </p:cNvPr>
          <p:cNvSpPr txBox="1"/>
          <p:nvPr/>
        </p:nvSpPr>
        <p:spPr>
          <a:xfrm>
            <a:off x="286321" y="2146281"/>
            <a:ext cx="1693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ED8C1C"/>
                </a:solidFill>
              </a:rPr>
              <a:t>https://</a:t>
            </a:r>
            <a:r>
              <a:rPr lang="en-US" sz="800" dirty="0" err="1">
                <a:solidFill>
                  <a:srgbClr val="ED8C1C"/>
                </a:solidFill>
              </a:rPr>
              <a:t>appexternal.xyz.com</a:t>
            </a:r>
            <a:endParaRPr lang="en-DE" sz="800" dirty="0">
              <a:solidFill>
                <a:srgbClr val="ED8C1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49927-229C-4A91-A069-49DB4C07250B}"/>
              </a:ext>
            </a:extLst>
          </p:cNvPr>
          <p:cNvSpPr txBox="1"/>
          <p:nvPr/>
        </p:nvSpPr>
        <p:spPr>
          <a:xfrm>
            <a:off x="9291225" y="6054303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Network</a:t>
            </a:r>
            <a:endParaRPr lang="en-DE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B6DA3-D151-4916-8EB1-4879A49012E8}"/>
              </a:ext>
            </a:extLst>
          </p:cNvPr>
          <p:cNvSpPr txBox="1"/>
          <p:nvPr/>
        </p:nvSpPr>
        <p:spPr>
          <a:xfrm>
            <a:off x="10775428" y="6548048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n w="0"/>
                <a:solidFill>
                  <a:srgbClr val="0078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</a:t>
            </a:r>
            <a:endParaRPr lang="en-DE" sz="1000" dirty="0">
              <a:ln w="0"/>
              <a:solidFill>
                <a:srgbClr val="0078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8AC9EE-8CCF-4042-AA58-E0F879CE65E7}"/>
              </a:ext>
            </a:extLst>
          </p:cNvPr>
          <p:cNvSpPr/>
          <p:nvPr/>
        </p:nvSpPr>
        <p:spPr>
          <a:xfrm>
            <a:off x="6219119" y="2154160"/>
            <a:ext cx="3705841" cy="17424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6E5C1-E785-4200-9FFA-72A995072E3C}"/>
              </a:ext>
            </a:extLst>
          </p:cNvPr>
          <p:cNvSpPr/>
          <p:nvPr/>
        </p:nvSpPr>
        <p:spPr>
          <a:xfrm>
            <a:off x="6229711" y="4077900"/>
            <a:ext cx="3705841" cy="17424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9323-3AE7-4431-8B61-06C09656ACD2}"/>
              </a:ext>
            </a:extLst>
          </p:cNvPr>
          <p:cNvSpPr txBox="1"/>
          <p:nvPr/>
        </p:nvSpPr>
        <p:spPr>
          <a:xfrm>
            <a:off x="2011939" y="2576601"/>
            <a:ext cx="120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Internal Load Balancer</a:t>
            </a:r>
            <a:endParaRPr lang="en-DE" sz="100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F8847E2-F7A4-43D6-9AB9-EEAD6CF0D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0552" y="3848100"/>
            <a:ext cx="479658" cy="4657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DEDCFEA-F4C2-4CB3-B6F6-DAB2BBAC22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55232" y="4778697"/>
            <a:ext cx="476250" cy="4762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BEEADB-267F-4814-A1A9-8F9624F4A2EB}"/>
              </a:ext>
            </a:extLst>
          </p:cNvPr>
          <p:cNvSpPr txBox="1"/>
          <p:nvPr/>
        </p:nvSpPr>
        <p:spPr>
          <a:xfrm>
            <a:off x="1929297" y="5178341"/>
            <a:ext cx="102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Kubernetes </a:t>
            </a:r>
          </a:p>
          <a:p>
            <a:r>
              <a:rPr lang="en-US" sz="1000" dirty="0"/>
              <a:t>Service</a:t>
            </a:r>
            <a:endParaRPr lang="en-DE" sz="1000" dirty="0"/>
          </a:p>
        </p:txBody>
      </p: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55CE1B-1989-4A37-8F49-731EDCFA8E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" y="6179630"/>
            <a:ext cx="386473" cy="386473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00B29712-6D44-4754-9FAD-FABA3B1857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" y="6168614"/>
            <a:ext cx="386473" cy="3864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99AF61-D98B-4507-8160-97A0EDBD74B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400" t="-6246" r="5067" b="-1"/>
          <a:stretch/>
        </p:blipFill>
        <p:spPr>
          <a:xfrm>
            <a:off x="3909704" y="3182437"/>
            <a:ext cx="397891" cy="4703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2133074-4268-437C-85EC-0CD538D37C47}"/>
              </a:ext>
            </a:extLst>
          </p:cNvPr>
          <p:cNvSpPr txBox="1"/>
          <p:nvPr/>
        </p:nvSpPr>
        <p:spPr>
          <a:xfrm>
            <a:off x="2804450" y="4175452"/>
            <a:ext cx="120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Kubernetes </a:t>
            </a:r>
          </a:p>
          <a:p>
            <a:r>
              <a:rPr lang="en-US" sz="1000" dirty="0"/>
              <a:t>Cluster</a:t>
            </a:r>
            <a:endParaRPr lang="en-DE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D122E4-6F8E-4211-9355-C2476BD5679E}"/>
              </a:ext>
            </a:extLst>
          </p:cNvPr>
          <p:cNvSpPr txBox="1"/>
          <p:nvPr/>
        </p:nvSpPr>
        <p:spPr>
          <a:xfrm>
            <a:off x="3555661" y="3601526"/>
            <a:ext cx="152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Kubernetes API server</a:t>
            </a:r>
            <a:endParaRPr lang="en-DE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86F55-F8CF-4020-8736-CCC8B057A35E}"/>
              </a:ext>
            </a:extLst>
          </p:cNvPr>
          <p:cNvSpPr txBox="1"/>
          <p:nvPr/>
        </p:nvSpPr>
        <p:spPr>
          <a:xfrm>
            <a:off x="3518647" y="3835797"/>
            <a:ext cx="1520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8DC"/>
                </a:solidFill>
              </a:rPr>
              <a:t>Master – Azure Managed</a:t>
            </a:r>
            <a:endParaRPr lang="en-DE" sz="1000" dirty="0">
              <a:solidFill>
                <a:srgbClr val="0078DC"/>
              </a:solidFill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903C327-8CD6-4593-BE36-2B1770A321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18175" y="6158110"/>
            <a:ext cx="400945" cy="40094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5391504-5914-436D-9BD0-1577C3B926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17889" y="6197576"/>
            <a:ext cx="351218" cy="351218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10A8A81-8344-414D-BCEF-F869BAB91E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32960" y="6130513"/>
            <a:ext cx="400977" cy="400977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9255CB3D-F917-4B35-924E-FB748EE6CA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80872" y="6151529"/>
            <a:ext cx="419101" cy="4191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F3C7172-F2D9-4A1C-892E-0BBE60753B3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49186" y="4690916"/>
            <a:ext cx="348982" cy="33419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6059817-53AC-4D9E-BB4A-2C2E267A619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42571" y="2816761"/>
            <a:ext cx="348982" cy="33419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8DAAE01-534C-45ED-B8B9-E7990AD4F67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32964" y="1002525"/>
            <a:ext cx="348982" cy="334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AB1FB67-AA72-464B-ABE2-BF475BFC785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48910" y="1772421"/>
            <a:ext cx="342551" cy="33659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3AD3756-6B2B-4660-9713-06CC3677C37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61468" y="3679450"/>
            <a:ext cx="342551" cy="3365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A1D5552-6936-4FA7-94AA-17E1A334C0B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49975" y="5617386"/>
            <a:ext cx="342551" cy="3365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B67EC7-76C5-4883-8374-4CBB43D96CF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86169" y="2208006"/>
            <a:ext cx="410342" cy="45893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A6C4D0-6F15-4456-980F-4178BE4760C1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-150" r="4193"/>
          <a:stretch/>
        </p:blipFill>
        <p:spPr>
          <a:xfrm>
            <a:off x="8974921" y="1245281"/>
            <a:ext cx="401258" cy="40547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2EB6C9-5398-4E9B-AAAF-14435114B42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98195" y="1464345"/>
            <a:ext cx="360844" cy="35472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B13361-9E56-41E0-95A9-1360F6FD50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983584" y="276122"/>
            <a:ext cx="360844" cy="36084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26D9AD5-8A74-4301-B30D-100C4A976947}"/>
              </a:ext>
            </a:extLst>
          </p:cNvPr>
          <p:cNvSpPr/>
          <p:nvPr/>
        </p:nvSpPr>
        <p:spPr>
          <a:xfrm>
            <a:off x="7178617" y="2315442"/>
            <a:ext cx="2646052" cy="129404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8913D4-8A8D-4440-8470-DBC46C08B3D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30897" y="502951"/>
            <a:ext cx="385075" cy="2650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C9E997-C518-4CFC-8BE1-5C20C365F06D}"/>
              </a:ext>
            </a:extLst>
          </p:cNvPr>
          <p:cNvSpPr txBox="1"/>
          <p:nvPr/>
        </p:nvSpPr>
        <p:spPr>
          <a:xfrm>
            <a:off x="7814582" y="5674132"/>
            <a:ext cx="120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</a:t>
            </a:r>
            <a:endParaRPr lang="en-DE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33B729-6E43-4F08-8082-C612C72BEB53}"/>
              </a:ext>
            </a:extLst>
          </p:cNvPr>
          <p:cNvSpPr txBox="1"/>
          <p:nvPr/>
        </p:nvSpPr>
        <p:spPr>
          <a:xfrm>
            <a:off x="7533770" y="5799866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Namespace N</a:t>
            </a:r>
            <a:endParaRPr lang="en-DE" sz="10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2085CBE-7C7A-4CF8-BC33-2D25AD6B2F5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19611" y="282030"/>
            <a:ext cx="360844" cy="33678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7A5DA84-387B-4ACD-AE67-26EAF66BC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04" y="1156274"/>
            <a:ext cx="385075" cy="37860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1D5DAA2-5CF9-4125-AC5D-8113FA0577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43271" y="1112622"/>
            <a:ext cx="385075" cy="2650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B499481-545E-4BD5-8113-23F83C1E477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46970" y="392210"/>
            <a:ext cx="479772" cy="4594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0468747-A607-4906-8012-6B254E56D8F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26348" y="1465488"/>
            <a:ext cx="360844" cy="35151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127630A-462C-49D7-8A10-D7D6C8BC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00" y="2535873"/>
            <a:ext cx="385075" cy="37860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0C3D44B-AE33-4544-BFB0-655FBD08900B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-150" r="4193"/>
          <a:stretch/>
        </p:blipFill>
        <p:spPr>
          <a:xfrm>
            <a:off x="9127321" y="3188383"/>
            <a:ext cx="401258" cy="40547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07FD76C-2E2E-4447-B128-8A7B86FC8E5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07720" y="3397922"/>
            <a:ext cx="360844" cy="354728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22CC126-01E5-46A7-A420-BBB56B1E1A8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02634" y="2200174"/>
            <a:ext cx="360844" cy="3608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30169D5-112C-469A-BE33-79BDA416016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19611" y="2206082"/>
            <a:ext cx="360844" cy="33678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991FAC4-F7D4-4507-877E-73FA695F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04" y="3147001"/>
            <a:ext cx="385075" cy="378603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082D-0CA3-42F5-91E0-D1D09F4EFA6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95671" y="3103349"/>
            <a:ext cx="385075" cy="26505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0D7935A-3DE6-40AF-8D69-2F53D1DB9B7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35873" y="3399065"/>
            <a:ext cx="360844" cy="351512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AD7EAD61-E6CC-4B70-B873-DFD8BC14D129}"/>
              </a:ext>
            </a:extLst>
          </p:cNvPr>
          <p:cNvSpPr/>
          <p:nvPr/>
        </p:nvSpPr>
        <p:spPr>
          <a:xfrm>
            <a:off x="7200671" y="4277745"/>
            <a:ext cx="2646052" cy="129404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13041342-6B8B-4C3A-8C6D-B795F718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575" y="4431353"/>
            <a:ext cx="385075" cy="37860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001D68C-6BAB-4E5A-8EDC-B94CB49D64C7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-150" r="4193"/>
          <a:stretch/>
        </p:blipFill>
        <p:spPr>
          <a:xfrm>
            <a:off x="9003496" y="5131488"/>
            <a:ext cx="401258" cy="40547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819E2AB-7564-4EC8-A3AA-3733953B223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26770" y="5350552"/>
            <a:ext cx="360844" cy="3547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6968AA8D-E514-46DD-B285-38880A5D1BC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12159" y="4162329"/>
            <a:ext cx="360844" cy="36084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22AB025-A927-4E82-A11A-8DB8D9A0AB3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48186" y="4168237"/>
            <a:ext cx="360844" cy="33678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2B82F9C-E1B6-4075-AEA7-5068870C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979" y="5042481"/>
            <a:ext cx="385075" cy="378603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A7A6A3B-A880-4861-818B-B71BDCE4BEF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71846" y="4998829"/>
            <a:ext cx="385075" cy="26505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2B6CF56-EADA-42D0-8408-640A35747F9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54923" y="5351695"/>
            <a:ext cx="360844" cy="35151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DFD87C-70E4-4AF6-A95B-2ACCB31A290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65804" y="4421241"/>
            <a:ext cx="385075" cy="26505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BF9DDBA-5D21-4353-833E-E8D49F76E46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96908" y="2493918"/>
            <a:ext cx="385075" cy="2650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7F1F3D3-7FE7-410F-9846-4109953291AA}"/>
              </a:ext>
            </a:extLst>
          </p:cNvPr>
          <p:cNvSpPr txBox="1"/>
          <p:nvPr/>
        </p:nvSpPr>
        <p:spPr>
          <a:xfrm>
            <a:off x="7477981" y="3885459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Namespace 2</a:t>
            </a:r>
            <a:endParaRPr lang="en-DE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D85BD65-402E-494E-A613-890260374ABE}"/>
              </a:ext>
            </a:extLst>
          </p:cNvPr>
          <p:cNvSpPr txBox="1"/>
          <p:nvPr/>
        </p:nvSpPr>
        <p:spPr>
          <a:xfrm>
            <a:off x="7533770" y="1932268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Namespace 1</a:t>
            </a:r>
            <a:endParaRPr lang="en-DE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BCF4E6-465A-4929-9116-21A358A4A45A}"/>
              </a:ext>
            </a:extLst>
          </p:cNvPr>
          <p:cNvSpPr txBox="1"/>
          <p:nvPr/>
        </p:nvSpPr>
        <p:spPr>
          <a:xfrm>
            <a:off x="3014099" y="2616160"/>
            <a:ext cx="166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Nginx Ingress Controller</a:t>
            </a:r>
            <a:endParaRPr lang="en-DE" sz="1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0E2804-9218-43C9-8B51-777AD9B4E03D}"/>
              </a:ext>
            </a:extLst>
          </p:cNvPr>
          <p:cNvSpPr txBox="1"/>
          <p:nvPr/>
        </p:nvSpPr>
        <p:spPr>
          <a:xfrm>
            <a:off x="3260099" y="1123709"/>
            <a:ext cx="1745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Namespace : </a:t>
            </a:r>
            <a:r>
              <a:rPr lang="en-US" sz="1000" dirty="0" err="1"/>
              <a:t>Kube</a:t>
            </a:r>
            <a:r>
              <a:rPr lang="en-US" sz="1000" dirty="0"/>
              <a:t>-System</a:t>
            </a:r>
            <a:endParaRPr lang="en-DE" sz="1000" dirty="0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C3A07D2-DBFF-4E66-A8B5-06F48E532DE8}"/>
              </a:ext>
            </a:extLst>
          </p:cNvPr>
          <p:cNvCxnSpPr>
            <a:stCxn id="6" idx="3"/>
            <a:endCxn id="57" idx="1"/>
          </p:cNvCxnSpPr>
          <p:nvPr/>
        </p:nvCxnSpPr>
        <p:spPr>
          <a:xfrm flipV="1">
            <a:off x="2477566" y="2437474"/>
            <a:ext cx="708603" cy="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 descr="ccc">
            <a:extLst>
              <a:ext uri="{FF2B5EF4-FFF2-40B4-BE49-F238E27FC236}">
                <a16:creationId xmlns:a16="http://schemas.microsoft.com/office/drawing/2014/main" id="{6A501E03-0756-47EF-B6D9-F8FC13911D2C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1330439" y="6358583"/>
            <a:ext cx="2587736" cy="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4" name="Picture 2" descr="Monitoring – How to install Prometheus/Grafana on arm – Raspberry ...">
            <a:extLst>
              <a:ext uri="{FF2B5EF4-FFF2-40B4-BE49-F238E27FC236}">
                <a16:creationId xmlns:a16="http://schemas.microsoft.com/office/drawing/2014/main" id="{715A296A-A3C5-4A1A-96A3-01EE15AC2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0" t="-3993" r="21667" b="-1927"/>
          <a:stretch/>
        </p:blipFill>
        <p:spPr bwMode="auto">
          <a:xfrm>
            <a:off x="5642405" y="6145505"/>
            <a:ext cx="453366" cy="42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Kubecost | Kubernetes cost allocation and cost management solutions">
            <a:extLst>
              <a:ext uri="{FF2B5EF4-FFF2-40B4-BE49-F238E27FC236}">
                <a16:creationId xmlns:a16="http://schemas.microsoft.com/office/drawing/2014/main" id="{7469169E-8AB7-431E-A6A5-298E27261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9585" r="8408" b="11069"/>
          <a:stretch/>
        </p:blipFill>
        <p:spPr bwMode="auto">
          <a:xfrm>
            <a:off x="6165794" y="6188051"/>
            <a:ext cx="1173875" cy="33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 descr="ccc">
            <a:extLst>
              <a:ext uri="{FF2B5EF4-FFF2-40B4-BE49-F238E27FC236}">
                <a16:creationId xmlns:a16="http://schemas.microsoft.com/office/drawing/2014/main" id="{6091258C-B662-4A71-9AC6-B93F99BBD634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 flipV="1">
            <a:off x="1330439" y="3652793"/>
            <a:ext cx="2778211" cy="2709058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 descr="ccc">
            <a:extLst>
              <a:ext uri="{FF2B5EF4-FFF2-40B4-BE49-F238E27FC236}">
                <a16:creationId xmlns:a16="http://schemas.microsoft.com/office/drawing/2014/main" id="{D7691364-8ECB-45D2-B4F6-92D7A2F34E35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4108650" y="3652793"/>
            <a:ext cx="9998" cy="250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 descr="ccc">
            <a:extLst>
              <a:ext uri="{FF2B5EF4-FFF2-40B4-BE49-F238E27FC236}">
                <a16:creationId xmlns:a16="http://schemas.microsoft.com/office/drawing/2014/main" id="{AF8AF994-9542-4DE1-BF92-298FF5BD4CEB}"/>
              </a:ext>
            </a:extLst>
          </p:cNvPr>
          <p:cNvCxnSpPr>
            <a:cxnSpLocks/>
            <a:stCxn id="45" idx="3"/>
            <a:endCxn id="134" idx="1"/>
          </p:cNvCxnSpPr>
          <p:nvPr/>
        </p:nvCxnSpPr>
        <p:spPr>
          <a:xfrm flipV="1">
            <a:off x="4319120" y="6356675"/>
            <a:ext cx="1323285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Arrow Connector 148" descr="ccc">
            <a:extLst>
              <a:ext uri="{FF2B5EF4-FFF2-40B4-BE49-F238E27FC236}">
                <a16:creationId xmlns:a16="http://schemas.microsoft.com/office/drawing/2014/main" id="{F484F13C-45FE-4F27-8ADC-ACA0308287F1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4307595" y="3417615"/>
            <a:ext cx="1753873" cy="430132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Arrow Connector 151" descr="ccc">
            <a:extLst>
              <a:ext uri="{FF2B5EF4-FFF2-40B4-BE49-F238E27FC236}">
                <a16:creationId xmlns:a16="http://schemas.microsoft.com/office/drawing/2014/main" id="{8FE75324-227F-4B7A-BBF1-AD5B0C4A05BA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4307595" y="1940718"/>
            <a:ext cx="1741315" cy="147689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Arrow Connector 154" descr="ccc">
            <a:extLst>
              <a:ext uri="{FF2B5EF4-FFF2-40B4-BE49-F238E27FC236}">
                <a16:creationId xmlns:a16="http://schemas.microsoft.com/office/drawing/2014/main" id="{308C92B0-CB2F-4485-9551-96D8159E148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307595" y="3417615"/>
            <a:ext cx="1742380" cy="2368068"/>
          </a:xfrm>
          <a:prstGeom prst="straightConnector1">
            <a:avLst/>
          </a:prstGeom>
          <a:ln w="3175">
            <a:prstDash val="dash"/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 descr="ccc">
            <a:extLst>
              <a:ext uri="{FF2B5EF4-FFF2-40B4-BE49-F238E27FC236}">
                <a16:creationId xmlns:a16="http://schemas.microsoft.com/office/drawing/2014/main" id="{CE86B13F-3E77-4FC9-8ED8-BA55B6F2E767}"/>
              </a:ext>
            </a:extLst>
          </p:cNvPr>
          <p:cNvCxnSpPr>
            <a:cxnSpLocks/>
            <a:stCxn id="120" idx="3"/>
            <a:endCxn id="116" idx="1"/>
          </p:cNvCxnSpPr>
          <p:nvPr/>
        </p:nvCxnSpPr>
        <p:spPr>
          <a:xfrm>
            <a:off x="8565054" y="5231783"/>
            <a:ext cx="438442" cy="1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Arrow Connector 163" descr="ccc">
            <a:extLst>
              <a:ext uri="{FF2B5EF4-FFF2-40B4-BE49-F238E27FC236}">
                <a16:creationId xmlns:a16="http://schemas.microsoft.com/office/drawing/2014/main" id="{0F19030A-0B75-416B-849E-47A7BC7A6C14}"/>
              </a:ext>
            </a:extLst>
          </p:cNvPr>
          <p:cNvCxnSpPr>
            <a:cxnSpLocks/>
            <a:stCxn id="51" idx="3"/>
            <a:endCxn id="115" idx="1"/>
          </p:cNvCxnSpPr>
          <p:nvPr/>
        </p:nvCxnSpPr>
        <p:spPr>
          <a:xfrm flipV="1">
            <a:off x="6598168" y="4620655"/>
            <a:ext cx="1580407" cy="23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 descr="ccc">
            <a:extLst>
              <a:ext uri="{FF2B5EF4-FFF2-40B4-BE49-F238E27FC236}">
                <a16:creationId xmlns:a16="http://schemas.microsoft.com/office/drawing/2014/main" id="{768ECE6C-2BE4-452B-B21A-ADCABD1F0E06}"/>
              </a:ext>
            </a:extLst>
          </p:cNvPr>
          <p:cNvCxnSpPr>
            <a:cxnSpLocks/>
            <a:stCxn id="51" idx="3"/>
            <a:endCxn id="120" idx="1"/>
          </p:cNvCxnSpPr>
          <p:nvPr/>
        </p:nvCxnSpPr>
        <p:spPr>
          <a:xfrm>
            <a:off x="6598168" y="4858014"/>
            <a:ext cx="1581811" cy="3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 descr="ccc">
            <a:extLst>
              <a:ext uri="{FF2B5EF4-FFF2-40B4-BE49-F238E27FC236}">
                <a16:creationId xmlns:a16="http://schemas.microsoft.com/office/drawing/2014/main" id="{FADF1CC1-00ED-4128-AF25-CC7A41E35242}"/>
              </a:ext>
            </a:extLst>
          </p:cNvPr>
          <p:cNvCxnSpPr>
            <a:cxnSpLocks/>
            <a:stCxn id="52" idx="3"/>
            <a:endCxn id="97" idx="1"/>
          </p:cNvCxnSpPr>
          <p:nvPr/>
        </p:nvCxnSpPr>
        <p:spPr>
          <a:xfrm flipV="1">
            <a:off x="6591553" y="2725175"/>
            <a:ext cx="1710847" cy="25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 descr="ccc">
            <a:extLst>
              <a:ext uri="{FF2B5EF4-FFF2-40B4-BE49-F238E27FC236}">
                <a16:creationId xmlns:a16="http://schemas.microsoft.com/office/drawing/2014/main" id="{4159C242-F1C6-4A7A-8756-9BCEA43E85D1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 flipV="1">
            <a:off x="6581946" y="734448"/>
            <a:ext cx="1568054" cy="4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 descr="ccc">
            <a:extLst>
              <a:ext uri="{FF2B5EF4-FFF2-40B4-BE49-F238E27FC236}">
                <a16:creationId xmlns:a16="http://schemas.microsoft.com/office/drawing/2014/main" id="{FCD02009-9C96-4E7D-BF99-B02922CCDECC}"/>
              </a:ext>
            </a:extLst>
          </p:cNvPr>
          <p:cNvCxnSpPr>
            <a:cxnSpLocks/>
            <a:stCxn id="52" idx="3"/>
            <a:endCxn id="102" idx="1"/>
          </p:cNvCxnSpPr>
          <p:nvPr/>
        </p:nvCxnSpPr>
        <p:spPr>
          <a:xfrm>
            <a:off x="6591553" y="2983859"/>
            <a:ext cx="1712251" cy="35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 descr="ccc">
            <a:extLst>
              <a:ext uri="{FF2B5EF4-FFF2-40B4-BE49-F238E27FC236}">
                <a16:creationId xmlns:a16="http://schemas.microsoft.com/office/drawing/2014/main" id="{9D141141-4BB0-4BD1-9BAB-F38CBB99564E}"/>
              </a:ext>
            </a:extLst>
          </p:cNvPr>
          <p:cNvCxnSpPr>
            <a:cxnSpLocks/>
            <a:stCxn id="53" idx="3"/>
            <a:endCxn id="82" idx="1"/>
          </p:cNvCxnSpPr>
          <p:nvPr/>
        </p:nvCxnSpPr>
        <p:spPr>
          <a:xfrm>
            <a:off x="6581946" y="1169623"/>
            <a:ext cx="1569458" cy="17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 descr="ccc">
            <a:extLst>
              <a:ext uri="{FF2B5EF4-FFF2-40B4-BE49-F238E27FC236}">
                <a16:creationId xmlns:a16="http://schemas.microsoft.com/office/drawing/2014/main" id="{15ABABB5-CBF9-4DF4-9E3D-D89EFF059827}"/>
              </a:ext>
            </a:extLst>
          </p:cNvPr>
          <p:cNvCxnSpPr>
            <a:cxnSpLocks/>
            <a:stCxn id="102" idx="3"/>
            <a:endCxn id="98" idx="1"/>
          </p:cNvCxnSpPr>
          <p:nvPr/>
        </p:nvCxnSpPr>
        <p:spPr>
          <a:xfrm>
            <a:off x="8688879" y="3336303"/>
            <a:ext cx="438442" cy="5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Arrow Connector 187" descr="ccc">
            <a:extLst>
              <a:ext uri="{FF2B5EF4-FFF2-40B4-BE49-F238E27FC236}">
                <a16:creationId xmlns:a16="http://schemas.microsoft.com/office/drawing/2014/main" id="{54259DF0-88C9-4D41-A349-CA6CB09172D7}"/>
              </a:ext>
            </a:extLst>
          </p:cNvPr>
          <p:cNvCxnSpPr>
            <a:cxnSpLocks/>
            <a:stCxn id="82" idx="3"/>
            <a:endCxn id="50" idx="1"/>
          </p:cNvCxnSpPr>
          <p:nvPr/>
        </p:nvCxnSpPr>
        <p:spPr>
          <a:xfrm>
            <a:off x="8536479" y="1345576"/>
            <a:ext cx="438442" cy="1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74DA55FD-5657-4C64-AA91-90745BAB359E}"/>
              </a:ext>
            </a:extLst>
          </p:cNvPr>
          <p:cNvSpPr txBox="1"/>
          <p:nvPr/>
        </p:nvSpPr>
        <p:spPr>
          <a:xfrm>
            <a:off x="-66341" y="6500719"/>
            <a:ext cx="120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Namespace User</a:t>
            </a:r>
          </a:p>
          <a:p>
            <a:r>
              <a:rPr lang="en-US" sz="1000" dirty="0"/>
              <a:t>Developer</a:t>
            </a:r>
            <a:endParaRPr lang="en-DE" sz="1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BD27944-C35D-4393-B110-1217766C5261}"/>
              </a:ext>
            </a:extLst>
          </p:cNvPr>
          <p:cNvSpPr txBox="1"/>
          <p:nvPr/>
        </p:nvSpPr>
        <p:spPr>
          <a:xfrm>
            <a:off x="851956" y="6511738"/>
            <a:ext cx="120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Namespace Admin Cluster Admin</a:t>
            </a:r>
            <a:endParaRPr lang="en-DE" sz="1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6B75AD6-EDA9-474F-8AF4-50BEF56A81A0}"/>
              </a:ext>
            </a:extLst>
          </p:cNvPr>
          <p:cNvSpPr txBox="1"/>
          <p:nvPr/>
        </p:nvSpPr>
        <p:spPr>
          <a:xfrm>
            <a:off x="2928425" y="4865136"/>
            <a:ext cx="165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DE" sz="1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1CFCF58-834C-47C9-AFEE-D109D0BD09D7}"/>
              </a:ext>
            </a:extLst>
          </p:cNvPr>
          <p:cNvSpPr txBox="1"/>
          <p:nvPr/>
        </p:nvSpPr>
        <p:spPr>
          <a:xfrm>
            <a:off x="4110856" y="4782340"/>
            <a:ext cx="46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RBAC</a:t>
            </a:r>
            <a:endParaRPr lang="en-DE" sz="1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2605CC-9A6D-4191-BCDE-DB9742CA404A}"/>
              </a:ext>
            </a:extLst>
          </p:cNvPr>
          <p:cNvSpPr txBox="1"/>
          <p:nvPr/>
        </p:nvSpPr>
        <p:spPr>
          <a:xfrm>
            <a:off x="3061052" y="6133383"/>
            <a:ext cx="165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DE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F837ADD-0537-44D4-80B7-365735D9256A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6511" y="1169623"/>
            <a:ext cx="2636453" cy="126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610B78D-669B-48DD-8363-8803F0E74579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3596511" y="2437474"/>
            <a:ext cx="2646060" cy="54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EF0141-19AE-4F07-8636-1CF4C9806762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3596511" y="2437474"/>
            <a:ext cx="2652675" cy="242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BCB92-58CC-4FEF-82B4-A30DB97F8EB1}"/>
              </a:ext>
            </a:extLst>
          </p:cNvPr>
          <p:cNvSpPr txBox="1"/>
          <p:nvPr/>
        </p:nvSpPr>
        <p:spPr>
          <a:xfrm>
            <a:off x="9649060" y="5914069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Subnet</a:t>
            </a:r>
            <a:endParaRPr lang="en-DE" sz="1000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FA52F98B-719B-4BAB-A067-5C33C2E69F6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242252" y="5998230"/>
            <a:ext cx="319058" cy="194750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C00A05EF-8F2F-4E57-A388-39C0BE1750B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697114" y="426412"/>
            <a:ext cx="431097" cy="43109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B35A66A9-EC2F-41B1-A5FE-03D5BCE789A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718262" y="999977"/>
            <a:ext cx="483591" cy="50268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9DDC24F-5444-42AF-B975-BC0400048F6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730812" y="3970393"/>
            <a:ext cx="381000" cy="319088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55DA5232-0216-4E90-9A60-4221C4794D3B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728805" y="4383355"/>
            <a:ext cx="386473" cy="350877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1FBF9690-6B12-4837-93AF-6C9BACFD0F1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723763" y="4809789"/>
            <a:ext cx="419000" cy="454509"/>
          </a:xfrm>
          <a:prstGeom prst="rect">
            <a:avLst/>
          </a:prstGeom>
        </p:spPr>
      </p:pic>
      <p:cxnSp>
        <p:nvCxnSpPr>
          <p:cNvPr id="230" name="Straight Arrow Connector 229" descr="ccc">
            <a:extLst>
              <a:ext uri="{FF2B5EF4-FFF2-40B4-BE49-F238E27FC236}">
                <a16:creationId xmlns:a16="http://schemas.microsoft.com/office/drawing/2014/main" id="{0EE2B28C-0548-4135-BAE5-248D9584EEF6}"/>
              </a:ext>
            </a:extLst>
          </p:cNvPr>
          <p:cNvCxnSpPr>
            <a:cxnSpLocks/>
            <a:stCxn id="66" idx="3"/>
            <a:endCxn id="225" idx="1"/>
          </p:cNvCxnSpPr>
          <p:nvPr/>
        </p:nvCxnSpPr>
        <p:spPr>
          <a:xfrm>
            <a:off x="8815972" y="635477"/>
            <a:ext cx="1881142" cy="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Arrow Connector 232" descr="ccc">
            <a:extLst>
              <a:ext uri="{FF2B5EF4-FFF2-40B4-BE49-F238E27FC236}">
                <a16:creationId xmlns:a16="http://schemas.microsoft.com/office/drawing/2014/main" id="{245F32C6-2F9F-44AC-AB64-F0E48BCE938A}"/>
              </a:ext>
            </a:extLst>
          </p:cNvPr>
          <p:cNvCxnSpPr>
            <a:cxnSpLocks/>
            <a:stCxn id="124" idx="3"/>
            <a:endCxn id="256" idx="1"/>
          </p:cNvCxnSpPr>
          <p:nvPr/>
        </p:nvCxnSpPr>
        <p:spPr>
          <a:xfrm>
            <a:off x="8981983" y="2626444"/>
            <a:ext cx="2269998" cy="23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Arrow Connector 235" descr="ccc">
            <a:extLst>
              <a:ext uri="{FF2B5EF4-FFF2-40B4-BE49-F238E27FC236}">
                <a16:creationId xmlns:a16="http://schemas.microsoft.com/office/drawing/2014/main" id="{4D26059F-793E-4D12-9C75-5BFC9337AD78}"/>
              </a:ext>
            </a:extLst>
          </p:cNvPr>
          <p:cNvCxnSpPr>
            <a:cxnSpLocks/>
            <a:stCxn id="123" idx="3"/>
            <a:endCxn id="228" idx="1"/>
          </p:cNvCxnSpPr>
          <p:nvPr/>
        </p:nvCxnSpPr>
        <p:spPr>
          <a:xfrm>
            <a:off x="8850879" y="4553767"/>
            <a:ext cx="1877926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21C0CA7-AFF8-41B8-A51D-AF1055B1EC1E}"/>
              </a:ext>
            </a:extLst>
          </p:cNvPr>
          <p:cNvSpPr/>
          <p:nvPr/>
        </p:nvSpPr>
        <p:spPr>
          <a:xfrm>
            <a:off x="11403680" y="545146"/>
            <a:ext cx="672487" cy="50722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87302A-AC4A-4868-8C8A-BA27A687F938}"/>
              </a:ext>
            </a:extLst>
          </p:cNvPr>
          <p:cNvSpPr txBox="1"/>
          <p:nvPr/>
        </p:nvSpPr>
        <p:spPr>
          <a:xfrm>
            <a:off x="11336674" y="5578948"/>
            <a:ext cx="1388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On-Premise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60F4DE65-84C5-4BAC-902D-8F637E484EC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640310" y="2397489"/>
            <a:ext cx="285750" cy="433917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2625755A-43CA-4F21-B9C8-2AE670384AB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flipV="1">
            <a:off x="11251981" y="2558141"/>
            <a:ext cx="410342" cy="1414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865A67A-AB6B-4DF0-B258-FC2AE288584D}"/>
              </a:ext>
            </a:extLst>
          </p:cNvPr>
          <p:cNvSpPr txBox="1"/>
          <p:nvPr/>
        </p:nvSpPr>
        <p:spPr>
          <a:xfrm>
            <a:off x="3922616" y="6539537"/>
            <a:ext cx="426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AAD</a:t>
            </a:r>
            <a:endParaRPr lang="en-DE" sz="1000" dirty="0"/>
          </a:p>
        </p:txBody>
      </p:sp>
      <p:pic>
        <p:nvPicPr>
          <p:cNvPr id="130" name="Picture 1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182454-0218-441E-BDC5-14F561B79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8" y="3377698"/>
            <a:ext cx="436153" cy="43615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FDF30110-C5B2-4EA6-B750-8A7140C8C173}"/>
              </a:ext>
            </a:extLst>
          </p:cNvPr>
          <p:cNvSpPr txBox="1"/>
          <p:nvPr/>
        </p:nvSpPr>
        <p:spPr>
          <a:xfrm>
            <a:off x="1996430" y="3697581"/>
            <a:ext cx="85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Internal</a:t>
            </a:r>
          </a:p>
          <a:p>
            <a:r>
              <a:rPr lang="en-US" sz="1000" dirty="0"/>
              <a:t>Applications</a:t>
            </a:r>
            <a:endParaRPr lang="en-DE" sz="1000" dirty="0"/>
          </a:p>
        </p:txBody>
      </p:sp>
      <p:cxnSp>
        <p:nvCxnSpPr>
          <p:cNvPr id="133" name="Straight Arrow Connector 132" descr="ccc">
            <a:extLst>
              <a:ext uri="{FF2B5EF4-FFF2-40B4-BE49-F238E27FC236}">
                <a16:creationId xmlns:a16="http://schemas.microsoft.com/office/drawing/2014/main" id="{A48536CA-E5C4-4A78-AF89-45504A4C3341}"/>
              </a:ext>
            </a:extLst>
          </p:cNvPr>
          <p:cNvCxnSpPr>
            <a:cxnSpLocks/>
            <a:stCxn id="130" idx="0"/>
            <a:endCxn id="6" idx="2"/>
          </p:cNvCxnSpPr>
          <p:nvPr/>
        </p:nvCxnSpPr>
        <p:spPr>
          <a:xfrm flipV="1">
            <a:off x="2304515" y="2611670"/>
            <a:ext cx="793" cy="7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7" name="Picture 2" descr="Update Details - BashSupport 1.0 | Plugins">
            <a:extLst>
              <a:ext uri="{FF2B5EF4-FFF2-40B4-BE49-F238E27FC236}">
                <a16:creationId xmlns:a16="http://schemas.microsoft.com/office/drawing/2014/main" id="{F97E1769-B10A-4710-A4D7-FFA948172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2" t="18690" r="10797" b="18883"/>
          <a:stretch/>
        </p:blipFill>
        <p:spPr bwMode="auto">
          <a:xfrm>
            <a:off x="666386" y="5844034"/>
            <a:ext cx="371139" cy="3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02D6E082-F5D4-48FC-BDDA-382387FC7F87}"/>
              </a:ext>
            </a:extLst>
          </p:cNvPr>
          <p:cNvSpPr txBox="1"/>
          <p:nvPr/>
        </p:nvSpPr>
        <p:spPr>
          <a:xfrm>
            <a:off x="1852863" y="3176864"/>
            <a:ext cx="1693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ED8C1C"/>
                </a:solidFill>
              </a:rPr>
              <a:t>https://</a:t>
            </a:r>
            <a:r>
              <a:rPr lang="en-US" sz="800" dirty="0" err="1">
                <a:solidFill>
                  <a:srgbClr val="ED8C1C"/>
                </a:solidFill>
              </a:rPr>
              <a:t>appinternal.xyz.eg</a:t>
            </a:r>
            <a:endParaRPr lang="en-DE" sz="800" dirty="0">
              <a:solidFill>
                <a:srgbClr val="ED8C1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B96CC86-F282-498A-AE74-9868489DB781}"/>
              </a:ext>
            </a:extLst>
          </p:cNvPr>
          <p:cNvSpPr txBox="1"/>
          <p:nvPr/>
        </p:nvSpPr>
        <p:spPr>
          <a:xfrm>
            <a:off x="4944787" y="851653"/>
            <a:ext cx="76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KubeNet</a:t>
            </a:r>
            <a:endParaRPr lang="en-US" sz="1000" dirty="0"/>
          </a:p>
        </p:txBody>
      </p:sp>
      <p:pic>
        <p:nvPicPr>
          <p:cNvPr id="141" name="Picture 140" descr="Project Calico | Tigera">
            <a:extLst>
              <a:ext uri="{FF2B5EF4-FFF2-40B4-BE49-F238E27FC236}">
                <a16:creationId xmlns:a16="http://schemas.microsoft.com/office/drawing/2014/main" id="{5E6E13F0-DAA8-4D6A-854C-AC96B492F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 t="6791" r="12682" b="7295"/>
          <a:stretch/>
        </p:blipFill>
        <p:spPr bwMode="auto">
          <a:xfrm>
            <a:off x="7668091" y="259774"/>
            <a:ext cx="375586" cy="38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7C496387-86DB-4E7C-8063-B9192281A1EF}"/>
              </a:ext>
            </a:extLst>
          </p:cNvPr>
          <p:cNvSpPr txBox="1"/>
          <p:nvPr/>
        </p:nvSpPr>
        <p:spPr>
          <a:xfrm>
            <a:off x="5473474" y="6548092"/>
            <a:ext cx="2023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Prometheus + Grafana (</a:t>
            </a:r>
            <a:r>
              <a:rPr lang="en-US" sz="1000" dirty="0" err="1"/>
              <a:t>KubeCost</a:t>
            </a:r>
            <a:r>
              <a:rPr lang="en-US" sz="1000" dirty="0"/>
              <a:t>)</a:t>
            </a:r>
            <a:endParaRPr lang="en-DE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86A170-68C4-4647-9BC6-ABB497C181B3}"/>
              </a:ext>
            </a:extLst>
          </p:cNvPr>
          <p:cNvSpPr txBox="1"/>
          <p:nvPr/>
        </p:nvSpPr>
        <p:spPr>
          <a:xfrm>
            <a:off x="7408452" y="6542269"/>
            <a:ext cx="1534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Monitor</a:t>
            </a:r>
            <a:endParaRPr lang="en-DE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1421D0-809C-4C6F-8D51-3361F72AEC0E}"/>
              </a:ext>
            </a:extLst>
          </p:cNvPr>
          <p:cNvSpPr txBox="1"/>
          <p:nvPr/>
        </p:nvSpPr>
        <p:spPr>
          <a:xfrm>
            <a:off x="8586492" y="6538814"/>
            <a:ext cx="1534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  <a:endParaRPr lang="en-DE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604096-4576-4451-953D-4EC0A08D7D2B}"/>
              </a:ext>
            </a:extLst>
          </p:cNvPr>
          <p:cNvSpPr txBox="1"/>
          <p:nvPr/>
        </p:nvSpPr>
        <p:spPr>
          <a:xfrm>
            <a:off x="8005084" y="6507679"/>
            <a:ext cx="153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</a:t>
            </a:r>
          </a:p>
          <a:p>
            <a:r>
              <a:rPr lang="en-US" sz="1000" dirty="0"/>
              <a:t>Analytics</a:t>
            </a:r>
            <a:endParaRPr lang="en-DE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EACBEEE-9046-4E75-86E5-8067837330AB}"/>
              </a:ext>
            </a:extLst>
          </p:cNvPr>
          <p:cNvSpPr txBox="1"/>
          <p:nvPr/>
        </p:nvSpPr>
        <p:spPr>
          <a:xfrm>
            <a:off x="7518329" y="571455"/>
            <a:ext cx="66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Calcio</a:t>
            </a:r>
            <a:endParaRPr lang="en-DE" sz="1000" dirty="0"/>
          </a:p>
        </p:txBody>
      </p:sp>
      <p:pic>
        <p:nvPicPr>
          <p:cNvPr id="150" name="Picture 2" descr="Announcing Kured, a Kubernetes Reboot Daemon">
            <a:extLst>
              <a:ext uri="{FF2B5EF4-FFF2-40B4-BE49-F238E27FC236}">
                <a16:creationId xmlns:a16="http://schemas.microsoft.com/office/drawing/2014/main" id="{848F7983-258A-4812-A00D-275400FC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71" y="5435463"/>
            <a:ext cx="447337" cy="4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9BEF946E-6AD9-469F-BD12-48FE0CAFFEF8}"/>
              </a:ext>
            </a:extLst>
          </p:cNvPr>
          <p:cNvSpPr txBox="1"/>
          <p:nvPr/>
        </p:nvSpPr>
        <p:spPr>
          <a:xfrm>
            <a:off x="5026729" y="5804465"/>
            <a:ext cx="76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Kured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70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62695AE-567B-4107-BD5F-3D2C9AE6D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952" y="1506673"/>
            <a:ext cx="476250" cy="4762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D1A7F4-B034-4779-BA46-4C8303BA1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1526" y="450760"/>
            <a:ext cx="719138" cy="69825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367D79-D5FF-4BED-ADEE-97EC7D186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2" y="1982922"/>
            <a:ext cx="386473" cy="38647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8846BFB-9E8E-453B-95F9-832B6710A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6" y="1982923"/>
            <a:ext cx="386473" cy="38647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65E3D1-9789-4EBF-B9F2-E23A61A3EF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42" y="1960889"/>
            <a:ext cx="408506" cy="408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180D22-3B20-4695-A262-4F5BA2F9BE1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00" t="-6246" r="5067" b="-1"/>
          <a:stretch/>
        </p:blipFill>
        <p:spPr>
          <a:xfrm>
            <a:off x="6755766" y="648046"/>
            <a:ext cx="465621" cy="4219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089619B-53BD-45AB-A482-09BB9E0705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1952" y="3025165"/>
            <a:ext cx="476250" cy="4762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B6E7F85-71D5-4F3A-9374-F3415BDBD4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4352" y="1659073"/>
            <a:ext cx="476250" cy="4762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B733502-783F-4197-9C8B-2758F5FDA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0592" y="3098955"/>
            <a:ext cx="476250" cy="4762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ECDDA62-2296-4433-9574-F17AC670DB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89342" y="0"/>
            <a:ext cx="419101" cy="419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D09D41-5A0A-4B4B-85C6-74EDBF0F7D6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-150" r="4193"/>
          <a:stretch/>
        </p:blipFill>
        <p:spPr>
          <a:xfrm>
            <a:off x="5524501" y="2875402"/>
            <a:ext cx="755114" cy="763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01FCEC-B749-4698-8A21-59B7AB1A16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2994" y="4278963"/>
            <a:ext cx="536269" cy="5135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87FD18-5EEE-416A-ABD3-A5A24CE12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41654" y="4873875"/>
            <a:ext cx="410342" cy="4032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5C523C-5197-4360-A26B-FA623C377AD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03455" y="4670665"/>
            <a:ext cx="410342" cy="458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8350C6-4F59-41EC-900F-C3BE7C11E2C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54252" y="5351327"/>
            <a:ext cx="426327" cy="4191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C0B3D4-FAB2-4A50-807E-F63C150A0C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3817" y="4489105"/>
            <a:ext cx="386473" cy="3864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DF636C-9450-4679-AD00-ADAE5AC1A5D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7879" y="1725980"/>
            <a:ext cx="342728" cy="3369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A04A36-8FEB-4B0D-9B1C-89EA5C22A7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7879" y="1725061"/>
            <a:ext cx="342728" cy="3369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420AA4-3D86-4F55-8E44-0514F24DC64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83494" y="3707299"/>
            <a:ext cx="385075" cy="265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46AF56-6048-4A3F-96D0-16EF308551E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94060" y="4091094"/>
            <a:ext cx="425905" cy="397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44AFDA-6206-4D5D-AA20-B0356EEB57B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22875" y="2369395"/>
            <a:ext cx="479772" cy="4594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0A288C-7995-493B-9EE3-C3E07DEC420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89355" y="2567080"/>
            <a:ext cx="479772" cy="467364"/>
          </a:xfrm>
          <a:prstGeom prst="rect">
            <a:avLst/>
          </a:prstGeom>
        </p:spPr>
      </p:pic>
      <p:pic>
        <p:nvPicPr>
          <p:cNvPr id="2050" name="Picture 2" descr="Monitoring – How to install Prometheus/Grafana on arm – Raspberry ...">
            <a:extLst>
              <a:ext uri="{FF2B5EF4-FFF2-40B4-BE49-F238E27FC236}">
                <a16:creationId xmlns:a16="http://schemas.microsoft.com/office/drawing/2014/main" id="{0E497543-8534-4918-AC3E-51576BEB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2381250"/>
            <a:ext cx="857250" cy="4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ubecost | Kubernetes cost allocation and cost management solutions">
            <a:extLst>
              <a:ext uri="{FF2B5EF4-FFF2-40B4-BE49-F238E27FC236}">
                <a16:creationId xmlns:a16="http://schemas.microsoft.com/office/drawing/2014/main" id="{368B2746-144C-40B2-9090-6026D90D7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9585" r="8408" b="11069"/>
          <a:stretch/>
        </p:blipFill>
        <p:spPr bwMode="auto">
          <a:xfrm>
            <a:off x="7696200" y="5438775"/>
            <a:ext cx="1173875" cy="33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0F8AF545-34A7-4ABC-8CA3-F1EAECB756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275838" y="3842175"/>
            <a:ext cx="733425" cy="4476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B05139-949E-419D-8E5F-1DD5123104C7}"/>
              </a:ext>
            </a:extLst>
          </p:cNvPr>
          <p:cNvSpPr txBox="1"/>
          <p:nvPr/>
        </p:nvSpPr>
        <p:spPr>
          <a:xfrm>
            <a:off x="10097940" y="825956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Label 1</a:t>
            </a:r>
            <a:endParaRPr lang="en-DE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65DCD-785E-4B4F-AEDD-EFB6C21CD39F}"/>
              </a:ext>
            </a:extLst>
          </p:cNvPr>
          <p:cNvSpPr txBox="1"/>
          <p:nvPr/>
        </p:nvSpPr>
        <p:spPr>
          <a:xfrm>
            <a:off x="9875957" y="1215433"/>
            <a:ext cx="1693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ED8C1C"/>
                </a:solidFill>
              </a:rPr>
              <a:t>www.app1.x.com</a:t>
            </a:r>
            <a:endParaRPr lang="en-DE" sz="800" dirty="0">
              <a:solidFill>
                <a:srgbClr val="ED8C1C"/>
              </a:solidFill>
            </a:endParaRPr>
          </a:p>
        </p:txBody>
      </p:sp>
      <p:cxnSp>
        <p:nvCxnSpPr>
          <p:cNvPr id="38" name="Straight Arrow Connector 37" descr="ccc">
            <a:extLst>
              <a:ext uri="{FF2B5EF4-FFF2-40B4-BE49-F238E27FC236}">
                <a16:creationId xmlns:a16="http://schemas.microsoft.com/office/drawing/2014/main" id="{9E5F0D9D-6816-4DD3-ADBD-D9AD27D8033D}"/>
              </a:ext>
            </a:extLst>
          </p:cNvPr>
          <p:cNvCxnSpPr>
            <a:cxnSpLocks/>
          </p:cNvCxnSpPr>
          <p:nvPr/>
        </p:nvCxnSpPr>
        <p:spPr>
          <a:xfrm flipV="1">
            <a:off x="10058143" y="4753633"/>
            <a:ext cx="699906" cy="3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D2B2FA-791A-4633-91D9-F86B8D6ED3DE}"/>
              </a:ext>
            </a:extLst>
          </p:cNvPr>
          <p:cNvSpPr txBox="1"/>
          <p:nvPr/>
        </p:nvSpPr>
        <p:spPr>
          <a:xfrm>
            <a:off x="10250340" y="977925"/>
            <a:ext cx="12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Label 1</a:t>
            </a:r>
            <a:endParaRPr lang="en-DE" sz="1000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E56283F6-4377-406E-9742-AB95B1A129F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96709" y="5286837"/>
            <a:ext cx="483591" cy="483591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69E33953-0EA8-455C-A4B0-3FBE68588E7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113800" y="1466465"/>
            <a:ext cx="476250" cy="495049"/>
          </a:xfrm>
          <a:prstGeom prst="rect">
            <a:avLst/>
          </a:prstGeom>
        </p:spPr>
      </p:pic>
      <p:pic>
        <p:nvPicPr>
          <p:cNvPr id="2054" name="Picture 2053">
            <a:extLst>
              <a:ext uri="{FF2B5EF4-FFF2-40B4-BE49-F238E27FC236}">
                <a16:creationId xmlns:a16="http://schemas.microsoft.com/office/drawing/2014/main" id="{1C6E38CB-6855-414D-8364-7B8A8ED53E3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13800" y="2079214"/>
            <a:ext cx="381000" cy="319088"/>
          </a:xfrm>
          <a:prstGeom prst="rect">
            <a:avLst/>
          </a:prstGeom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1476038-096E-4A15-A133-266D747D930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24817" y="5770428"/>
            <a:ext cx="386473" cy="350877"/>
          </a:xfrm>
          <a:prstGeom prst="rect">
            <a:avLst/>
          </a:prstGeom>
        </p:spPr>
      </p:pic>
      <p:pic>
        <p:nvPicPr>
          <p:cNvPr id="2056" name="Picture 2055">
            <a:extLst>
              <a:ext uri="{FF2B5EF4-FFF2-40B4-BE49-F238E27FC236}">
                <a16:creationId xmlns:a16="http://schemas.microsoft.com/office/drawing/2014/main" id="{C6BF2DA5-A3C2-4A0B-817D-F79B0C29FBF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113800" y="2579935"/>
            <a:ext cx="419000" cy="454509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CEE291E8-846D-46E4-9AB4-FF36A48C82A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096000" y="5730780"/>
            <a:ext cx="285750" cy="433917"/>
          </a:xfrm>
          <a:prstGeom prst="rect">
            <a:avLst/>
          </a:prstGeom>
        </p:spPr>
      </p:pic>
      <p:pic>
        <p:nvPicPr>
          <p:cNvPr id="2058" name="Picture 2057">
            <a:extLst>
              <a:ext uri="{FF2B5EF4-FFF2-40B4-BE49-F238E27FC236}">
                <a16:creationId xmlns:a16="http://schemas.microsoft.com/office/drawing/2014/main" id="{56A91EB3-68A2-4F4C-BC89-51F12D6A073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flipV="1">
            <a:off x="3376840" y="3930546"/>
            <a:ext cx="410342" cy="141400"/>
          </a:xfrm>
          <a:prstGeom prst="rect">
            <a:avLst/>
          </a:prstGeom>
        </p:spPr>
      </p:pic>
      <p:pic>
        <p:nvPicPr>
          <p:cNvPr id="1026" name="Picture 2" descr="Announcing Kured, a Kubernetes Reboot Daemon">
            <a:extLst>
              <a:ext uri="{FF2B5EF4-FFF2-40B4-BE49-F238E27FC236}">
                <a16:creationId xmlns:a16="http://schemas.microsoft.com/office/drawing/2014/main" id="{30212B75-218B-4A3F-B7CD-C5FD00EE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42" y="5604601"/>
            <a:ext cx="447337" cy="4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4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CC172BF5E3C47B83040E62465E005" ma:contentTypeVersion="12" ma:contentTypeDescription="Create a new document." ma:contentTypeScope="" ma:versionID="c7e138e82d959475c3b16245b109889b">
  <xsd:schema xmlns:xsd="http://www.w3.org/2001/XMLSchema" xmlns:xs="http://www.w3.org/2001/XMLSchema" xmlns:p="http://schemas.microsoft.com/office/2006/metadata/properties" xmlns:ns3="0a0b8fc5-3b71-4cc2-b220-5733073b2e28" xmlns:ns4="a2c37cb1-305e-4dc0-8976-9ff1e26eb804" targetNamespace="http://schemas.microsoft.com/office/2006/metadata/properties" ma:root="true" ma:fieldsID="43f0144f32edc4da5a1baa5a73129cb1" ns3:_="" ns4:_="">
    <xsd:import namespace="0a0b8fc5-3b71-4cc2-b220-5733073b2e28"/>
    <xsd:import namespace="a2c37cb1-305e-4dc0-8976-9ff1e26eb8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b8fc5-3b71-4cc2-b220-5733073b2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37cb1-305e-4dc0-8976-9ff1e26eb8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C5F180-2975-43A4-BDE9-08FF1BF6D50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a0b8fc5-3b71-4cc2-b220-5733073b2e28"/>
    <ds:schemaRef ds:uri="a2c37cb1-305e-4dc0-8976-9ff1e26eb80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8CF78C-EB40-4407-BC57-F1B6396ECF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038826-7724-49FB-87DF-A99E6141F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0b8fc5-3b71-4cc2-b220-5733073b2e28"/>
    <ds:schemaRef ds:uri="a2c37cb1-305e-4dc0-8976-9ff1e26eb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Macintosh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Kalamati, Girish</dc:creator>
  <cp:lastModifiedBy>Girish kalamati</cp:lastModifiedBy>
  <cp:revision>15</cp:revision>
  <dcterms:created xsi:type="dcterms:W3CDTF">2020-05-31T17:12:27Z</dcterms:created>
  <dcterms:modified xsi:type="dcterms:W3CDTF">2021-01-28T16:17:48Z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0x010100B87CC172BF5E3C47B83040E62465E005</vt:lpwstr>
  </property>
</Properties>
</file>