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최고 계급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이병 </c:v>
                </c:pt>
                <c:pt idx="1">
                  <c:v>일병</c:v>
                </c:pt>
                <c:pt idx="2">
                  <c:v>상병</c:v>
                </c:pt>
                <c:pt idx="3">
                  <c:v>병장</c:v>
                </c:pt>
                <c:pt idx="4">
                  <c:v>하사</c:v>
                </c:pt>
                <c:pt idx="5">
                  <c:v>중사</c:v>
                </c:pt>
                <c:pt idx="6">
                  <c:v>상사</c:v>
                </c:pt>
                <c:pt idx="7">
                  <c:v>소위</c:v>
                </c:pt>
                <c:pt idx="8">
                  <c:v>중위</c:v>
                </c:pt>
                <c:pt idx="9">
                  <c:v>대위</c:v>
                </c:pt>
                <c:pt idx="10">
                  <c:v>소령</c:v>
                </c:pt>
                <c:pt idx="11">
                  <c:v>중령</c:v>
                </c:pt>
                <c:pt idx="12">
                  <c:v>대령</c:v>
                </c:pt>
                <c:pt idx="13">
                  <c:v>준장</c:v>
                </c:pt>
                <c:pt idx="14">
                  <c:v>소장</c:v>
                </c:pt>
                <c:pt idx="15">
                  <c:v>중장</c:v>
                </c:pt>
                <c:pt idx="16">
                  <c:v>대장</c:v>
                </c:pt>
                <c:pt idx="17">
                  <c:v>대통령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1-4D68-AD8F-DB9D9D483E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이병 </c:v>
                </c:pt>
                <c:pt idx="1">
                  <c:v>일병</c:v>
                </c:pt>
                <c:pt idx="2">
                  <c:v>상병</c:v>
                </c:pt>
                <c:pt idx="3">
                  <c:v>병장</c:v>
                </c:pt>
                <c:pt idx="4">
                  <c:v>하사</c:v>
                </c:pt>
                <c:pt idx="5">
                  <c:v>중사</c:v>
                </c:pt>
                <c:pt idx="6">
                  <c:v>상사</c:v>
                </c:pt>
                <c:pt idx="7">
                  <c:v>소위</c:v>
                </c:pt>
                <c:pt idx="8">
                  <c:v>중위</c:v>
                </c:pt>
                <c:pt idx="9">
                  <c:v>대위</c:v>
                </c:pt>
                <c:pt idx="10">
                  <c:v>소령</c:v>
                </c:pt>
                <c:pt idx="11">
                  <c:v>중령</c:v>
                </c:pt>
                <c:pt idx="12">
                  <c:v>대령</c:v>
                </c:pt>
                <c:pt idx="13">
                  <c:v>준장</c:v>
                </c:pt>
                <c:pt idx="14">
                  <c:v>소장</c:v>
                </c:pt>
                <c:pt idx="15">
                  <c:v>중장</c:v>
                </c:pt>
                <c:pt idx="16">
                  <c:v>대장</c:v>
                </c:pt>
                <c:pt idx="17">
                  <c:v>대통령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1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01-4D68-AD8F-DB9D9D483E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이병 </c:v>
                </c:pt>
                <c:pt idx="1">
                  <c:v>일병</c:v>
                </c:pt>
                <c:pt idx="2">
                  <c:v>상병</c:v>
                </c:pt>
                <c:pt idx="3">
                  <c:v>병장</c:v>
                </c:pt>
                <c:pt idx="4">
                  <c:v>하사</c:v>
                </c:pt>
                <c:pt idx="5">
                  <c:v>중사</c:v>
                </c:pt>
                <c:pt idx="6">
                  <c:v>상사</c:v>
                </c:pt>
                <c:pt idx="7">
                  <c:v>소위</c:v>
                </c:pt>
                <c:pt idx="8">
                  <c:v>중위</c:v>
                </c:pt>
                <c:pt idx="9">
                  <c:v>대위</c:v>
                </c:pt>
                <c:pt idx="10">
                  <c:v>소령</c:v>
                </c:pt>
                <c:pt idx="11">
                  <c:v>중령</c:v>
                </c:pt>
                <c:pt idx="12">
                  <c:v>대령</c:v>
                </c:pt>
                <c:pt idx="13">
                  <c:v>준장</c:v>
                </c:pt>
                <c:pt idx="14">
                  <c:v>소장</c:v>
                </c:pt>
                <c:pt idx="15">
                  <c:v>중장</c:v>
                </c:pt>
                <c:pt idx="16">
                  <c:v>대장</c:v>
                </c:pt>
                <c:pt idx="17">
                  <c:v>대통령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6</c:v>
                </c:pt>
                <c:pt idx="1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01-4D68-AD8F-DB9D9D483E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7096720"/>
        <c:axId val="467101760"/>
      </c:barChart>
      <c:catAx>
        <c:axId val="46709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7101760"/>
        <c:crosses val="autoZero"/>
        <c:auto val="1"/>
        <c:lblAlgn val="ctr"/>
        <c:lblOffset val="100"/>
        <c:noMultiLvlLbl val="0"/>
      </c:catAx>
      <c:valAx>
        <c:axId val="46710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709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6FEAF-4A58-72FC-C36F-6ADF48BE5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4DBCDE-E1AF-5805-6D4C-1E558B162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60FED-815F-1C73-0A45-B3BEEA92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986E-8C88-4F11-98E7-662465D4374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E96D1-926F-79C7-ECC1-49D39484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85FB8-426C-E0CF-9C4A-3E935282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E6CE-E504-4D35-ACB2-2E2F904D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7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CE3D9-BD0E-FD3F-2A5F-2057878B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B5D2A-EEE2-A0AC-7774-A0557AE74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32DF3-A8C4-419E-A5C8-B29A7EEC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986E-8C88-4F11-98E7-662465D4374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79746-37FA-879A-7E50-C42FC16B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9B7DD-2184-CBAC-6FDE-1B112EF2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E6CE-E504-4D35-ACB2-2E2F904D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6A6EC5-6654-67BA-0EFE-5E41552DF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29684F-8495-715E-558B-9D7D24815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46D5B-260D-AC5A-47D3-9B0C993A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986E-8C88-4F11-98E7-662465D4374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E5A1C-29B4-5C14-72D7-A3A73ABA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43A7D-B234-9149-FD37-ED437FBD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E6CE-E504-4D35-ACB2-2E2F904D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FC704-C487-B382-66F2-99735B13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35BAE-293A-4ADA-BAFF-086B0019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10FE5-5CFA-97B4-7C7F-EF9DD0EF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986E-8C88-4F11-98E7-662465D4374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691FF-353C-9B4F-01CA-625874D5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8B425-6193-3F43-B8ED-4CC661EC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E6CE-E504-4D35-ACB2-2E2F904D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98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610D8-A1CE-3AEC-8B47-57B3F0B2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7FBDC4-D8E8-D883-6B55-6ADA1B26E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E267E-3370-AE18-AB39-544E0673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986E-8C88-4F11-98E7-662465D4374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AC38A-CDC1-CA96-2C03-E161E616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1EFB7-8E29-90C2-5CEB-A450E0DA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E6CE-E504-4D35-ACB2-2E2F904D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66FEC-DD3B-CB36-5D38-801F9A2A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E6181-2B07-73F3-C397-F2AE7E439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601F62-14CC-B13C-5CFD-7FA62DA5F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412F57-A07B-F344-72E7-DBC1EBB9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986E-8C88-4F11-98E7-662465D4374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692733-BF21-E333-6C4C-B5128D60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53F62-3D3E-9B3A-9033-F6D39211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E6CE-E504-4D35-ACB2-2E2F904D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2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E0AF2-5945-0FDC-B6A0-1079163A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EB6EE-D5E1-9A3E-A26E-5479A1D4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F9DF-BEFA-ABBF-456B-DEED02212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CD11EA-7766-2960-8FF6-203370FF0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4FB16D-BEA0-617B-3DC0-85472276A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1BFF6E-7C6A-8D3E-0D76-492A046F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986E-8C88-4F11-98E7-662465D4374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4629CF-78B5-69D6-A59B-A0DD5907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9D1A0D-C344-23E3-E0CF-546C9851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E6CE-E504-4D35-ACB2-2E2F904D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9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2EE66-36EC-4AA1-571C-D114935B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79ED2B-E0FF-02BB-F5D6-D59FAF0D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986E-8C88-4F11-98E7-662465D4374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91164E-4D48-28D6-438F-345E3484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C73770-24CB-7865-B1D2-B5ADFCB1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E6CE-E504-4D35-ACB2-2E2F904D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7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309515-1E9B-42E0-F533-D6296A80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986E-8C88-4F11-98E7-662465D4374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E56BB8-93F7-4F6D-BEC1-0860742E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71D5C6-59E3-9FFD-254F-C3E5A89C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E6CE-E504-4D35-ACB2-2E2F904D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1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83731-8945-CFC1-05C3-1D979D49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CD86B-D468-74F7-653B-E897EEBD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A4E0E5-90A6-D485-C180-05407224E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2EDC80-ABA2-86D0-A2C9-FE3CA7FD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986E-8C88-4F11-98E7-662465D4374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B82F5-77BB-7905-1552-21A63895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92F23-6BEE-E73F-3E74-8833BC75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E6CE-E504-4D35-ACB2-2E2F904D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0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D8827-CF39-2453-27D8-F7C25D61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826520-5852-9206-511B-2328DEBC9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2147D8-6323-157D-D279-4A38585B2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74044-A502-6F6E-52D9-EF868B7D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986E-8C88-4F11-98E7-662465D4374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EAFAB9-B4CE-C5F9-3A33-AA52F8E1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9FA32E-CBC2-A2AC-90A8-8A4E178F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E6CE-E504-4D35-ACB2-2E2F904D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6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8D485-688F-363E-23AE-BC894CBB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D3B5F0-F35C-60E7-F106-569DA7735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11276-B943-A4AC-85F0-A4F8D6B31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9986E-8C88-4F11-98E7-662465D4374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DDDC4A-F7F7-AECE-0E96-A2F72D0C5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DDA9A-58A2-D4E1-6D47-DAA43D57D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BE6CE-E504-4D35-ACB2-2E2F904D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3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B29A6-04B8-EAB7-8F36-8BF1A080E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행복한 군생활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70D44A-655C-600A-E8B2-42B94CC1B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2971" y="6171066"/>
            <a:ext cx="4992914" cy="38939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조 주진원 </a:t>
            </a:r>
            <a:r>
              <a:rPr lang="ko-KR" altLang="en-US" dirty="0" err="1"/>
              <a:t>김중석</a:t>
            </a:r>
            <a:r>
              <a:rPr lang="ko-KR" altLang="en-US" dirty="0"/>
              <a:t> </a:t>
            </a:r>
            <a:r>
              <a:rPr lang="ko-KR" altLang="en-US" dirty="0" err="1"/>
              <a:t>주현호</a:t>
            </a:r>
            <a:r>
              <a:rPr lang="ko-KR" altLang="en-US" dirty="0"/>
              <a:t> </a:t>
            </a:r>
            <a:r>
              <a:rPr lang="ko-KR" altLang="en-US" dirty="0" err="1"/>
              <a:t>신도훈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21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BFD80-9D67-C998-8964-00B2A954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파악 </a:t>
            </a:r>
            <a:r>
              <a:rPr lang="en-US" altLang="ko-KR" dirty="0"/>
              <a:t>(24.05.16~24.05.24)</a:t>
            </a:r>
            <a:r>
              <a:rPr lang="ko-KR" altLang="en-US" dirty="0"/>
              <a:t> </a:t>
            </a:r>
          </a:p>
        </p:txBody>
      </p:sp>
      <p:pic>
        <p:nvPicPr>
          <p:cNvPr id="1187" name="Picture 6">
            <a:extLst>
              <a:ext uri="{FF2B5EF4-FFF2-40B4-BE49-F238E27FC236}">
                <a16:creationId xmlns:a16="http://schemas.microsoft.com/office/drawing/2014/main" id="{DF788DEE-6C7C-EC17-2088-D97A127BC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21" y="1862138"/>
            <a:ext cx="6006804" cy="371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93" name="차트 1192">
            <a:extLst>
              <a:ext uri="{FF2B5EF4-FFF2-40B4-BE49-F238E27FC236}">
                <a16:creationId xmlns:a16="http://schemas.microsoft.com/office/drawing/2014/main" id="{DC74E038-D0F0-D7F8-1578-FFE341A23F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1501449"/>
              </p:ext>
            </p:extLst>
          </p:nvPr>
        </p:nvGraphicFramePr>
        <p:xfrm>
          <a:off x="6571806" y="2204838"/>
          <a:ext cx="5254773" cy="302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94" name="내용 개체 틀 2">
            <a:extLst>
              <a:ext uri="{FF2B5EF4-FFF2-40B4-BE49-F238E27FC236}">
                <a16:creationId xmlns:a16="http://schemas.microsoft.com/office/drawing/2014/main" id="{3F9924CA-AA5B-25DC-7467-75DEE7E8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340" y="5576091"/>
            <a:ext cx="3380966" cy="989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/>
              <a:t>평균 플레이 횟수 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1.35</a:t>
            </a:r>
            <a:r>
              <a:rPr lang="ko-KR" altLang="en-US" dirty="0"/>
              <a:t>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62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BFD80-9D67-C998-8964-00B2A954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파악 </a:t>
            </a:r>
            <a:r>
              <a:rPr lang="en-US" altLang="ko-KR" dirty="0"/>
              <a:t>(24.05.16~24.05.24)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F0A80-FD60-7DF2-EB37-2FC507F72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633" y="4837497"/>
            <a:ext cx="3380966" cy="989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/>
              <a:t>접속률 평균 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314</a:t>
            </a:r>
            <a:r>
              <a:rPr lang="ko-KR" altLang="en-US" dirty="0"/>
              <a:t>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D2DA1B-CAE3-D5D3-7F3B-A3E1B303B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7" y="2146153"/>
            <a:ext cx="3734982" cy="23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6AA6062-F536-94CC-9EA1-3E82F42E6C03}"/>
              </a:ext>
            </a:extLst>
          </p:cNvPr>
          <p:cNvGraphicFramePr>
            <a:graphicFrameLocks noGrp="1"/>
          </p:cNvGraphicFramePr>
          <p:nvPr/>
        </p:nvGraphicFramePr>
        <p:xfrm>
          <a:off x="4662298" y="2910462"/>
          <a:ext cx="3394366" cy="1544997"/>
        </p:xfrm>
        <a:graphic>
          <a:graphicData uri="http://schemas.openxmlformats.org/drawingml/2006/table">
            <a:tbl>
              <a:tblPr/>
              <a:tblGrid>
                <a:gridCol w="1697183">
                  <a:extLst>
                    <a:ext uri="{9D8B030D-6E8A-4147-A177-3AD203B41FA5}">
                      <a16:colId xmlns:a16="http://schemas.microsoft.com/office/drawing/2014/main" val="149200826"/>
                    </a:ext>
                  </a:extLst>
                </a:gridCol>
                <a:gridCol w="1697183">
                  <a:extLst>
                    <a:ext uri="{9D8B030D-6E8A-4147-A177-3AD203B41FA5}">
                      <a16:colId xmlns:a16="http://schemas.microsoft.com/office/drawing/2014/main" val="3945555963"/>
                    </a:ext>
                  </a:extLst>
                </a:gridCol>
              </a:tblGrid>
              <a:tr h="267283">
                <a:tc>
                  <a:txBody>
                    <a:bodyPr/>
                    <a:lstStyle/>
                    <a:p>
                      <a:pPr fontAlgn="b"/>
                      <a:r>
                        <a:rPr lang="ko-KR" altLang="en-US" b="1" dirty="0">
                          <a:effectLst/>
                        </a:rPr>
                        <a:t>날짜</a:t>
                      </a:r>
                    </a:p>
                  </a:txBody>
                  <a:tcPr anchor="b">
                    <a:lnL w="9525" cap="flat" cmpd="sng" algn="ctr">
                      <a:solidFill>
                        <a:srgbClr val="D038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3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38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9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b="1" dirty="0">
                          <a:effectLst/>
                        </a:rPr>
                        <a:t>횟수</a:t>
                      </a:r>
                    </a:p>
                  </a:txBody>
                  <a:tcPr anchor="b">
                    <a:lnL w="9525" cap="flat" cmpd="sng" algn="ctr">
                      <a:solidFill>
                        <a:srgbClr val="003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3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3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430234"/>
                  </a:ext>
                </a:extLst>
              </a:tr>
              <a:tr h="393079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dirty="0">
                          <a:effectLst/>
                        </a:rPr>
                        <a:t>2024-05-16(</a:t>
                      </a:r>
                      <a:r>
                        <a:rPr lang="ko-KR" altLang="en-US" dirty="0">
                          <a:effectLst/>
                        </a:rPr>
                        <a:t>목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039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3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9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dirty="0">
                          <a:effectLst/>
                        </a:rPr>
                        <a:t>38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03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3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3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38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81445"/>
                  </a:ext>
                </a:extLst>
              </a:tr>
              <a:tr h="393079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dirty="0">
                          <a:effectLst/>
                        </a:rPr>
                        <a:t>2024-05-20(</a:t>
                      </a:r>
                      <a:r>
                        <a:rPr lang="ko-KR" altLang="en-US" dirty="0">
                          <a:effectLst/>
                        </a:rPr>
                        <a:t>월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503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38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39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1038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38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38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970095"/>
                  </a:ext>
                </a:extLst>
              </a:tr>
              <a:tr h="393079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dirty="0">
                          <a:effectLst/>
                        </a:rPr>
                        <a:t>2024-05-22(</a:t>
                      </a:r>
                      <a:r>
                        <a:rPr lang="ko-KR" altLang="en-US" dirty="0">
                          <a:effectLst/>
                        </a:rPr>
                        <a:t>수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039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3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39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39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dirty="0">
                          <a:effectLst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3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3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771375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62CA07A-7559-BD79-2C97-B018B9667D98}"/>
              </a:ext>
            </a:extLst>
          </p:cNvPr>
          <p:cNvSpPr txBox="1">
            <a:spLocks/>
          </p:cNvSpPr>
          <p:nvPr/>
        </p:nvSpPr>
        <p:spPr>
          <a:xfrm>
            <a:off x="5305151" y="4837497"/>
            <a:ext cx="2108661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플레이 횟수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(</a:t>
            </a:r>
            <a:r>
              <a:rPr lang="ko-KR" altLang="en-US" dirty="0"/>
              <a:t>중복 포함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0D79D43-BC05-4955-2B38-E46A06FB2B7E}"/>
              </a:ext>
            </a:extLst>
          </p:cNvPr>
          <p:cNvSpPr txBox="1">
            <a:spLocks/>
          </p:cNvSpPr>
          <p:nvPr/>
        </p:nvSpPr>
        <p:spPr>
          <a:xfrm>
            <a:off x="8703099" y="5332005"/>
            <a:ext cx="2556896" cy="665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플레이 시간대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2E1B7CE-889D-476C-EC50-2210A196F615}"/>
              </a:ext>
            </a:extLst>
          </p:cNvPr>
          <p:cNvGraphicFramePr>
            <a:graphicFrameLocks noGrp="1"/>
          </p:cNvGraphicFramePr>
          <p:nvPr/>
        </p:nvGraphicFramePr>
        <p:xfrm>
          <a:off x="8284364" y="2277177"/>
          <a:ext cx="3394366" cy="2926080"/>
        </p:xfrm>
        <a:graphic>
          <a:graphicData uri="http://schemas.openxmlformats.org/drawingml/2006/table">
            <a:tbl>
              <a:tblPr/>
              <a:tblGrid>
                <a:gridCol w="1697183">
                  <a:extLst>
                    <a:ext uri="{9D8B030D-6E8A-4147-A177-3AD203B41FA5}">
                      <a16:colId xmlns:a16="http://schemas.microsoft.com/office/drawing/2014/main" val="3643912023"/>
                    </a:ext>
                  </a:extLst>
                </a:gridCol>
                <a:gridCol w="1697183">
                  <a:extLst>
                    <a:ext uri="{9D8B030D-6E8A-4147-A177-3AD203B41FA5}">
                      <a16:colId xmlns:a16="http://schemas.microsoft.com/office/drawing/2014/main" val="298378956"/>
                    </a:ext>
                  </a:extLst>
                </a:gridCol>
              </a:tblGrid>
              <a:tr h="305257">
                <a:tc>
                  <a:txBody>
                    <a:bodyPr/>
                    <a:lstStyle/>
                    <a:p>
                      <a:pPr fontAlgn="b"/>
                      <a:r>
                        <a:rPr lang="ko-KR" altLang="en-US" b="1" dirty="0">
                          <a:effectLst/>
                        </a:rPr>
                        <a:t>시간대</a:t>
                      </a:r>
                    </a:p>
                  </a:txBody>
                  <a:tcPr anchor="b">
                    <a:lnL w="9525" cap="flat" cmpd="sng" algn="ctr">
                      <a:solidFill>
                        <a:srgbClr val="B81A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1C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1A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1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b="1" dirty="0">
                          <a:effectLst/>
                        </a:rPr>
                        <a:t>활동 횟수</a:t>
                      </a:r>
                    </a:p>
                  </a:txBody>
                  <a:tcPr anchor="b">
                    <a:lnL w="9525" cap="flat" cmpd="sng" algn="ctr">
                      <a:solidFill>
                        <a:srgbClr val="C81C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1C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1C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1A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41616"/>
                  </a:ext>
                </a:extLst>
              </a:tr>
              <a:tr h="305257">
                <a:tc>
                  <a:txBody>
                    <a:bodyPr/>
                    <a:lstStyle/>
                    <a:p>
                      <a:pPr fontAlgn="b"/>
                      <a:r>
                        <a:rPr lang="ko-KR" altLang="en-US" b="0" dirty="0">
                          <a:effectLst/>
                        </a:rPr>
                        <a:t>오전 </a:t>
                      </a:r>
                      <a:r>
                        <a:rPr lang="en-US" altLang="ko-KR" b="0" dirty="0">
                          <a:effectLst/>
                        </a:rPr>
                        <a:t>8</a:t>
                      </a:r>
                      <a:r>
                        <a:rPr lang="ko-KR" altLang="en-US" b="0" dirty="0">
                          <a:effectLst/>
                        </a:rPr>
                        <a:t>시 </a:t>
                      </a:r>
                    </a:p>
                  </a:txBody>
                  <a:tcPr anchor="b">
                    <a:lnL w="9525" cap="flat" cmpd="sng" algn="ctr">
                      <a:solidFill>
                        <a:srgbClr val="B81A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1C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1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1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altLang="ko-KR" b="0" dirty="0">
                          <a:effectLst/>
                        </a:rPr>
                        <a:t>1</a:t>
                      </a:r>
                      <a:endParaRPr lang="ko-KR" altLang="en-US" b="0" dirty="0">
                        <a:effectLst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C81C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1C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1A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1A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706005"/>
                  </a:ext>
                </a:extLst>
              </a:tr>
              <a:tr h="305257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dirty="0">
                          <a:effectLst/>
                        </a:rPr>
                        <a:t>오전 </a:t>
                      </a:r>
                      <a:r>
                        <a:rPr lang="en-US" altLang="ko-KR" dirty="0">
                          <a:effectLst/>
                        </a:rPr>
                        <a:t>9</a:t>
                      </a:r>
                      <a:r>
                        <a:rPr lang="ko-KR" altLang="en-US" dirty="0">
                          <a:effectLst/>
                        </a:rPr>
                        <a:t>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181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81A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1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1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581A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81A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1A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1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748313"/>
                  </a:ext>
                </a:extLst>
              </a:tr>
              <a:tr h="305257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dirty="0">
                          <a:effectLst/>
                        </a:rPr>
                        <a:t>오전 </a:t>
                      </a:r>
                      <a:r>
                        <a:rPr lang="en-US" altLang="ko-KR" dirty="0">
                          <a:effectLst/>
                        </a:rPr>
                        <a:t>10</a:t>
                      </a:r>
                      <a:r>
                        <a:rPr lang="ko-KR" altLang="en-US" dirty="0">
                          <a:effectLst/>
                        </a:rPr>
                        <a:t>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581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81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1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1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dirty="0">
                          <a:effectLst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181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81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1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1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179817"/>
                  </a:ext>
                </a:extLst>
              </a:tr>
              <a:tr h="305257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dirty="0">
                          <a:effectLst/>
                        </a:rPr>
                        <a:t>오전 </a:t>
                      </a:r>
                      <a:r>
                        <a:rPr lang="en-US" altLang="ko-KR" dirty="0">
                          <a:effectLst/>
                        </a:rPr>
                        <a:t>11</a:t>
                      </a:r>
                      <a:r>
                        <a:rPr lang="ko-KR" altLang="en-US" dirty="0">
                          <a:effectLst/>
                        </a:rPr>
                        <a:t>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181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81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1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1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dirty="0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81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81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1B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24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430565"/>
                  </a:ext>
                </a:extLst>
              </a:tr>
              <a:tr h="305257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dirty="0">
                          <a:effectLst/>
                        </a:rPr>
                        <a:t>오후 </a:t>
                      </a:r>
                      <a:r>
                        <a:rPr lang="en-US" altLang="ko-KR" dirty="0">
                          <a:effectLst/>
                        </a:rPr>
                        <a:t>12</a:t>
                      </a:r>
                      <a:r>
                        <a:rPr lang="ko-KR" altLang="en-US" dirty="0">
                          <a:effectLst/>
                        </a:rPr>
                        <a:t>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1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824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1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2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1824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824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24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24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32265"/>
                  </a:ext>
                </a:extLst>
              </a:tr>
              <a:tr h="305257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dirty="0">
                          <a:effectLst/>
                        </a:rPr>
                        <a:t>오후 </a:t>
                      </a:r>
                      <a:r>
                        <a:rPr lang="en-US" altLang="ko-KR" dirty="0">
                          <a:effectLst/>
                        </a:rPr>
                        <a:t>1</a:t>
                      </a:r>
                      <a:r>
                        <a:rPr lang="ko-KR" altLang="en-US" dirty="0">
                          <a:effectLst/>
                        </a:rPr>
                        <a:t>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82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24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2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824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24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24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2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00495"/>
                  </a:ext>
                </a:extLst>
              </a:tr>
              <a:tr h="305257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dirty="0">
                          <a:effectLst/>
                        </a:rPr>
                        <a:t>오후 </a:t>
                      </a:r>
                      <a:r>
                        <a:rPr lang="en-US" altLang="ko-KR" dirty="0">
                          <a:effectLst/>
                        </a:rPr>
                        <a:t>2</a:t>
                      </a:r>
                      <a:r>
                        <a:rPr lang="ko-KR" altLang="en-US" dirty="0">
                          <a:effectLst/>
                        </a:rPr>
                        <a:t>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8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2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dirty="0">
                          <a:effectLst/>
                        </a:rPr>
                        <a:t>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82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2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2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82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49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53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BD78C-89B6-F46B-1091-3CC40546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B02CF-807C-6607-45D2-6D16170A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플레이 시간대가 정해져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높은 지속시간도 막상 실행 횟수가 낮음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높은 강화 확률 및 지루한 반복 강화 작업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681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0FC9D-BCAD-FBBA-C93B-DBAA59E6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19659-DA76-13C7-8A22-FB169353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570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이벤트</a:t>
            </a:r>
            <a:r>
              <a:rPr lang="en-US" altLang="ko-KR" b="1" dirty="0"/>
              <a:t> : </a:t>
            </a:r>
            <a:r>
              <a:rPr lang="ko-KR" altLang="en-US" dirty="0"/>
              <a:t>일정한 기간동안 이벤트를 진행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 </a:t>
            </a:r>
            <a:r>
              <a:rPr lang="ko-KR" altLang="en-US" dirty="0"/>
              <a:t>이벤트를 통해 강화 및 진행 속도가 향상되어 높은 난이도를 클리어 하여 이벤트에 보다 쉽게 참여할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37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F61E4-159D-C44E-19EB-C6A71307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이벤트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49BCB-BB8E-9B21-E3D7-1C63DB38525F}"/>
              </a:ext>
            </a:extLst>
          </p:cNvPr>
          <p:cNvSpPr txBox="1"/>
          <p:nvPr/>
        </p:nvSpPr>
        <p:spPr>
          <a:xfrm>
            <a:off x="600075" y="2734252"/>
            <a:ext cx="34967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/>
              <a:t>구간 </a:t>
            </a:r>
            <a:r>
              <a:rPr lang="ko-KR" altLang="en-US" sz="2400" b="1" dirty="0" err="1"/>
              <a:t>스킵</a:t>
            </a:r>
            <a:endParaRPr lang="ko-KR" altLang="en-US" sz="2400" b="1" dirty="0"/>
          </a:p>
          <a:p>
            <a:pPr algn="ctr"/>
            <a:r>
              <a:rPr lang="ko-KR" altLang="en-US" sz="2400" dirty="0"/>
              <a:t>이벤트 기간 동안 일정 강화 구간을 없애 지루한 강화 과정을 건너뛰게 해줍니다</a:t>
            </a:r>
            <a:r>
              <a:rPr lang="en-US" altLang="ko-KR" sz="2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388987-7FAE-65F7-309A-4EFA192D225C}"/>
              </a:ext>
            </a:extLst>
          </p:cNvPr>
          <p:cNvSpPr txBox="1"/>
          <p:nvPr/>
        </p:nvSpPr>
        <p:spPr>
          <a:xfrm>
            <a:off x="4424082" y="2734253"/>
            <a:ext cx="33438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/>
              <a:t>강화 확률 상승</a:t>
            </a:r>
          </a:p>
          <a:p>
            <a:pPr algn="ctr"/>
            <a:r>
              <a:rPr lang="ko-KR" altLang="en-US" sz="2400" dirty="0"/>
              <a:t>강화 확률이 점점 낮아지는 상위 계급에 대한 강화 확률을 높여줍니다</a:t>
            </a:r>
            <a:r>
              <a:rPr lang="en-US" altLang="ko-KR" sz="24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37F88F-A13B-0C97-14D4-039ECC9FA8A5}"/>
              </a:ext>
            </a:extLst>
          </p:cNvPr>
          <p:cNvSpPr txBox="1"/>
          <p:nvPr/>
        </p:nvSpPr>
        <p:spPr>
          <a:xfrm>
            <a:off x="8265459" y="2734253"/>
            <a:ext cx="31735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/>
              <a:t>파괴 방지</a:t>
            </a:r>
          </a:p>
          <a:p>
            <a:pPr algn="ctr"/>
            <a:r>
              <a:rPr lang="ko-KR" altLang="en-US" sz="2400" dirty="0"/>
              <a:t>강화 실패로 인한 장비 파괴를 막아주는 아이템을 제공하여 안정성을 높입니다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681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2AC36-41DC-BB69-AE35-5B009D59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53" y="268698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 </a:t>
            </a:r>
          </a:p>
        </p:txBody>
      </p:sp>
    </p:spTree>
    <p:extLst>
      <p:ext uri="{BB962C8B-B14F-4D97-AF65-F5344CB8AC3E}">
        <p14:creationId xmlns:p14="http://schemas.microsoft.com/office/powerpoint/2010/main" val="421484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181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행복한 군생활</vt:lpstr>
      <vt:lpstr>문제 파악 (24.05.16~24.05.24) </vt:lpstr>
      <vt:lpstr>문제 파악 (24.05.16~24.05.24) </vt:lpstr>
      <vt:lpstr>문제점</vt:lpstr>
      <vt:lpstr>해결 방안</vt:lpstr>
      <vt:lpstr>이벤트 </vt:lpstr>
      <vt:lpstr>감사합니다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데이터 분석</dc:title>
  <dc:creator>FORYOUCOM</dc:creator>
  <cp:lastModifiedBy>YUHAN</cp:lastModifiedBy>
  <cp:revision>32</cp:revision>
  <dcterms:created xsi:type="dcterms:W3CDTF">2024-05-24T04:21:19Z</dcterms:created>
  <dcterms:modified xsi:type="dcterms:W3CDTF">2024-05-30T01:12:23Z</dcterms:modified>
</cp:coreProperties>
</file>