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embedTrueTypeFonts="1" saveSubsetFonts="1">
  <p:sldMasterIdLst>
    <p:sldMasterId id="2147483648" r:id="rId1"/>
  </p:sldMasterIdLst>
  <p:notesMasterIdLst>
    <p:notesMasterId r:id="rId37"/>
  </p:notesMasterIdLst>
  <p:sldIdLst>
    <p:sldId id="256" r:id="rId2"/>
    <p:sldId id="385" r:id="rId3"/>
    <p:sldId id="257" r:id="rId4"/>
    <p:sldId id="286" r:id="rId5"/>
    <p:sldId id="292" r:id="rId6"/>
    <p:sldId id="293" r:id="rId7"/>
    <p:sldId id="313" r:id="rId8"/>
    <p:sldId id="314" r:id="rId9"/>
    <p:sldId id="294" r:id="rId10"/>
    <p:sldId id="295" r:id="rId11"/>
    <p:sldId id="296" r:id="rId12"/>
    <p:sldId id="297" r:id="rId13"/>
    <p:sldId id="298" r:id="rId14"/>
    <p:sldId id="299" r:id="rId15"/>
    <p:sldId id="300" r:id="rId16"/>
    <p:sldId id="304" r:id="rId17"/>
    <p:sldId id="315" r:id="rId18"/>
    <p:sldId id="305" r:id="rId19"/>
    <p:sldId id="306" r:id="rId20"/>
    <p:sldId id="307" r:id="rId21"/>
    <p:sldId id="308" r:id="rId22"/>
    <p:sldId id="309" r:id="rId23"/>
    <p:sldId id="310" r:id="rId24"/>
    <p:sldId id="374" r:id="rId25"/>
    <p:sldId id="325" r:id="rId26"/>
    <p:sldId id="375" r:id="rId27"/>
    <p:sldId id="376" r:id="rId28"/>
    <p:sldId id="377" r:id="rId29"/>
    <p:sldId id="378" r:id="rId30"/>
    <p:sldId id="379" r:id="rId31"/>
    <p:sldId id="380" r:id="rId32"/>
    <p:sldId id="381" r:id="rId33"/>
    <p:sldId id="382" r:id="rId34"/>
    <p:sldId id="383" r:id="rId35"/>
    <p:sldId id="384" r:id="rId36"/>
  </p:sldIdLst>
  <p:sldSz cx="24384000" cy="13716000"/>
  <p:notesSz cx="6797675" cy="9926638"/>
  <p:embeddedFontLst>
    <p:embeddedFont>
      <p:font typeface="KoPubDotum Medium" panose="02020603020101020101" pitchFamily="18" charset="-127"/>
      <p:regular r:id="rId38"/>
    </p:embeddedFont>
    <p:embeddedFont>
      <p:font typeface="KoPub돋움체 Bold" panose="02020603020101020101" pitchFamily="18" charset="-127"/>
      <p:regular r:id="rId39"/>
    </p:embeddedFont>
    <p:embeddedFont>
      <p:font typeface="Segoe UI Light" panose="020B0502040204020203" pitchFamily="34" charset="0"/>
      <p:regular r:id="rId40"/>
      <p:italic r:id="rId41"/>
    </p:embeddedFont>
    <p:embeddedFont>
      <p:font typeface="맑은 고딕" panose="020B0503020000020004" pitchFamily="50" charset="-127"/>
      <p:regular r:id="rId42"/>
      <p:bold r:id="rId43"/>
    </p:embeddedFont>
    <p:embeddedFont>
      <p:font typeface="나눔고딕" panose="020D0604000000000000" pitchFamily="50" charset="-127"/>
      <p:regular r:id="rId44"/>
      <p:bold r:id="rId45"/>
    </p:embeddedFont>
    <p:embeddedFont>
      <p:font typeface="KoPub돋움체 Medium" panose="02020603020101020101" pitchFamily="18" charset="-127"/>
      <p:regular r:id="rId46"/>
    </p:embeddedFont>
    <p:embeddedFont>
      <p:font typeface="KoPubDotum Bold" panose="02020603020101020101" pitchFamily="18" charset="-127"/>
      <p:regular r:id="rId47"/>
    </p:embeddedFont>
    <p:embeddedFont>
      <p:font typeface="Segoe UI" panose="020B0502040204020203" pitchFamily="34" charset="0"/>
      <p:regular r:id="rId48"/>
      <p:bold r:id="rId49"/>
      <p:italic r:id="rId50"/>
      <p:boldItalic r:id="rId51"/>
    </p:embeddedFont>
    <p:embeddedFont>
      <p:font typeface="Gadugi" panose="020B0502040204020203" pitchFamily="34" charset="0"/>
      <p:regular r:id="rId52"/>
      <p:bold r:id="rId53"/>
    </p:embeddedFont>
    <p:embeddedFont>
      <p:font typeface="Roboto Thin Italic" pitchFamily="2" charset="0"/>
      <p:italic r:id="rId54"/>
    </p:embeddedFont>
    <p:embeddedFont>
      <p:font typeface="나눔고딕 ExtraBold" panose="020D0904000000000000" pitchFamily="50" charset="-127"/>
      <p:bold r:id="rId55"/>
    </p:embeddedFont>
  </p:embeddedFontLst>
  <p:defaultTextStyle>
    <a:defPPr>
      <a:defRPr lang="ko-KR"/>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00"/>
    <a:srgbClr val="FEE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66086" autoAdjust="0"/>
  </p:normalViewPr>
  <p:slideViewPr>
    <p:cSldViewPr>
      <p:cViewPr varScale="1">
        <p:scale>
          <a:sx n="28" d="100"/>
          <a:sy n="28" d="100"/>
        </p:scale>
        <p:origin x="1902" y="84"/>
      </p:cViewPr>
      <p:guideLst>
        <p:guide orient="horz" pos="4320"/>
        <p:guide pos="76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p:cNvSpPr>
          <p:nvPr>
            <p:ph type="sldImg"/>
          </p:nvPr>
        </p:nvSpPr>
        <p:spPr bwMode="auto">
          <a:xfrm>
            <a:off x="90488" y="744538"/>
            <a:ext cx="6616700" cy="372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1"/>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ko-KR" altLang="ko-KR" noProof="0">
                <a:sym typeface="Helvetica Neue" charset="0"/>
              </a:rPr>
              <a:t>Click to edit Master text styles</a:t>
            </a:r>
          </a:p>
          <a:p>
            <a:pPr lvl="1"/>
            <a:r>
              <a:rPr lang="ko-KR" altLang="ko-KR" noProof="0">
                <a:sym typeface="Helvetica Neue" charset="0"/>
              </a:rPr>
              <a:t>Second level</a:t>
            </a:r>
          </a:p>
          <a:p>
            <a:pPr lvl="2"/>
            <a:r>
              <a:rPr lang="ko-KR" altLang="ko-KR" noProof="0">
                <a:sym typeface="Helvetica Neue" charset="0"/>
              </a:rPr>
              <a:t>Third level</a:t>
            </a:r>
          </a:p>
          <a:p>
            <a:pPr lvl="3"/>
            <a:r>
              <a:rPr lang="ko-KR" altLang="ko-KR" noProof="0">
                <a:sym typeface="Helvetica Neue" charset="0"/>
              </a:rPr>
              <a:t>Fourth level</a:t>
            </a:r>
          </a:p>
          <a:p>
            <a:pPr lvl="4"/>
            <a:r>
              <a:rPr lang="ko-KR" altLang="ko-KR"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이미지 개체 틀 1"/>
          <p:cNvSpPr>
            <a:spLocks noGrp="1" noRot="1" noChangeAspect="1" noTextEdit="1"/>
          </p:cNvSpPr>
          <p:nvPr>
            <p:ph type="sldImg"/>
          </p:nvPr>
        </p:nvSpPr>
        <p:spPr/>
      </p:sp>
      <p:sp>
        <p:nvSpPr>
          <p:cNvPr id="819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Gadugi" panose="020B0502040204020203" pitchFamily="34" charset="0"/>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p:sp>
      <p:sp>
        <p:nvSpPr>
          <p:cNvPr id="2048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048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BD0D18E-6321-46A1-B17D-ABBDE95D1D96}" type="slidenum">
              <a:rPr lang="da-DK" altLang="ko-KR">
                <a:ea typeface="굴림" panose="020B0600000101010101" pitchFamily="50" charset="-127"/>
              </a:rPr>
              <a:pPr/>
              <a:t>10</a:t>
            </a:fld>
            <a:endParaRPr lang="da-DK" altLang="ko-KR">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073524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7796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4580"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ED192F-ECFB-495C-87C2-C1D8114865CC}" type="slidenum">
              <a:rPr lang="ko-KR" altLang="en-US">
                <a:ea typeface="굴림" panose="020B0600000101010101" pitchFamily="50" charset="-127"/>
              </a:rPr>
              <a:pPr/>
              <a:t>13</a:t>
            </a:fld>
            <a:endParaRPr lang="ko-KR" altLang="en-US">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662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39DE26-0119-498F-9AF1-2E9A9F5DB97D}" type="slidenum">
              <a:rPr lang="da-DK" altLang="ko-KR">
                <a:ea typeface="굴림" panose="020B0600000101010101" pitchFamily="50" charset="-127"/>
              </a:rPr>
              <a:pPr/>
              <a:t>14</a:t>
            </a:fld>
            <a:endParaRPr lang="da-DK" altLang="ko-KR">
              <a:ea typeface="굴림" panose="020B0600000101010101"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ko-KR">
              <a:ea typeface="굴림" panose="020B0600000101010101" pitchFamily="50" charset="-127"/>
            </a:endParaRPr>
          </a:p>
        </p:txBody>
      </p:sp>
      <p:sp>
        <p:nvSpPr>
          <p:cNvPr id="28676" name="Date Placeholder 5"/>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B0B199-4D8B-4D71-A682-7F749AAFB2CA}" type="datetime1">
              <a:rPr lang="en-US" altLang="ko-KR">
                <a:ea typeface="굴림" panose="020B0600000101010101" pitchFamily="50" charset="-127"/>
              </a:rPr>
              <a:pPr/>
              <a:t>11/2/2017</a:t>
            </a:fld>
            <a:endParaRPr lang="en-US" altLang="ko-KR">
              <a:ea typeface="굴림" panose="020B0600000101010101" pitchFamily="50" charset="-127"/>
            </a:endParaRPr>
          </a:p>
        </p:txBody>
      </p:sp>
      <p:sp>
        <p:nvSpPr>
          <p:cNvPr id="28677" name="Slide Number Placeholder 6"/>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75EBC5-E6CE-43B4-B684-6D15866689A7}" type="slidenum">
              <a:rPr lang="en-US" altLang="ko-KR">
                <a:ea typeface="굴림" panose="020B0600000101010101" pitchFamily="50" charset="-127"/>
              </a:rPr>
              <a:pPr/>
              <a:t>15</a:t>
            </a:fld>
            <a:endParaRPr lang="en-US" altLang="ko-KR">
              <a:ea typeface="굴림" panose="020B0600000101010101" pitchFamily="50" charset="-127"/>
            </a:endParaRPr>
          </a:p>
        </p:txBody>
      </p:sp>
      <p:sp>
        <p:nvSpPr>
          <p:cNvPr id="10" name="Footer Placeholder 9"/>
          <p:cNvSpPr>
            <a:spLocks noGrp="1"/>
          </p:cNvSpPr>
          <p:nvPr>
            <p:ph type="ftr" sz="quarter" idx="4294967295"/>
          </p:nvPr>
        </p:nvSpPr>
        <p:spPr>
          <a:xfrm>
            <a:off x="0" y="0"/>
            <a:ext cx="0" cy="0"/>
          </a:xfrm>
        </p:spPr>
        <p:txBody>
          <a:bodyPr/>
          <a:lstStyle/>
          <a:p>
            <a:pPr defTabSz="914099">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858961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921229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51820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2044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이미지 개체 틀 1"/>
          <p:cNvSpPr>
            <a:spLocks noGrp="1" noRot="1" noChangeAspect="1" noTextEdit="1"/>
          </p:cNvSpPr>
          <p:nvPr>
            <p:ph type="sldImg"/>
          </p:nvPr>
        </p:nvSpPr>
        <p:spPr/>
      </p:sp>
      <p:sp>
        <p:nvSpPr>
          <p:cNvPr id="819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Gadugi" panose="020B0502040204020203" pitchFamily="34" charset="0"/>
              <a:ea typeface="굴림" panose="020B0600000101010101" pitchFamily="50" charset="-127"/>
            </a:endParaRPr>
          </a:p>
        </p:txBody>
      </p:sp>
    </p:spTree>
    <p:extLst>
      <p:ext uri="{BB962C8B-B14F-4D97-AF65-F5344CB8AC3E}">
        <p14:creationId xmlns:p14="http://schemas.microsoft.com/office/powerpoint/2010/main" val="3987833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584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557C9C-5226-4D91-903B-AE49FB1A7086}" type="slidenum">
              <a:rPr lang="da-DK" altLang="ko-KR">
                <a:ea typeface="굴림" panose="020B0600000101010101" pitchFamily="50" charset="-127"/>
              </a:rPr>
              <a:pPr/>
              <a:t>20</a:t>
            </a:fld>
            <a:endParaRPr lang="da-DK" altLang="ko-KR">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7892"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381543-893E-4E41-95B4-637A9E310633}" type="slidenum">
              <a:rPr lang="da-DK" altLang="ko-KR">
                <a:ea typeface="굴림" panose="020B0600000101010101" pitchFamily="50" charset="-127"/>
              </a:rPr>
              <a:pPr/>
              <a:t>21</a:t>
            </a:fld>
            <a:endParaRPr lang="da-DK" altLang="ko-KR">
              <a:ea typeface="굴림" panose="020B0600000101010101"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5394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0285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8046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p:sp>
      <p:sp>
        <p:nvSpPr>
          <p:cNvPr id="9933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Tree>
    <p:extLst>
      <p:ext uri="{BB962C8B-B14F-4D97-AF65-F5344CB8AC3E}">
        <p14:creationId xmlns:p14="http://schemas.microsoft.com/office/powerpoint/2010/main" val="412769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737423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슬라이드 이미지 개체 틀 1"/>
          <p:cNvSpPr>
            <a:spLocks noGrp="1" noRot="1" noChangeAspect="1" noTextEdit="1"/>
          </p:cNvSpPr>
          <p:nvPr>
            <p:ph type="sldImg"/>
          </p:nvPr>
        </p:nvSpPr>
        <p:spPr/>
      </p:sp>
      <p:sp>
        <p:nvSpPr>
          <p:cNvPr id="29699"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무엇을 어떻게 </a:t>
            </a:r>
            <a:r>
              <a:rPr lang="ko-KR" altLang="en-US" dirty="0" err="1">
                <a:latin typeface="+mj-lt"/>
                <a:ea typeface="굴림" panose="020B0600000101010101" pitchFamily="50" charset="-127"/>
              </a:rPr>
              <a:t>해야할지</a:t>
            </a:r>
            <a:r>
              <a:rPr lang="ko-KR" altLang="en-US" dirty="0">
                <a:latin typeface="+mj-lt"/>
                <a:ea typeface="굴림" panose="020B0600000101010101" pitchFamily="50" charset="-127"/>
              </a:rPr>
              <a:t> 확실히 정해졌기 때문에</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실제 머신러닝 모델링을 진행해 보았습니다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ea typeface="굴림" panose="020B0600000101010101" pitchFamily="50" charset="-127"/>
              </a:rPr>
              <a:t>보통 </a:t>
            </a:r>
            <a:r>
              <a:rPr lang="ko-KR" altLang="en-US" dirty="0" err="1">
                <a:ea typeface="굴림" panose="020B0600000101010101" pitchFamily="50" charset="-127"/>
              </a:rPr>
              <a:t>머신러닝이라고</a:t>
            </a:r>
            <a:r>
              <a:rPr lang="ko-KR" altLang="en-US" dirty="0">
                <a:ea typeface="굴림" panose="020B0600000101010101" pitchFamily="50" charset="-127"/>
              </a:rPr>
              <a:t> 하면 굉장히 어렵고</a:t>
            </a:r>
            <a:r>
              <a:rPr lang="en-US" altLang="ko-KR" dirty="0">
                <a:ea typeface="굴림" panose="020B0600000101010101" pitchFamily="50" charset="-127"/>
              </a:rPr>
              <a:t>, </a:t>
            </a:r>
            <a:r>
              <a:rPr lang="ko-KR" altLang="en-US">
                <a:ea typeface="굴림" panose="020B0600000101010101" pitchFamily="50" charset="-127"/>
              </a:rPr>
              <a:t>프로그래밍과 수학을 </a:t>
            </a:r>
            <a:r>
              <a:rPr lang="ko-KR" altLang="en-US" dirty="0">
                <a:ea typeface="굴림" panose="020B0600000101010101" pitchFamily="50" charset="-127"/>
              </a:rPr>
              <a:t>못하면 시작조차 하지 못한다고 알고 있는데</a:t>
            </a:r>
            <a:r>
              <a:rPr lang="en-US" altLang="ko-KR" dirty="0">
                <a:ea typeface="굴림" panose="020B0600000101010101" pitchFamily="50" charset="-127"/>
              </a:rPr>
              <a:t>, </a:t>
            </a:r>
          </a:p>
          <a:p>
            <a:pPr>
              <a:defRPr/>
            </a:pPr>
            <a:r>
              <a:rPr lang="ko-KR" altLang="en-US" dirty="0">
                <a:ea typeface="굴림" panose="020B0600000101010101" pitchFamily="50" charset="-127"/>
              </a:rPr>
              <a:t>시작이 반이라는 말이 있죠</a:t>
            </a:r>
            <a:r>
              <a:rPr lang="en-US" altLang="ko-KR" dirty="0">
                <a:ea typeface="굴림" panose="020B0600000101010101" pitchFamily="50" charset="-127"/>
              </a:rPr>
              <a:t>. </a:t>
            </a:r>
            <a:r>
              <a:rPr lang="ko-KR" altLang="en-US" dirty="0">
                <a:ea typeface="굴림" panose="020B0600000101010101" pitchFamily="50" charset="-127"/>
              </a:rPr>
              <a:t>일단 시작하는 게 중요 합니다</a:t>
            </a:r>
            <a:r>
              <a:rPr lang="en-US" altLang="ko-KR" dirty="0">
                <a:ea typeface="굴림" panose="020B0600000101010101" pitchFamily="50" charset="-127"/>
              </a:rPr>
              <a:t>. </a:t>
            </a:r>
          </a:p>
          <a:p>
            <a:pPr>
              <a:defRPr/>
            </a:pPr>
            <a:r>
              <a:rPr lang="ko-KR" altLang="en-US" dirty="0">
                <a:ea typeface="굴림" panose="020B0600000101010101" pitchFamily="50" charset="-127"/>
              </a:rPr>
              <a:t>그런 면에서 </a:t>
            </a:r>
            <a:r>
              <a:rPr lang="en-US" altLang="ko-KR" dirty="0">
                <a:ea typeface="굴림" panose="020B0600000101010101" pitchFamily="50" charset="-127"/>
              </a:rPr>
              <a:t>Azure ML Studio</a:t>
            </a:r>
            <a:r>
              <a:rPr lang="ko-KR" altLang="en-US">
                <a:ea typeface="굴림" panose="020B0600000101010101" pitchFamily="50" charset="-127"/>
              </a:rPr>
              <a:t>는 </a:t>
            </a:r>
            <a:r>
              <a:rPr lang="ko-KR" altLang="en-US" dirty="0">
                <a:ea typeface="굴림" panose="020B0600000101010101" pitchFamily="50" charset="-127"/>
              </a:rPr>
              <a:t>일반인이 </a:t>
            </a:r>
            <a:r>
              <a:rPr lang="en-US" altLang="ko-KR" dirty="0">
                <a:ea typeface="굴림" panose="020B0600000101010101" pitchFamily="50" charset="-127"/>
              </a:rPr>
              <a:t>ML </a:t>
            </a:r>
            <a:r>
              <a:rPr lang="ko-KR" altLang="en-US">
                <a:ea typeface="굴림" panose="020B0600000101010101" pitchFamily="50" charset="-127"/>
              </a:rPr>
              <a:t>을 시작하기에 </a:t>
            </a:r>
            <a:r>
              <a:rPr lang="ko-KR" altLang="en-US" dirty="0">
                <a:ea typeface="굴림" panose="020B0600000101010101" pitchFamily="50" charset="-127"/>
              </a:rPr>
              <a:t>좋은 툴이라고 생각 됩니다</a:t>
            </a:r>
            <a:r>
              <a:rPr lang="en-US" altLang="ko-KR" dirty="0">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해당 </a:t>
            </a:r>
            <a:r>
              <a:rPr lang="ko-KR" altLang="en-US" dirty="0" err="1">
                <a:latin typeface="+mj-lt"/>
                <a:ea typeface="굴림" panose="020B0600000101010101" pitchFamily="50" charset="-127"/>
              </a:rPr>
              <a:t>스샷이</a:t>
            </a:r>
            <a:r>
              <a:rPr lang="ko-KR" altLang="en-US" dirty="0">
                <a:latin typeface="+mj-lt"/>
                <a:ea typeface="굴림" panose="020B0600000101010101" pitchFamily="50" charset="-127"/>
              </a:rPr>
              <a:t>  재방문 유도 시스템의 실제 모델링 </a:t>
            </a:r>
            <a:r>
              <a:rPr lang="ko-KR" altLang="en-US" dirty="0" err="1">
                <a:latin typeface="+mj-lt"/>
                <a:ea typeface="굴림" panose="020B0600000101010101" pitchFamily="50" charset="-127"/>
              </a:rPr>
              <a:t>스샷이고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한 단계씩 </a:t>
            </a:r>
            <a:r>
              <a:rPr lang="ko-KR" altLang="en-US" dirty="0" err="1">
                <a:latin typeface="+mj-lt"/>
                <a:ea typeface="굴림" panose="020B0600000101010101" pitchFamily="50" charset="-127"/>
              </a:rPr>
              <a:t>설명드리도록</a:t>
            </a:r>
            <a:r>
              <a:rPr lang="ko-KR" altLang="en-US" dirty="0">
                <a:latin typeface="+mj-lt"/>
                <a:ea typeface="굴림" panose="020B0600000101010101" pitchFamily="50" charset="-127"/>
              </a:rPr>
              <a:t> 하겠습니다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사용하기가 어렵지 않아 한번만 보시더라도 바로 실무에 적용할 수 </a:t>
            </a:r>
            <a:r>
              <a:rPr lang="ko-KR" altLang="en-US" dirty="0" err="1">
                <a:latin typeface="+mj-lt"/>
                <a:ea typeface="굴림" panose="020B0600000101010101" pitchFamily="50" charset="-127"/>
              </a:rPr>
              <a:t>있을거라</a:t>
            </a:r>
            <a:r>
              <a:rPr lang="ko-KR" altLang="en-US" dirty="0">
                <a:latin typeface="+mj-lt"/>
                <a:ea typeface="굴림" panose="020B0600000101010101" pitchFamily="50" charset="-127"/>
              </a:rPr>
              <a:t> 생각 됩니다</a:t>
            </a:r>
            <a:r>
              <a:rPr lang="en-US" altLang="ko-KR" dirty="0">
                <a:latin typeface="+mj-lt"/>
                <a:ea typeface="굴림" panose="020B0600000101010101" pitchFamily="50" charset="-127"/>
              </a:rPr>
              <a:t>.</a:t>
            </a:r>
          </a:p>
        </p:txBody>
      </p:sp>
    </p:spTree>
    <p:extLst>
      <p:ext uri="{BB962C8B-B14F-4D97-AF65-F5344CB8AC3E}">
        <p14:creationId xmlns:p14="http://schemas.microsoft.com/office/powerpoint/2010/main" val="300207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p:sp>
      <p:sp>
        <p:nvSpPr>
          <p:cNvPr id="6246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첫번째로 머신러닝에 사용할 교육자료를 만들어서 입력해 주어야 합니다</a:t>
            </a:r>
            <a:r>
              <a:rPr lang="en-US" altLang="ko-KR">
                <a:ea typeface="굴림" panose="020B0600000101010101" pitchFamily="50" charset="-127"/>
              </a:rPr>
              <a:t>.</a:t>
            </a:r>
          </a:p>
          <a:p>
            <a:r>
              <a:rPr lang="ko-KR" altLang="en-US">
                <a:ea typeface="굴림" panose="020B0600000101010101" pitchFamily="50" charset="-127"/>
              </a:rPr>
              <a:t>재방문 유도 시스템에서는 최근 </a:t>
            </a:r>
            <a:r>
              <a:rPr lang="en-US" altLang="ko-KR">
                <a:ea typeface="굴림" panose="020B0600000101010101" pitchFamily="50" charset="-127"/>
              </a:rPr>
              <a:t>30</a:t>
            </a:r>
            <a:r>
              <a:rPr lang="ko-KR" altLang="en-US">
                <a:ea typeface="굴림" panose="020B0600000101010101" pitchFamily="50" charset="-127"/>
              </a:rPr>
              <a:t>일간의 유저 접속 데이터를 교육자료로 사용하였습니다</a:t>
            </a:r>
            <a:r>
              <a:rPr lang="en-US" altLang="ko-KR">
                <a:ea typeface="굴림" panose="020B0600000101010101" pitchFamily="50" charset="-127"/>
              </a:rPr>
              <a:t>.</a:t>
            </a:r>
          </a:p>
          <a:p>
            <a:r>
              <a:rPr lang="ko-KR" altLang="en-US">
                <a:ea typeface="굴림" panose="020B0600000101010101" pitchFamily="50" charset="-127"/>
              </a:rPr>
              <a:t>데이터 구조는 오른쪽과 같습니다</a:t>
            </a:r>
            <a:r>
              <a:rPr lang="en-US" altLang="ko-KR">
                <a:ea typeface="굴림" panose="020B0600000101010101" pitchFamily="50" charset="-127"/>
              </a:rPr>
              <a:t>.</a:t>
            </a:r>
            <a:endParaRPr lang="ko-KR" altLang="en-US">
              <a:ea typeface="굴림" panose="020B0600000101010101" pitchFamily="50" charset="-127"/>
            </a:endParaRPr>
          </a:p>
        </p:txBody>
      </p:sp>
    </p:spTree>
    <p:extLst>
      <p:ext uri="{BB962C8B-B14F-4D97-AF65-F5344CB8AC3E}">
        <p14:creationId xmlns:p14="http://schemas.microsoft.com/office/powerpoint/2010/main" val="588367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p:sp>
      <p:sp>
        <p:nvSpPr>
          <p:cNvPr id="6451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두번째로 학습 데이터에서 학습에 사용할 컬럼을 지정합니다</a:t>
            </a:r>
            <a:r>
              <a:rPr lang="en-US" altLang="ko-KR">
                <a:ea typeface="굴림" panose="020B0600000101010101" pitchFamily="50" charset="-127"/>
              </a:rPr>
              <a:t>.</a:t>
            </a:r>
          </a:p>
          <a:p>
            <a:r>
              <a:rPr lang="ko-KR" altLang="en-US">
                <a:ea typeface="굴림" panose="020B0600000101010101" pitchFamily="50" charset="-127"/>
              </a:rPr>
              <a:t>학습에 사용된 컬럼은 다음과 같습니다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아마 이 학습에 사용될 컬럼을 정하는 것이 해당 모델링의 핵심이라고 생각 됩니다</a:t>
            </a:r>
            <a:r>
              <a:rPr lang="en-US" altLang="ko-KR">
                <a:ea typeface="굴림" panose="020B0600000101010101" pitchFamily="50" charset="-127"/>
              </a:rPr>
              <a:t>.</a:t>
            </a:r>
          </a:p>
          <a:p>
            <a:r>
              <a:rPr lang="ko-KR" altLang="en-US">
                <a:ea typeface="굴림" panose="020B0600000101010101" pitchFamily="50" charset="-127"/>
              </a:rPr>
              <a:t>이것을 어떻게 정하느냐에 따라</a:t>
            </a:r>
            <a:r>
              <a:rPr lang="en-US" altLang="ko-KR">
                <a:ea typeface="굴림" panose="020B0600000101010101" pitchFamily="50" charset="-127"/>
              </a:rPr>
              <a:t>, </a:t>
            </a:r>
            <a:r>
              <a:rPr lang="ko-KR" altLang="en-US">
                <a:ea typeface="굴림" panose="020B0600000101010101" pitchFamily="50" charset="-127"/>
              </a:rPr>
              <a:t>모델링의 결과가 완전 다르게 나올 수 있습니다</a:t>
            </a:r>
            <a:r>
              <a:rPr lang="en-US" altLang="ko-KR">
                <a:ea typeface="굴림" panose="020B0600000101010101" pitchFamily="50" charset="-127"/>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182700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이미지 개체 틀 1"/>
          <p:cNvSpPr>
            <a:spLocks noGrp="1" noRot="1" noChangeAspect="1" noTextEdit="1"/>
          </p:cNvSpPr>
          <p:nvPr>
            <p:ph type="sldImg"/>
          </p:nvPr>
        </p:nvSpPr>
        <p:spPr/>
      </p:sp>
      <p:sp>
        <p:nvSpPr>
          <p:cNvPr id="1229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목차</a:t>
            </a:r>
            <a:endParaRPr lang="en-US" altLang="ko-KR">
              <a:ea typeface="굴림" panose="020B0600000101010101" pitchFamily="50" charset="-127"/>
            </a:endParaRPr>
          </a:p>
          <a:p>
            <a:r>
              <a:rPr lang="ko-KR" altLang="en-US">
                <a:ea typeface="굴림" panose="020B0600000101010101" pitchFamily="50" charset="-127"/>
              </a:rPr>
              <a:t>머신러닝에 대한 간단한 소개와</a:t>
            </a:r>
            <a:endParaRPr lang="en-US" altLang="ko-KR">
              <a:ea typeface="굴림" panose="020B0600000101010101" pitchFamily="50" charset="-127"/>
            </a:endParaRPr>
          </a:p>
          <a:p>
            <a:r>
              <a:rPr lang="ko-KR" altLang="en-US">
                <a:ea typeface="굴림" panose="020B0600000101010101" pitchFamily="50" charset="-127"/>
              </a:rPr>
              <a:t>고객이탈방지와 재방문유도시스템 모델링</a:t>
            </a:r>
            <a:endParaRPr lang="en-US" altLang="ko-KR">
              <a:ea typeface="굴림" panose="020B0600000101010101" pitchFamily="50" charset="-127"/>
            </a:endParaRPr>
          </a:p>
          <a:p>
            <a:r>
              <a:rPr lang="ko-KR" altLang="en-US">
                <a:ea typeface="굴림" panose="020B0600000101010101" pitchFamily="50" charset="-127"/>
              </a:rPr>
              <a:t>그리고 모델링을 실제 게임에 어떻게 적용했는지와 그에 따른 결과</a:t>
            </a:r>
            <a:r>
              <a:rPr lang="en-US" altLang="ko-KR">
                <a:ea typeface="굴림" panose="020B0600000101010101" pitchFamily="50" charset="-127"/>
              </a:rPr>
              <a:t>,</a:t>
            </a:r>
          </a:p>
          <a:p>
            <a:r>
              <a:rPr lang="ko-KR" altLang="en-US">
                <a:ea typeface="굴림" panose="020B0600000101010101" pitchFamily="50" charset="-127"/>
              </a:rPr>
              <a:t>이후 진행 상황에 대해 발표하도록 하겠습니다</a:t>
            </a:r>
            <a:r>
              <a:rPr lang="en-US" altLang="ko-KR">
                <a:ea typeface="굴림" panose="020B0600000101010101" pitchFamily="50" charset="-127"/>
              </a:rPr>
              <a:t>.</a:t>
            </a:r>
          </a:p>
          <a:p>
            <a:endParaRPr lang="en-US" altLang="ko-KR">
              <a:ea typeface="굴림" panose="020B0600000101010101"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슬라이드 이미지 개체 틀 1"/>
          <p:cNvSpPr>
            <a:spLocks noGrp="1" noRot="1" noChangeAspect="1" noTextEdit="1"/>
          </p:cNvSpPr>
          <p:nvPr>
            <p:ph type="sldImg"/>
          </p:nvPr>
        </p:nvSpPr>
        <p:spPr/>
      </p:sp>
      <p:sp>
        <p:nvSpPr>
          <p:cNvPr id="6656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세번째로 데이터를 분리 합니다</a:t>
            </a:r>
            <a:r>
              <a:rPr lang="en-US" altLang="ko-KR">
                <a:ea typeface="굴림" panose="020B0600000101010101" pitchFamily="50" charset="-127"/>
              </a:rPr>
              <a:t>.</a:t>
            </a:r>
          </a:p>
          <a:p>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모델링 검증에 사용할 것입니다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endParaRPr lang="en-US" altLang="ko-KR" sz="16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endParaRPr lang="ko-KR" altLang="en-US">
              <a:ea typeface="굴림" panose="020B0600000101010101" pitchFamily="50" charset="-127"/>
            </a:endParaRPr>
          </a:p>
        </p:txBody>
      </p:sp>
    </p:spTree>
    <p:extLst>
      <p:ext uri="{BB962C8B-B14F-4D97-AF65-F5344CB8AC3E}">
        <p14:creationId xmlns:p14="http://schemas.microsoft.com/office/powerpoint/2010/main" val="911022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슬라이드 이미지 개체 틀 1"/>
          <p:cNvSpPr>
            <a:spLocks noGrp="1" noRot="1" noChangeAspect="1" noTextEdit="1"/>
          </p:cNvSpPr>
          <p:nvPr>
            <p:ph type="sldImg"/>
          </p:nvPr>
        </p:nvSpPr>
        <p:spPr/>
      </p:sp>
      <p:sp>
        <p:nvSpPr>
          <p:cNvPr id="6861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다음으로 교육에 사용될 알고리즘을 선택합니다</a:t>
            </a:r>
            <a:r>
              <a:rPr lang="en-US" altLang="ko-KR">
                <a:ea typeface="굴림" panose="020B0600000101010101" pitchFamily="50" charset="-127"/>
              </a:rPr>
              <a:t>.</a:t>
            </a:r>
          </a:p>
          <a:p>
            <a:r>
              <a:rPr lang="ko-KR" altLang="en-US">
                <a:ea typeface="굴림" panose="020B0600000101010101" pitchFamily="50" charset="-127"/>
              </a:rPr>
              <a:t>우리는 탈퇴 혹은 접속 두 가지 케이스를 살펴 볼 것이므로 </a:t>
            </a:r>
            <a:r>
              <a:rPr lang="en-US" altLang="ko-KR">
                <a:ea typeface="굴림" panose="020B0600000101010101" pitchFamily="50" charset="-127"/>
              </a:rPr>
              <a:t>classification algorithms (</a:t>
            </a:r>
            <a:r>
              <a:rPr lang="ko-KR" altLang="en-US">
                <a:ea typeface="굴림" panose="020B0600000101010101" pitchFamily="50" charset="-127"/>
              </a:rPr>
              <a:t>분류 알고리즘</a:t>
            </a:r>
            <a:r>
              <a:rPr lang="en-US" altLang="ko-KR">
                <a:ea typeface="굴림" panose="020B0600000101010101" pitchFamily="50" charset="-127"/>
              </a:rPr>
              <a:t>) </a:t>
            </a:r>
            <a:r>
              <a:rPr lang="ko-KR" altLang="en-US">
                <a:ea typeface="굴림" panose="020B0600000101010101" pitchFamily="50" charset="-127"/>
              </a:rPr>
              <a:t>을 사용할 것이고</a:t>
            </a:r>
            <a:r>
              <a:rPr lang="en-US" altLang="ko-KR">
                <a:ea typeface="굴림" panose="020B0600000101010101" pitchFamily="50" charset="-127"/>
              </a:rPr>
              <a:t>,</a:t>
            </a:r>
          </a:p>
          <a:p>
            <a:r>
              <a:rPr lang="ko-KR" altLang="en-US">
                <a:ea typeface="굴림" panose="020B0600000101010101" pitchFamily="50" charset="-127"/>
              </a:rPr>
              <a:t>이 분류 알고리즘 중에 두 가지 케이스를 판단할 때</a:t>
            </a:r>
            <a:r>
              <a:rPr lang="en-US" altLang="ko-KR">
                <a:ea typeface="굴림" panose="020B0600000101010101" pitchFamily="50" charset="-127"/>
              </a:rPr>
              <a:t>, </a:t>
            </a:r>
            <a:r>
              <a:rPr lang="ko-KR" altLang="en-US">
                <a:ea typeface="굴림" panose="020B0600000101010101" pitchFamily="50" charset="-127"/>
              </a:rPr>
              <a:t>가장</a:t>
            </a:r>
            <a:r>
              <a:rPr lang="en-US" altLang="ko-KR">
                <a:ea typeface="굴림" panose="020B0600000101010101" pitchFamily="50" charset="-127"/>
              </a:rPr>
              <a:t> </a:t>
            </a:r>
            <a:r>
              <a:rPr lang="ko-KR" altLang="en-US">
                <a:ea typeface="굴림" panose="020B0600000101010101" pitchFamily="50" charset="-127"/>
              </a:rPr>
              <a:t>적절하게 사용할 수 있는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알고리즘을</a:t>
            </a:r>
            <a:r>
              <a:rPr lang="ko-KR" altLang="en-US">
                <a:ea typeface="굴림" panose="020B0600000101010101" pitchFamily="50" charset="-127"/>
              </a:rPr>
              <a:t> 사용합니다</a:t>
            </a:r>
            <a:r>
              <a:rPr lang="en-US" altLang="ko-KR">
                <a:ea typeface="굴림" panose="020B0600000101010101" pitchFamily="50" charset="-127"/>
              </a:rPr>
              <a:t>.</a:t>
            </a:r>
            <a:endPar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p:txBody>
      </p:sp>
    </p:spTree>
    <p:extLst>
      <p:ext uri="{BB962C8B-B14F-4D97-AF65-F5344CB8AC3E}">
        <p14:creationId xmlns:p14="http://schemas.microsoft.com/office/powerpoint/2010/main" val="289423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슬라이드 이미지 개체 틀 1"/>
          <p:cNvSpPr>
            <a:spLocks noGrp="1" noRot="1" noChangeAspect="1" noTextEdit="1"/>
          </p:cNvSpPr>
          <p:nvPr>
            <p:ph type="sldImg"/>
          </p:nvPr>
        </p:nvSpPr>
        <p:spPr/>
      </p:sp>
      <p:sp>
        <p:nvSpPr>
          <p:cNvPr id="7065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다섯번째로 예측할 컬럼을 지정하고</a:t>
            </a:r>
            <a:r>
              <a:rPr lang="en-US" altLang="ko-KR">
                <a:ea typeface="굴림" panose="020B0600000101010101" pitchFamily="50" charset="-127"/>
              </a:rPr>
              <a:t>, </a:t>
            </a:r>
            <a:r>
              <a:rPr lang="ko-KR" altLang="en-US">
                <a:ea typeface="굴림" panose="020B0600000101010101" pitchFamily="50" charset="-127"/>
              </a:rPr>
              <a:t>데이터를 학습 시킵니다</a:t>
            </a:r>
            <a:r>
              <a:rPr lang="en-US" altLang="ko-KR">
                <a:ea typeface="굴림" panose="020B0600000101010101" pitchFamily="50" charset="-127"/>
              </a:rPr>
              <a:t>.</a:t>
            </a:r>
          </a:p>
          <a:p>
            <a:r>
              <a:rPr lang="ko-KR" altLang="en-US">
                <a:ea typeface="굴림" panose="020B0600000101010101" pitchFamily="50" charset="-127"/>
              </a:rPr>
              <a:t>우리가 예측할 컬럼은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즉</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 접속 여부 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3773675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슬라이드 이미지 개체 틀 1"/>
          <p:cNvSpPr>
            <a:spLocks noGrp="1" noRot="1" noChangeAspect="1" noTextEdit="1"/>
          </p:cNvSpPr>
          <p:nvPr>
            <p:ph type="sldImg"/>
          </p:nvPr>
        </p:nvSpPr>
        <p:spPr/>
      </p:sp>
      <p:sp>
        <p:nvSpPr>
          <p:cNvPr id="7270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이제 거의 다 왔습니다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학습단계의 마지막인 수치화 단계입니다</a:t>
            </a:r>
            <a:r>
              <a:rPr lang="en-US" altLang="ko-KR">
                <a:ea typeface="굴림" panose="020B0600000101010101" pitchFamily="50" charset="-127"/>
              </a:rPr>
              <a:t>.</a:t>
            </a:r>
          </a:p>
          <a:p>
            <a:r>
              <a:rPr lang="ko-KR" altLang="en-US">
                <a:ea typeface="굴림" panose="020B0600000101010101" pitchFamily="50" charset="-127"/>
              </a:rPr>
              <a:t>학습 시킨 데이터를 확률화 합니다</a:t>
            </a:r>
            <a:r>
              <a:rPr lang="en-US" altLang="ko-KR">
                <a:ea typeface="굴림" panose="020B0600000101010101" pitchFamily="50" charset="-127"/>
              </a:rPr>
              <a:t>.</a:t>
            </a:r>
          </a:p>
          <a:p>
            <a:r>
              <a:rPr lang="ko-KR" altLang="en-US">
                <a:ea typeface="굴림" panose="020B0600000101010101" pitchFamily="50" charset="-127"/>
              </a:rPr>
              <a:t>해당 모델링에서 확률화 하는 항목은 다음날 접속 여부이고</a:t>
            </a:r>
            <a:r>
              <a:rPr lang="en-US" altLang="ko-KR">
                <a:ea typeface="굴림" panose="020B0600000101010101" pitchFamily="50" charset="-127"/>
              </a:rPr>
              <a:t>,</a:t>
            </a:r>
          </a:p>
          <a:p>
            <a:r>
              <a:rPr lang="en-US" altLang="ko-KR">
                <a:ea typeface="굴림" panose="020B0600000101010101" pitchFamily="50" charset="-127"/>
              </a:rPr>
              <a:t>0~1 </a:t>
            </a:r>
            <a:r>
              <a:rPr lang="ko-KR" altLang="en-US">
                <a:ea typeface="굴림" panose="020B0600000101010101" pitchFamily="50" charset="-127"/>
              </a:rPr>
              <a:t>까지의 숫자로 표현 됩니다</a:t>
            </a:r>
            <a:r>
              <a:rPr lang="en-US" altLang="ko-KR">
                <a:ea typeface="굴림" panose="020B0600000101010101" pitchFamily="50" charset="-127"/>
              </a:rPr>
              <a:t>.</a:t>
            </a:r>
          </a:p>
        </p:txBody>
      </p:sp>
    </p:spTree>
    <p:extLst>
      <p:ext uri="{BB962C8B-B14F-4D97-AF65-F5344CB8AC3E}">
        <p14:creationId xmlns:p14="http://schemas.microsoft.com/office/powerpoint/2010/main" val="3836064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슬라이드 이미지 개체 틀 1"/>
          <p:cNvSpPr>
            <a:spLocks noGrp="1" noRot="1" noChangeAspect="1" noTextEdit="1"/>
          </p:cNvSpPr>
          <p:nvPr>
            <p:ph type="sldImg"/>
          </p:nvPr>
        </p:nvSpPr>
        <p:spPr/>
      </p:sp>
      <p:sp>
        <p:nvSpPr>
          <p:cNvPr id="44035"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마지막으로 학습시킨 모델링을 검증해 봅니다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물론 자신이 만든 모델링에 대한 의심의 여지가 없다면 검증 단계는 필요 없겠지만</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우리는 이제 시작 하는 뉴비이므로</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ko-KR" altLang="en-US" dirty="0">
                <a:latin typeface="+mj-lt"/>
                <a:ea typeface="굴림" panose="020B0600000101010101" pitchFamily="50" charset="-127"/>
              </a:rPr>
              <a:t>우리가 만든 모델링이 쓸만한지 검증을 해야 합니다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오른쪽 그림이 지금까지 만들어본 재방문 유도 시스템의 성적표 입니다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통계 언어라서 저도 잘은 모르는데</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en-US" altLang="ko-KR" dirty="0">
                <a:latin typeface="+mj-lt"/>
                <a:ea typeface="굴림" panose="020B0600000101010101" pitchFamily="50" charset="-127"/>
              </a:rPr>
              <a:t>ROC </a:t>
            </a:r>
            <a:r>
              <a:rPr lang="ko-KR" altLang="en-US" dirty="0">
                <a:latin typeface="+mj-lt"/>
                <a:ea typeface="굴림" panose="020B0600000101010101" pitchFamily="50" charset="-127"/>
              </a:rPr>
              <a:t>커브</a:t>
            </a:r>
            <a:r>
              <a:rPr lang="en-US" altLang="ko-KR" dirty="0">
                <a:latin typeface="+mj-lt"/>
                <a:ea typeface="굴림" panose="020B0600000101010101" pitchFamily="50" charset="-127"/>
              </a:rPr>
              <a:t>(Receiver Operating Characteristic curve) </a:t>
            </a:r>
            <a:r>
              <a:rPr lang="ko-KR" altLang="en-US" dirty="0">
                <a:latin typeface="+mj-lt"/>
                <a:ea typeface="굴림" panose="020B0600000101010101" pitchFamily="50" charset="-127"/>
              </a:rPr>
              <a:t>그래프의 </a:t>
            </a:r>
            <a:r>
              <a:rPr lang="en-US" altLang="ko-KR" b="1" dirty="0">
                <a:latin typeface="+mj-lt"/>
                <a:ea typeface="굴림" panose="020B0600000101010101" pitchFamily="50" charset="-127"/>
              </a:rPr>
              <a:t>AUC (Area Under the ROC Curve) </a:t>
            </a:r>
            <a:r>
              <a:rPr lang="ko-KR" altLang="en-US" b="1" dirty="0">
                <a:latin typeface="+mj-lt"/>
                <a:ea typeface="굴림" panose="020B0600000101010101" pitchFamily="50" charset="-127"/>
              </a:rPr>
              <a:t>수치가 </a:t>
            </a:r>
            <a:r>
              <a:rPr lang="en-US" altLang="ko-KR" b="1" dirty="0">
                <a:latin typeface="+mj-lt"/>
                <a:ea typeface="굴림" panose="020B0600000101010101" pitchFamily="50" charset="-127"/>
              </a:rPr>
              <a:t>0.873 </a:t>
            </a:r>
            <a:r>
              <a:rPr lang="ko-KR" altLang="en-US" b="1" dirty="0">
                <a:latin typeface="+mj-lt"/>
                <a:ea typeface="굴림" panose="020B0600000101010101" pitchFamily="50" charset="-127"/>
              </a:rPr>
              <a:t>입니다</a:t>
            </a:r>
            <a:r>
              <a:rPr lang="en-US" altLang="ko-KR" b="1" dirty="0">
                <a:latin typeface="+mj-lt"/>
                <a:ea typeface="굴림" panose="020B0600000101010101" pitchFamily="50" charset="-127"/>
              </a:rPr>
              <a:t>.</a:t>
            </a:r>
          </a:p>
          <a:p>
            <a:pPr>
              <a:defRPr/>
            </a:pPr>
            <a:r>
              <a:rPr lang="en-US" altLang="ko-KR" dirty="0">
                <a:latin typeface="+mj-lt"/>
                <a:ea typeface="굴림" panose="020B0600000101010101" pitchFamily="50" charset="-127"/>
              </a:rPr>
              <a:t>AUC</a:t>
            </a:r>
            <a:r>
              <a:rPr lang="ko-KR" altLang="en-US">
                <a:latin typeface="+mj-lt"/>
                <a:ea typeface="굴림" panose="020B0600000101010101" pitchFamily="50" charset="-127"/>
              </a:rPr>
              <a:t>는 </a:t>
            </a:r>
            <a:r>
              <a:rPr lang="en-US" altLang="ko-KR" dirty="0">
                <a:latin typeface="+mj-lt"/>
                <a:ea typeface="굴림" panose="020B0600000101010101" pitchFamily="50" charset="-127"/>
              </a:rPr>
              <a:t>Area Under the ROC Curve</a:t>
            </a:r>
            <a:r>
              <a:rPr lang="ko-KR" altLang="en-US" dirty="0">
                <a:latin typeface="+mj-lt"/>
                <a:ea typeface="굴림" panose="020B0600000101010101" pitchFamily="50" charset="-127"/>
              </a:rPr>
              <a:t>의 약자이며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곡선 아래 면적이란 뜻을 </a:t>
            </a:r>
            <a:r>
              <a:rPr lang="ko-KR" altLang="en-US">
                <a:latin typeface="+mj-lt"/>
                <a:ea typeface="굴림" panose="020B0600000101010101" pitchFamily="50" charset="-127"/>
              </a:rPr>
              <a:t>가지고 있습니다</a:t>
            </a:r>
            <a:r>
              <a:rPr lang="en-US" altLang="ko-KR" dirty="0">
                <a:latin typeface="+mj-lt"/>
                <a:ea typeface="굴림" panose="020B0600000101010101" pitchFamily="50" charset="-127"/>
              </a:rPr>
              <a:t>. </a:t>
            </a:r>
          </a:p>
          <a:p>
            <a:pPr>
              <a:defRPr/>
            </a:pP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라인이 </a:t>
            </a:r>
            <a:r>
              <a:rPr lang="en-US" altLang="ko-KR" dirty="0">
                <a:latin typeface="+mj-lt"/>
                <a:ea typeface="굴림" panose="020B0600000101010101" pitchFamily="50" charset="-127"/>
              </a:rPr>
              <a:t>0.5</a:t>
            </a:r>
            <a:r>
              <a:rPr lang="ko-KR" altLang="en-US" dirty="0">
                <a:latin typeface="+mj-lt"/>
                <a:ea typeface="굴림" panose="020B0600000101010101" pitchFamily="50" charset="-127"/>
              </a:rPr>
              <a:t>를 나타내는데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이 </a:t>
            </a: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라인보다 왼쪽 위로 곡선이 형성되어야 의미 있는 검사법이며</a:t>
            </a:r>
            <a:r>
              <a:rPr lang="en-US" altLang="ko-KR" dirty="0">
                <a:latin typeface="+mj-lt"/>
                <a:ea typeface="굴림" panose="020B0600000101010101" pitchFamily="50" charset="-127"/>
              </a:rPr>
              <a:t>, 1.0</a:t>
            </a:r>
            <a:r>
              <a:rPr lang="ko-KR" altLang="en-US" dirty="0" err="1">
                <a:latin typeface="+mj-lt"/>
                <a:ea typeface="굴림" panose="020B0600000101010101" pitchFamily="50" charset="-127"/>
              </a:rPr>
              <a:t>일때</a:t>
            </a:r>
            <a:r>
              <a:rPr lang="ko-KR" altLang="en-US" dirty="0">
                <a:latin typeface="+mj-lt"/>
                <a:ea typeface="굴림" panose="020B0600000101010101" pitchFamily="50" charset="-127"/>
              </a:rPr>
              <a:t> 가장 완벽해진다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독일인 </a:t>
            </a:r>
            <a:r>
              <a:rPr lang="en-US" altLang="ko-KR" dirty="0">
                <a:latin typeface="+mj-lt"/>
                <a:ea typeface="굴림" panose="020B0600000101010101" pitchFamily="50" charset="-127"/>
              </a:rPr>
              <a:t>Muller </a:t>
            </a:r>
            <a:r>
              <a:rPr lang="ko-KR" altLang="en-US" dirty="0">
                <a:latin typeface="+mj-lt"/>
                <a:ea typeface="굴림" panose="020B0600000101010101" pitchFamily="50" charset="-127"/>
              </a:rPr>
              <a:t>등은 </a:t>
            </a:r>
            <a:r>
              <a:rPr lang="en-US" altLang="ko-KR" dirty="0">
                <a:latin typeface="+mj-lt"/>
                <a:ea typeface="굴림" panose="020B0600000101010101" pitchFamily="50" charset="-127"/>
              </a:rPr>
              <a:t>2005</a:t>
            </a:r>
            <a:r>
              <a:rPr lang="ko-KR" altLang="en-US" dirty="0">
                <a:latin typeface="+mj-lt"/>
                <a:ea typeface="굴림" panose="020B0600000101010101" pitchFamily="50" charset="-127"/>
              </a:rPr>
              <a:t>년 논문에서 </a:t>
            </a:r>
            <a:r>
              <a:rPr lang="en-US" altLang="ko-KR" dirty="0">
                <a:latin typeface="+mj-lt"/>
                <a:ea typeface="굴림" panose="020B0600000101010101" pitchFamily="50" charset="-127"/>
              </a:rPr>
              <a:t>AUC </a:t>
            </a:r>
            <a:r>
              <a:rPr lang="ko-KR" altLang="en-US" dirty="0">
                <a:latin typeface="+mj-lt"/>
                <a:ea typeface="굴림" panose="020B0600000101010101" pitchFamily="50" charset="-127"/>
              </a:rPr>
              <a:t>레벨에 등급을 </a:t>
            </a:r>
            <a:r>
              <a:rPr lang="en-US" altLang="ko-KR" dirty="0">
                <a:latin typeface="+mj-lt"/>
                <a:ea typeface="굴림" panose="020B0600000101010101" pitchFamily="50" charset="-127"/>
              </a:rPr>
              <a:t>Excellent ~ Fail</a:t>
            </a:r>
            <a:r>
              <a:rPr lang="ko-KR" altLang="en-US" dirty="0">
                <a:latin typeface="+mj-lt"/>
                <a:ea typeface="굴림" panose="020B0600000101010101" pitchFamily="50" charset="-127"/>
              </a:rPr>
              <a:t>까지 표기한바 있다</a:t>
            </a:r>
            <a:r>
              <a:rPr lang="en-US" altLang="ko-KR" dirty="0">
                <a:latin typeface="+mj-lt"/>
                <a:ea typeface="굴림" panose="020B0600000101010101" pitchFamily="50" charset="-127"/>
              </a:rPr>
              <a:t>.</a:t>
            </a:r>
          </a:p>
          <a:p>
            <a:pPr>
              <a:defRPr/>
            </a:pPr>
            <a:r>
              <a:rPr lang="en-US" altLang="ko-KR" dirty="0">
                <a:latin typeface="+mj-lt"/>
                <a:ea typeface="굴림" panose="020B0600000101010101" pitchFamily="50" charset="-127"/>
              </a:rPr>
              <a:t>0.5 ~ 0.6 Fail, 0.6 ~ 0.7 Poor, 0.7 ~ 0.8 Fair, 0.8 ~ 0.9 Good, 0.9 ~ 1.0 Excellent</a:t>
            </a:r>
          </a:p>
          <a:p>
            <a:pPr>
              <a:defRPr/>
            </a:pPr>
            <a:r>
              <a:rPr lang="en-US" altLang="ko-KR" dirty="0">
                <a:latin typeface="+mj-lt"/>
                <a:ea typeface="굴림" panose="020B0600000101010101" pitchFamily="50" charset="-127"/>
              </a:rPr>
              <a:t>0.873 </a:t>
            </a:r>
            <a:r>
              <a:rPr lang="ko-KR" altLang="en-US" dirty="0">
                <a:latin typeface="+mj-lt"/>
                <a:ea typeface="굴림" panose="020B0600000101010101" pitchFamily="50" charset="-127"/>
              </a:rPr>
              <a:t>이면 대충 </a:t>
            </a:r>
            <a:r>
              <a:rPr lang="en-US" altLang="ko-KR" dirty="0">
                <a:latin typeface="+mj-lt"/>
                <a:ea typeface="굴림" panose="020B0600000101010101" pitchFamily="50" charset="-127"/>
              </a:rPr>
              <a:t>87</a:t>
            </a:r>
            <a:r>
              <a:rPr lang="ko-KR" altLang="en-US" dirty="0">
                <a:latin typeface="+mj-lt"/>
                <a:ea typeface="굴림" panose="020B0600000101010101" pitchFamily="50" charset="-127"/>
              </a:rPr>
              <a:t>점이라고 생각하면 될 듯 하고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쓸만 합니다 ㅎㅎ</a:t>
            </a:r>
            <a:r>
              <a:rPr lang="en-US" altLang="ko-KR" dirty="0">
                <a:latin typeface="+mj-lt"/>
                <a:ea typeface="굴림" panose="020B0600000101010101" pitchFamily="50" charset="-127"/>
              </a:rPr>
              <a:t>.</a:t>
            </a:r>
          </a:p>
          <a:p>
            <a:pPr>
              <a:defRPr/>
            </a:pPr>
            <a:endParaRPr lang="ko-KR" altLang="en-US" dirty="0">
              <a:latin typeface="+mj-lt"/>
              <a:ea typeface="굴림" panose="020B0600000101010101" pitchFamily="50" charset="-127"/>
            </a:endParaRPr>
          </a:p>
        </p:txBody>
      </p:sp>
    </p:spTree>
    <p:extLst>
      <p:ext uri="{BB962C8B-B14F-4D97-AF65-F5344CB8AC3E}">
        <p14:creationId xmlns:p14="http://schemas.microsoft.com/office/powerpoint/2010/main" val="3436135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슬라이드 이미지 개체 틀 1"/>
          <p:cNvSpPr>
            <a:spLocks noGrp="1" noRot="1" noChangeAspect="1" noTextEdit="1"/>
          </p:cNvSpPr>
          <p:nvPr>
            <p:ph type="sldImg"/>
          </p:nvPr>
        </p:nvSpPr>
        <p:spPr/>
      </p:sp>
      <p:sp>
        <p:nvSpPr>
          <p:cNvPr id="7680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그 다음 </a:t>
            </a:r>
            <a:r>
              <a:rPr lang="en-US" altLang="ko-KR">
                <a:ea typeface="굴림" panose="020B0600000101010101" pitchFamily="50" charset="-127"/>
              </a:rPr>
              <a:t>, </a:t>
            </a:r>
            <a:r>
              <a:rPr lang="ko-KR" altLang="en-US">
                <a:ea typeface="굴림" panose="020B0600000101010101" pitchFamily="50" charset="-127"/>
              </a:rPr>
              <a:t>만들어진 모델링을</a:t>
            </a:r>
            <a:r>
              <a:rPr lang="en-US" altLang="ko-KR">
                <a:ea typeface="굴림" panose="020B0600000101010101" pitchFamily="50" charset="-127"/>
              </a:rPr>
              <a:t>, </a:t>
            </a:r>
            <a:r>
              <a:rPr lang="ko-KR" altLang="en-US">
                <a:ea typeface="굴림" panose="020B0600000101010101" pitchFamily="50" charset="-127"/>
              </a:rPr>
              <a:t> 사용하기 쉽게 </a:t>
            </a:r>
            <a:r>
              <a:rPr lang="en-US" altLang="ko-KR">
                <a:ea typeface="굴림" panose="020B0600000101010101" pitchFamily="50" charset="-127"/>
              </a:rPr>
              <a:t>Webservice </a:t>
            </a:r>
            <a:r>
              <a:rPr lang="ko-KR" altLang="en-US">
                <a:ea typeface="굴림" panose="020B0600000101010101" pitchFamily="50" charset="-127"/>
              </a:rPr>
              <a:t>로 배포합니다</a:t>
            </a:r>
            <a:r>
              <a:rPr lang="en-US" altLang="ko-KR">
                <a:ea typeface="굴림" panose="020B0600000101010101" pitchFamily="50" charset="-127"/>
              </a:rPr>
              <a:t>.</a:t>
            </a:r>
          </a:p>
          <a:p>
            <a:r>
              <a:rPr lang="ko-KR" altLang="en-US">
                <a:ea typeface="굴림" panose="020B0600000101010101" pitchFamily="50" charset="-127"/>
              </a:rPr>
              <a:t>저는 이 부분이 </a:t>
            </a:r>
            <a:r>
              <a:rPr lang="en-US" altLang="ko-KR">
                <a:ea typeface="굴림" panose="020B0600000101010101" pitchFamily="50" charset="-127"/>
              </a:rPr>
              <a:t>Azure ML </a:t>
            </a:r>
            <a:r>
              <a:rPr lang="ko-KR" altLang="en-US">
                <a:ea typeface="굴림" panose="020B0600000101010101" pitchFamily="50" charset="-127"/>
              </a:rPr>
              <a:t>의 가장 큰 장점이라고 생각하는데</a:t>
            </a:r>
            <a:r>
              <a:rPr lang="en-US" altLang="ko-KR">
                <a:ea typeface="굴림" panose="020B0600000101010101" pitchFamily="50" charset="-127"/>
              </a:rPr>
              <a:t>, </a:t>
            </a:r>
            <a:r>
              <a:rPr lang="ko-KR" altLang="en-US">
                <a:ea typeface="굴림" panose="020B0600000101010101" pitchFamily="50" charset="-127"/>
              </a:rPr>
              <a:t>복잡하게 만든 모델링을</a:t>
            </a:r>
            <a:endParaRPr lang="en-US" altLang="ko-KR">
              <a:ea typeface="굴림" panose="020B0600000101010101" pitchFamily="50" charset="-127"/>
            </a:endParaRPr>
          </a:p>
          <a:p>
            <a:r>
              <a:rPr lang="ko-KR" altLang="en-US">
                <a:ea typeface="굴림" panose="020B0600000101010101" pitchFamily="50" charset="-127"/>
              </a:rPr>
              <a:t>간단하게 </a:t>
            </a:r>
            <a:r>
              <a:rPr lang="en-US" altLang="ko-KR">
                <a:ea typeface="굴림" panose="020B0600000101010101" pitchFamily="50" charset="-127"/>
              </a:rPr>
              <a:t>Web Api </a:t>
            </a:r>
            <a:r>
              <a:rPr lang="ko-KR" altLang="en-US">
                <a:ea typeface="굴림" panose="020B0600000101010101" pitchFamily="50" charset="-127"/>
              </a:rPr>
              <a:t>를</a:t>
            </a:r>
            <a:r>
              <a:rPr lang="en-US" altLang="ko-KR">
                <a:ea typeface="굴림" panose="020B0600000101010101" pitchFamily="50" charset="-127"/>
              </a:rPr>
              <a:t> </a:t>
            </a:r>
            <a:r>
              <a:rPr lang="ko-KR" altLang="en-US">
                <a:ea typeface="굴림" panose="020B0600000101010101" pitchFamily="50" charset="-127"/>
              </a:rPr>
              <a:t>호출해서 사용할 수 있다는 점입니다</a:t>
            </a:r>
            <a:r>
              <a:rPr lang="en-US" altLang="ko-KR">
                <a:ea typeface="굴림" panose="020B0600000101010101" pitchFamily="50" charset="-127"/>
              </a:rPr>
              <a:t>.</a:t>
            </a:r>
          </a:p>
          <a:p>
            <a:endParaRPr lang="en-US" altLang="ko-KR">
              <a:ea typeface="굴림" panose="020B0600000101010101" pitchFamily="50" charset="-127"/>
            </a:endParaRPr>
          </a:p>
          <a:p>
            <a:r>
              <a:rPr lang="en-US" altLang="ko-KR">
                <a:ea typeface="굴림" panose="020B0600000101010101" pitchFamily="50" charset="-127"/>
              </a:rPr>
              <a:t>WebService </a:t>
            </a:r>
            <a:r>
              <a:rPr lang="ko-KR" altLang="en-US">
                <a:ea typeface="굴림" panose="020B0600000101010101" pitchFamily="50" charset="-127"/>
              </a:rPr>
              <a:t>작업을 통해 대량의 교육데이터도 입력할 수 있고</a:t>
            </a:r>
            <a:r>
              <a:rPr lang="en-US" altLang="ko-KR">
                <a:ea typeface="굴림" panose="020B0600000101010101" pitchFamily="50" charset="-127"/>
              </a:rPr>
              <a:t>, </a:t>
            </a:r>
            <a:r>
              <a:rPr lang="ko-KR" altLang="en-US">
                <a:ea typeface="굴림" panose="020B0600000101010101" pitchFamily="50" charset="-127"/>
              </a:rPr>
              <a:t>예측하려는 데이터를 입력하여</a:t>
            </a:r>
            <a:r>
              <a:rPr lang="en-US" altLang="ko-KR">
                <a:ea typeface="굴림" panose="020B0600000101010101" pitchFamily="50" charset="-127"/>
              </a:rPr>
              <a:t>,</a:t>
            </a:r>
          </a:p>
          <a:p>
            <a:r>
              <a:rPr lang="ko-KR" altLang="en-US">
                <a:ea typeface="굴림" panose="020B0600000101010101" pitchFamily="50" charset="-127"/>
              </a:rPr>
              <a:t>모델링의 결과를 바로 받아 볼 수 있습니다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오른쪽 화면이 파이썬을 사용하여 데이터를 질의하고</a:t>
            </a:r>
            <a:r>
              <a:rPr lang="en-US" altLang="ko-KR">
                <a:ea typeface="굴림" panose="020B0600000101010101" pitchFamily="50" charset="-127"/>
              </a:rPr>
              <a:t>, </a:t>
            </a:r>
            <a:r>
              <a:rPr lang="ko-KR" altLang="en-US">
                <a:ea typeface="굴림" panose="020B0600000101010101" pitchFamily="50" charset="-127"/>
              </a:rPr>
              <a:t>결과값을 받아오는 간단한 코드입니다</a:t>
            </a:r>
            <a:r>
              <a:rPr lang="en-US" altLang="ko-KR">
                <a:ea typeface="굴림" panose="020B0600000101010101" pitchFamily="50" charset="-127"/>
              </a:rPr>
              <a:t>.</a:t>
            </a:r>
          </a:p>
        </p:txBody>
      </p:sp>
    </p:spTree>
    <p:extLst>
      <p:ext uri="{BB962C8B-B14F-4D97-AF65-F5344CB8AC3E}">
        <p14:creationId xmlns:p14="http://schemas.microsoft.com/office/powerpoint/2010/main" val="28559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p:sp>
      <p:sp>
        <p:nvSpPr>
          <p:cNvPr id="1433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z="1000">
                <a:latin typeface="굴림체" panose="020B0609000101010101" pitchFamily="49" charset="-127"/>
                <a:ea typeface="굴림체" panose="020B0609000101010101" pitchFamily="49" charset="-127"/>
              </a:rPr>
              <a:t>최근 </a:t>
            </a:r>
            <a:r>
              <a:rPr lang="en-US" altLang="ko-KR" sz="1000">
                <a:latin typeface="굴림체" panose="020B0609000101010101" pitchFamily="49" charset="-127"/>
                <a:ea typeface="굴림체" panose="020B0609000101010101" pitchFamily="49" charset="-127"/>
              </a:rPr>
              <a:t>4</a:t>
            </a:r>
            <a:r>
              <a:rPr lang="ko-KR" altLang="en-US" sz="1000">
                <a:latin typeface="굴림체" panose="020B0609000101010101" pitchFamily="49" charset="-127"/>
                <a:ea typeface="굴림체" panose="020B0609000101010101" pitchFamily="49" charset="-127"/>
              </a:rPr>
              <a:t>차산업혁명이다 뭐다 머신러닝이라는 것이 핫이슈로 등극하면서</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머신러닝이라는 놈을 막연하게 게임개발에 적용시켜 보려 했습니다</a:t>
            </a:r>
            <a:r>
              <a:rPr lang="en-US" altLang="ko-KR" sz="1000">
                <a:latin typeface="굴림체" panose="020B0609000101010101" pitchFamily="49" charset="-127"/>
                <a:ea typeface="굴림체" panose="020B0609000101010101" pitchFamily="49" charset="-127"/>
              </a:rPr>
              <a:t>. </a:t>
            </a:r>
          </a:p>
          <a:p>
            <a:r>
              <a:rPr lang="ko-KR" altLang="en-US" sz="1000">
                <a:latin typeface="굴림체" panose="020B0609000101010101" pitchFamily="49" charset="-127"/>
                <a:ea typeface="굴림체" panose="020B0609000101010101" pitchFamily="49" charset="-127"/>
              </a:rPr>
              <a:t>하지만 머신러닝에 대한 기본 지식이 없어 마치 아무것도 보이지 않는 심해에서 보석을 찾는 것과 같이 캄캄하였습니다</a:t>
            </a:r>
            <a:r>
              <a:rPr lang="en-US" altLang="ko-KR" sz="1000">
                <a:latin typeface="굴림체" panose="020B0609000101010101" pitchFamily="49" charset="-127"/>
                <a:ea typeface="굴림체" panose="020B0609000101010101" pitchFamily="49" charset="-127"/>
              </a:rPr>
              <a:t>. </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바로 그때 우연치 않게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의 김대우님이 머신러닝 관련 공동발프로젝트인 </a:t>
            </a:r>
            <a:r>
              <a:rPr lang="en-US" altLang="ko-KR" sz="1000">
                <a:latin typeface="굴림체" panose="020B0609000101010101" pitchFamily="49" charset="-127"/>
                <a:ea typeface="굴림체" panose="020B0609000101010101" pitchFamily="49" charset="-127"/>
              </a:rPr>
              <a:t>hackfest</a:t>
            </a:r>
            <a:r>
              <a:rPr lang="ko-KR" altLang="en-US" sz="1000">
                <a:latin typeface="굴림체" panose="020B0609000101010101" pitchFamily="49" charset="-127"/>
                <a:ea typeface="굴림체" panose="020B0609000101010101" pitchFamily="49" charset="-127"/>
              </a:rPr>
              <a:t>를 제안 하셨고</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 관련한 교육과 함께 실제로 간단한 프로젝트까지 진행하게 되었습니다</a:t>
            </a:r>
            <a:r>
              <a:rPr lang="en-US" altLang="ko-KR" sz="1000">
                <a:latin typeface="굴림체" panose="020B0609000101010101" pitchFamily="49" charset="-127"/>
                <a:ea typeface="굴림체" panose="020B0609000101010101" pitchFamily="49" charset="-127"/>
              </a:rPr>
              <a:t>.</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하여 이번 시간에는 김대우님이 교육해 주신 내용과 이를 바탕으로 실제 게임에 적용한 사례에 대해 간단하게 공유 드리도록 하겠습니다</a:t>
            </a:r>
            <a:r>
              <a:rPr lang="en-US" altLang="ko-KR" sz="1000">
                <a:latin typeface="굴림체" panose="020B0609000101010101" pitchFamily="49" charset="-127"/>
                <a:ea typeface="굴림체" panose="020B0609000101010101" pitchFamily="49" charset="-127"/>
              </a:rPr>
              <a:t>.</a:t>
            </a:r>
          </a:p>
          <a:p>
            <a:r>
              <a:rPr lang="ko-KR" altLang="en-US" sz="1000">
                <a:latin typeface="굴림체" panose="020B0609000101010101" pitchFamily="49" charset="-127"/>
                <a:ea typeface="굴림체" panose="020B0609000101010101" pitchFamily="49" charset="-127"/>
              </a:rPr>
              <a:t>먼저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김대우님이 발표해 주시도록 하겠습니다</a:t>
            </a:r>
            <a:r>
              <a:rPr lang="en-US" altLang="ko-KR" sz="1000">
                <a:latin typeface="굴림체" panose="020B0609000101010101" pitchFamily="49" charset="-127"/>
                <a:ea typeface="굴림체" panose="020B0609000101010101" pitchFamily="49" charset="-127"/>
              </a:rPr>
              <a:t>.</a:t>
            </a:r>
          </a:p>
          <a:p>
            <a:endParaRPr lang="ko-KR" altLang="en-US" sz="1000">
              <a:latin typeface="굴림체" panose="020B0609000101010101" pitchFamily="49" charset="-127"/>
              <a:ea typeface="굴림체" panose="020B0609000101010101" pitchFamily="49" charset="-127"/>
            </a:endParaRPr>
          </a:p>
          <a:p>
            <a:endParaRPr lang="ko-KR" altLang="en-US">
              <a:latin typeface="굴림체" panose="020B0609000101010101" pitchFamily="49" charset="-127"/>
              <a:ea typeface="굴림체" panose="020B0609000101010101" pitchFamily="49"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1600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52318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69603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66951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p:sp>
      <p:sp>
        <p:nvSpPr>
          <p:cNvPr id="1843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18436"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B10116-6D2A-43AB-874E-995E68E40DE4}" type="slidenum">
              <a:rPr lang="da-DK" altLang="ko-KR">
                <a:ea typeface="굴림" panose="020B0600000101010101" pitchFamily="50" charset="-127"/>
              </a:rPr>
              <a:pPr/>
              <a:t>9</a:t>
            </a:fld>
            <a:endParaRPr lang="da-DK" altLang="ko-KR">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8000" y="2244725"/>
            <a:ext cx="18288000" cy="47752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Tree>
    <p:extLst>
      <p:ext uri="{BB962C8B-B14F-4D97-AF65-F5344CB8AC3E}">
        <p14:creationId xmlns:p14="http://schemas.microsoft.com/office/powerpoint/2010/main" val="35694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707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7443450" y="952500"/>
            <a:ext cx="5251450" cy="114935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689100" y="952500"/>
            <a:ext cx="15601950" cy="114935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0110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제목 슬라이드">
    <p:spTree>
      <p:nvGrpSpPr>
        <p:cNvPr id="1" name=""/>
        <p:cNvGrpSpPr/>
        <p:nvPr/>
      </p:nvGrpSpPr>
      <p:grpSpPr>
        <a:xfrm>
          <a:off x="0" y="0"/>
          <a:ext cx="0" cy="0"/>
          <a:chOff x="0" y="0"/>
          <a:chExt cx="0" cy="0"/>
        </a:xfrm>
      </p:grpSpPr>
      <p:cxnSp>
        <p:nvCxnSpPr>
          <p:cNvPr id="2" name="직선 연결선 4"/>
          <p:cNvCxnSpPr/>
          <p:nvPr userDrawn="1"/>
        </p:nvCxnSpPr>
        <p:spPr>
          <a:xfrm>
            <a:off x="862013" y="1822450"/>
            <a:ext cx="22467887" cy="0"/>
          </a:xfrm>
          <a:prstGeom prst="line">
            <a:avLst/>
          </a:prstGeom>
          <a:ln>
            <a:solidFill>
              <a:srgbClr val="03A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magent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27500" y="3403600"/>
            <a:ext cx="12112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043650" y="8689975"/>
            <a:ext cx="115093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00001" y="3782401"/>
            <a:ext cx="14784000" cy="5376000"/>
          </a:xfrm>
        </p:spPr>
        <p:txBody>
          <a:bodyPr/>
          <a:lstStyle>
            <a:lvl1pPr algn="ctr">
              <a:defRPr sz="6400" b="0" i="0">
                <a:latin typeface="Roboto Thin Italic" pitchFamily="2" charset="0"/>
                <a:ea typeface="Roboto Thin Italic" pitchFamily="2" charset="0"/>
              </a:defRPr>
            </a:lvl1pPr>
          </a:lstStyle>
          <a:p>
            <a:r>
              <a:rPr lang="en-US" altLang="ko-KR"/>
              <a:t>Click to edit Master title style</a:t>
            </a:r>
            <a:endParaRPr lang="en-GB" dirty="0"/>
          </a:p>
        </p:txBody>
      </p:sp>
      <p:sp>
        <p:nvSpPr>
          <p:cNvPr id="16" name="Text Placeholder 2"/>
          <p:cNvSpPr>
            <a:spLocks noGrp="1"/>
          </p:cNvSpPr>
          <p:nvPr>
            <p:ph type="body" sz="quarter" idx="13"/>
          </p:nvPr>
        </p:nvSpPr>
        <p:spPr>
          <a:xfrm>
            <a:off x="4800599" y="9488744"/>
            <a:ext cx="14783400" cy="805348"/>
          </a:xfrm>
        </p:spPr>
        <p:txBody>
          <a:bodyPr/>
          <a:lstStyle>
            <a:lvl1pPr marL="239966" indent="-239966" algn="ctr">
              <a:spcBef>
                <a:spcPts val="0"/>
              </a:spcBef>
              <a:buFont typeface="Roboto Light" pitchFamily="2" charset="0"/>
              <a:buChar char="­"/>
              <a:defRPr sz="3200">
                <a:latin typeface="Roboto Light" pitchFamily="2" charset="0"/>
                <a:ea typeface="Roboto Light" pitchFamily="2" charset="0"/>
              </a:defRPr>
            </a:lvl1pPr>
          </a:lstStyle>
          <a:p>
            <a:pPr lvl="0"/>
            <a:r>
              <a:rPr lang="en-US" altLang="ko-KR"/>
              <a:t>Edit Master text styles</a:t>
            </a:r>
          </a:p>
        </p:txBody>
      </p:sp>
      <p:sp>
        <p:nvSpPr>
          <p:cNvPr id="6" name="Date Placeholder 2" hidden="1"/>
          <p:cNvSpPr>
            <a:spLocks noGrp="1"/>
          </p:cNvSpPr>
          <p:nvPr>
            <p:ph type="dt" sz="half" idx="14"/>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5221A59-61A3-4D5D-B981-8354CA0FA5C2}" type="datetimeFigureOut">
              <a:rPr lang="en-GB" altLang="ko-KR"/>
              <a:pPr>
                <a:defRPr/>
              </a:pPr>
              <a:t>02/11/2017</a:t>
            </a:fld>
            <a:endParaRPr lang="en-GB" altLang="ko-KR"/>
          </a:p>
        </p:txBody>
      </p:sp>
      <p:sp>
        <p:nvSpPr>
          <p:cNvPr id="7" name="Footer Placeholder 3" hidden="1"/>
          <p:cNvSpPr>
            <a:spLocks noGrp="1"/>
          </p:cNvSpPr>
          <p:nvPr>
            <p:ph type="ftr" sz="quarter" idx="15"/>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endParaRPr lang="en-GB" altLang="ko-KR"/>
          </a:p>
        </p:txBody>
      </p:sp>
      <p:sp>
        <p:nvSpPr>
          <p:cNvPr id="8" name="Slide Number Placeholder 4" hidden="1"/>
          <p:cNvSpPr>
            <a:spLocks noGrp="1"/>
          </p:cNvSpPr>
          <p:nvPr>
            <p:ph type="sldNum" sz="quarter" idx="16"/>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776D00E-C902-4061-A3CD-A6F635C81822}" type="slidenum">
              <a:rPr lang="en-GB" altLang="ko-KR"/>
              <a:pPr>
                <a:defRPr/>
              </a:pPr>
              <a:t>‹#›</a:t>
            </a:fld>
            <a:endParaRPr lang="en-GB" altLang="ko-KR"/>
          </a:p>
        </p:txBody>
      </p:sp>
    </p:spTree>
    <p:extLst>
      <p:ext uri="{BB962C8B-B14F-4D97-AF65-F5344CB8AC3E}">
        <p14:creationId xmlns:p14="http://schemas.microsoft.com/office/powerpoint/2010/main" val="86645357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38478" y="2378353"/>
            <a:ext cx="23307045" cy="3971282"/>
          </a:xfrm>
        </p:spPr>
        <p:txBody>
          <a:bodyPr/>
          <a:lstStyle>
            <a:lvl1pPr marL="0" indent="0">
              <a:buNone/>
              <a:defRPr>
                <a:gradFill>
                  <a:gsLst>
                    <a:gs pos="20354">
                      <a:schemeClr val="tx2"/>
                    </a:gs>
                    <a:gs pos="40000">
                      <a:schemeClr val="tx2"/>
                    </a:gs>
                  </a:gsLst>
                  <a:lin ang="5400000" scaled="0"/>
                </a:gradFill>
              </a:defRPr>
            </a:lvl1pPr>
            <a:lvl2pPr marL="0" indent="0">
              <a:buFontTx/>
              <a:buNone/>
              <a:defRPr sz="3921"/>
            </a:lvl2pPr>
            <a:lvl3pPr marL="448181" indent="0">
              <a:buNone/>
              <a:defRPr/>
            </a:lvl3pPr>
            <a:lvl4pPr marL="896359" indent="0">
              <a:buNone/>
              <a:defRPr/>
            </a:lvl4pPr>
            <a:lvl5pPr marL="134454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0582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0347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663700" y="3419475"/>
            <a:ext cx="21031200" cy="5705475"/>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편집합니다</a:t>
            </a:r>
          </a:p>
        </p:txBody>
      </p:sp>
    </p:spTree>
    <p:extLst>
      <p:ext uri="{BB962C8B-B14F-4D97-AF65-F5344CB8AC3E}">
        <p14:creationId xmlns:p14="http://schemas.microsoft.com/office/powerpoint/2010/main" val="98849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6891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22682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9196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79575" y="730250"/>
            <a:ext cx="21031200" cy="2651125"/>
          </a:xfrm>
        </p:spPr>
        <p:txBody>
          <a:bodyPr/>
          <a:lstStyle/>
          <a:p>
            <a:r>
              <a:rPr lang="ko-KR" altLang="en-US"/>
              <a:t>마스터 제목 스타일 편집</a:t>
            </a:r>
          </a:p>
        </p:txBody>
      </p:sp>
      <p:sp>
        <p:nvSpPr>
          <p:cNvPr id="3" name="텍스트 개체 틀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1679575" y="5010150"/>
            <a:ext cx="103155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12344400" y="5010150"/>
            <a:ext cx="103663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43338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2306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95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94308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sym typeface="Helvetica Light" charset="0"/>
            </a:endParaRP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14874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689100" y="952500"/>
            <a:ext cx="21005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title style</a:t>
            </a:r>
          </a:p>
        </p:txBody>
      </p:sp>
      <p:sp>
        <p:nvSpPr>
          <p:cNvPr id="1027" name="Rectangle 2"/>
          <p:cNvSpPr>
            <a:spLocks noGrp="1"/>
          </p:cNvSpPr>
          <p:nvPr>
            <p:ph type="body" idx="1"/>
          </p:nvPr>
        </p:nvSpPr>
        <p:spPr bwMode="auto">
          <a:xfrm>
            <a:off x="1689100" y="3238500"/>
            <a:ext cx="21005800" cy="920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text styles</a:t>
            </a:r>
          </a:p>
          <a:p>
            <a:pPr lvl="1"/>
            <a:r>
              <a:rPr lang="ko-KR" altLang="ko-KR">
                <a:sym typeface="Helvetica Light" charset="0"/>
              </a:rPr>
              <a:t>Second level</a:t>
            </a:r>
          </a:p>
          <a:p>
            <a:pPr lvl="2"/>
            <a:r>
              <a:rPr lang="ko-KR" altLang="ko-KR">
                <a:sym typeface="Helvetica Light" charset="0"/>
              </a:rPr>
              <a:t>Third level</a:t>
            </a:r>
          </a:p>
          <a:p>
            <a:pPr lvl="3"/>
            <a:r>
              <a:rPr lang="ko-KR" altLang="ko-KR">
                <a:sym typeface="Helvetica Light" charset="0"/>
              </a:rPr>
              <a:t>Fourth level</a:t>
            </a:r>
          </a:p>
          <a:p>
            <a:pPr lvl="4"/>
            <a:r>
              <a:rPr lang="ko-KR" altLang="ko-KR">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ctr" defTabSz="825500" rtl="0" eaLnBrk="0" fontAlgn="base" hangingPunct="0">
        <a:spcBef>
          <a:spcPct val="0"/>
        </a:spcBef>
        <a:spcAft>
          <a:spcPct val="0"/>
        </a:spcAft>
        <a:defRPr sz="11200" kern="1200">
          <a:solidFill>
            <a:srgbClr val="000000"/>
          </a:solidFill>
          <a:latin typeface="+mj-lt"/>
          <a:ea typeface="+mj-ea"/>
          <a:cs typeface="+mj-cs"/>
          <a:sym typeface="Helvetica Light" charset="0"/>
        </a:defRPr>
      </a:lvl1pPr>
      <a:lvl2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2pPr>
      <a:lvl3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3pPr>
      <a:lvl4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4pPr>
      <a:lvl5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5pPr>
      <a:lvl6pPr marL="4572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6pPr>
      <a:lvl7pPr marL="9144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7pPr>
      <a:lvl8pPr marL="13716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8pPr>
      <a:lvl9pPr marL="18288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9pPr>
    </p:titleStyle>
    <p:bodyStyle>
      <a:lvl1pPr marL="63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1pPr>
      <a:lvl2pPr marL="127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2pPr>
      <a:lvl3pPr marL="190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3pPr>
      <a:lvl4pPr marL="254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4pPr>
      <a:lvl5pPr marL="317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ewoo.kim@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ka.ms/silla-uni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uU1_13c6umo"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ka.ms/silla-uni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studio.azureml.net/" TargetMode="Externa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msdn.microsoft.com/library/en-us/Dn906025.asp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nRZh7dkB_hs"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microsoft.github.io/techcasestudies/azure%20app%20service/2016/12/08/Nexon-kor.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p:cNvSpPr>
          <p:nvPr/>
        </p:nvSpPr>
        <p:spPr bwMode="auto">
          <a:xfrm>
            <a:off x="1692151" y="8471534"/>
            <a:ext cx="18257838" cy="335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ko-KR" altLang="en-US"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김대우 부장</a:t>
            </a:r>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Microsoft</a:t>
            </a: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3"/>
              </a:rPr>
              <a:t>daewoo.kim@microsoft.com</a:t>
            </a:r>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a:p>
            <a:pPr eaLnBrk="1"/>
            <a:endParaRPr lang="ko-KR" altLang="ko-KR" sz="18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sp>
        <p:nvSpPr>
          <p:cNvPr id="7172" name="Rectangle 3"/>
          <p:cNvSpPr>
            <a:spLocks/>
          </p:cNvSpPr>
          <p:nvPr/>
        </p:nvSpPr>
        <p:spPr bwMode="auto">
          <a:xfrm>
            <a:off x="1357932" y="4164668"/>
            <a:ext cx="21764625" cy="406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dirty="0">
                <a:latin typeface="+mn-lt"/>
              </a:rPr>
              <a:t>머신러닝 </a:t>
            </a:r>
            <a:r>
              <a:rPr lang="en-US" altLang="ko-KR" sz="8800" dirty="0">
                <a:latin typeface="+mn-lt"/>
              </a:rPr>
              <a:t>100</a:t>
            </a:r>
            <a:r>
              <a:rPr lang="ko-KR" altLang="en-US" sz="8800" dirty="0">
                <a:latin typeface="+mn-lt"/>
              </a:rPr>
              <a:t>분 정복</a:t>
            </a:r>
            <a:endParaRPr lang="en-US" altLang="ko-KR" sz="8800" dirty="0">
              <a:latin typeface="+mn-lt"/>
            </a:endParaRPr>
          </a:p>
          <a:p>
            <a:pPr eaLnBrk="1"/>
            <a:r>
              <a:rPr lang="ko-KR" altLang="en-US" sz="8800" dirty="0">
                <a:latin typeface="+mn-lt"/>
              </a:rPr>
              <a:t>마이크로소프트 </a:t>
            </a:r>
            <a:r>
              <a:rPr lang="en-US" altLang="ko-KR" sz="8800" dirty="0">
                <a:latin typeface="+mn-lt"/>
              </a:rPr>
              <a:t>Azure Machine Learning </a:t>
            </a:r>
          </a:p>
          <a:p>
            <a:pPr eaLnBrk="1"/>
            <a:r>
              <a:rPr lang="en-US" altLang="ko-KR" sz="8800" dirty="0">
                <a:latin typeface="+mn-lt"/>
                <a:hlinkClick r:id="rId4"/>
              </a:rPr>
              <a:t>https://aka.ms/silla-univ</a:t>
            </a:r>
            <a:r>
              <a:rPr lang="en-US" altLang="ko-KR" sz="8800" dirty="0">
                <a:latin typeface="+mn-lt"/>
              </a:rPr>
              <a:t> </a:t>
            </a:r>
          </a:p>
        </p:txBody>
      </p:sp>
      <p:sp>
        <p:nvSpPr>
          <p:cNvPr id="4" name="Rectangle 3">
            <a:extLst>
              <a:ext uri="{FF2B5EF4-FFF2-40B4-BE49-F238E27FC236}">
                <a16:creationId xmlns:a16="http://schemas.microsoft.com/office/drawing/2014/main" id="{2C3433A1-9F8F-4466-A799-308299FF9934}"/>
              </a:ext>
            </a:extLst>
          </p:cNvPr>
          <p:cNvSpPr>
            <a:spLocks/>
          </p:cNvSpPr>
          <p:nvPr/>
        </p:nvSpPr>
        <p:spPr bwMode="auto">
          <a:xfrm>
            <a:off x="1344612" y="2958500"/>
            <a:ext cx="21764625"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b="1" dirty="0">
                <a:latin typeface="+mn-lt"/>
              </a:rPr>
              <a:t>신라대학교</a:t>
            </a:r>
            <a:endParaRPr lang="ko-KR" altLang="ko-KR" sz="8800" b="1" dirty="0">
              <a:solidFill>
                <a:schemeClr val="tx1"/>
              </a:solidFill>
              <a:latin typeface="+mn-lt"/>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00600" y="3783013"/>
            <a:ext cx="14782800" cy="5375275"/>
          </a:xfrm>
        </p:spPr>
        <p:txBody>
          <a:bodyPr/>
          <a:lstStyle/>
          <a:p>
            <a:endParaRPr lang="ko-KR" altLang="en-US">
              <a:latin typeface="KoPubDotum Medium" panose="02020603020101020101" pitchFamily="18" charset="-127"/>
              <a:ea typeface="KoPubDotum Medium" panose="02020603020101020101" pitchFamily="18" charset="-127"/>
            </a:endParaRPr>
          </a:p>
        </p:txBody>
      </p:sp>
      <p:pic>
        <p:nvPicPr>
          <p:cNvPr id="194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1588"/>
            <a:ext cx="2198052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3"/>
          <p:cNvSpPr txBox="1">
            <a:spLocks noChangeArrowheads="1"/>
          </p:cNvSpPr>
          <p:nvPr/>
        </p:nvSpPr>
        <p:spPr bwMode="auto">
          <a:xfrm>
            <a:off x="481013" y="12666663"/>
            <a:ext cx="49450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latin typeface="KoPubDotum Medium" panose="02020603020101020101" pitchFamily="18" charset="-127"/>
                <a:ea typeface="KoPubDotum Medium" panose="02020603020101020101" pitchFamily="18" charset="-127"/>
              </a:rPr>
              <a:t>출처 </a:t>
            </a:r>
            <a:r>
              <a:rPr lang="en-US" altLang="ko-KR" sz="2600">
                <a:latin typeface="KoPubDotum Medium" panose="02020603020101020101" pitchFamily="18" charset="-127"/>
                <a:ea typeface="KoPubDotum Medium" panose="02020603020101020101" pitchFamily="18" charset="-127"/>
              </a:rPr>
              <a:t>: </a:t>
            </a:r>
            <a:r>
              <a:rPr lang="ko-KR" altLang="en-US" sz="2600">
                <a:latin typeface="KoPubDotum Medium" panose="02020603020101020101" pitchFamily="18" charset="-127"/>
                <a:ea typeface="KoPubDotum Medium" panose="02020603020101020101" pitchFamily="18" charset="-127"/>
              </a:rPr>
              <a:t>디에스이트레이드 이성희</a:t>
            </a:r>
          </a:p>
        </p:txBody>
      </p:sp>
      <p:sp>
        <p:nvSpPr>
          <p:cNvPr id="5" name="Rectangle 4"/>
          <p:cNvSpPr/>
          <p:nvPr/>
        </p:nvSpPr>
        <p:spPr bwMode="auto">
          <a:xfrm>
            <a:off x="481013" y="1181100"/>
            <a:ext cx="4987925" cy="89535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lvl1pPr defTabSz="1827213">
              <a:defRPr sz="5000">
                <a:solidFill>
                  <a:srgbClr val="000000"/>
                </a:solidFill>
                <a:latin typeface="Helvetica Light" charset="0"/>
                <a:ea typeface="Helvetica Light" charset="0"/>
                <a:cs typeface="Helvetica Light" charset="0"/>
                <a:sym typeface="Helvetica Light" charset="0"/>
              </a:defRPr>
            </a:lvl1pPr>
            <a:lvl2pPr defTabSz="1827213">
              <a:defRPr sz="5000">
                <a:solidFill>
                  <a:srgbClr val="000000"/>
                </a:solidFill>
                <a:latin typeface="Helvetica Light" charset="0"/>
                <a:ea typeface="Helvetica Light" charset="0"/>
                <a:cs typeface="Helvetica Light" charset="0"/>
                <a:sym typeface="Helvetica Light" charset="0"/>
              </a:defRPr>
            </a:lvl2pPr>
            <a:lvl3pPr defTabSz="1827213">
              <a:defRPr sz="5000">
                <a:solidFill>
                  <a:srgbClr val="000000"/>
                </a:solidFill>
                <a:latin typeface="Helvetica Light" charset="0"/>
                <a:ea typeface="Helvetica Light" charset="0"/>
                <a:cs typeface="Helvetica Light" charset="0"/>
                <a:sym typeface="Helvetica Light" charset="0"/>
              </a:defRPr>
            </a:lvl3pPr>
            <a:lvl4pPr defTabSz="1827213">
              <a:defRPr sz="5000">
                <a:solidFill>
                  <a:srgbClr val="000000"/>
                </a:solidFill>
                <a:latin typeface="Helvetica Light" charset="0"/>
                <a:ea typeface="Helvetica Light" charset="0"/>
                <a:cs typeface="Helvetica Light" charset="0"/>
                <a:sym typeface="Helvetica Light" charset="0"/>
              </a:defRPr>
            </a:lvl4pPr>
            <a:lvl5pPr defTabSz="1827213">
              <a:defRPr sz="5000">
                <a:solidFill>
                  <a:srgbClr val="000000"/>
                </a:solidFill>
                <a:latin typeface="Helvetica Light" charset="0"/>
                <a:ea typeface="Helvetica Light" charset="0"/>
                <a:cs typeface="Helvetica Light" charset="0"/>
                <a:sym typeface="Helvetica Light" charset="0"/>
              </a:defRPr>
            </a:lvl5pPr>
            <a:lvl6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ko-KR" altLang="en-US" sz="3900">
              <a:solidFill>
                <a:schemeClr val="tx1"/>
              </a:solidFill>
              <a:latin typeface="KoPubDotum Medium" panose="02020603020101020101" pitchFamily="18" charset="-127"/>
              <a:ea typeface="KoPubDotum Medium" panose="02020603020101020101" pitchFamily="18" charset="-127"/>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p:cNvSpPr>
          <p:nvPr/>
        </p:nvSpPr>
        <p:spPr bwMode="auto">
          <a:xfrm>
            <a:off x="590550" y="-509588"/>
            <a:ext cx="232981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0">
                <a:solidFill>
                  <a:srgbClr val="000000"/>
                </a:solidFill>
                <a:latin typeface="Helvetica Light" charset="0"/>
                <a:ea typeface="Helvetica Light" charset="0"/>
                <a:cs typeface="Helvetica Light" charset="0"/>
                <a:sym typeface="Helvetica Light" charset="0"/>
              </a:defRPr>
            </a:lvl1pPr>
            <a:lvl2pPr>
              <a:defRPr sz="5000">
                <a:solidFill>
                  <a:srgbClr val="000000"/>
                </a:solidFill>
                <a:latin typeface="Helvetica Light" charset="0"/>
                <a:ea typeface="Helvetica Light" charset="0"/>
                <a:cs typeface="Helvetica Light" charset="0"/>
                <a:sym typeface="Helvetica Light" charset="0"/>
              </a:defRPr>
            </a:lvl2pPr>
            <a:lvl3pPr>
              <a:defRPr sz="5000">
                <a:solidFill>
                  <a:srgbClr val="000000"/>
                </a:solidFill>
                <a:latin typeface="Helvetica Light" charset="0"/>
                <a:ea typeface="Helvetica Light" charset="0"/>
                <a:cs typeface="Helvetica Light" charset="0"/>
                <a:sym typeface="Helvetica Light" charset="0"/>
              </a:defRPr>
            </a:lvl3pPr>
            <a:lvl4pPr>
              <a:defRPr sz="5000">
                <a:solidFill>
                  <a:srgbClr val="000000"/>
                </a:solidFill>
                <a:latin typeface="Helvetica Light" charset="0"/>
                <a:ea typeface="Helvetica Light" charset="0"/>
                <a:cs typeface="Helvetica Light" charset="0"/>
                <a:sym typeface="Helvetica Light" charset="0"/>
              </a:defRPr>
            </a:lvl4pPr>
            <a:lvl5pPr>
              <a:defRPr sz="5000">
                <a:solidFill>
                  <a:srgbClr val="000000"/>
                </a:solidFill>
                <a:latin typeface="Helvetica Light" charset="0"/>
                <a:ea typeface="Helvetica Light" charset="0"/>
                <a:cs typeface="Helvetica Light" charset="0"/>
                <a:sym typeface="Helvetica Light" charset="0"/>
              </a:defRPr>
            </a:lvl5pPr>
            <a:lvl6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914400" eaLnBrk="1" latinLnBrk="1" hangingPunct="1"/>
            <a:endParaRPr lang="en-US" altLang="ko-KR" sz="7000">
              <a:solidFill>
                <a:schemeClr val="bg1"/>
              </a:solidFill>
              <a:latin typeface="KoPubDotum Medium" panose="02020603020101020101" pitchFamily="18" charset="-127"/>
              <a:ea typeface="KoPubDotum Medium" panose="02020603020101020101" pitchFamily="18" charset="-127"/>
            </a:endParaRPr>
          </a:p>
        </p:txBody>
      </p:sp>
      <p:grpSp>
        <p:nvGrpSpPr>
          <p:cNvPr id="5" name="Group 4"/>
          <p:cNvGrpSpPr>
            <a:grpSpLocks/>
          </p:cNvGrpSpPr>
          <p:nvPr/>
        </p:nvGrpSpPr>
        <p:grpSpPr bwMode="auto">
          <a:xfrm>
            <a:off x="17545050" y="2546350"/>
            <a:ext cx="2778125" cy="2781300"/>
            <a:chOff x="9073554" y="1626527"/>
            <a:chExt cx="1314695" cy="1316102"/>
          </a:xfrm>
        </p:grpSpPr>
        <p:pic>
          <p:nvPicPr>
            <p:cNvPr id="21564"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556" y="1626527"/>
              <a:ext cx="1314693"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9073554"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추천 엔진</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8" name="Group 7"/>
          <p:cNvGrpSpPr>
            <a:grpSpLocks/>
          </p:cNvGrpSpPr>
          <p:nvPr/>
        </p:nvGrpSpPr>
        <p:grpSpPr bwMode="auto">
          <a:xfrm>
            <a:off x="11604625" y="8474075"/>
            <a:ext cx="2784475" cy="2767013"/>
            <a:chOff x="4847927" y="4443150"/>
            <a:chExt cx="1318335" cy="1309580"/>
          </a:xfrm>
        </p:grpSpPr>
        <p:pic>
          <p:nvPicPr>
            <p:cNvPr id="2156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927" y="4443150"/>
              <a:ext cx="1314189"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4856820" y="508143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광고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1" name="Group 10"/>
          <p:cNvGrpSpPr>
            <a:grpSpLocks/>
          </p:cNvGrpSpPr>
          <p:nvPr/>
        </p:nvGrpSpPr>
        <p:grpSpPr bwMode="auto">
          <a:xfrm>
            <a:off x="14565313" y="5518150"/>
            <a:ext cx="2779712" cy="2778125"/>
            <a:chOff x="6257888" y="3035861"/>
            <a:chExt cx="1315739" cy="1314556"/>
          </a:xfrm>
        </p:grpSpPr>
        <p:pic>
          <p:nvPicPr>
            <p:cNvPr id="21556"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888" y="3035861"/>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6264185" y="3679261"/>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비즈니스를 위한 날씨</a:t>
              </a: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기후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4" name="Group 13"/>
          <p:cNvGrpSpPr>
            <a:grpSpLocks/>
          </p:cNvGrpSpPr>
          <p:nvPr/>
        </p:nvGrpSpPr>
        <p:grpSpPr bwMode="auto">
          <a:xfrm>
            <a:off x="14571663" y="2546350"/>
            <a:ext cx="2767012" cy="2781300"/>
            <a:chOff x="6257884" y="1626527"/>
            <a:chExt cx="1309443" cy="1316102"/>
          </a:xfrm>
        </p:grpSpPr>
        <p:pic>
          <p:nvPicPr>
            <p:cNvPr id="2155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7884" y="1626527"/>
              <a:ext cx="1309440"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bwMode="auto">
            <a:xfrm>
              <a:off x="6257885"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소셜 네트워크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7" name="Group 16"/>
          <p:cNvGrpSpPr>
            <a:grpSpLocks/>
          </p:cNvGrpSpPr>
          <p:nvPr/>
        </p:nvGrpSpPr>
        <p:grpSpPr bwMode="auto">
          <a:xfrm>
            <a:off x="11604625" y="5518150"/>
            <a:ext cx="2767013" cy="2781300"/>
            <a:chOff x="3434817" y="1626526"/>
            <a:chExt cx="1309442" cy="1316103"/>
          </a:xfrm>
        </p:grpSpPr>
        <p:pic>
          <p:nvPicPr>
            <p:cNvPr id="21548" name="Picture 3" descr="C:\Users\v-sacars\Documents\Microsoft\StockPhotography\iStock_000015185461Large.jpg"/>
            <p:cNvPicPr>
              <a:picLocks noChangeAspect="1" noChangeArrowheads="1"/>
            </p:cNvPicPr>
            <p:nvPr/>
          </p:nvPicPr>
          <p:blipFill>
            <a:blip r:embed="rId7">
              <a:extLst>
                <a:ext uri="{28A0092B-C50C-407E-A947-70E740481C1C}">
                  <a14:useLocalDpi xmlns:a14="http://schemas.microsoft.com/office/drawing/2010/main" val="0"/>
                </a:ext>
              </a:extLst>
            </a:blip>
            <a:srcRect b="-1271"/>
            <a:stretch>
              <a:fillRect/>
            </a:stretch>
          </p:blipFill>
          <p:spPr bwMode="auto">
            <a:xfrm>
              <a:off x="3434817" y="1626526"/>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bwMode="auto">
            <a:xfrm>
              <a:off x="3442718" y="2271473"/>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IT </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인프라 및 웹 어프리케이션 최적화</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0" name="Group 19"/>
          <p:cNvGrpSpPr>
            <a:grpSpLocks/>
          </p:cNvGrpSpPr>
          <p:nvPr/>
        </p:nvGrpSpPr>
        <p:grpSpPr bwMode="auto">
          <a:xfrm>
            <a:off x="17545050" y="5518150"/>
            <a:ext cx="2776538" cy="2778125"/>
            <a:chOff x="4847927" y="1626527"/>
            <a:chExt cx="1314190" cy="1314555"/>
          </a:xfrm>
        </p:grpSpPr>
        <p:pic>
          <p:nvPicPr>
            <p:cNvPr id="215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7927" y="1626527"/>
              <a:ext cx="1314189"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bwMode="auto">
            <a:xfrm>
              <a:off x="4852675" y="2266227"/>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문서 탐색</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3" name="Group 22"/>
          <p:cNvGrpSpPr>
            <a:grpSpLocks/>
          </p:cNvGrpSpPr>
          <p:nvPr/>
        </p:nvGrpSpPr>
        <p:grpSpPr bwMode="auto">
          <a:xfrm>
            <a:off x="14560550" y="8474075"/>
            <a:ext cx="2789238" cy="2795588"/>
            <a:chOff x="7655192" y="4434401"/>
            <a:chExt cx="1319970" cy="1322982"/>
          </a:xfrm>
        </p:grpSpPr>
        <p:pic>
          <p:nvPicPr>
            <p:cNvPr id="21540" name="Picture 2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55192" y="4434401"/>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bwMode="auto">
            <a:xfrm>
              <a:off x="7665720" y="508622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가격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6" name="Group 25"/>
          <p:cNvGrpSpPr>
            <a:grpSpLocks/>
          </p:cNvGrpSpPr>
          <p:nvPr/>
        </p:nvGrpSpPr>
        <p:grpSpPr bwMode="auto">
          <a:xfrm>
            <a:off x="17546638" y="8474075"/>
            <a:ext cx="2774950" cy="2767013"/>
            <a:chOff x="2033233" y="4443150"/>
            <a:chExt cx="1313718" cy="1309580"/>
          </a:xfrm>
        </p:grpSpPr>
        <p:pic>
          <p:nvPicPr>
            <p:cNvPr id="21536"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3233" y="4443150"/>
              <a:ext cx="1309442"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bwMode="auto">
            <a:xfrm>
              <a:off x="2037509" y="5081438"/>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p>
              <a:pPr defTabSz="1824156">
                <a:spcAft>
                  <a:spcPts val="1200"/>
                </a:spcAft>
                <a:defRPr/>
              </a:pPr>
              <a:r>
                <a:rPr lang="en-US" sz="2397" dirty="0">
                  <a:solidFill>
                    <a:srgbClr val="FFFFFF"/>
                  </a:solidFill>
                  <a:latin typeface="KoPubDotum Medium"/>
                  <a:cs typeface="Segoe UI" pitchFamily="34" charset="0"/>
                </a:rPr>
                <a:t>Fraud </a:t>
              </a:r>
              <a:br>
                <a:rPr lang="en-US" sz="2397" dirty="0">
                  <a:solidFill>
                    <a:srgbClr val="FFFFFF"/>
                  </a:solidFill>
                  <a:latin typeface="KoPubDotum Medium"/>
                  <a:cs typeface="Segoe UI" pitchFamily="34" charset="0"/>
                </a:rPr>
              </a:br>
              <a:r>
                <a:rPr lang="en-US" sz="2397" dirty="0">
                  <a:solidFill>
                    <a:srgbClr val="FFFFFF"/>
                  </a:solidFill>
                  <a:latin typeface="KoPubDotum Medium"/>
                  <a:cs typeface="Segoe UI" pitchFamily="34" charset="0"/>
                </a:rPr>
                <a:t>detection</a:t>
              </a:r>
            </a:p>
          </p:txBody>
        </p:sp>
      </p:grpSp>
      <p:grpSp>
        <p:nvGrpSpPr>
          <p:cNvPr id="29" name="Group 28"/>
          <p:cNvGrpSpPr>
            <a:grpSpLocks/>
          </p:cNvGrpSpPr>
          <p:nvPr/>
        </p:nvGrpSpPr>
        <p:grpSpPr bwMode="auto">
          <a:xfrm>
            <a:off x="11604625" y="2546350"/>
            <a:ext cx="2774950" cy="2778125"/>
            <a:chOff x="2033234" y="3035862"/>
            <a:chExt cx="1313719" cy="1314555"/>
          </a:xfrm>
        </p:grpSpPr>
        <p:pic>
          <p:nvPicPr>
            <p:cNvPr id="21532"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3234" y="3035862"/>
              <a:ext cx="1309444"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p:cNvSpPr/>
            <p:nvPr/>
          </p:nvSpPr>
          <p:spPr bwMode="auto">
            <a:xfrm>
              <a:off x="2037511" y="3679261"/>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이탈 예측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2" name="Group 31"/>
          <p:cNvGrpSpPr>
            <a:grpSpLocks/>
          </p:cNvGrpSpPr>
          <p:nvPr/>
        </p:nvGrpSpPr>
        <p:grpSpPr bwMode="auto">
          <a:xfrm>
            <a:off x="20494625" y="5518150"/>
            <a:ext cx="2779713" cy="2767013"/>
            <a:chOff x="6257884" y="4443151"/>
            <a:chExt cx="1315662" cy="1309579"/>
          </a:xfrm>
        </p:grpSpPr>
        <p:pic>
          <p:nvPicPr>
            <p:cNvPr id="21528"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7884" y="4443151"/>
              <a:ext cx="1309440" cy="130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p:nvPr/>
          </p:nvSpPr>
          <p:spPr bwMode="auto">
            <a:xfrm>
              <a:off x="6264104" y="5081574"/>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장비 모니터링</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5" name="Group 34"/>
          <p:cNvGrpSpPr>
            <a:grpSpLocks/>
          </p:cNvGrpSpPr>
          <p:nvPr/>
        </p:nvGrpSpPr>
        <p:grpSpPr bwMode="auto">
          <a:xfrm>
            <a:off x="20493038" y="2546350"/>
            <a:ext cx="2784475" cy="2782888"/>
            <a:chOff x="3415767" y="3035860"/>
            <a:chExt cx="1317345" cy="1317345"/>
          </a:xfrm>
        </p:grpSpPr>
        <p:pic>
          <p:nvPicPr>
            <p:cNvPr id="21524" name="Picture 3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15767" y="3035860"/>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bwMode="auto">
            <a:xfrm>
              <a:off x="3426810" y="3681079"/>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지역 기반 추적과 서비스</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8" name="Group 37"/>
          <p:cNvGrpSpPr>
            <a:grpSpLocks/>
          </p:cNvGrpSpPr>
          <p:nvPr/>
        </p:nvGrpSpPr>
        <p:grpSpPr bwMode="auto">
          <a:xfrm>
            <a:off x="20493038" y="8474075"/>
            <a:ext cx="2784475" cy="2800350"/>
            <a:chOff x="9065651" y="3038545"/>
            <a:chExt cx="1317345" cy="1325598"/>
          </a:xfrm>
        </p:grpSpPr>
        <p:pic>
          <p:nvPicPr>
            <p:cNvPr id="21520" name="Picture 3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65651" y="3038545"/>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9083049" y="3692987"/>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개인화된 상품 예측 제공</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sp>
        <p:nvSpPr>
          <p:cNvPr id="41" name="Title 2"/>
          <p:cNvSpPr txBox="1">
            <a:spLocks/>
          </p:cNvSpPr>
          <p:nvPr/>
        </p:nvSpPr>
        <p:spPr bwMode="ltGray">
          <a:xfrm>
            <a:off x="803275" y="2620963"/>
            <a:ext cx="10102850" cy="851376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1D4380">
              <a:alpha val="92000"/>
            </a:srgbClr>
          </a:solidFill>
          <a:ln>
            <a:noFill/>
          </a:ln>
          <a:extLst/>
        </p:spPr>
        <p:txBody>
          <a:bodyPr lIns="537560" tIns="1791875" rIns="895936" bIns="1791875" anchor="ct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a:spcBef>
                <a:spcPts val="2349"/>
              </a:spcBef>
              <a:defRPr/>
            </a:pPr>
            <a:r>
              <a:rPr lang="ko-KR" altLang="en-US" sz="6400" kern="0" spc="0">
                <a:solidFill>
                  <a:srgbClr val="FFFFFF"/>
                </a:solidFill>
                <a:latin typeface="KoPubDotum Medium"/>
                <a:ea typeface="Segoe UI" panose="020B0502040204020203" pitchFamily="34" charset="0"/>
                <a:cs typeface="Segoe UI Light" panose="020B0502040204020203" pitchFamily="34" charset="0"/>
              </a:rPr>
              <a:t>예측 분석을 이용한 기술은 향후 모든 산업에 필요 충분 조건</a:t>
            </a:r>
            <a:endParaRPr lang="en-IN" sz="6400" kern="0" spc="0">
              <a:solidFill>
                <a:srgbClr val="FFFFFF"/>
              </a:solidFill>
              <a:latin typeface="KoPubDotum Medium"/>
              <a:ea typeface="Segoe UI"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75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75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75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75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75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550" y="3606800"/>
            <a:ext cx="19694525" cy="6065838"/>
          </a:xfrm>
          <a:prstGeom prst="rect">
            <a:avLst/>
          </a:prstGeom>
        </p:spPr>
        <p:txBody>
          <a:bodyPr>
            <a:spAutoFit/>
          </a:bodyPr>
          <a:lstStyle/>
          <a:p>
            <a:pPr algn="ctr">
              <a:lnSpc>
                <a:spcPct val="150000"/>
              </a:lnSpc>
              <a:defRPr/>
            </a:pPr>
            <a:r>
              <a:rPr lang="ko-KR" altLang="en-US" sz="10588" dirty="0">
                <a:latin typeface="KoPubDotum Medium"/>
                <a:ea typeface="나눔고딕" panose="020D0604000000000000" pitchFamily="50" charset="-127"/>
              </a:rPr>
              <a:t>개발자가 머신러닝을 다루는 패턴</a:t>
            </a:r>
            <a:endParaRPr lang="en-US" altLang="ko-KR" sz="10588" dirty="0">
              <a:latin typeface="KoPubDotum Medium"/>
              <a:ea typeface="나눔고딕" panose="020D0604000000000000" pitchFamily="50" charset="-127"/>
            </a:endParaRPr>
          </a:p>
          <a:p>
            <a:pPr algn="ctr">
              <a:lnSpc>
                <a:spcPct val="150000"/>
              </a:lnSpc>
              <a:defRPr/>
            </a:pPr>
            <a:r>
              <a:rPr lang="en-US" altLang="ko-KR" sz="10588" dirty="0">
                <a:latin typeface="KoPubDotum Medium"/>
                <a:ea typeface="나눔고딕" panose="020D0604000000000000" pitchFamily="50" charset="-127"/>
              </a:rPr>
              <a:t>IRIS Data </a:t>
            </a:r>
          </a:p>
          <a:p>
            <a:pPr algn="ctr">
              <a:lnSpc>
                <a:spcPct val="150000"/>
              </a:lnSpc>
              <a:defRPr/>
            </a:pPr>
            <a:r>
              <a:rPr lang="en-US" altLang="ko-KR" sz="4706" dirty="0">
                <a:latin typeface="KoPubDotum Medium"/>
                <a:ea typeface="나눔고딕" panose="020D0604000000000000" pitchFamily="50" charset="-127"/>
              </a:rPr>
              <a:t>(</a:t>
            </a:r>
            <a:r>
              <a:rPr lang="ko-KR" altLang="en-US" sz="4706" dirty="0">
                <a:latin typeface="KoPubDotum Medium"/>
                <a:ea typeface="나눔고딕" panose="020D0604000000000000" pitchFamily="50" charset="-127"/>
              </a:rPr>
              <a:t>뵨사마와 무관한 통계업계의 </a:t>
            </a:r>
            <a:r>
              <a:rPr lang="en-US" altLang="ko-KR" sz="4706" dirty="0">
                <a:latin typeface="KoPubDotum Medium"/>
                <a:ea typeface="나눔고딕" panose="020D0604000000000000" pitchFamily="50" charset="-127"/>
              </a:rPr>
              <a:t>“Hello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42963" y="974725"/>
            <a:ext cx="22618700" cy="1220788"/>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defRPr/>
            </a:pPr>
            <a:endParaRPr lang="en-US" sz="14397" b="1" dirty="0">
              <a:latin typeface="나눔고딕" panose="020D0604000000000000" pitchFamily="50" charset="-127"/>
              <a:ea typeface="나눔고딕" panose="020D0604000000000000" pitchFamily="50" charset="-127"/>
            </a:endParaRPr>
          </a:p>
        </p:txBody>
      </p:sp>
      <p:sp>
        <p:nvSpPr>
          <p:cNvPr id="23555" name="Title 1"/>
          <p:cNvSpPr txBox="1">
            <a:spLocks/>
          </p:cNvSpPr>
          <p:nvPr/>
        </p:nvSpPr>
        <p:spPr bwMode="auto">
          <a:xfrm>
            <a:off x="2052638" y="12582525"/>
            <a:ext cx="22618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5000">
                <a:solidFill>
                  <a:srgbClr val="000000"/>
                </a:solidFill>
                <a:latin typeface="Helvetica Light" charset="0"/>
                <a:ea typeface="Helvetica Light" charset="0"/>
                <a:cs typeface="Helvetica Light" charset="0"/>
                <a:sym typeface="Helvetica Light" charset="0"/>
              </a:defRPr>
            </a:lvl1pPr>
            <a:lvl2pPr defTabSz="912813">
              <a:defRPr sz="5000">
                <a:solidFill>
                  <a:srgbClr val="000000"/>
                </a:solidFill>
                <a:latin typeface="Helvetica Light" charset="0"/>
                <a:ea typeface="Helvetica Light" charset="0"/>
                <a:cs typeface="Helvetica Light" charset="0"/>
                <a:sym typeface="Helvetica Light" charset="0"/>
              </a:defRPr>
            </a:lvl2pPr>
            <a:lvl3pPr defTabSz="912813">
              <a:defRPr sz="5000">
                <a:solidFill>
                  <a:srgbClr val="000000"/>
                </a:solidFill>
                <a:latin typeface="Helvetica Light" charset="0"/>
                <a:ea typeface="Helvetica Light" charset="0"/>
                <a:cs typeface="Helvetica Light" charset="0"/>
                <a:sym typeface="Helvetica Light" charset="0"/>
              </a:defRPr>
            </a:lvl3pPr>
            <a:lvl4pPr defTabSz="912813">
              <a:defRPr sz="5000">
                <a:solidFill>
                  <a:srgbClr val="000000"/>
                </a:solidFill>
                <a:latin typeface="Helvetica Light" charset="0"/>
                <a:ea typeface="Helvetica Light" charset="0"/>
                <a:cs typeface="Helvetica Light" charset="0"/>
                <a:sym typeface="Helvetica Light" charset="0"/>
              </a:defRPr>
            </a:lvl4pPr>
            <a:lvl5pPr defTabSz="912813">
              <a:defRPr sz="5000">
                <a:solidFill>
                  <a:srgbClr val="000000"/>
                </a:solidFill>
                <a:latin typeface="Helvetica Light" charset="0"/>
                <a:ea typeface="Helvetica Light" charset="0"/>
                <a:cs typeface="Helvetica Light" charset="0"/>
                <a:sym typeface="Helvetica Light" charset="0"/>
              </a:defRPr>
            </a:lvl5pPr>
            <a:lvl6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hangingPunct="1">
              <a:lnSpc>
                <a:spcPct val="90000"/>
              </a:lnSpc>
            </a:pPr>
            <a:endParaRPr lang="en-US" altLang="ko-KR" sz="10600">
              <a:solidFill>
                <a:schemeClr val="bg1"/>
              </a:solidFill>
              <a:ea typeface="굴림" panose="020B0600000101010101" pitchFamily="50" charset="-127"/>
              <a:cs typeface="Segoe UI" panose="020B0502040204020203" pitchFamily="34" charset="0"/>
            </a:endParaRPr>
          </a:p>
        </p:txBody>
      </p:sp>
      <p:pic>
        <p:nvPicPr>
          <p:cNvPr id="235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522288"/>
            <a:ext cx="19831050" cy="1075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15738" y="6799263"/>
            <a:ext cx="11236325"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6"/>
          <p:cNvSpPr txBox="1">
            <a:spLocks noChangeArrowheads="1"/>
          </p:cNvSpPr>
          <p:nvPr/>
        </p:nvSpPr>
        <p:spPr bwMode="auto">
          <a:xfrm>
            <a:off x="673100" y="11398250"/>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00600" y="3783013"/>
            <a:ext cx="14782800" cy="5375275"/>
          </a:xfrm>
        </p:spPr>
        <p:txBody>
          <a:bodyPr/>
          <a:lstStyle/>
          <a:p>
            <a:endParaRPr lang="ko-KR" altLang="en-US">
              <a:ea typeface="굴림" panose="020B0600000101010101" pitchFamily="50" charset="-127"/>
            </a:endParaRPr>
          </a:p>
        </p:txBody>
      </p:sp>
      <p:pic>
        <p:nvPicPr>
          <p:cNvPr id="2560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588"/>
            <a:ext cx="21062950"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6"/>
          <p:cNvSpPr>
            <a:spLocks noGrp="1"/>
          </p:cNvSpPr>
          <p:nvPr>
            <p:ph type="title"/>
          </p:nvPr>
        </p:nvSpPr>
        <p:spPr/>
        <p:txBody>
          <a:bodyPr/>
          <a:lstStyle/>
          <a:p>
            <a:r>
              <a:rPr lang="en-US" altLang="ko-KR" sz="8800">
                <a:latin typeface="KoPubDotum Medium" panose="02020603020101020101" pitchFamily="18" charset="-127"/>
                <a:ea typeface="나눔고딕" panose="020D0604000000000000" pitchFamily="50" charset="-127"/>
              </a:rPr>
              <a:t>Advanced Analytics</a:t>
            </a:r>
            <a:br>
              <a:rPr lang="en-US" altLang="ko-KR" sz="8800">
                <a:latin typeface="KoPubDotum Medium" panose="02020603020101020101" pitchFamily="18" charset="-127"/>
                <a:ea typeface="나눔고딕" panose="020D0604000000000000" pitchFamily="50" charset="-127"/>
              </a:rPr>
            </a:br>
            <a:r>
              <a:rPr lang="en-US" altLang="ko-KR" sz="6600">
                <a:latin typeface="KoPubDotum Medium" panose="02020603020101020101" pitchFamily="18" charset="-127"/>
                <a:ea typeface="나눔고딕" panose="020D0604000000000000" pitchFamily="50" charset="-127"/>
              </a:rPr>
              <a:t>Business Intelligence</a:t>
            </a:r>
            <a:r>
              <a:rPr lang="ko-KR" altLang="en-US" sz="6600">
                <a:latin typeface="KoPubDotum Medium" panose="02020603020101020101" pitchFamily="18" charset="-127"/>
                <a:ea typeface="나눔고딕" panose="020D0604000000000000" pitchFamily="50" charset="-127"/>
              </a:rPr>
              <a:t>와의 비교</a:t>
            </a:r>
            <a:r>
              <a:rPr lang="en-US" altLang="ko-KR" sz="7200">
                <a:latin typeface="KoPubDotum Medium" panose="02020603020101020101" pitchFamily="18" charset="-127"/>
                <a:ea typeface="나눔고딕" panose="020D0604000000000000" pitchFamily="50" charset="-127"/>
              </a:rPr>
              <a:t> </a:t>
            </a:r>
          </a:p>
        </p:txBody>
      </p:sp>
      <p:sp>
        <p:nvSpPr>
          <p:cNvPr id="7" name="Text Placeholder 5"/>
          <p:cNvSpPr txBox="1">
            <a:spLocks/>
          </p:cNvSpPr>
          <p:nvPr/>
        </p:nvSpPr>
        <p:spPr>
          <a:xfrm>
            <a:off x="599290" y="12625401"/>
            <a:ext cx="6736029" cy="660808"/>
          </a:xfrm>
          <a:prstGeom prst="rect">
            <a:avLst/>
          </a:prstGeom>
        </p:spPr>
        <p:txBody>
          <a:bodyPr lIns="286856" tIns="179285" rIns="286856" bIns="179285">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157" dirty="0">
                <a:gradFill>
                  <a:gsLst>
                    <a:gs pos="2920">
                      <a:schemeClr val="tx1"/>
                    </a:gs>
                    <a:gs pos="100000">
                      <a:schemeClr val="tx1"/>
                    </a:gs>
                  </a:gsLst>
                  <a:lin ang="5400000" scaled="0"/>
                </a:gradFill>
                <a:latin typeface="KoPubDotum Medium"/>
                <a:ea typeface="나눔고딕" panose="020D0604000000000000" pitchFamily="50" charset="-127"/>
              </a:rPr>
              <a:t>Source: </a:t>
            </a:r>
            <a:r>
              <a:rPr lang="en-US" sz="2157" b="1" dirty="0">
                <a:gradFill>
                  <a:gsLst>
                    <a:gs pos="2920">
                      <a:schemeClr val="tx1"/>
                    </a:gs>
                    <a:gs pos="100000">
                      <a:schemeClr val="tx1"/>
                    </a:gs>
                  </a:gsLst>
                  <a:lin ang="5400000" scaled="0"/>
                </a:gradFill>
                <a:latin typeface="KoPubDotum Medium"/>
                <a:ea typeface="나눔고딕" panose="020D0604000000000000" pitchFamily="50" charset="-127"/>
              </a:rPr>
              <a:t>Gartner</a:t>
            </a:r>
            <a:endParaRPr lang="en-US" sz="2157" dirty="0">
              <a:gradFill>
                <a:gsLst>
                  <a:gs pos="2920">
                    <a:schemeClr val="tx1"/>
                  </a:gs>
                  <a:gs pos="100000">
                    <a:schemeClr val="tx1"/>
                  </a:gs>
                </a:gsLst>
                <a:lin ang="5400000" scaled="0"/>
              </a:gradFill>
              <a:latin typeface="KoPubDotum Medium"/>
              <a:ea typeface="나눔고딕" panose="020D0604000000000000" pitchFamily="50" charset="-127"/>
            </a:endParaRPr>
          </a:p>
        </p:txBody>
      </p:sp>
      <p:sp>
        <p:nvSpPr>
          <p:cNvPr id="36" name="Rectangle 35"/>
          <p:cNvSpPr/>
          <p:nvPr/>
        </p:nvSpPr>
        <p:spPr bwMode="auto">
          <a:xfrm>
            <a:off x="11652250" y="3609975"/>
            <a:ext cx="10021888" cy="8751888"/>
          </a:xfrm>
          <a:prstGeom prst="rect">
            <a:avLst/>
          </a:prstGeom>
          <a:solidFill>
            <a:schemeClr val="accent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5" name="Rectangle 34"/>
          <p:cNvSpPr/>
          <p:nvPr/>
        </p:nvSpPr>
        <p:spPr bwMode="auto">
          <a:xfrm>
            <a:off x="1652588" y="3609975"/>
            <a:ext cx="10023475" cy="8786813"/>
          </a:xfrm>
          <a:prstGeom prst="rect">
            <a:avLst/>
          </a:prstGeom>
          <a:solidFill>
            <a:schemeClr val="accent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4" name="Freeform 33"/>
          <p:cNvSpPr/>
          <p:nvPr/>
        </p:nvSpPr>
        <p:spPr bwMode="auto">
          <a:xfrm>
            <a:off x="11664950" y="3684588"/>
            <a:ext cx="88900" cy="8694737"/>
          </a:xfrm>
          <a:custGeom>
            <a:avLst/>
            <a:gdLst>
              <a:gd name="connsiteX0" fmla="*/ 0 w 0"/>
              <a:gd name="connsiteY0" fmla="*/ 4366260 h 4366260"/>
              <a:gd name="connsiteX1" fmla="*/ 0 w 0"/>
              <a:gd name="connsiteY1" fmla="*/ 0 h 4366260"/>
            </a:gdLst>
            <a:ahLst/>
            <a:cxnLst>
              <a:cxn ang="0">
                <a:pos x="connsiteX0" y="connsiteY0"/>
              </a:cxn>
              <a:cxn ang="0">
                <a:pos x="connsiteX1" y="connsiteY1"/>
              </a:cxn>
            </a:cxnLst>
            <a:rect l="l" t="t" r="r" b="b"/>
            <a:pathLst>
              <a:path h="4366260">
                <a:moveTo>
                  <a:pt x="0" y="4366260"/>
                </a:moveTo>
                <a:lnTo>
                  <a:pt x="0" y="0"/>
                </a:lnTo>
              </a:path>
            </a:pathLst>
          </a:custGeom>
          <a:noFill/>
          <a:ln w="31750" cap="rnd">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5" name="Freeform 4"/>
          <p:cNvSpPr/>
          <p:nvPr/>
        </p:nvSpPr>
        <p:spPr bwMode="auto">
          <a:xfrm>
            <a:off x="1652588" y="3678238"/>
            <a:ext cx="20021550" cy="8718550"/>
          </a:xfrm>
          <a:custGeom>
            <a:avLst/>
            <a:gdLst>
              <a:gd name="connsiteX0" fmla="*/ 0 w 6445404"/>
              <a:gd name="connsiteY0" fmla="*/ 0 h 2955073"/>
              <a:gd name="connsiteX1" fmla="*/ 0 w 6445404"/>
              <a:gd name="connsiteY1" fmla="*/ 2955073 h 2955073"/>
              <a:gd name="connsiteX2" fmla="*/ 6445404 w 6445404"/>
              <a:gd name="connsiteY2" fmla="*/ 2955073 h 2955073"/>
            </a:gdLst>
            <a:ahLst/>
            <a:cxnLst>
              <a:cxn ang="0">
                <a:pos x="connsiteX0" y="connsiteY0"/>
              </a:cxn>
              <a:cxn ang="0">
                <a:pos x="connsiteX1" y="connsiteY1"/>
              </a:cxn>
              <a:cxn ang="0">
                <a:pos x="connsiteX2" y="connsiteY2"/>
              </a:cxn>
            </a:cxnLst>
            <a:rect l="l" t="t" r="r" b="b"/>
            <a:pathLst>
              <a:path w="6445404" h="2955073">
                <a:moveTo>
                  <a:pt x="0" y="0"/>
                </a:moveTo>
                <a:lnTo>
                  <a:pt x="0" y="2955073"/>
                </a:lnTo>
                <a:lnTo>
                  <a:pt x="6445404" y="2955073"/>
                </a:lnTo>
              </a:path>
            </a:pathLst>
          </a:custGeom>
          <a:noFill/>
          <a:ln w="31750">
            <a:solidFill>
              <a:schemeClr val="tx2"/>
            </a:solidFill>
            <a:headEnd type="triangl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3921" dirty="0">
              <a:latin typeface="KoPubDotum Medium"/>
              <a:ea typeface="나눔고딕" panose="020D0604000000000000" pitchFamily="50" charset="-127"/>
            </a:endParaRPr>
          </a:p>
        </p:txBody>
      </p:sp>
      <p:sp>
        <p:nvSpPr>
          <p:cNvPr id="9" name="TextBox 8"/>
          <p:cNvSpPr txBox="1"/>
          <p:nvPr/>
        </p:nvSpPr>
        <p:spPr>
          <a:xfrm rot="16200000">
            <a:off x="-275414" y="7331889"/>
            <a:ext cx="2788363"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VALUE</a:t>
            </a:r>
          </a:p>
        </p:txBody>
      </p:sp>
      <p:sp>
        <p:nvSpPr>
          <p:cNvPr id="12" name="TextBox 11"/>
          <p:cNvSpPr txBox="1"/>
          <p:nvPr/>
        </p:nvSpPr>
        <p:spPr>
          <a:xfrm>
            <a:off x="10075327" y="12466502"/>
            <a:ext cx="4284157"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DIFFICULTY</a:t>
            </a:r>
          </a:p>
        </p:txBody>
      </p:sp>
      <p:sp>
        <p:nvSpPr>
          <p:cNvPr id="13" name="TextBox 12"/>
          <p:cNvSpPr txBox="1"/>
          <p:nvPr/>
        </p:nvSpPr>
        <p:spPr>
          <a:xfrm rot="20485642">
            <a:off x="5986028" y="10320010"/>
            <a:ext cx="2609275"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HINDSIGHT</a:t>
            </a:r>
          </a:p>
        </p:txBody>
      </p:sp>
      <p:sp>
        <p:nvSpPr>
          <p:cNvPr id="14" name="TextBox 13"/>
          <p:cNvSpPr txBox="1"/>
          <p:nvPr/>
        </p:nvSpPr>
        <p:spPr>
          <a:xfrm rot="20477651">
            <a:off x="12391429" y="8244230"/>
            <a:ext cx="2102726"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INSIGHT</a:t>
            </a:r>
          </a:p>
        </p:txBody>
      </p:sp>
      <p:sp>
        <p:nvSpPr>
          <p:cNvPr id="15" name="TextBox 14"/>
          <p:cNvSpPr txBox="1"/>
          <p:nvPr/>
        </p:nvSpPr>
        <p:spPr>
          <a:xfrm rot="20461641">
            <a:off x="17511140" y="6477397"/>
            <a:ext cx="2602414"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FORESIGHT</a:t>
            </a:r>
          </a:p>
        </p:txBody>
      </p:sp>
      <p:sp>
        <p:nvSpPr>
          <p:cNvPr id="16" name="Rectangle 15"/>
          <p:cNvSpPr/>
          <p:nvPr/>
        </p:nvSpPr>
        <p:spPr bwMode="auto">
          <a:xfrm flipV="1">
            <a:off x="1962150" y="9639300"/>
            <a:ext cx="3251200" cy="98742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0" name="Rectangle 19"/>
          <p:cNvSpPr/>
          <p:nvPr/>
        </p:nvSpPr>
        <p:spPr bwMode="auto">
          <a:xfrm flipV="1">
            <a:off x="6900863" y="79898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1" name="Rectangle 20"/>
          <p:cNvSpPr/>
          <p:nvPr/>
        </p:nvSpPr>
        <p:spPr bwMode="auto">
          <a:xfrm flipV="1">
            <a:off x="11839575" y="62880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2" name="Rectangle 21"/>
          <p:cNvSpPr/>
          <p:nvPr/>
        </p:nvSpPr>
        <p:spPr bwMode="auto">
          <a:xfrm flipV="1">
            <a:off x="16778288" y="4627563"/>
            <a:ext cx="3252787" cy="98107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3" name="TextBox 22"/>
          <p:cNvSpPr txBox="1"/>
          <p:nvPr/>
        </p:nvSpPr>
        <p:spPr>
          <a:xfrm>
            <a:off x="1795463" y="9499600"/>
            <a:ext cx="2439987"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4" name="TextBox 23"/>
          <p:cNvSpPr txBox="1"/>
          <p:nvPr/>
        </p:nvSpPr>
        <p:spPr>
          <a:xfrm>
            <a:off x="6734175" y="7842250"/>
            <a:ext cx="224313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Diagnostic</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5" name="TextBox 24"/>
          <p:cNvSpPr txBox="1"/>
          <p:nvPr/>
        </p:nvSpPr>
        <p:spPr>
          <a:xfrm>
            <a:off x="11671300" y="6156325"/>
            <a:ext cx="2263775"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Predictive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6" name="TextBox 25"/>
          <p:cNvSpPr txBox="1"/>
          <p:nvPr/>
        </p:nvSpPr>
        <p:spPr>
          <a:xfrm>
            <a:off x="16624300" y="4462463"/>
            <a:ext cx="252888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7" name="TextBox 26"/>
          <p:cNvSpPr txBox="1"/>
          <p:nvPr/>
        </p:nvSpPr>
        <p:spPr>
          <a:xfrm>
            <a:off x="1795463" y="8489950"/>
            <a:ext cx="3752850" cy="1339850"/>
          </a:xfrm>
          <a:prstGeom prst="rect">
            <a:avLst/>
          </a:prstGeom>
          <a:noFill/>
        </p:spPr>
        <p:txBody>
          <a:bodyPr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happened?</a:t>
            </a:r>
          </a:p>
        </p:txBody>
      </p:sp>
      <p:sp>
        <p:nvSpPr>
          <p:cNvPr id="28" name="TextBox 27"/>
          <p:cNvSpPr txBox="1"/>
          <p:nvPr/>
        </p:nvSpPr>
        <p:spPr>
          <a:xfrm>
            <a:off x="6734175" y="6808788"/>
            <a:ext cx="2246313" cy="1338262"/>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Why did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it happen?</a:t>
            </a:r>
          </a:p>
        </p:txBody>
      </p:sp>
      <p:sp>
        <p:nvSpPr>
          <p:cNvPr id="29" name="TextBox 28"/>
          <p:cNvSpPr txBox="1"/>
          <p:nvPr/>
        </p:nvSpPr>
        <p:spPr>
          <a:xfrm>
            <a:off x="11671300" y="5133975"/>
            <a:ext cx="2157413"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will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a:t>
            </a:r>
          </a:p>
        </p:txBody>
      </p:sp>
      <p:sp>
        <p:nvSpPr>
          <p:cNvPr id="30" name="TextBox 29"/>
          <p:cNvSpPr txBox="1"/>
          <p:nvPr/>
        </p:nvSpPr>
        <p:spPr>
          <a:xfrm>
            <a:off x="16624300" y="3479800"/>
            <a:ext cx="3098800"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How can we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make it happen?</a:t>
            </a:r>
          </a:p>
        </p:txBody>
      </p:sp>
      <p:sp>
        <p:nvSpPr>
          <p:cNvPr id="38" name="TextBox 37"/>
          <p:cNvSpPr txBox="1"/>
          <p:nvPr/>
        </p:nvSpPr>
        <p:spPr>
          <a:xfrm>
            <a:off x="8080375" y="11382375"/>
            <a:ext cx="3406775"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Traditional BI</a:t>
            </a:r>
          </a:p>
        </p:txBody>
      </p:sp>
      <p:sp>
        <p:nvSpPr>
          <p:cNvPr id="39" name="TextBox 38"/>
          <p:cNvSpPr txBox="1"/>
          <p:nvPr/>
        </p:nvSpPr>
        <p:spPr>
          <a:xfrm>
            <a:off x="11677650" y="11382375"/>
            <a:ext cx="4679950"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Advanced Analytics</a:t>
            </a:r>
          </a:p>
        </p:txBody>
      </p:sp>
      <p:sp>
        <p:nvSpPr>
          <p:cNvPr id="41" name="Right Triangle 40"/>
          <p:cNvSpPr/>
          <p:nvPr/>
        </p:nvSpPr>
        <p:spPr bwMode="auto">
          <a:xfrm flipV="1">
            <a:off x="4541838" y="10626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2" name="Freeform 41"/>
          <p:cNvSpPr/>
          <p:nvPr/>
        </p:nvSpPr>
        <p:spPr bwMode="auto">
          <a:xfrm>
            <a:off x="1881188" y="5402263"/>
            <a:ext cx="19816762" cy="6794500"/>
          </a:xfrm>
          <a:custGeom>
            <a:avLst/>
            <a:gdLst>
              <a:gd name="connsiteX0" fmla="*/ 0 w 9843911"/>
              <a:gd name="connsiteY0" fmla="*/ 3375378 h 3375378"/>
              <a:gd name="connsiteX1" fmla="*/ 9843911 w 9843911"/>
              <a:gd name="connsiteY1" fmla="*/ 0 h 3375378"/>
            </a:gdLst>
            <a:ahLst/>
            <a:cxnLst>
              <a:cxn ang="0">
                <a:pos x="connsiteX0" y="connsiteY0"/>
              </a:cxn>
              <a:cxn ang="0">
                <a:pos x="connsiteX1" y="connsiteY1"/>
              </a:cxn>
            </a:cxnLst>
            <a:rect l="l" t="t" r="r" b="b"/>
            <a:pathLst>
              <a:path w="9843911" h="3375378">
                <a:moveTo>
                  <a:pt x="0" y="3375378"/>
                </a:moveTo>
                <a:lnTo>
                  <a:pt x="9843911" y="0"/>
                </a:lnTo>
              </a:path>
            </a:pathLst>
          </a:custGeom>
          <a:noFill/>
          <a:ln w="63500">
            <a:solidFill>
              <a:schemeClr val="accent5"/>
            </a:solidFill>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18" name="TextBox 17"/>
          <p:cNvSpPr txBox="1"/>
          <p:nvPr/>
        </p:nvSpPr>
        <p:spPr>
          <a:xfrm rot="20477271">
            <a:off x="3128963" y="11118850"/>
            <a:ext cx="2457450" cy="434975"/>
          </a:xfrm>
          <a:prstGeom prst="rect">
            <a:avLst/>
          </a:prstGeom>
          <a:solidFill>
            <a:schemeClr val="accent1">
              <a:lumMod val="75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INFORMATION</a:t>
            </a:r>
            <a:endParaRPr lang="en-US" sz="2745" b="1" dirty="0">
              <a:solidFill>
                <a:schemeClr val="bg1"/>
              </a:solidFill>
              <a:latin typeface="KoPubDotum Medium"/>
              <a:ea typeface="나눔고딕" panose="020D0604000000000000" pitchFamily="50" charset="-127"/>
            </a:endParaRPr>
          </a:p>
        </p:txBody>
      </p:sp>
      <p:sp>
        <p:nvSpPr>
          <p:cNvPr id="19" name="TextBox 18"/>
          <p:cNvSpPr txBox="1"/>
          <p:nvPr/>
        </p:nvSpPr>
        <p:spPr>
          <a:xfrm rot="20498614">
            <a:off x="18016538" y="5997575"/>
            <a:ext cx="2495550" cy="434975"/>
          </a:xfrm>
          <a:prstGeom prst="rect">
            <a:avLst/>
          </a:prstGeom>
          <a:solidFill>
            <a:schemeClr val="accent1">
              <a:lumMod val="50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OPTIMIZATION</a:t>
            </a:r>
          </a:p>
        </p:txBody>
      </p:sp>
      <p:sp>
        <p:nvSpPr>
          <p:cNvPr id="43" name="Right Triangle 42"/>
          <p:cNvSpPr/>
          <p:nvPr/>
        </p:nvSpPr>
        <p:spPr bwMode="auto">
          <a:xfrm flipV="1">
            <a:off x="9494838" y="8975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4" name="Right Triangle 43"/>
          <p:cNvSpPr/>
          <p:nvPr/>
        </p:nvSpPr>
        <p:spPr bwMode="auto">
          <a:xfrm flipV="1">
            <a:off x="14460538" y="7273925"/>
            <a:ext cx="352425" cy="352425"/>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5" name="Right Triangle 44"/>
          <p:cNvSpPr/>
          <p:nvPr/>
        </p:nvSpPr>
        <p:spPr bwMode="auto">
          <a:xfrm flipV="1">
            <a:off x="19437350" y="5597525"/>
            <a:ext cx="350838"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88"/>
            <a:ext cx="23569613"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3"/>
          <p:cNvSpPr txBox="1">
            <a:spLocks noChangeArrowheads="1"/>
          </p:cNvSpPr>
          <p:nvPr/>
        </p:nvSpPr>
        <p:spPr bwMode="auto">
          <a:xfrm>
            <a:off x="288925" y="13058775"/>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3209596"/>
            <a:ext cx="19010112" cy="7479355"/>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Reinforcement Learning</a:t>
            </a:r>
          </a:p>
          <a:p>
            <a:pPr algn="ctr">
              <a:lnSpc>
                <a:spcPct val="150000"/>
              </a:lnSpc>
            </a:pPr>
            <a:r>
              <a:rPr lang="en-US" altLang="ko-KR" sz="10667" dirty="0">
                <a:latin typeface="나눔고딕" panose="020D0604000000000000" pitchFamily="50" charset="-127"/>
                <a:ea typeface="나눔고딕" panose="020D0604000000000000" pitchFamily="50" charset="-127"/>
              </a:rPr>
              <a:t>(</a:t>
            </a:r>
            <a:r>
              <a:rPr lang="ko-KR" altLang="en-US" sz="10667" dirty="0">
                <a:latin typeface="나눔고딕" panose="020D0604000000000000" pitchFamily="50" charset="-127"/>
                <a:ea typeface="나눔고딕" panose="020D0604000000000000" pitchFamily="50" charset="-127"/>
              </a:rPr>
              <a:t>강화학습</a:t>
            </a:r>
            <a:r>
              <a:rPr lang="en-US" altLang="ko-KR" sz="10667" dirty="0">
                <a:latin typeface="나눔고딕" panose="020D0604000000000000" pitchFamily="50" charset="-127"/>
                <a:ea typeface="나눔고딕" panose="020D0604000000000000" pitchFamily="50" charset="-127"/>
              </a:rPr>
              <a:t>)</a:t>
            </a:r>
          </a:p>
          <a:p>
            <a:pPr algn="ctr">
              <a:lnSpc>
                <a:spcPct val="150000"/>
              </a:lnSpc>
            </a:pPr>
            <a:r>
              <a:rPr lang="en-US" altLang="ko-KR" sz="10667" dirty="0">
                <a:latin typeface="나눔고딕" panose="020D0604000000000000" pitchFamily="50" charset="-127"/>
                <a:ea typeface="나눔고딕" panose="020D0604000000000000" pitchFamily="50" charset="-127"/>
              </a:rPr>
              <a:t>Video : </a:t>
            </a:r>
            <a:r>
              <a:rPr lang="ko-KR" altLang="en-US" sz="10667" dirty="0">
                <a:latin typeface="나눔고딕" panose="020D0604000000000000" pitchFamily="50" charset="-127"/>
                <a:ea typeface="나눔고딕" panose="020D0604000000000000" pitchFamily="50" charset="-127"/>
                <a:hlinkClick r:id="rId3"/>
              </a:rPr>
              <a:t>베카 러닝</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7619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88"/>
            <a:ext cx="2169477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650" y="4938713"/>
            <a:ext cx="19007138" cy="2292350"/>
          </a:xfrm>
          <a:prstGeom prst="rect">
            <a:avLst/>
          </a:prstGeom>
        </p:spPr>
        <p:txBody>
          <a:bodyPr>
            <a:spAutoFit/>
          </a:bodyPr>
          <a:lstStyle/>
          <a:p>
            <a:pPr algn="ctr">
              <a:lnSpc>
                <a:spcPct val="150000"/>
              </a:lnSpc>
              <a:defRPr/>
            </a:pPr>
            <a:r>
              <a:rPr lang="ko-KR" altLang="en-US" sz="10666" dirty="0">
                <a:latin typeface="KoPubDotum Medium"/>
                <a:ea typeface="나눔고딕" panose="020D0604000000000000" pitchFamily="50" charset="-127"/>
              </a:rPr>
              <a:t>학습모델 </a:t>
            </a:r>
            <a:r>
              <a:rPr lang="en-US" altLang="ko-KR" sz="10666" dirty="0">
                <a:latin typeface="KoPubDotum Medium"/>
                <a:ea typeface="나눔고딕" panose="020D0604000000000000" pitchFamily="50" charset="-127"/>
              </a:rPr>
              <a:t>/ </a:t>
            </a:r>
            <a:r>
              <a:rPr lang="ko-KR" altLang="en-US" sz="10666" dirty="0">
                <a:latin typeface="KoPubDotum Medium"/>
                <a:ea typeface="나눔고딕" panose="020D0604000000000000" pitchFamily="50" charset="-127"/>
              </a:rPr>
              <a:t>예측모델</a:t>
            </a:r>
            <a:endParaRPr lang="en-US" altLang="ko-KR" sz="10666" dirty="0">
              <a:latin typeface="KoPubDotum Medium"/>
              <a:ea typeface="나눔고딕" panose="020D0604000000000000"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p:cNvSpPr>
          <p:nvPr/>
        </p:nvSpPr>
        <p:spPr bwMode="auto">
          <a:xfrm>
            <a:off x="1357932" y="3541422"/>
            <a:ext cx="21764625" cy="5309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11500" dirty="0"/>
              <a:t>발표자료 및 전체 코드 </a:t>
            </a:r>
            <a:r>
              <a:rPr lang="en-US" altLang="ko-KR" sz="11500" dirty="0"/>
              <a:t>Repo</a:t>
            </a:r>
            <a:endParaRPr lang="en-US" altLang="ko-KR" sz="11500" dirty="0">
              <a:latin typeface="+mn-lt"/>
              <a:hlinkClick r:id="rId3"/>
            </a:endParaRPr>
          </a:p>
          <a:p>
            <a:pPr eaLnBrk="1"/>
            <a:r>
              <a:rPr lang="en-US" altLang="ko-KR" sz="11500" dirty="0">
                <a:latin typeface="+mn-lt"/>
                <a:hlinkClick r:id="rId3"/>
              </a:rPr>
              <a:t>https://aka.ms/silla-univ</a:t>
            </a:r>
            <a:endParaRPr lang="en-US" altLang="ko-KR" sz="11500" dirty="0">
              <a:latin typeface="+mn-lt"/>
            </a:endParaRPr>
          </a:p>
          <a:p>
            <a:pPr eaLnBrk="1"/>
            <a:r>
              <a:rPr lang="en-US" altLang="ko-KR" sz="11500" dirty="0">
                <a:latin typeface="+mn-lt"/>
              </a:rPr>
              <a:t> </a:t>
            </a:r>
          </a:p>
        </p:txBody>
      </p:sp>
    </p:spTree>
    <p:extLst>
      <p:ext uri="{BB962C8B-B14F-4D97-AF65-F5344CB8AC3E}">
        <p14:creationId xmlns:p14="http://schemas.microsoft.com/office/powerpoint/2010/main" val="1540484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공부할 기회를</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학습모델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배운거 물어볼까</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예측모델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293938"/>
          </a:xfrm>
          <a:prstGeom prst="rect">
            <a:avLst/>
          </a:prstGeom>
        </p:spPr>
        <p:txBody>
          <a:bodyPr>
            <a:spAutoFit/>
          </a:bodyPr>
          <a:lstStyle/>
          <a:p>
            <a:pPr algn="ctr">
              <a:lnSpc>
                <a:spcPct val="150000"/>
              </a:lnSpc>
              <a:defRPr/>
            </a:pPr>
            <a:r>
              <a:rPr lang="ko-KR" altLang="en-US" sz="10667" dirty="0">
                <a:latin typeface="KoPubDotum Medium"/>
                <a:ea typeface="나눔고딕" panose="020D0604000000000000" pitchFamily="50" charset="-127"/>
              </a:rPr>
              <a:t>예측모델 생성 데모</a:t>
            </a:r>
            <a:endParaRPr lang="en-US" altLang="ko-KR" sz="10667" dirty="0">
              <a:latin typeface="KoPubDotum Medium"/>
              <a:ea typeface="나눔고딕" panose="020D0604000000000000" pitchFamily="50"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555875"/>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로 노출</a:t>
            </a:r>
            <a:endParaRPr lang="en-US" altLang="ko-KR" sz="10667" dirty="0">
              <a:latin typeface="나눔고딕" panose="020D0604000000000000" pitchFamily="50" charset="-127"/>
              <a:ea typeface="나눔고딕" panose="020D0604000000000000" pitchFamily="50" charset="-12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2249488"/>
            <a:ext cx="19010312" cy="9941696"/>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Hands</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on</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Lab</a:t>
            </a:r>
          </a:p>
          <a:p>
            <a:pPr algn="ctr">
              <a:lnSpc>
                <a:spcPct val="150000"/>
              </a:lnSpc>
              <a:defRPr/>
            </a:pPr>
            <a:r>
              <a:rPr lang="en-US" altLang="ko-KR" sz="10667" dirty="0">
                <a:latin typeface="나눔고딕" panose="020D0604000000000000" pitchFamily="50" charset="-127"/>
                <a:ea typeface="나눔고딕" panose="020D0604000000000000" pitchFamily="50" charset="-127"/>
              </a:rPr>
              <a:t>Machine Learning </a:t>
            </a:r>
            <a:r>
              <a:rPr lang="ko-KR" altLang="en-US" sz="10667" dirty="0">
                <a:latin typeface="나눔고딕" panose="020D0604000000000000" pitchFamily="50" charset="-127"/>
                <a:ea typeface="나눔고딕" panose="020D0604000000000000" pitchFamily="50" charset="-127"/>
              </a:rPr>
              <a:t>모델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REST</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 개발자 환경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Workbench</a:t>
            </a:r>
            <a:r>
              <a:rPr lang="ko-KR" altLang="en-US" sz="10667" dirty="0">
                <a:latin typeface="나눔고딕" panose="020D0604000000000000" pitchFamily="50" charset="-127"/>
                <a:ea typeface="나눔고딕" panose="020D0604000000000000" pitchFamily="50" charset="-127"/>
              </a:rPr>
              <a:t>를 이용한 개발</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46318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p:cNvSpPr>
          <p:nvPr/>
        </p:nvSpPr>
        <p:spPr bwMode="auto">
          <a:xfrm>
            <a:off x="1485900" y="3219907"/>
            <a:ext cx="13442950" cy="453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rPr>
              <a:t>Q&amp;A</a:t>
            </a:r>
          </a:p>
          <a:p>
            <a:pPr eaLnBrk="1">
              <a:buSzPct val="100000"/>
            </a:pPr>
            <a:endPar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endParaRPr>
          </a:p>
          <a:p>
            <a:pPr eaLnBrk="1">
              <a:buSzPct val="100000"/>
            </a:pPr>
            <a:r>
              <a:rPr lang="ko-KR" altLang="en-US" sz="9600" b="1" dirty="0">
                <a:latin typeface="KoPubDotum Bold" panose="02020603020101020101" pitchFamily="18" charset="-127"/>
                <a:ea typeface="KoPubDotum Bold" panose="02020603020101020101" pitchFamily="18" charset="-127"/>
                <a:sym typeface="KoPubDotum Medium" panose="02020603020101020101" pitchFamily="18" charset="-127"/>
              </a:rPr>
              <a:t>감사합니다</a:t>
            </a:r>
            <a:endParaRPr lang="ko-KR" altLang="ko-KR" sz="9600" dirty="0">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extLst>
      <p:ext uri="{BB962C8B-B14F-4D97-AF65-F5344CB8AC3E}">
        <p14:creationId xmlns:p14="http://schemas.microsoft.com/office/powerpoint/2010/main" val="39448577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7588" y="4770438"/>
            <a:ext cx="19010312" cy="2266950"/>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Nexon </a:t>
            </a:r>
            <a:r>
              <a:rPr lang="ko-KR" altLang="en-US" sz="10667" dirty="0">
                <a:latin typeface="나눔고딕" panose="020D0604000000000000" pitchFamily="50" charset="-127"/>
                <a:ea typeface="나눔고딕" panose="020D0604000000000000" pitchFamily="50" charset="-127"/>
              </a:rPr>
              <a:t>구성 사례</a:t>
            </a:r>
            <a:endParaRPr lang="en-US" altLang="ko-KR" sz="10667" dirty="0">
              <a:latin typeface="나눔고딕" panose="020D0604000000000000" pitchFamily="50" charset="-127"/>
              <a:ea typeface="나눔고딕" panose="020D0604000000000000" pitchFamily="50" charset="-127"/>
            </a:endParaRPr>
          </a:p>
        </p:txBody>
      </p:sp>
      <p:pic>
        <p:nvPicPr>
          <p:cNvPr id="409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2320925"/>
            <a:ext cx="7705725" cy="1091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74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5939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pic>
        <p:nvPicPr>
          <p:cNvPr id="58372"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7" y="2681289"/>
            <a:ext cx="14047789" cy="905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3"/>
          <p:cNvSpPr>
            <a:spLocks/>
          </p:cNvSpPr>
          <p:nvPr/>
        </p:nvSpPr>
        <p:spPr bwMode="auto">
          <a:xfrm>
            <a:off x="16008352" y="2681190"/>
            <a:ext cx="7966075"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ko-KR" altLang="en-US"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웹사이트에서 손쉽게 사용가능</a:t>
            </a:r>
            <a:b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b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5"/>
              </a:rPr>
              <a:t>https://studio.azureml.net/</a:t>
            </a: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p:txBody>
      </p:sp>
    </p:spTree>
    <p:extLst>
      <p:ext uri="{BB962C8B-B14F-4D97-AF65-F5344CB8AC3E}">
        <p14:creationId xmlns:p14="http://schemas.microsoft.com/office/powerpoint/2010/main" val="31578657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144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1444" name="Rectangle 3"/>
          <p:cNvSpPr>
            <a:spLocks/>
          </p:cNvSpPr>
          <p:nvPr/>
        </p:nvSpPr>
        <p:spPr bwMode="auto">
          <a:xfrm>
            <a:off x="1457325" y="2951363"/>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1. Import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교육자료 입력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일간 유저 접속 데이터</a:t>
            </a:r>
            <a:br>
              <a:rPr lang="en-US" altLang="ko-KR"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1445"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8400" y="5032377"/>
            <a:ext cx="4248149" cy="76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1851" y="5189539"/>
            <a:ext cx="62388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14825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349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3796" name="Rectangle 3"/>
          <p:cNvSpPr>
            <a:spLocks/>
          </p:cNvSpPr>
          <p:nvPr/>
        </p:nvSpPr>
        <p:spPr bwMode="auto">
          <a:xfrm>
            <a:off x="1435101" y="2681290"/>
            <a:ext cx="21104224" cy="656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 Select Columns in Dataset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학습에 사용할 컬럼 지정</a:t>
            </a: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다음날접속여부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접속일보유골드</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접속일보유보석</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가입후접속일까지접속일수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접속일까지구매금액</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접속일까지부스터개봉횟수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국가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가입일부터접속일까지일수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접속당일로그인횟수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접속당일개인상점거래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접속당일미션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접속당일스토리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접속일일자</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접속일요일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최근로그인일자</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3493"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1490" y="9169402"/>
            <a:ext cx="5368925" cy="326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그림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01" y="8823327"/>
            <a:ext cx="7696200" cy="36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9040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p:cNvSpPr>
          <p:nvPr/>
        </p:nvSpPr>
        <p:spPr bwMode="auto">
          <a:xfrm>
            <a:off x="1750840" y="3084059"/>
            <a:ext cx="16919575" cy="7743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854075" indent="-854075">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Machine Learning</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overview</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기본 예측 모델 생성 및 예측 수행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모바일 게임에서의 고객 이탈</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이탈 예측 모델링 리서치</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데이터 탐색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Azure ML Studio </a:t>
            </a: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모델링</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실제 게임에 적용하기</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적용 결과</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이후 진행 상황</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0" indent="0" eaLnBrk="1">
              <a:buSzPct val="100000"/>
              <a:defRPr/>
            </a:pPr>
            <a:endParaRPr lang="ko-KR" altLang="ko-KR" sz="1050" dirty="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553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5540" name="Rectangle 3"/>
          <p:cNvSpPr>
            <a:spLocks/>
          </p:cNvSpPr>
          <p:nvPr/>
        </p:nvSpPr>
        <p:spPr bwMode="auto">
          <a:xfrm>
            <a:off x="1457325" y="2826000"/>
            <a:ext cx="21104224" cy="2410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 Split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검증에 사용</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5541"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6300789"/>
            <a:ext cx="6267451"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83940" y="6300791"/>
            <a:ext cx="420846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45324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7587"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7588" name="Rectangle 3"/>
          <p:cNvSpPr>
            <a:spLocks/>
          </p:cNvSpPr>
          <p:nvPr/>
        </p:nvSpPr>
        <p:spPr bwMode="auto">
          <a:xfrm>
            <a:off x="1457325" y="2897684"/>
            <a:ext cx="21104224" cy="3180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4. Select Machine Learning Algorithm</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교육에 사용될 알고리즘을 선택한다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선택한 알고리즘은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hlinkClick r:id="rId4"/>
              </a:rPr>
              <a:t>https://msdn.microsoft.com/library/en-us/Dn906025.aspx</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7589" name="그림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7794627"/>
            <a:ext cx="7680325" cy="266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그림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192001" y="6750052"/>
            <a:ext cx="3240088" cy="55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92472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963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9940" name="Rectangle 3"/>
          <p:cNvSpPr>
            <a:spLocks/>
          </p:cNvSpPr>
          <p:nvPr/>
        </p:nvSpPr>
        <p:spPr bwMode="auto">
          <a:xfrm>
            <a:off x="1457325" y="2974626"/>
            <a:ext cx="21104224"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5. Train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예측할 컬럼을 지정하고</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데이터를 학습한다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 컬럼은 </a:t>
            </a:r>
            <a:r>
              <a:rPr lang="en-US" altLang="ko-KR" dirty="0" err="1">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9637"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5" y="6731000"/>
            <a:ext cx="7129461" cy="313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52139" y="7073900"/>
            <a:ext cx="10080624" cy="244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43347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168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1988" name="Rectangle 3"/>
          <p:cNvSpPr>
            <a:spLocks/>
          </p:cNvSpPr>
          <p:nvPr/>
        </p:nvSpPr>
        <p:spPr bwMode="auto">
          <a:xfrm>
            <a:off x="1457325" y="3164088"/>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6. Score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시킨 데이터를 수치화 시킨다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확률화</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1685"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6" y="6750052"/>
            <a:ext cx="6257925" cy="302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그림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12276" y="5707065"/>
            <a:ext cx="10541000" cy="511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0821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373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4036" name="Rectangle 3"/>
          <p:cNvSpPr>
            <a:spLocks/>
          </p:cNvSpPr>
          <p:nvPr/>
        </p:nvSpPr>
        <p:spPr bwMode="auto">
          <a:xfrm>
            <a:off x="1457325" y="3359349"/>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7. Evaluate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학습시킨 모델링의 결과가 정확한지 나머지 </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데이터로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3733"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2" y="6497639"/>
            <a:ext cx="5181600" cy="295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그림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7726" y="5381627"/>
            <a:ext cx="8456613" cy="70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모서리가 둥근 직사각형 1"/>
          <p:cNvSpPr/>
          <p:nvPr/>
        </p:nvSpPr>
        <p:spPr bwMode="auto">
          <a:xfrm>
            <a:off x="16871952" y="10824728"/>
            <a:ext cx="904875" cy="419973"/>
          </a:xfrm>
          <a:prstGeom prst="roundRect">
            <a:avLst/>
          </a:prstGeom>
          <a:noFill/>
          <a:ln w="25400" cap="flat" cmpd="sng" algn="ctr">
            <a:solidFill>
              <a:srgbClr val="FF0000"/>
            </a:solidFill>
            <a:prstDash val="solid"/>
            <a:miter lim="0"/>
            <a:headEnd type="none" w="med" len="med"/>
            <a:tailEnd type="none" w="med" len="med"/>
          </a:ln>
          <a:effectLst>
            <a:outerShdw blurRad="38100" dist="25400" dir="5400000" algn="ctr" rotWithShape="0">
              <a:srgbClr val="000000">
                <a:alpha val="50000"/>
              </a:srgbClr>
            </a:outerShdw>
          </a:effectLst>
        </p:spPr>
        <p:txBody>
          <a:bodyPr lIns="50800" tIns="50800" rIns="50800" bIns="50800" anchor="ctr">
            <a:spAutoFit/>
          </a:bodyPr>
          <a:lstStyle/>
          <a:p>
            <a:pPr algn="ctr" eaLnBrk="1">
              <a:defRPr/>
            </a:pPr>
            <a:endParaRPr lang="ko-KR" altLang="en-US" sz="1800">
              <a:ea typeface="굴림" panose="020B0600000101010101" pitchFamily="50" charset="-127"/>
            </a:endParaRPr>
          </a:p>
        </p:txBody>
      </p:sp>
    </p:spTree>
    <p:extLst>
      <p:ext uri="{BB962C8B-B14F-4D97-AF65-F5344CB8AC3E}">
        <p14:creationId xmlns:p14="http://schemas.microsoft.com/office/powerpoint/2010/main" val="98311574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577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Web Service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75780" name="Rectangle 3"/>
          <p:cNvSpPr>
            <a:spLocks/>
          </p:cNvSpPr>
          <p:nvPr/>
        </p:nvSpPr>
        <p:spPr bwMode="auto">
          <a:xfrm>
            <a:off x="1468439" y="2737298"/>
            <a:ext cx="10458451"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buFont typeface="Arial" panose="020B0604020202020204" pitchFamily="34" charset="0"/>
              <a:buChar char="•"/>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Service</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만들어진 모델링을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Api</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배포</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Azure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가장 큰 장점</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pP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5781"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52" y="5849939"/>
            <a:ext cx="7494589"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그림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26890" y="3868740"/>
            <a:ext cx="7815261" cy="884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그림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56503" y="7073903"/>
            <a:ext cx="3816349" cy="138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149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tile_paper_medgra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2433300"/>
            <a:ext cx="2486025" cy="561975"/>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pic>
        <p:nvPicPr>
          <p:cNvPr id="13315"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7938"/>
            <a:ext cx="24388763" cy="137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white">
          <a:xfrm>
            <a:off x="-25400" y="0"/>
            <a:ext cx="24409400" cy="13716000"/>
          </a:xfrm>
          <a:prstGeom prst="rect">
            <a:avLst/>
          </a:prstGeom>
          <a:solidFill>
            <a:srgbClr val="0070C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23" tIns="46623" rIns="46623" bIns="46623" anchor="ctr"/>
          <a:lstStyle>
            <a:lvl1pPr defTabSz="931863">
              <a:defRPr sz="5000">
                <a:solidFill>
                  <a:srgbClr val="000000"/>
                </a:solidFill>
                <a:latin typeface="Helvetica Light" charset="0"/>
                <a:ea typeface="Helvetica Light" charset="0"/>
                <a:cs typeface="Helvetica Light" charset="0"/>
                <a:sym typeface="Helvetica Light" charset="0"/>
              </a:defRPr>
            </a:lvl1pPr>
            <a:lvl2pPr defTabSz="931863">
              <a:defRPr sz="5000">
                <a:solidFill>
                  <a:srgbClr val="000000"/>
                </a:solidFill>
                <a:latin typeface="Helvetica Light" charset="0"/>
                <a:ea typeface="Helvetica Light" charset="0"/>
                <a:cs typeface="Helvetica Light" charset="0"/>
                <a:sym typeface="Helvetica Light" charset="0"/>
              </a:defRPr>
            </a:lvl2pPr>
            <a:lvl3pPr defTabSz="931863">
              <a:defRPr sz="5000">
                <a:solidFill>
                  <a:srgbClr val="000000"/>
                </a:solidFill>
                <a:latin typeface="Helvetica Light" charset="0"/>
                <a:ea typeface="Helvetica Light" charset="0"/>
                <a:cs typeface="Helvetica Light" charset="0"/>
                <a:sym typeface="Helvetica Light" charset="0"/>
              </a:defRPr>
            </a:lvl3pPr>
            <a:lvl4pPr defTabSz="931863">
              <a:defRPr sz="5000">
                <a:solidFill>
                  <a:srgbClr val="000000"/>
                </a:solidFill>
                <a:latin typeface="Helvetica Light" charset="0"/>
                <a:ea typeface="Helvetica Light" charset="0"/>
                <a:cs typeface="Helvetica Light" charset="0"/>
                <a:sym typeface="Helvetica Light" charset="0"/>
              </a:defRPr>
            </a:lvl4pPr>
            <a:lvl5pPr defTabSz="931863">
              <a:defRPr sz="5000">
                <a:solidFill>
                  <a:srgbClr val="000000"/>
                </a:solidFill>
                <a:latin typeface="Helvetica Light" charset="0"/>
                <a:ea typeface="Helvetica Light" charset="0"/>
                <a:cs typeface="Helvetica Light" charset="0"/>
                <a:sym typeface="Helvetica Light" charset="0"/>
              </a:defRPr>
            </a:lvl5pPr>
            <a:lvl6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en-US" altLang="ko-KR" sz="2200" dirty="0">
              <a:solidFill>
                <a:schemeClr val="tx1"/>
              </a:solidFill>
              <a:latin typeface="KoPubDotum Bold" panose="02020603020101020101" pitchFamily="18" charset="-127"/>
              <a:ea typeface="KoPubDotum Bold" panose="02020603020101020101" pitchFamily="18" charset="-127"/>
              <a:cs typeface="Segoe UI" panose="020B0502040204020203"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4414838" y="4175125"/>
            <a:ext cx="14906625"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1pPr>
            <a:lvl2pPr marL="127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2pPr>
            <a:lvl3pPr marL="190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3pPr>
            <a:lvl4pPr marL="254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4pPr>
            <a:lvl5pPr marL="317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5pPr>
            <a:lvl6pPr marL="36322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6pPr>
            <a:lvl7pPr marL="40894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7pPr>
            <a:lvl8pPr marL="45466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8pPr>
            <a:lvl9pPr marL="50038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9pPr>
          </a:lstStyle>
          <a:p>
            <a:pPr algn="ctr">
              <a:spcBef>
                <a:spcPct val="0"/>
              </a:spcBef>
              <a:buSzTx/>
              <a:buFontTx/>
              <a:buNone/>
            </a:pPr>
            <a:r>
              <a:rPr lang="ko-KR" altLang="en-US" sz="8800" b="1">
                <a:latin typeface="KoPubDotum Medium" panose="02020603020101020101" pitchFamily="18" charset="-127"/>
                <a:ea typeface="나눔고딕" panose="020D0604000000000000" pitchFamily="50" charset="-127"/>
              </a:rPr>
              <a:t>머신러닝</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인공지능</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인지서비스</a:t>
            </a:r>
            <a:r>
              <a:rPr lang="en-US" altLang="ko-KR" sz="8800" b="1">
                <a:latin typeface="KoPubDotum Medium" panose="02020603020101020101" pitchFamily="18" charset="-127"/>
                <a:ea typeface="나눔고딕" panose="020D0604000000000000" pitchFamily="50" charset="-127"/>
              </a:rPr>
              <a:t>?</a:t>
            </a:r>
            <a:endParaRPr lang="en-GB" altLang="ko-KR" sz="8000">
              <a:latin typeface="KoPubDotum Medium" panose="02020603020101020101" pitchFamily="18" charset="-127"/>
              <a:ea typeface="KoPubDotum Medium" panose="02020603020101020101" pitchFamily="18" charset="-127"/>
            </a:endParaRPr>
          </a:p>
        </p:txBody>
      </p:sp>
      <p:pic>
        <p:nvPicPr>
          <p:cNvPr id="153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3402013"/>
            <a:ext cx="227012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40600" y="8370888"/>
            <a:ext cx="222567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87425" y="433388"/>
            <a:ext cx="19564350" cy="1179512"/>
          </a:xfrm>
          <a:prstGeom prst="rect">
            <a:avLst/>
          </a:prstGeom>
          <a:noFill/>
        </p:spPr>
        <p:txBody>
          <a:bodyPr wrap="none">
            <a:spAutoFit/>
          </a:bodyPr>
          <a:lstStyle/>
          <a:p>
            <a:pPr>
              <a:defRPr/>
            </a:pPr>
            <a:r>
              <a:rPr lang="ko-KR" altLang="en-US" sz="7059" dirty="0">
                <a:latin typeface="KoPubDotum Medium"/>
                <a:ea typeface="나눔고딕 ExtraBold" panose="020D0904000000000000" pitchFamily="50" charset="-127"/>
              </a:rPr>
              <a:t>머신러닝과 인공지능</a:t>
            </a:r>
            <a:r>
              <a:rPr lang="en-US" altLang="ko-KR" sz="7059" dirty="0">
                <a:latin typeface="KoPubDotum Medium"/>
                <a:ea typeface="나눔고딕 ExtraBold" panose="020D0904000000000000" pitchFamily="50" charset="-127"/>
              </a:rPr>
              <a:t>, </a:t>
            </a:r>
            <a:r>
              <a:rPr lang="ko-KR" altLang="en-US" sz="7059" dirty="0">
                <a:latin typeface="KoPubDotum Medium"/>
                <a:ea typeface="나눔고딕 ExtraBold" panose="020D0904000000000000" pitchFamily="50" charset="-127"/>
              </a:rPr>
              <a:t>인지서비스</a:t>
            </a:r>
            <a:r>
              <a:rPr lang="en-US" altLang="ko-KR" sz="7059" dirty="0">
                <a:latin typeface="KoPubDotum Medium"/>
                <a:ea typeface="나눔고딕 ExtraBold" panose="020D0904000000000000" pitchFamily="50" charset="-127"/>
              </a:rPr>
              <a:t>(Cognitive Service)</a:t>
            </a:r>
            <a:endParaRPr lang="ko-KR" altLang="en-US" sz="7059" dirty="0">
              <a:latin typeface="KoPubDotum Medium"/>
              <a:ea typeface="나눔고딕 ExtraBold" panose="020D0904000000000000" pitchFamily="50" charset="-127"/>
            </a:endParaRPr>
          </a:p>
        </p:txBody>
      </p:sp>
      <p:pic>
        <p:nvPicPr>
          <p:cNvPr id="163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00" y="2249488"/>
            <a:ext cx="15609888" cy="1069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2441511"/>
            <a:ext cx="19010112" cy="12404037"/>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Video :</a:t>
            </a:r>
          </a:p>
          <a:p>
            <a:pPr algn="ctr">
              <a:lnSpc>
                <a:spcPct val="150000"/>
              </a:lnSpc>
            </a:pPr>
            <a:r>
              <a:rPr lang="en-US" altLang="ko-KR" sz="10667" dirty="0">
                <a:latin typeface="나눔고딕" panose="020D0604000000000000" pitchFamily="50" charset="-127"/>
                <a:ea typeface="나눔고딕" panose="020D0604000000000000" pitchFamily="50" charset="-127"/>
                <a:hlinkClick r:id="rId3"/>
              </a:rPr>
              <a:t>Starship commander</a:t>
            </a:r>
            <a:endParaRPr lang="en-US" altLang="ko-KR" sz="10667" dirty="0">
              <a:latin typeface="나눔고딕" panose="020D0604000000000000" pitchFamily="50" charset="-127"/>
              <a:ea typeface="나눔고딕" panose="020D0604000000000000" pitchFamily="50" charset="-127"/>
            </a:endParaRPr>
          </a:p>
          <a:p>
            <a:pPr algn="ctr">
              <a:lnSpc>
                <a:spcPct val="150000"/>
              </a:lnSpc>
            </a:pPr>
            <a:r>
              <a:rPr lang="en-US" altLang="ko-KR" sz="10667" dirty="0">
                <a:latin typeface="나눔고딕" panose="020D0604000000000000" pitchFamily="50" charset="-127"/>
                <a:ea typeface="나눔고딕" panose="020D0604000000000000" pitchFamily="50" charset="-127"/>
              </a:rPr>
              <a:t>Microsoft &amp; Human Interact: Players control “Voice”</a:t>
            </a:r>
          </a:p>
          <a:p>
            <a:pPr algn="ctr">
              <a:lnSpc>
                <a:spcPct val="150000"/>
              </a:lnSpc>
            </a:pP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454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4976" y="2249489"/>
            <a:ext cx="19010112" cy="11172289"/>
          </a:xfrm>
          <a:prstGeom prst="rect">
            <a:avLst/>
          </a:prstGeom>
        </p:spPr>
        <p:txBody>
          <a:bodyPr wrap="square">
            <a:spAutoFit/>
          </a:bodyPr>
          <a:lstStyle/>
          <a:p>
            <a:pPr algn="ctr">
              <a:lnSpc>
                <a:spcPct val="150000"/>
              </a:lnSpc>
            </a:pPr>
            <a:r>
              <a:rPr lang="ko-KR" altLang="en-US" sz="9600" dirty="0">
                <a:latin typeface="나눔고딕" panose="020D0604000000000000" pitchFamily="50" charset="-127"/>
                <a:ea typeface="나눔고딕" panose="020D0604000000000000" pitchFamily="50" charset="-127"/>
              </a:rPr>
              <a:t>지도학습</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Video </a:t>
            </a:r>
          </a:p>
          <a:p>
            <a:pPr algn="ctr">
              <a:lnSpc>
                <a:spcPct val="150000"/>
              </a:lnSpc>
            </a:pPr>
            <a:r>
              <a:rPr lang="ko-KR" altLang="en-US" sz="9600" dirty="0">
                <a:latin typeface="나눔고딕" panose="020D0604000000000000" pitchFamily="50" charset="-127"/>
                <a:ea typeface="나눔고딕" panose="020D0604000000000000" pitchFamily="50" charset="-127"/>
                <a:hlinkClick r:id="rId3"/>
              </a:rPr>
              <a:t>넥슨 </a:t>
            </a:r>
            <a:r>
              <a:rPr lang="en-US" altLang="ko-KR" sz="9600" dirty="0">
                <a:latin typeface="나눔고딕" panose="020D0604000000000000" pitchFamily="50" charset="-127"/>
                <a:ea typeface="나눔고딕" panose="020D0604000000000000" pitchFamily="50" charset="-127"/>
                <a:hlinkClick r:id="rId3"/>
              </a:rPr>
              <a:t>– </a:t>
            </a:r>
            <a:r>
              <a:rPr lang="ko-KR" altLang="en-US" sz="9600" dirty="0">
                <a:latin typeface="나눔고딕" panose="020D0604000000000000" pitchFamily="50" charset="-127"/>
                <a:ea typeface="나눔고딕" panose="020D0604000000000000" pitchFamily="50" charset="-127"/>
                <a:hlinkClick r:id="rId3"/>
              </a:rPr>
              <a:t>마비노기 듀얼</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Azure Machine Learning </a:t>
            </a:r>
            <a:r>
              <a:rPr lang="ko-KR" altLang="en-US" sz="9600" dirty="0">
                <a:latin typeface="나눔고딕" panose="020D0604000000000000" pitchFamily="50" charset="-127"/>
                <a:ea typeface="나눔고딕" panose="020D0604000000000000" pitchFamily="50" charset="-127"/>
              </a:rPr>
              <a:t>기반 </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ko-KR" altLang="en-US" sz="9600" dirty="0">
                <a:latin typeface="나눔고딕" panose="020D0604000000000000" pitchFamily="50" charset="-127"/>
                <a:ea typeface="나눔고딕" panose="020D0604000000000000" pitchFamily="50" charset="-127"/>
              </a:rPr>
              <a:t>재방문 유도 시스템</a:t>
            </a:r>
            <a:endParaRPr lang="en-US" altLang="ko-KR" sz="96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10868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xEl>
                                              <p:pRg st="3" end="3"/>
                                            </p:txEl>
                                          </p:spTgt>
                                        </p:tgtEl>
                                      </p:cBhvr>
                                    </p:animEffect>
                                    <p:set>
                                      <p:cBhvr>
                                        <p:cTn id="22"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xEl>
                                              <p:pRg st="4" end="4"/>
                                            </p:txEl>
                                          </p:spTgt>
                                        </p:tgtEl>
                                      </p:cBhvr>
                                    </p:animEffect>
                                    <p:set>
                                      <p:cBhvr>
                                        <p:cTn id="27"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51238" y="4170363"/>
            <a:ext cx="17473612" cy="5375275"/>
          </a:xfrm>
        </p:spPr>
        <p:txBody>
          <a:bodyPr/>
          <a:lstStyle/>
          <a:p>
            <a:pPr>
              <a:defRPr/>
            </a:pPr>
            <a:r>
              <a:rPr lang="en-US" sz="7467" b="1" dirty="0">
                <a:latin typeface="KoPubDotum Medium"/>
                <a:ea typeface="나눔고딕" panose="020D0604000000000000" pitchFamily="50" charset="-127"/>
              </a:rPr>
              <a:t>R, SAS, Python?</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Tensorflow</a:t>
            </a:r>
            <a:r>
              <a:rPr lang="en-US" sz="7467" b="1" dirty="0">
                <a:latin typeface="KoPubDotum Medium"/>
                <a:ea typeface="나눔고딕" panose="020D0604000000000000" pitchFamily="50" charset="-127"/>
              </a:rPr>
              <a:t>, CNTK, H2O, </a:t>
            </a:r>
            <a:r>
              <a:rPr lang="en-US" sz="7467" b="1" dirty="0" err="1">
                <a:latin typeface="KoPubDotum Medium"/>
                <a:ea typeface="나눔고딕" panose="020D0604000000000000" pitchFamily="50" charset="-127"/>
              </a:rPr>
              <a:t>keras</a:t>
            </a:r>
            <a:r>
              <a:rPr lang="en-US" sz="7467" b="1" dirty="0">
                <a:latin typeface="KoPubDotum Medium"/>
                <a:ea typeface="나눔고딕" panose="020D0604000000000000" pitchFamily="50" charset="-127"/>
              </a:rPr>
              <a:t>?</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Scikit</a:t>
            </a:r>
            <a:r>
              <a:rPr lang="en-US" sz="7467" b="1" dirty="0">
                <a:latin typeface="KoPubDotum Medium"/>
                <a:ea typeface="나눔고딕" panose="020D0604000000000000" pitchFamily="50" charset="-127"/>
              </a:rPr>
              <a:t>, Caret, </a:t>
            </a:r>
            <a:r>
              <a:rPr lang="en-US" sz="7467" b="1" dirty="0" err="1">
                <a:latin typeface="KoPubDotum Medium"/>
                <a:ea typeface="나눔고딕" panose="020D0604000000000000" pitchFamily="50" charset="-127"/>
              </a:rPr>
              <a:t>fastcluster</a:t>
            </a:r>
            <a:r>
              <a:rPr lang="en-US" sz="7467" b="1" dirty="0">
                <a:latin typeface="KoPubDotum Medium"/>
                <a:ea typeface="나눔고딕" panose="020D0604000000000000" pitchFamily="50" charset="-127"/>
              </a:rPr>
              <a:t>, party?</a:t>
            </a:r>
            <a:br>
              <a:rPr lang="en-US" sz="7467" b="1" dirty="0">
                <a:latin typeface="KoPubDotum Medium"/>
                <a:ea typeface="나눔고딕" panose="020D0604000000000000" pitchFamily="50" charset="-127"/>
              </a:rPr>
            </a:br>
            <a:r>
              <a:rPr lang="en-US" sz="7467" b="1" dirty="0">
                <a:latin typeface="KoPubDotum Medium"/>
                <a:ea typeface="나눔고딕" panose="020D0604000000000000" pitchFamily="50" charset="-127"/>
              </a:rPr>
              <a:t>Azure ML, Google ML, Amazon ML?</a:t>
            </a:r>
            <a:br>
              <a:rPr lang="en-US" sz="7467" b="1" dirty="0">
                <a:latin typeface="KoPubDotum Medium"/>
                <a:ea typeface="나눔고딕" panose="020D0604000000000000" pitchFamily="50" charset="-127"/>
              </a:rPr>
            </a:br>
            <a:endParaRPr lang="en-GB" sz="7467" b="1" dirty="0">
              <a:latin typeface="KoPubDotum Medium"/>
              <a:ea typeface="나눔고딕" panose="020D0604000000000000" pitchFamily="50" charset="-127"/>
            </a:endParaRP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3592</TotalTime>
  <Words>928</Words>
  <Application>Microsoft Office PowerPoint</Application>
  <PresentationFormat>Custom</PresentationFormat>
  <Paragraphs>171</Paragraphs>
  <Slides>35</Slides>
  <Notes>35</Notes>
  <HiddenSlides>2</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35</vt:i4>
      </vt:variant>
    </vt:vector>
  </HeadingPairs>
  <TitlesOfParts>
    <vt:vector size="54" baseType="lpstr">
      <vt:lpstr>KoPubDotum Medium</vt:lpstr>
      <vt:lpstr>굴림체</vt:lpstr>
      <vt:lpstr>KoPub돋움체 Bold</vt:lpstr>
      <vt:lpstr>Helvetica Neue</vt:lpstr>
      <vt:lpstr>Roboto Light</vt:lpstr>
      <vt:lpstr>Segoe UI Light</vt:lpstr>
      <vt:lpstr>Wingdings</vt:lpstr>
      <vt:lpstr>Helvetica Light</vt:lpstr>
      <vt:lpstr>맑은 고딕</vt:lpstr>
      <vt:lpstr>나눔고딕</vt:lpstr>
      <vt:lpstr>Arial</vt:lpstr>
      <vt:lpstr>KoPub돋움체 Medium</vt:lpstr>
      <vt:lpstr>굴림</vt:lpstr>
      <vt:lpstr>KoPubDotum Bold</vt:lpstr>
      <vt:lpstr>Segoe UI</vt:lpstr>
      <vt:lpstr>Gadugi</vt:lpstr>
      <vt:lpstr>Roboto Thin Italic</vt:lpstr>
      <vt:lpstr>나눔고딕 ExtraBold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SAS, Python? Tensorflow, CNTK, H2O, keras? Scikit, Caret, fastcluster, party? Azure ML, Google ML, Amazon ML? </vt:lpstr>
      <vt:lpstr>PowerPoint Presentation</vt:lpstr>
      <vt:lpstr>PowerPoint Presentation</vt:lpstr>
      <vt:lpstr>PowerPoint Presentation</vt:lpstr>
      <vt:lpstr>PowerPoint Presentation</vt:lpstr>
      <vt:lpstr>PowerPoint Presentation</vt:lpstr>
      <vt:lpstr>Advanced Analytics Business Intelligence와의 비교 </vt:lpstr>
      <vt:lpstr>PowerPoint Presentation</vt:lpstr>
      <vt:lpstr>PowerPoint Presentation</vt:lpstr>
      <vt:lpstr>PowerPoint Presentation</vt:lpstr>
      <vt:lpstr>PowerPoint Presentation</vt:lpstr>
      <vt:lpstr>바보(머신)에게 공부할 기회를 = 학습모델</vt:lpstr>
      <vt:lpstr>바보(머신)에게 배운거 물어볼까 = 예측모델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이경민3 [lkm0401]</dc:creator>
  <cp:lastModifiedBy>Dae Woo Kim</cp:lastModifiedBy>
  <cp:revision>450</cp:revision>
  <cp:lastPrinted>2016-02-25T01:48:07Z</cp:lastPrinted>
  <dcterms:modified xsi:type="dcterms:W3CDTF">2017-11-02T06:06:13Z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dwkim@microsoft.com</vt:lpwstr>
  </property>
  <property fmtid="{D5CDD505-2E9C-101B-9397-08002B2CF9AE}" pid="5" name="MSIP_Label_f42aa342-8706-4288-bd11-ebb85995028c_SetDate">
    <vt:lpwstr>2017-10-30T08:54:22.2061708Z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