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65" autoAdjust="0"/>
  </p:normalViewPr>
  <p:slideViewPr>
    <p:cSldViewPr snapToGrid="0" showGuides="1">
      <p:cViewPr varScale="1">
        <p:scale>
          <a:sx n="111" d="100"/>
          <a:sy n="111" d="100"/>
        </p:scale>
        <p:origin x="55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316EB-DEDC-42CB-8AD7-7C5367C036E8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AB693-0D7E-420B-A614-4C0C8374F3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47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Create a VPC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Name - myVPC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IPv4 CIDR – 10.0.0.0/16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IPv6 CIDR – Amazon Provided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Tenancy – Default (Multi-tenant)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Create a Subnet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Name – </a:t>
            </a:r>
            <a:r>
              <a:rPr lang="en-GB" dirty="0" err="1"/>
              <a:t>myPublicSN</a:t>
            </a: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VPC – Select myVPC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AZ – us-east-1a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IPv4 CIDR – 10.0.1.0/24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GB" dirty="0"/>
              <a:t>Create second subnet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Name – </a:t>
            </a:r>
            <a:r>
              <a:rPr lang="en-GB" dirty="0" err="1"/>
              <a:t>myPrivate</a:t>
            </a:r>
            <a:r>
              <a:rPr lang="en-GB" dirty="0"/>
              <a:t> SN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VPC – Select myVPC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/>
              <a:t>AZ – us-east-1b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IPv4 CIDR – 10.0.2.0/24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Create an Internet Gateway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Attach to myVPC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Route Table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Main route table allows by default public access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Create a Route Table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 err="1"/>
              <a:t>myPublicRoute</a:t>
            </a:r>
            <a:endParaRPr lang="en-GB" dirty="0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Attach to myVPC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Add a route from internet to Internet Gateway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Edit Subnet Associations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Add </a:t>
            </a:r>
            <a:r>
              <a:rPr lang="en-GB" dirty="0" err="1"/>
              <a:t>myPublicSN</a:t>
            </a:r>
            <a:r>
              <a:rPr lang="en-GB" dirty="0"/>
              <a:t> to attached SNs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685800" lvl="1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AB693-0D7E-420B-A614-4C0C8374F33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4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CF97-5355-493E-873F-5BD273584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776A9-2E2E-4E1A-B0F3-8B46922E2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BC53F-B0A0-469B-8DDD-0C767ABB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0E8A-5232-4D90-89E2-1B516FEEF1E8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A9816-1FEA-46A6-A347-4AA16E0A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AFCCF-4C21-4FC1-9AB2-E7DF8105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1BC2-50CF-4435-8907-78ACD67E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939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3E35-E6B4-4535-A501-6EF5E77B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D96C9-6E33-406F-B159-9F0187E63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3DA69-3844-44DC-992B-1AA02812F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0E8A-5232-4D90-89E2-1B516FEEF1E8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46D5-AEFB-4100-AC7E-0C69FAE77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DA4A-783C-4AAC-AE0D-A1A72EC9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1BC2-50CF-4435-8907-78ACD67E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81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FABC7-1FC6-406D-88BB-3339A2E7F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90331-B268-40BE-B68F-61F3FA448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8E63C-8E22-4EAF-958C-264836D4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0E8A-5232-4D90-89E2-1B516FEEF1E8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3CB34-002D-4A35-892B-C8A22558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236D5-FD93-491B-858C-2CBF293E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1BC2-50CF-4435-8907-78ACD67E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5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9E89-9503-4064-90D2-B2D2123C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E549-0E1D-4D49-8639-523561E3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91CA6-73B1-4155-8B18-5CF9E6B4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0E8A-5232-4D90-89E2-1B516FEEF1E8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73D4F-D97D-4D9F-AD44-3E51C67D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9515E-8EB4-4ED3-AF55-3DB7F511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1BC2-50CF-4435-8907-78ACD67E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44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08A8-F00B-4CC2-8E15-FEFBBAA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A9FE6-392E-4F1A-B11D-FD7D1C3C8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1E86B-B2B0-4F93-95BB-134020C65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0E8A-5232-4D90-89E2-1B516FEEF1E8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41F7-5414-4395-90F8-22A4E9B0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6A9C2-94F4-415B-A85E-EC207B691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1BC2-50CF-4435-8907-78ACD67E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68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BAB4-03DB-446C-BEF1-69CDECE4C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A8E7-D175-4378-95CE-D630A79C1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F5CD9-CC04-4E81-B65D-FC4D481D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7F5C9-32F9-4766-B742-BE2338AA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0E8A-5232-4D90-89E2-1B516FEEF1E8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CBD76-7F7B-49EA-8879-B0DAE57C6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8B0C0-6FC0-498F-BA99-08328AB1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1BC2-50CF-4435-8907-78ACD67E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83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A7647-404F-4A5E-8483-60BEB06EE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5951-5545-4F9B-A1E8-D6F34676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1066F-8CA5-4673-9135-4A3FE7000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2851C-AB19-4DB2-B616-39075845F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F09E4-006C-4A80-8783-747CE857A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F542E-F317-4B93-B4D9-1B61841D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0E8A-5232-4D90-89E2-1B516FEEF1E8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0542F8-9F98-4E97-B0CD-E037EE0FA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883D05-566A-44BC-B7D4-1C95780E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1BC2-50CF-4435-8907-78ACD67E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54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873B4-6F3B-4691-80FD-6219B81E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E393D-7F4B-42F1-A524-B99070A5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0E8A-5232-4D90-89E2-1B516FEEF1E8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D8B64-D8D5-4F06-9AAF-99AB4107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2E20D-C578-492E-BC9E-43518D7F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1BC2-50CF-4435-8907-78ACD67E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18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60A289-AA51-4313-B6C2-9487C5E1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0E8A-5232-4D90-89E2-1B516FEEF1E8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36CB9-3C63-41C5-BF66-03439D53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9C032-9173-4803-A982-546ABB25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1BC2-50CF-4435-8907-78ACD67E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74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876C-1710-4271-8E3D-83364CBE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141C6-30C0-4E9E-841B-F8AF95D6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41488-7E57-4D64-AB40-49BB3EB98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115DF-384E-45DE-B68C-2284E57D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0E8A-5232-4D90-89E2-1B516FEEF1E8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30F46-257E-4CCB-8961-53E0E994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2D575-24F7-4E99-BDFB-4DACB4B9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1BC2-50CF-4435-8907-78ACD67E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1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3E9C-9B55-41D6-8528-51CA714D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6FF905-454C-4B4C-A46E-1ACB085FA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B2182-6388-4395-B6E9-DF494F717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265A-66EA-46CB-B471-73B1887D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0E8A-5232-4D90-89E2-1B516FEEF1E8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2D7D4E-7CBA-4166-8DC8-AF2175C0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41784-276E-4A8B-8ED0-5096F10C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E1BC2-50CF-4435-8907-78ACD67E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01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3E29C-C328-4950-BF7D-4D85BAA7C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3F3D4-A4B4-462D-9C5B-39DD532AB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15077-EF22-47D8-8714-CB147D76F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B0E8A-5232-4D90-89E2-1B516FEEF1E8}" type="datetimeFigureOut">
              <a:rPr lang="en-GB" smtClean="0"/>
              <a:t>02/09/2024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EBC50-8428-4BA0-A2F6-7DC420921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5999F-4EF2-490E-A4D3-8F9F2B080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E1BC2-50CF-4435-8907-78ACD67EA1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76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13.sv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7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0">
            <a:extLst>
              <a:ext uri="{FF2B5EF4-FFF2-40B4-BE49-F238E27FC236}">
                <a16:creationId xmlns:a16="http://schemas.microsoft.com/office/drawing/2014/main" id="{C55CE54F-2F0F-4C8B-A74D-5B7D55ED6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231" y="3140465"/>
            <a:ext cx="3283557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6301382-89D5-4F18-A34B-494EF9E7A8F6}"/>
              </a:ext>
            </a:extLst>
          </p:cNvPr>
          <p:cNvSpPr/>
          <p:nvPr/>
        </p:nvSpPr>
        <p:spPr>
          <a:xfrm>
            <a:off x="1285663" y="1332851"/>
            <a:ext cx="9620674" cy="419706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9568EB-9E02-493D-8971-158DD2F885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03C3C99-2A66-43A5-9748-68E0222DC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38" y="6492"/>
            <a:ext cx="423125" cy="4590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327F91-2AB4-4E31-BCAB-2595F9A29498}"/>
              </a:ext>
            </a:extLst>
          </p:cNvPr>
          <p:cNvSpPr/>
          <p:nvPr/>
        </p:nvSpPr>
        <p:spPr>
          <a:xfrm>
            <a:off x="423601" y="465567"/>
            <a:ext cx="11345273" cy="593335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D4A0A18-3AA3-4AD4-852D-1D32DE959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125" y="459075"/>
            <a:ext cx="423125" cy="4231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44C3327-D5A6-4A4C-83D2-713FA56CD8A0}"/>
              </a:ext>
            </a:extLst>
          </p:cNvPr>
          <p:cNvSpPr/>
          <p:nvPr/>
        </p:nvSpPr>
        <p:spPr>
          <a:xfrm>
            <a:off x="846250" y="882000"/>
            <a:ext cx="10498025" cy="505207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2B8F27-F41B-4E85-9FD1-59A05CE1230A}"/>
              </a:ext>
            </a:extLst>
          </p:cNvPr>
          <p:cNvSpPr/>
          <p:nvPr/>
        </p:nvSpPr>
        <p:spPr>
          <a:xfrm>
            <a:off x="2307590" y="2640950"/>
            <a:ext cx="1759585" cy="22167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3220C89-EC5E-425F-933A-F5BDA0A40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08225" y="2642539"/>
            <a:ext cx="381000" cy="381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B6834D6-0EBB-4E57-A694-6A8347FA5286}"/>
              </a:ext>
            </a:extLst>
          </p:cNvPr>
          <p:cNvSpPr/>
          <p:nvPr/>
        </p:nvSpPr>
        <p:spPr>
          <a:xfrm>
            <a:off x="7939512" y="2640951"/>
            <a:ext cx="1765300" cy="22167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9B8C789-374C-466A-89A1-7779F523A3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44274" y="2642540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91F9E91-4CD0-40E1-8749-99FD407EDFE8}"/>
              </a:ext>
            </a:extLst>
          </p:cNvPr>
          <p:cNvSpPr/>
          <p:nvPr/>
        </p:nvSpPr>
        <p:spPr>
          <a:xfrm>
            <a:off x="7455324" y="1947608"/>
            <a:ext cx="2733676" cy="335041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NFS SG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E1BF31-2733-4DF2-9630-ECFBD4217264}"/>
              </a:ext>
            </a:extLst>
          </p:cNvPr>
          <p:cNvSpPr/>
          <p:nvPr/>
        </p:nvSpPr>
        <p:spPr>
          <a:xfrm>
            <a:off x="1824193" y="1947608"/>
            <a:ext cx="2733677" cy="335041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DMZ SG</a:t>
            </a: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phic 60">
            <a:extLst>
              <a:ext uri="{FF2B5EF4-FFF2-40B4-BE49-F238E27FC236}">
                <a16:creationId xmlns:a16="http://schemas.microsoft.com/office/drawing/2014/main" id="{66834868-0D5C-4F1E-87EB-71BCBBD1B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544" y="3140465"/>
            <a:ext cx="953252" cy="95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06C83627-E294-4958-AD0D-6156D96D8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5386" y="4089147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WebServer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Graphic 19">
            <a:extLst>
              <a:ext uri="{FF2B5EF4-FFF2-40B4-BE49-F238E27FC236}">
                <a16:creationId xmlns:a16="http://schemas.microsoft.com/office/drawing/2014/main" id="{7C9E96DC-A586-472C-84CF-01A9123FE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5025" y="324941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11">
            <a:extLst>
              <a:ext uri="{FF2B5EF4-FFF2-40B4-BE49-F238E27FC236}">
                <a16:creationId xmlns:a16="http://schemas.microsoft.com/office/drawing/2014/main" id="{B048CC33-6CB6-48AA-AC19-EC522D110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7788" y="401299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(Amazon EFS)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62CD110-8130-4AE8-9631-C7220536D8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285663" y="1328089"/>
            <a:ext cx="381000" cy="381000"/>
          </a:xfrm>
          <a:prstGeom prst="rect">
            <a:avLst/>
          </a:prstGeom>
        </p:spPr>
      </p:pic>
      <p:pic>
        <p:nvPicPr>
          <p:cNvPr id="32" name="Graphic 19">
            <a:extLst>
              <a:ext uri="{FF2B5EF4-FFF2-40B4-BE49-F238E27FC236}">
                <a16:creationId xmlns:a16="http://schemas.microsoft.com/office/drawing/2014/main" id="{2853A0CE-CB5D-4669-BE3C-2A67F61FF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013" y="1093139"/>
            <a:ext cx="469900" cy="46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6710EAE-6636-4E2C-9195-2F8F133FC49E}"/>
              </a:ext>
            </a:extLst>
          </p:cNvPr>
          <p:cNvSpPr txBox="1"/>
          <p:nvPr/>
        </p:nvSpPr>
        <p:spPr>
          <a:xfrm>
            <a:off x="5878940" y="3110910"/>
            <a:ext cx="1635973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Port 2049</a:t>
            </a:r>
          </a:p>
        </p:txBody>
      </p:sp>
      <p:sp>
        <p:nvSpPr>
          <p:cNvPr id="35" name="Freeform 37">
            <a:extLst>
              <a:ext uri="{FF2B5EF4-FFF2-40B4-BE49-F238E27FC236}">
                <a16:creationId xmlns:a16="http://schemas.microsoft.com/office/drawing/2014/main" id="{5B7436BA-127D-4611-814B-769583AC4C7D}"/>
              </a:ext>
            </a:extLst>
          </p:cNvPr>
          <p:cNvSpPr/>
          <p:nvPr/>
        </p:nvSpPr>
        <p:spPr>
          <a:xfrm rot="16200000" flipH="1" flipV="1">
            <a:off x="4161634" y="1955055"/>
            <a:ext cx="1212959" cy="42048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841738-0D58-42CE-A407-CE36A871F546}"/>
              </a:ext>
            </a:extLst>
          </p:cNvPr>
          <p:cNvSpPr txBox="1"/>
          <p:nvPr/>
        </p:nvSpPr>
        <p:spPr>
          <a:xfrm>
            <a:off x="1745151" y="4847770"/>
            <a:ext cx="1635973" cy="4755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000" dirty="0"/>
              <a:t>Inbound: Port 80/443</a:t>
            </a:r>
          </a:p>
          <a:p>
            <a:r>
              <a:rPr lang="en-GB" sz="1000" dirty="0"/>
              <a:t>Outbound: All Traffic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C87F28-C225-4DC2-8E41-F0EF1C14671E}"/>
              </a:ext>
            </a:extLst>
          </p:cNvPr>
          <p:cNvSpPr txBox="1"/>
          <p:nvPr/>
        </p:nvSpPr>
        <p:spPr>
          <a:xfrm>
            <a:off x="7316787" y="4819490"/>
            <a:ext cx="1635973" cy="4755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000" dirty="0"/>
              <a:t>Inbound: Port 2049</a:t>
            </a:r>
          </a:p>
          <a:p>
            <a:r>
              <a:rPr lang="en-GB" sz="1000" dirty="0"/>
              <a:t>Outbound: All Traffic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B74C96B-9213-409F-83EA-912C91D3A06C}"/>
              </a:ext>
            </a:extLst>
          </p:cNvPr>
          <p:cNvGrpSpPr>
            <a:grpSpLocks noChangeAspect="1"/>
          </p:cNvGrpSpPr>
          <p:nvPr/>
        </p:nvGrpSpPr>
        <p:grpSpPr>
          <a:xfrm>
            <a:off x="3780669" y="2410515"/>
            <a:ext cx="518441" cy="518441"/>
            <a:chOff x="5989638" y="3322638"/>
            <a:chExt cx="212725" cy="21272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9909BB7-9CDE-46C8-842C-1D061B09E5DC}"/>
                </a:ext>
              </a:extLst>
            </p:cNvPr>
            <p:cNvSpPr/>
            <p:nvPr/>
          </p:nvSpPr>
          <p:spPr>
            <a:xfrm>
              <a:off x="5989638" y="3322638"/>
              <a:ext cx="212725" cy="212725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B399E5DD-8FE8-4479-8054-B3380BBA9852}"/>
                </a:ext>
              </a:extLst>
            </p:cNvPr>
            <p:cNvSpPr/>
            <p:nvPr/>
          </p:nvSpPr>
          <p:spPr>
            <a:xfrm>
              <a:off x="5989638" y="3322638"/>
              <a:ext cx="212725" cy="212725"/>
            </a:xfrm>
            <a:prstGeom prst="arc">
              <a:avLst>
                <a:gd name="adj1" fmla="val 16200000"/>
                <a:gd name="adj2" fmla="val 16200000"/>
              </a:avLst>
            </a:prstGeom>
            <a:solidFill>
              <a:schemeClr val="tx1"/>
            </a:solidFill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CC2DB2-62B0-41A1-B056-BDB15E7E4844}"/>
              </a:ext>
            </a:extLst>
          </p:cNvPr>
          <p:cNvGrpSpPr>
            <a:grpSpLocks noChangeAspect="1"/>
          </p:cNvGrpSpPr>
          <p:nvPr/>
        </p:nvGrpSpPr>
        <p:grpSpPr>
          <a:xfrm>
            <a:off x="9217776" y="2875982"/>
            <a:ext cx="518441" cy="518441"/>
            <a:chOff x="5989638" y="3322638"/>
            <a:chExt cx="212725" cy="21272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0FAD23-32D8-480B-A8B6-6B0DB8994A78}"/>
                </a:ext>
              </a:extLst>
            </p:cNvPr>
            <p:cNvSpPr/>
            <p:nvPr/>
          </p:nvSpPr>
          <p:spPr>
            <a:xfrm>
              <a:off x="5989638" y="3322638"/>
              <a:ext cx="212725" cy="212725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34CBCBC4-7465-4E7B-B969-22C87567D3B7}"/>
                </a:ext>
              </a:extLst>
            </p:cNvPr>
            <p:cNvSpPr/>
            <p:nvPr/>
          </p:nvSpPr>
          <p:spPr>
            <a:xfrm>
              <a:off x="5989638" y="3322638"/>
              <a:ext cx="212725" cy="212725"/>
            </a:xfrm>
            <a:prstGeom prst="arc">
              <a:avLst>
                <a:gd name="adj1" fmla="val 16200000"/>
                <a:gd name="adj2" fmla="val 16200000"/>
              </a:avLst>
            </a:prstGeom>
            <a:solidFill>
              <a:schemeClr val="tx1"/>
            </a:solidFill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6A6A4AD-4D33-4360-BD99-324377F2839C}"/>
              </a:ext>
            </a:extLst>
          </p:cNvPr>
          <p:cNvGrpSpPr>
            <a:grpSpLocks noChangeAspect="1"/>
          </p:cNvGrpSpPr>
          <p:nvPr/>
        </p:nvGrpSpPr>
        <p:grpSpPr>
          <a:xfrm>
            <a:off x="5635629" y="2854447"/>
            <a:ext cx="518441" cy="518441"/>
            <a:chOff x="5989638" y="3322638"/>
            <a:chExt cx="212725" cy="21272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8ED74F7-2D11-4EF4-8921-B07F8AA10AFC}"/>
                </a:ext>
              </a:extLst>
            </p:cNvPr>
            <p:cNvSpPr/>
            <p:nvPr/>
          </p:nvSpPr>
          <p:spPr>
            <a:xfrm>
              <a:off x="5989638" y="3322638"/>
              <a:ext cx="212725" cy="212725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7CE2B406-33AE-4647-8393-67581CF75F90}"/>
                </a:ext>
              </a:extLst>
            </p:cNvPr>
            <p:cNvSpPr/>
            <p:nvPr/>
          </p:nvSpPr>
          <p:spPr>
            <a:xfrm>
              <a:off x="5989638" y="3322638"/>
              <a:ext cx="212725" cy="212725"/>
            </a:xfrm>
            <a:prstGeom prst="arc">
              <a:avLst>
                <a:gd name="adj1" fmla="val 16200000"/>
                <a:gd name="adj2" fmla="val 16200000"/>
              </a:avLst>
            </a:prstGeom>
            <a:solidFill>
              <a:schemeClr val="tx1"/>
            </a:solidFill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07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D6301382-89D5-4F18-A34B-494EF9E7A8F6}"/>
              </a:ext>
            </a:extLst>
          </p:cNvPr>
          <p:cNvSpPr/>
          <p:nvPr/>
        </p:nvSpPr>
        <p:spPr>
          <a:xfrm>
            <a:off x="855215" y="837376"/>
            <a:ext cx="10736150" cy="5832925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62CD110-8130-4AE8-9631-C7220536D8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5215" y="843868"/>
            <a:ext cx="381000" cy="38100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3A4153C-72E6-48D0-B7AF-8C3DA8AB4E57}"/>
              </a:ext>
            </a:extLst>
          </p:cNvPr>
          <p:cNvSpPr/>
          <p:nvPr/>
        </p:nvSpPr>
        <p:spPr>
          <a:xfrm>
            <a:off x="2804456" y="1359949"/>
            <a:ext cx="4595910" cy="2152816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(10.0.1.0/24)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5EA4E828-38E5-4C65-8908-5B57E80D4A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4456" y="1361538"/>
            <a:ext cx="381000" cy="38100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60EC503D-209B-49E5-8B0C-6D5DAFC04B85}"/>
              </a:ext>
            </a:extLst>
          </p:cNvPr>
          <p:cNvSpPr/>
          <p:nvPr/>
        </p:nvSpPr>
        <p:spPr>
          <a:xfrm>
            <a:off x="8302700" y="3930429"/>
            <a:ext cx="2211275" cy="215281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(10.0.2.0/24)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A54F82DF-0938-4331-9F72-BEF1D88AAB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07462" y="3932018"/>
            <a:ext cx="381000" cy="381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EC2FF02B-3434-4102-B77E-A98EE4E6E896}"/>
              </a:ext>
            </a:extLst>
          </p:cNvPr>
          <p:cNvSpPr/>
          <p:nvPr/>
        </p:nvSpPr>
        <p:spPr>
          <a:xfrm>
            <a:off x="2047511" y="936252"/>
            <a:ext cx="8819953" cy="27051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(us-east-1a)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EE1ED0C-669B-4600-8B69-77B7704F4C80}"/>
              </a:ext>
            </a:extLst>
          </p:cNvPr>
          <p:cNvSpPr/>
          <p:nvPr/>
        </p:nvSpPr>
        <p:spPr>
          <a:xfrm>
            <a:off x="2047511" y="3740228"/>
            <a:ext cx="8819953" cy="270510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tIns="91440" anchor="t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(us-east-1b)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7F0428D-6BBD-45C2-A889-156A5BCF94D9}"/>
              </a:ext>
            </a:extLst>
          </p:cNvPr>
          <p:cNvSpPr/>
          <p:nvPr/>
        </p:nvSpPr>
        <p:spPr>
          <a:xfrm>
            <a:off x="4976249" y="1036265"/>
            <a:ext cx="2586041" cy="521017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SG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7C1D5A6-2CBF-4B49-9AFD-C152D4628697}"/>
              </a:ext>
            </a:extLst>
          </p:cNvPr>
          <p:cNvSpPr/>
          <p:nvPr/>
        </p:nvSpPr>
        <p:spPr>
          <a:xfrm>
            <a:off x="8105156" y="1036264"/>
            <a:ext cx="2586041" cy="521017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SG</a:t>
            </a:r>
          </a:p>
        </p:txBody>
      </p:sp>
      <p:pic>
        <p:nvPicPr>
          <p:cNvPr id="59" name="Graphic 19">
            <a:extLst>
              <a:ext uri="{FF2B5EF4-FFF2-40B4-BE49-F238E27FC236}">
                <a16:creationId xmlns:a16="http://schemas.microsoft.com/office/drawing/2014/main" id="{5D026688-2361-47D5-9F6F-152CE0A2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65" y="3133833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0" name="TextBox 18">
            <a:extLst>
              <a:ext uri="{FF2B5EF4-FFF2-40B4-BE49-F238E27FC236}">
                <a16:creationId xmlns:a16="http://schemas.microsoft.com/office/drawing/2014/main" id="{DFA1D1A7-0A57-4EA5-B250-C1B7AAD89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94" y="3668819"/>
            <a:ext cx="17684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77ECEA-349D-4842-AA77-C653B2B84C7A}"/>
              </a:ext>
            </a:extLst>
          </p:cNvPr>
          <p:cNvGrpSpPr/>
          <p:nvPr/>
        </p:nvGrpSpPr>
        <p:grpSpPr>
          <a:xfrm>
            <a:off x="6135459" y="1597523"/>
            <a:ext cx="1379425" cy="731510"/>
            <a:chOff x="3720446" y="1931923"/>
            <a:chExt cx="1379425" cy="731510"/>
          </a:xfrm>
        </p:grpSpPr>
        <p:pic>
          <p:nvPicPr>
            <p:cNvPr id="61" name="Graphic 16">
              <a:extLst>
                <a:ext uri="{FF2B5EF4-FFF2-40B4-BE49-F238E27FC236}">
                  <a16:creationId xmlns:a16="http://schemas.microsoft.com/office/drawing/2014/main" id="{2C2793D0-BF02-4F44-B74D-C19DF0A06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208" y="1931923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FAE1E470-2E14-442F-9E82-1D89DA12D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446" y="2401823"/>
              <a:ext cx="13794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WebServer</a:t>
              </a:r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BDA17CD-6176-427E-91AA-C100B2AF6596}"/>
              </a:ext>
            </a:extLst>
          </p:cNvPr>
          <p:cNvGrpSpPr/>
          <p:nvPr/>
        </p:nvGrpSpPr>
        <p:grpSpPr>
          <a:xfrm>
            <a:off x="8597975" y="4470657"/>
            <a:ext cx="1379425" cy="731510"/>
            <a:chOff x="6178550" y="1856640"/>
            <a:chExt cx="1379425" cy="731510"/>
          </a:xfrm>
        </p:grpSpPr>
        <p:pic>
          <p:nvPicPr>
            <p:cNvPr id="65" name="Graphic 16">
              <a:extLst>
                <a:ext uri="{FF2B5EF4-FFF2-40B4-BE49-F238E27FC236}">
                  <a16:creationId xmlns:a16="http://schemas.microsoft.com/office/drawing/2014/main" id="{5697259A-E1DB-458F-A7DD-203D53D9B3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3312" y="185664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TextBox 20">
              <a:extLst>
                <a:ext uri="{FF2B5EF4-FFF2-40B4-BE49-F238E27FC236}">
                  <a16:creationId xmlns:a16="http://schemas.microsoft.com/office/drawing/2014/main" id="{E4DB7C88-C61F-454D-90AD-E0E8F60F4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8550" y="2326540"/>
              <a:ext cx="13794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 err="1">
                  <a:latin typeface="Arial" panose="020B0604020202020204" pitchFamily="34" charset="0"/>
                  <a:cs typeface="Arial" panose="020B0604020202020204" pitchFamily="34" charset="0"/>
                </a:rPr>
                <a:t>BEServer</a:t>
              </a:r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8C5A252-DDC4-4C50-8AE5-56DFBBD575C5}"/>
              </a:ext>
            </a:extLst>
          </p:cNvPr>
          <p:cNvGrpSpPr/>
          <p:nvPr/>
        </p:nvGrpSpPr>
        <p:grpSpPr>
          <a:xfrm>
            <a:off x="6165428" y="2676633"/>
            <a:ext cx="1234766" cy="720397"/>
            <a:chOff x="2778500" y="1996847"/>
            <a:chExt cx="1234766" cy="720397"/>
          </a:xfrm>
        </p:grpSpPr>
        <p:sp>
          <p:nvSpPr>
            <p:cNvPr id="69" name="TextBox 17">
              <a:extLst>
                <a:ext uri="{FF2B5EF4-FFF2-40B4-BE49-F238E27FC236}">
                  <a16:creationId xmlns:a16="http://schemas.microsoft.com/office/drawing/2014/main" id="{EEF0B57A-8BDB-4652-8318-F6D55CD57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8500" y="2455634"/>
              <a:ext cx="1234766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NAT gateway</a:t>
              </a:r>
            </a:p>
          </p:txBody>
        </p:sp>
        <p:pic>
          <p:nvPicPr>
            <p:cNvPr id="70" name="Graphic 35">
              <a:extLst>
                <a:ext uri="{FF2B5EF4-FFF2-40B4-BE49-F238E27FC236}">
                  <a16:creationId xmlns:a16="http://schemas.microsoft.com/office/drawing/2014/main" id="{EA4F481E-6AE5-4405-975D-CF62F4DDC9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4756" y="1996847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4CC6418-787F-403D-ACC4-489613FEF19D}"/>
              </a:ext>
            </a:extLst>
          </p:cNvPr>
          <p:cNvGrpSpPr/>
          <p:nvPr/>
        </p:nvGrpSpPr>
        <p:grpSpPr>
          <a:xfrm>
            <a:off x="2727238" y="1917011"/>
            <a:ext cx="1379425" cy="731510"/>
            <a:chOff x="3720446" y="1931923"/>
            <a:chExt cx="1379425" cy="731510"/>
          </a:xfrm>
        </p:grpSpPr>
        <p:pic>
          <p:nvPicPr>
            <p:cNvPr id="74" name="Graphic 16">
              <a:extLst>
                <a:ext uri="{FF2B5EF4-FFF2-40B4-BE49-F238E27FC236}">
                  <a16:creationId xmlns:a16="http://schemas.microsoft.com/office/drawing/2014/main" id="{10D0DAFE-45BD-4D62-8DA2-838EF6E5AA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5208" y="1931923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TextBox 20">
              <a:extLst>
                <a:ext uri="{FF2B5EF4-FFF2-40B4-BE49-F238E27FC236}">
                  <a16:creationId xmlns:a16="http://schemas.microsoft.com/office/drawing/2014/main" id="{BF272972-A86B-4BD5-BE8A-E691040A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0446" y="2401823"/>
              <a:ext cx="13794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Bastion 1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0230A875-DB23-4F1A-8407-E80DEDE0FCA3}"/>
              </a:ext>
            </a:extLst>
          </p:cNvPr>
          <p:cNvSpPr txBox="1"/>
          <p:nvPr/>
        </p:nvSpPr>
        <p:spPr>
          <a:xfrm>
            <a:off x="4976249" y="5759779"/>
            <a:ext cx="2424116" cy="4755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000" dirty="0"/>
              <a:t>Inbound: Port 80/443 from 0::/0</a:t>
            </a:r>
          </a:p>
          <a:p>
            <a:r>
              <a:rPr lang="en-GB" sz="1000" dirty="0"/>
              <a:t>Outbound: All Traffic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9FCF1A-653E-4D0B-846A-249FC63402B7}"/>
              </a:ext>
            </a:extLst>
          </p:cNvPr>
          <p:cNvSpPr txBox="1"/>
          <p:nvPr/>
        </p:nvSpPr>
        <p:spPr>
          <a:xfrm>
            <a:off x="8065888" y="5829706"/>
            <a:ext cx="2586040" cy="4755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000" dirty="0"/>
              <a:t>Inbound: Port: 3306 from Web SG</a:t>
            </a:r>
          </a:p>
          <a:p>
            <a:r>
              <a:rPr lang="en-GB" sz="1000" dirty="0"/>
              <a:t>Outbound: All Traffic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30AF533-C36F-4246-BDC7-0ED50EF7F95B}"/>
              </a:ext>
            </a:extLst>
          </p:cNvPr>
          <p:cNvSpPr/>
          <p:nvPr/>
        </p:nvSpPr>
        <p:spPr>
          <a:xfrm>
            <a:off x="2571205" y="1036264"/>
            <a:ext cx="2183249" cy="5210175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DMZ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25079C9-43EF-404F-86A3-C05D9D851FC9}"/>
              </a:ext>
            </a:extLst>
          </p:cNvPr>
          <p:cNvSpPr txBox="1"/>
          <p:nvPr/>
        </p:nvSpPr>
        <p:spPr>
          <a:xfrm>
            <a:off x="2414180" y="5759779"/>
            <a:ext cx="2424116" cy="4755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000" dirty="0"/>
              <a:t>Inbound: Port 22 from 0/0</a:t>
            </a:r>
          </a:p>
          <a:p>
            <a:r>
              <a:rPr lang="en-GB" sz="1000" dirty="0"/>
              <a:t>Outbound: All Traffic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CC802BE-5E3A-4D35-82F8-EC259549E5A4}"/>
              </a:ext>
            </a:extLst>
          </p:cNvPr>
          <p:cNvCxnSpPr>
            <a:cxnSpLocks/>
            <a:stCxn id="59" idx="3"/>
            <a:endCxn id="74" idx="2"/>
          </p:cNvCxnSpPr>
          <p:nvPr/>
        </p:nvCxnSpPr>
        <p:spPr>
          <a:xfrm flipV="1">
            <a:off x="1088465" y="2386911"/>
            <a:ext cx="2328485" cy="9818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BBCD62C-802F-49AC-87C7-4EF5A1B06054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1088465" y="1832473"/>
            <a:ext cx="5501756" cy="15363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FADD1420-250D-4F1C-A126-DCCF2D173C38}"/>
              </a:ext>
            </a:extLst>
          </p:cNvPr>
          <p:cNvCxnSpPr>
            <a:stCxn id="59" idx="3"/>
            <a:endCxn id="70" idx="1"/>
          </p:cNvCxnSpPr>
          <p:nvPr/>
        </p:nvCxnSpPr>
        <p:spPr>
          <a:xfrm flipV="1">
            <a:off x="1088465" y="2905233"/>
            <a:ext cx="5473219" cy="4635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E109073-508E-434A-A047-985E3FDD9411}"/>
              </a:ext>
            </a:extLst>
          </p:cNvPr>
          <p:cNvCxnSpPr>
            <a:stCxn id="61" idx="3"/>
            <a:endCxn id="65" idx="0"/>
          </p:cNvCxnSpPr>
          <p:nvPr/>
        </p:nvCxnSpPr>
        <p:spPr>
          <a:xfrm>
            <a:off x="7060121" y="1832473"/>
            <a:ext cx="2227566" cy="2638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88B276E-BCCA-4A16-A782-F1BFFD7A0D91}"/>
              </a:ext>
            </a:extLst>
          </p:cNvPr>
          <p:cNvCxnSpPr>
            <a:cxnSpLocks/>
            <a:stCxn id="74" idx="3"/>
            <a:endCxn id="65" idx="2"/>
          </p:cNvCxnSpPr>
          <p:nvPr/>
        </p:nvCxnSpPr>
        <p:spPr>
          <a:xfrm>
            <a:off x="3651900" y="2151961"/>
            <a:ext cx="5635787" cy="2788596"/>
          </a:xfrm>
          <a:prstGeom prst="bentConnector4">
            <a:avLst>
              <a:gd name="adj1" fmla="val 47916"/>
              <a:gd name="adj2" fmla="val 1081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7BD0D2D-8B0B-4E1D-8581-FB2EA9A2DF3D}"/>
              </a:ext>
            </a:extLst>
          </p:cNvPr>
          <p:cNvCxnSpPr>
            <a:endCxn id="70" idx="3"/>
          </p:cNvCxnSpPr>
          <p:nvPr/>
        </p:nvCxnSpPr>
        <p:spPr>
          <a:xfrm rot="10800000">
            <a:off x="7018885" y="2905233"/>
            <a:ext cx="2033853" cy="1800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0AB3C7C5-9A53-4F77-82E7-FE43D107CF62}"/>
              </a:ext>
            </a:extLst>
          </p:cNvPr>
          <p:cNvSpPr/>
          <p:nvPr/>
        </p:nvSpPr>
        <p:spPr>
          <a:xfrm>
            <a:off x="1763202" y="453487"/>
            <a:ext cx="10045534" cy="6390140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MGMT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2E498E8-AA16-40CD-9E9A-223B847BA967}"/>
              </a:ext>
            </a:extLst>
          </p:cNvPr>
          <p:cNvSpPr txBox="1"/>
          <p:nvPr/>
        </p:nvSpPr>
        <p:spPr>
          <a:xfrm>
            <a:off x="1359147" y="6423355"/>
            <a:ext cx="2424116" cy="4755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000" dirty="0"/>
              <a:t>Inbound: Port 22 </a:t>
            </a:r>
            <a:r>
              <a:rPr lang="en-GB" sz="1000"/>
              <a:t>from DMZ</a:t>
            </a:r>
            <a:endParaRPr lang="en-GB" sz="1000" dirty="0"/>
          </a:p>
          <a:p>
            <a:r>
              <a:rPr lang="en-GB" sz="1000" dirty="0"/>
              <a:t>Outbound: All Traffic</a:t>
            </a:r>
          </a:p>
        </p:txBody>
      </p:sp>
    </p:spTree>
    <p:extLst>
      <p:ext uri="{BB962C8B-B14F-4D97-AF65-F5344CB8AC3E}">
        <p14:creationId xmlns:p14="http://schemas.microsoft.com/office/powerpoint/2010/main" val="274945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10">
            <a:extLst>
              <a:ext uri="{FF2B5EF4-FFF2-40B4-BE49-F238E27FC236}">
                <a16:creationId xmlns:a16="http://schemas.microsoft.com/office/drawing/2014/main" id="{C55CE54F-2F0F-4C8B-A74D-5B7D55ED6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231" y="3140465"/>
            <a:ext cx="3283557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6301382-89D5-4F18-A34B-494EF9E7A8F6}"/>
              </a:ext>
            </a:extLst>
          </p:cNvPr>
          <p:cNvSpPr/>
          <p:nvPr/>
        </p:nvSpPr>
        <p:spPr>
          <a:xfrm>
            <a:off x="1285663" y="1332851"/>
            <a:ext cx="9620674" cy="4197060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9568EB-9E02-493D-8971-158DD2F885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03C3C99-2A66-43A5-9748-68E0222DC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38" y="6492"/>
            <a:ext cx="423125" cy="4590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327F91-2AB4-4E31-BCAB-2595F9A29498}"/>
              </a:ext>
            </a:extLst>
          </p:cNvPr>
          <p:cNvSpPr/>
          <p:nvPr/>
        </p:nvSpPr>
        <p:spPr>
          <a:xfrm>
            <a:off x="423601" y="465567"/>
            <a:ext cx="11345273" cy="5933357"/>
          </a:xfrm>
          <a:prstGeom prst="rect">
            <a:avLst/>
          </a:prstGeom>
          <a:noFill/>
          <a:ln w="12700">
            <a:solidFill>
              <a:srgbClr val="5B9CD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D4A0A18-3AA3-4AD4-852D-1D32DE959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125" y="459075"/>
            <a:ext cx="423125" cy="42312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44C3327-D5A6-4A4C-83D2-713FA56CD8A0}"/>
              </a:ext>
            </a:extLst>
          </p:cNvPr>
          <p:cNvSpPr/>
          <p:nvPr/>
        </p:nvSpPr>
        <p:spPr>
          <a:xfrm>
            <a:off x="846250" y="882000"/>
            <a:ext cx="10498025" cy="5052075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2B8F27-F41B-4E85-9FD1-59A05CE1230A}"/>
              </a:ext>
            </a:extLst>
          </p:cNvPr>
          <p:cNvSpPr/>
          <p:nvPr/>
        </p:nvSpPr>
        <p:spPr>
          <a:xfrm>
            <a:off x="2307590" y="2640950"/>
            <a:ext cx="1759585" cy="2216799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3220C89-EC5E-425F-933A-F5BDA0A40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08225" y="2642539"/>
            <a:ext cx="381000" cy="381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B6834D6-0EBB-4E57-A694-6A8347FA5286}"/>
              </a:ext>
            </a:extLst>
          </p:cNvPr>
          <p:cNvSpPr/>
          <p:nvPr/>
        </p:nvSpPr>
        <p:spPr>
          <a:xfrm>
            <a:off x="7939512" y="2640951"/>
            <a:ext cx="1765300" cy="2216799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9B8C789-374C-466A-89A1-7779F523A3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44274" y="2642540"/>
            <a:ext cx="381000" cy="381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91F9E91-4CD0-40E1-8749-99FD407EDFE8}"/>
              </a:ext>
            </a:extLst>
          </p:cNvPr>
          <p:cNvSpPr/>
          <p:nvPr/>
        </p:nvSpPr>
        <p:spPr>
          <a:xfrm>
            <a:off x="7455324" y="1947608"/>
            <a:ext cx="2733676" cy="335041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FSX SG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E1BF31-2733-4DF2-9630-ECFBD4217264}"/>
              </a:ext>
            </a:extLst>
          </p:cNvPr>
          <p:cNvSpPr/>
          <p:nvPr/>
        </p:nvSpPr>
        <p:spPr>
          <a:xfrm>
            <a:off x="1824193" y="1947608"/>
            <a:ext cx="2733677" cy="3350419"/>
          </a:xfrm>
          <a:prstGeom prst="rect">
            <a:avLst/>
          </a:prstGeom>
          <a:noFill/>
          <a:ln w="12700">
            <a:solidFill>
              <a:srgbClr val="DF331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DMZ SG</a:t>
            </a:r>
            <a:endParaRPr lang="en-US" sz="1200" dirty="0">
              <a:solidFill>
                <a:srgbClr val="DF331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phic 60">
            <a:extLst>
              <a:ext uri="{FF2B5EF4-FFF2-40B4-BE49-F238E27FC236}">
                <a16:creationId xmlns:a16="http://schemas.microsoft.com/office/drawing/2014/main" id="{66834868-0D5C-4F1E-87EB-71BCBBD1B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544" y="3140465"/>
            <a:ext cx="953252" cy="95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16">
            <a:extLst>
              <a:ext uri="{FF2B5EF4-FFF2-40B4-BE49-F238E27FC236}">
                <a16:creationId xmlns:a16="http://schemas.microsoft.com/office/drawing/2014/main" id="{06C83627-E294-4958-AD0D-6156D96D8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5386" y="4089147"/>
            <a:ext cx="111556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WebServer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B048CC33-6CB6-48AA-AC19-EC522D110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7788" y="401299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(Amazon FSx)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62CD110-8130-4AE8-9631-C7220536D8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85663" y="1328089"/>
            <a:ext cx="381000" cy="381000"/>
          </a:xfrm>
          <a:prstGeom prst="rect">
            <a:avLst/>
          </a:prstGeom>
        </p:spPr>
      </p:pic>
      <p:pic>
        <p:nvPicPr>
          <p:cNvPr id="32" name="Graphic 19">
            <a:extLst>
              <a:ext uri="{FF2B5EF4-FFF2-40B4-BE49-F238E27FC236}">
                <a16:creationId xmlns:a16="http://schemas.microsoft.com/office/drawing/2014/main" id="{2853A0CE-CB5D-4669-BE3C-2A67F61FF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1013" y="1093139"/>
            <a:ext cx="469900" cy="469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6710EAE-6636-4E2C-9195-2F8F133FC49E}"/>
              </a:ext>
            </a:extLst>
          </p:cNvPr>
          <p:cNvSpPr txBox="1"/>
          <p:nvPr/>
        </p:nvSpPr>
        <p:spPr>
          <a:xfrm>
            <a:off x="5878940" y="3110910"/>
            <a:ext cx="1635973" cy="27699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Port 2049</a:t>
            </a:r>
          </a:p>
        </p:txBody>
      </p:sp>
      <p:sp>
        <p:nvSpPr>
          <p:cNvPr id="35" name="Freeform 37">
            <a:extLst>
              <a:ext uri="{FF2B5EF4-FFF2-40B4-BE49-F238E27FC236}">
                <a16:creationId xmlns:a16="http://schemas.microsoft.com/office/drawing/2014/main" id="{5B7436BA-127D-4611-814B-769583AC4C7D}"/>
              </a:ext>
            </a:extLst>
          </p:cNvPr>
          <p:cNvSpPr/>
          <p:nvPr/>
        </p:nvSpPr>
        <p:spPr>
          <a:xfrm rot="16200000" flipH="1" flipV="1">
            <a:off x="4161634" y="1955055"/>
            <a:ext cx="1212959" cy="42048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841738-0D58-42CE-A407-CE36A871F546}"/>
              </a:ext>
            </a:extLst>
          </p:cNvPr>
          <p:cNvSpPr txBox="1"/>
          <p:nvPr/>
        </p:nvSpPr>
        <p:spPr>
          <a:xfrm>
            <a:off x="1745151" y="4847770"/>
            <a:ext cx="1635973" cy="4755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000" dirty="0"/>
              <a:t>Inbound: Port 80/443</a:t>
            </a:r>
          </a:p>
          <a:p>
            <a:r>
              <a:rPr lang="en-GB" sz="1000" dirty="0"/>
              <a:t>Outbound: All Traffic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C87F28-C225-4DC2-8E41-F0EF1C14671E}"/>
              </a:ext>
            </a:extLst>
          </p:cNvPr>
          <p:cNvSpPr txBox="1"/>
          <p:nvPr/>
        </p:nvSpPr>
        <p:spPr>
          <a:xfrm>
            <a:off x="7316787" y="4819490"/>
            <a:ext cx="2094632" cy="47554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>
            <a:defPPr>
              <a:defRPr lang="en-US"/>
            </a:defPPr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DF331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sz="1000" dirty="0"/>
              <a:t>Inbound: Port 998, 1018-1023</a:t>
            </a:r>
          </a:p>
          <a:p>
            <a:r>
              <a:rPr lang="en-GB" sz="1000" dirty="0"/>
              <a:t>Outbound: All Traffic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B74C96B-9213-409F-83EA-912C91D3A06C}"/>
              </a:ext>
            </a:extLst>
          </p:cNvPr>
          <p:cNvGrpSpPr>
            <a:grpSpLocks noChangeAspect="1"/>
          </p:cNvGrpSpPr>
          <p:nvPr/>
        </p:nvGrpSpPr>
        <p:grpSpPr>
          <a:xfrm>
            <a:off x="3780669" y="2410515"/>
            <a:ext cx="518441" cy="518441"/>
            <a:chOff x="5989638" y="3322638"/>
            <a:chExt cx="212725" cy="212725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9909BB7-9CDE-46C8-842C-1D061B09E5DC}"/>
                </a:ext>
              </a:extLst>
            </p:cNvPr>
            <p:cNvSpPr/>
            <p:nvPr/>
          </p:nvSpPr>
          <p:spPr>
            <a:xfrm>
              <a:off x="5989638" y="3322638"/>
              <a:ext cx="212725" cy="212725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B399E5DD-8FE8-4479-8054-B3380BBA9852}"/>
                </a:ext>
              </a:extLst>
            </p:cNvPr>
            <p:cNvSpPr/>
            <p:nvPr/>
          </p:nvSpPr>
          <p:spPr>
            <a:xfrm>
              <a:off x="5989638" y="3322638"/>
              <a:ext cx="212725" cy="212725"/>
            </a:xfrm>
            <a:prstGeom prst="arc">
              <a:avLst>
                <a:gd name="adj1" fmla="val 16200000"/>
                <a:gd name="adj2" fmla="val 16200000"/>
              </a:avLst>
            </a:prstGeom>
            <a:solidFill>
              <a:schemeClr val="tx1"/>
            </a:solidFill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CC2DB2-62B0-41A1-B056-BDB15E7E4844}"/>
              </a:ext>
            </a:extLst>
          </p:cNvPr>
          <p:cNvGrpSpPr>
            <a:grpSpLocks noChangeAspect="1"/>
          </p:cNvGrpSpPr>
          <p:nvPr/>
        </p:nvGrpSpPr>
        <p:grpSpPr>
          <a:xfrm>
            <a:off x="9217776" y="2875982"/>
            <a:ext cx="518441" cy="518441"/>
            <a:chOff x="5989638" y="3322638"/>
            <a:chExt cx="212725" cy="212725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00FAD23-32D8-480B-A8B6-6B0DB8994A78}"/>
                </a:ext>
              </a:extLst>
            </p:cNvPr>
            <p:cNvSpPr/>
            <p:nvPr/>
          </p:nvSpPr>
          <p:spPr>
            <a:xfrm>
              <a:off x="5989638" y="3322638"/>
              <a:ext cx="212725" cy="212725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34CBCBC4-7465-4E7B-B969-22C87567D3B7}"/>
                </a:ext>
              </a:extLst>
            </p:cNvPr>
            <p:cNvSpPr/>
            <p:nvPr/>
          </p:nvSpPr>
          <p:spPr>
            <a:xfrm>
              <a:off x="5989638" y="3322638"/>
              <a:ext cx="212725" cy="212725"/>
            </a:xfrm>
            <a:prstGeom prst="arc">
              <a:avLst>
                <a:gd name="adj1" fmla="val 16200000"/>
                <a:gd name="adj2" fmla="val 16200000"/>
              </a:avLst>
            </a:prstGeom>
            <a:solidFill>
              <a:schemeClr val="tx1"/>
            </a:solidFill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6A6A4AD-4D33-4360-BD99-324377F2839C}"/>
              </a:ext>
            </a:extLst>
          </p:cNvPr>
          <p:cNvGrpSpPr>
            <a:grpSpLocks noChangeAspect="1"/>
          </p:cNvGrpSpPr>
          <p:nvPr/>
        </p:nvGrpSpPr>
        <p:grpSpPr>
          <a:xfrm>
            <a:off x="5635629" y="2854447"/>
            <a:ext cx="518441" cy="518441"/>
            <a:chOff x="5989638" y="3322638"/>
            <a:chExt cx="212725" cy="21272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8ED74F7-2D11-4EF4-8921-B07F8AA10AFC}"/>
                </a:ext>
              </a:extLst>
            </p:cNvPr>
            <p:cNvSpPr/>
            <p:nvPr/>
          </p:nvSpPr>
          <p:spPr>
            <a:xfrm>
              <a:off x="5989638" y="3322638"/>
              <a:ext cx="212725" cy="212725"/>
            </a:xfrm>
            <a:prstGeom prst="ellipse">
              <a:avLst/>
            </a:prstGeom>
            <a:solidFill>
              <a:schemeClr val="bg1"/>
            </a:solidFill>
            <a:ln w="6350" cmpd="sng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7CE2B406-33AE-4647-8393-67581CF75F90}"/>
                </a:ext>
              </a:extLst>
            </p:cNvPr>
            <p:cNvSpPr/>
            <p:nvPr/>
          </p:nvSpPr>
          <p:spPr>
            <a:xfrm>
              <a:off x="5989638" y="3322638"/>
              <a:ext cx="212725" cy="212725"/>
            </a:xfrm>
            <a:prstGeom prst="arc">
              <a:avLst>
                <a:gd name="adj1" fmla="val 16200000"/>
                <a:gd name="adj2" fmla="val 16200000"/>
              </a:avLst>
            </a:prstGeom>
            <a:solidFill>
              <a:schemeClr val="tx1"/>
            </a:solidFill>
            <a:ln w="6350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pic>
        <p:nvPicPr>
          <p:cNvPr id="2" name="Graphic 1" descr="Amazon FSx service icon.">
            <a:extLst>
              <a:ext uri="{FF2B5EF4-FFF2-40B4-BE49-F238E27FC236}">
                <a16:creationId xmlns:a16="http://schemas.microsoft.com/office/drawing/2014/main" id="{9B078516-651D-B79F-21EC-5EFF2F853B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8427640" y="3227833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4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263</Words>
  <Application>Microsoft Office PowerPoint</Application>
  <PresentationFormat>Widescreen</PresentationFormat>
  <Paragraphs>89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Rehan Haider</dc:creator>
  <cp:lastModifiedBy>Rehan Haider</cp:lastModifiedBy>
  <cp:revision>41</cp:revision>
  <dcterms:created xsi:type="dcterms:W3CDTF">2022-06-17T05:03:54Z</dcterms:created>
  <dcterms:modified xsi:type="dcterms:W3CDTF">2024-09-02T13:22:16Z</dcterms:modified>
</cp:coreProperties>
</file>