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33"/>
  </p:notesMasterIdLst>
  <p:sldIdLst>
    <p:sldId id="256" r:id="rId3"/>
    <p:sldId id="284" r:id="rId4"/>
    <p:sldId id="287" r:id="rId5"/>
    <p:sldId id="258" r:id="rId6"/>
    <p:sldId id="286" r:id="rId7"/>
    <p:sldId id="260" r:id="rId8"/>
    <p:sldId id="259" r:id="rId9"/>
    <p:sldId id="263" r:id="rId10"/>
    <p:sldId id="271" r:id="rId11"/>
    <p:sldId id="264" r:id="rId12"/>
    <p:sldId id="273" r:id="rId13"/>
    <p:sldId id="272" r:id="rId14"/>
    <p:sldId id="282" r:id="rId15"/>
    <p:sldId id="281" r:id="rId16"/>
    <p:sldId id="274" r:id="rId17"/>
    <p:sldId id="276" r:id="rId18"/>
    <p:sldId id="278" r:id="rId19"/>
    <p:sldId id="277" r:id="rId20"/>
    <p:sldId id="279" r:id="rId21"/>
    <p:sldId id="266" r:id="rId22"/>
    <p:sldId id="267" r:id="rId23"/>
    <p:sldId id="289" r:id="rId24"/>
    <p:sldId id="292" r:id="rId25"/>
    <p:sldId id="291" r:id="rId26"/>
    <p:sldId id="290" r:id="rId27"/>
    <p:sldId id="268" r:id="rId28"/>
    <p:sldId id="288" r:id="rId29"/>
    <p:sldId id="285" r:id="rId30"/>
    <p:sldId id="257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 Cenerelli" initials="KC" lastIdx="4" clrIdx="0">
    <p:extLst>
      <p:ext uri="{19B8F6BF-5375-455C-9EA6-DF929625EA0E}">
        <p15:presenceInfo xmlns:p15="http://schemas.microsoft.com/office/powerpoint/2012/main" userId="a4d496f6ea35b1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3982" autoAdjust="0"/>
  </p:normalViewPr>
  <p:slideViewPr>
    <p:cSldViewPr snapToGrid="0">
      <p:cViewPr varScale="1">
        <p:scale>
          <a:sx n="102" d="100"/>
          <a:sy n="102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309B-C352-4769-A9CD-2E1F171CBF13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91F16-139B-4390-A3CA-A6560367D4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6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are</a:t>
            </a:r>
            <a:r>
              <a:rPr lang="en-US" baseline="0" dirty="0" smtClean="0"/>
              <a:t> we notified now?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Designed to help development teams get 360° views of their applications across Availability, Performance and Usage with fast &amp; powerful troubleshooting, diagnostics and usage insights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aseline="0" dirty="0" smtClean="0"/>
              <a:t>Can generate metrics locally or when it is deployed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Currently Microsoft is using Application Insights in OneDrive, Xbox, Dynamics, Visual Studio Online and other services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“AI is an end-to-end solution where telemetry data is collected at every tier, sent to the cloud for processing and storage, and made available for an interactive experience in the Azure Portal”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Source:</a:t>
            </a:r>
          </a:p>
          <a:p>
            <a:r>
              <a:rPr lang="en-US" dirty="0" smtClean="0"/>
              <a:t>http://msdn.microsoft.com/en-us/library/dn481095.aspx</a:t>
            </a:r>
          </a:p>
          <a:p>
            <a:r>
              <a:rPr lang="en-US" dirty="0" smtClean="0"/>
              <a:t>http://azure.microsoft.com/en-gb/documentation/articles/app-insights-get-started/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8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Monitor web apps that are already running: no need to rebuild or republish them.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Dependency diagnostics—locate faults or poor performance where your app uses other components such as databases, REST APIs, or other services.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Status monitor works on:</a:t>
            </a:r>
            <a:r>
              <a:rPr lang="en-CA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Windows Server 2008, 2008 R2, 2012, 2012 R2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On the client side Windows 7, 8 and 8.1, again with .NET Framework 4.0 and 4.5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IIS support is: IIS 7, 7.5, 8, 8.5 (IIS is required)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You need to open some outgoing ports in your server's firewall to allow Status Monitor to work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IIS Status Monitor is out of proc detection and the SDK is InProc; Need both for 100%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server where your application might be deployed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URL must be visible from the public internet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include a query string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URL resolves to a redirect, it will follow up to 10 redirects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CA" dirty="0" smtClean="0"/>
              <a:t>Can enable specific success criteria</a:t>
            </a:r>
          </a:p>
          <a:p>
            <a:pPr marL="685800" lvl="1" indent="-228600">
              <a:buAutoNum type="arabicPeriod"/>
            </a:pPr>
            <a:r>
              <a:rPr lang="en-CA" dirty="0" smtClean="0"/>
              <a:t>200 success code</a:t>
            </a:r>
          </a:p>
          <a:p>
            <a:pPr marL="685800" lvl="1" indent="-228600">
              <a:buAutoNum type="arabicPeriod"/>
            </a:pPr>
            <a:r>
              <a:rPr lang="en-CA" dirty="0" smtClean="0"/>
              <a:t>403 Forbidden</a:t>
            </a:r>
          </a:p>
          <a:p>
            <a:pPr marL="685800" lvl="1" indent="-228600">
              <a:buAutoNum type="arabicPeriod"/>
            </a:pPr>
            <a:r>
              <a:rPr lang="en-CA" dirty="0" smtClean="0"/>
              <a:t>404 Not Found</a:t>
            </a:r>
          </a:p>
          <a:p>
            <a:pPr marL="685800" lvl="1" indent="-228600">
              <a:buAutoNum type="arabicPeriod"/>
            </a:pPr>
            <a:r>
              <a:rPr lang="en-CA" dirty="0" smtClean="0"/>
              <a:t>500 Internal Server Error</a:t>
            </a:r>
          </a:p>
          <a:p>
            <a:pPr marL="228600" lvl="0" indent="-228600">
              <a:buAutoNum type="arabicPeriod"/>
            </a:pPr>
            <a:r>
              <a:rPr lang="en-CA" dirty="0" smtClean="0"/>
              <a:t>Content match: Must be a plain string, without wildcards</a:t>
            </a:r>
          </a:p>
          <a:p>
            <a:pPr marL="228600" lvl="0" indent="-228600">
              <a:buAutoNum type="arabicPeriod"/>
            </a:pPr>
            <a:r>
              <a:rPr lang="en-CA" dirty="0" smtClean="0"/>
              <a:t>Open an individual test to edit or disable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37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="1" dirty="0" smtClean="0"/>
              <a:t>How to work with data</a:t>
            </a:r>
            <a:endParaRPr lang="en-CA" b="1" baseline="0" dirty="0" smtClean="0"/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</a:t>
            </a:r>
            <a:r>
              <a:rPr lang="en-CA" dirty="0" smtClean="0"/>
              <a:t>f </a:t>
            </a:r>
            <a:r>
              <a:rPr lang="en-CA" dirty="0" smtClean="0"/>
              <a:t>in DevOps, can click the Servers tab to get info on your servers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In web applications, users are counted by using cookies. A person who uses several browsers, clears cookies, or uses the privacy feature will be counted several times.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A web session is counted after 30 minutes of inactivity. A session on a phone or other device is counted when the app is suspended for more than a few seconds.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3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Portal allows us to diagnose: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smtClean="0"/>
              <a:t>Failures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smtClean="0"/>
              <a:t>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smtClean="0"/>
              <a:t>Usage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smtClean="0"/>
              <a:t>Browsers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7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Custom telemetry is particularly useful to trace user stories: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TrackException is used to report exceptions because it sends a copy of the stack; TrackEvent is used to report other events. You can attach any properties that might be useful in diagnosis.</a:t>
            </a:r>
            <a:r>
              <a:rPr lang="en-CA" baseline="0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aseline="0" dirty="0" smtClean="0"/>
              <a:t>Exceptions and events show up in the Diagnostic Search blade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aseline="0" dirty="0" smtClean="0"/>
              <a:t>Metric Alerts can be combined t</a:t>
            </a:r>
            <a:r>
              <a:rPr lang="en-CA" dirty="0" smtClean="0"/>
              <a:t>ogether with the availability alert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03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="1" dirty="0" smtClean="0"/>
              <a:t>How to get data out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You </a:t>
            </a:r>
            <a:r>
              <a:rPr lang="en-CA" dirty="0" smtClean="0"/>
              <a:t>are responsible for managing your storage capacity and deleting the old data if necessary.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Can be combined with CRM or other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72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Analytics (ASA) is a fully managed, cost effective real-time event processing engine that helps to unlock deep insights from data. Stream Analytics makes it easy to set up real-time analytic computations on data streaming from devices, sensors, web sites, social media, applications, infrastructure systems, and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more.</a:t>
            </a:r>
          </a:p>
          <a:p>
            <a:pPr marL="171450" indent="-171450">
              <a:buFontTx/>
              <a:buChar char="-"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clicks in the Azure portal, you can author a Stream Analytics job specifying the input source of the streaming data, the output sink for the results of your job, and a data transformation expressed in a SQL-like language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require storage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accounts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ASA price by GB or by Streaming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hour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5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- Application Insights offers a pricing model based on telemetry data volume per app with no limitation on the number of hosts or devices on which your app is running.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1" dirty="0" smtClean="0"/>
              <a:t>Session data </a:t>
            </a:r>
            <a:r>
              <a:rPr lang="en-CA" dirty="0" smtClean="0"/>
              <a:t>- includes count of sessions, users, geography and other environment and device data.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1" dirty="0" smtClean="0"/>
              <a:t>Other data points </a:t>
            </a:r>
            <a:r>
              <a:rPr lang="en-CA" dirty="0" smtClean="0"/>
              <a:t>- includes all types of data (aside from session data) such as: custom events, dependencies, exceptions, custom metrics, page loads, page views, performance counters, requests and trace data.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1" dirty="0" smtClean="0"/>
              <a:t>Continuous data export</a:t>
            </a:r>
            <a:r>
              <a:rPr lang="en-CA" dirty="0" smtClean="0"/>
              <a:t> – sends the complete telemetry data as a continuous stream to your database of choice.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1" dirty="0" smtClean="0"/>
              <a:t>Raw data </a:t>
            </a:r>
            <a:r>
              <a:rPr lang="en-CA" dirty="0" smtClean="0"/>
              <a:t>- includes access to all telemetry data points collected by application insights.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1" dirty="0" smtClean="0"/>
              <a:t>Aggregated data </a:t>
            </a:r>
            <a:r>
              <a:rPr lang="en-CA" dirty="0" smtClean="0"/>
              <a:t>- includes access to telemetry data points aggregated at hourly/daily levels.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1" dirty="0" smtClean="0"/>
              <a:t>Monthly Pricing </a:t>
            </a:r>
            <a:r>
              <a:rPr lang="en-CA" dirty="0" smtClean="0"/>
              <a:t>– Billing is prorated hourly. Price above is based on 744 hours per calendar month.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- Drupal, Joomla are CMS systems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2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</a:t>
            </a:r>
            <a:r>
              <a:rPr lang="en-US" dirty="0" smtClean="0"/>
              <a:t>http://kevingreeneitblog.blogspot.ie/2014/02/application-insights-ai-future-is-now.html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1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Pre-installed into</a:t>
            </a:r>
            <a:r>
              <a:rPr lang="en-US" baseline="0" dirty="0" smtClean="0"/>
              <a:t> Visual Studio 2013 Update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The new portal radically simplifies building, deploying, and managing your applications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In your firewall, you might have to open TCP ports 80 and 443 for outgoing traffic to dc.services.visualstudio.com and f5.services.visualstudio.com.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What's the overhead? The impact on your performance is very small. Tracking calls non-blocking, and are batched and sent in a separate thread.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 smtClean="0"/>
              <a:t>- </a:t>
            </a:r>
            <a:r>
              <a:rPr lang="en-CA" b="1" dirty="0" smtClean="0"/>
              <a:t>How to get data in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9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NEW:</a:t>
            </a:r>
          </a:p>
          <a:p>
            <a:pPr marL="228600" lvl="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ASP.Net Web Application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Application Insights to Project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selected by default when Visual Studio is connected to Azure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my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subscription 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shown</a:t>
            </a:r>
          </a:p>
          <a:p>
            <a:pPr marL="685800" lvl="1" indent="-228600">
              <a:buAutoNum type="arabicPeriod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is your first time, you'll be asked login or sign up to Microsoft Azure</a:t>
            </a:r>
          </a:p>
          <a:p>
            <a:pPr marL="228600" lvl="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will add the Application Insights SDK to the project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NuGet Packages</a:t>
            </a:r>
            <a:endParaRPr lang="en-CA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that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ApplicationInsights.config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added to the project</a:t>
            </a: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Instrumentation Key matches the one in Azure</a:t>
            </a:r>
          </a:p>
          <a:p>
            <a:pPr marL="685800" lvl="1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link to Azure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ApplicationInsights.config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CA" dirty="0" smtClean="0"/>
          </a:p>
          <a:p>
            <a:r>
              <a:rPr lang="en-CA" dirty="0" smtClean="0"/>
              <a:t>Existing:</a:t>
            </a:r>
          </a:p>
          <a:p>
            <a:pPr marL="228600" indent="-228600">
              <a:buAutoNum type="arabicPeriod"/>
            </a:pPr>
            <a:r>
              <a:rPr lang="en-CA" dirty="0" smtClean="0"/>
              <a:t>Use NuGet</a:t>
            </a:r>
            <a:r>
              <a:rPr lang="en-CA" baseline="0" dirty="0" smtClean="0"/>
              <a:t> on older VS 2013 projects to add AI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the project and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Application Insights Telemetry to project</a:t>
            </a:r>
            <a:endParaRPr lang="en-CA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the dialog box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that we can change accounts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that a component is created with the same name as the project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telemetry to: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the resource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Settings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change resource groups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Open the Quick Start blade and get the code snippet to add to your web pages</a:t>
            </a: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Java Web App: Tomcat (5.5, 6, 7)</a:t>
            </a:r>
            <a:r>
              <a:rPr lang="en-CA" baseline="0" dirty="0" smtClean="0"/>
              <a:t> / </a:t>
            </a:r>
            <a:r>
              <a:rPr lang="en-CA" dirty="0" smtClean="0"/>
              <a:t>JBoss Application Server 6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Angular SPA apps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JavaScript</a:t>
            </a:r>
            <a:r>
              <a:rPr lang="en-CA" baseline="0" dirty="0" smtClean="0"/>
              <a:t> apps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1F16-139B-4390-A3CA-A6560367D4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1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4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36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46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22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04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79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53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8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6000" b="0" i="0" kern="1200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9120119-4D2E-436A-A490-313281F29292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2015-10-21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7A013F4-555D-4AA7-A1B0-AF4E51CE2827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Ken_Cenerelli@Outlook.com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y4lZZH" TargetMode="External"/><Relationship Id="rId2" Type="http://schemas.openxmlformats.org/officeDocument/2006/relationships/hyperlink" Target="http://bit.ly/1D1eU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slideshare.net/KenCenerelli" TargetMode="External"/><Relationship Id="rId4" Type="http://schemas.openxmlformats.org/officeDocument/2006/relationships/hyperlink" Target="http://azure.microsof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200" dirty="0" smtClean="0"/>
              <a:t>Building high performance software with Microsoft Application Insights</a:t>
            </a:r>
            <a:br>
              <a:rPr lang="en-CA" sz="5200" dirty="0" smtClean="0"/>
            </a:b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86607"/>
          </a:xfrm>
        </p:spPr>
        <p:txBody>
          <a:bodyPr>
            <a:noAutofit/>
          </a:bodyPr>
          <a:lstStyle/>
          <a:p>
            <a:pPr algn="r"/>
            <a:r>
              <a:rPr lang="en-US" sz="2800" cap="none" dirty="0" smtClean="0"/>
              <a:t>Ken Cenerelli</a:t>
            </a:r>
          </a:p>
          <a:p>
            <a:pPr algn="r"/>
            <a:r>
              <a:rPr lang="en-US" sz="2800" cap="none" dirty="0" smtClean="0"/>
              <a:t>Microsoft MVP - .NET Platform</a:t>
            </a:r>
          </a:p>
        </p:txBody>
      </p:sp>
    </p:spTree>
    <p:extLst>
      <p:ext uri="{BB962C8B-B14F-4D97-AF65-F5344CB8AC3E}">
        <p14:creationId xmlns:p14="http://schemas.microsoft.com/office/powerpoint/2010/main" val="8065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Azure Preview Portal overview</a:t>
            </a:r>
          </a:p>
          <a:p>
            <a:r>
              <a:rPr lang="en-US" dirty="0" smtClean="0"/>
              <a:t>Create a new Application Insights resource</a:t>
            </a:r>
          </a:p>
        </p:txBody>
      </p:sp>
    </p:spTree>
    <p:extLst>
      <p:ext uri="{BB962C8B-B14F-4D97-AF65-F5344CB8AC3E}">
        <p14:creationId xmlns:p14="http://schemas.microsoft.com/office/powerpoint/2010/main" val="28143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ASP.NET 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07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</a:p>
          <a:p>
            <a:pPr algn="ctr"/>
            <a:endParaRPr lang="sv-SE" sz="20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4345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126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 apps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sv-SE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564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  <a:p>
            <a:pPr algn="ctr"/>
            <a:endParaRPr lang="sv-SE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783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907" y="4147286"/>
            <a:ext cx="8634733" cy="582081"/>
          </a:xfrm>
          <a:prstGeom prst="rect">
            <a:avLst/>
          </a:prstGeom>
          <a:solidFill>
            <a:srgbClr val="F5A408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24638"/>
            <a:ext cx="8946541" cy="4195481"/>
          </a:xfrm>
        </p:spPr>
        <p:txBody>
          <a:bodyPr/>
          <a:lstStyle/>
          <a:p>
            <a:r>
              <a:rPr lang="en-US" dirty="0"/>
              <a:t>Add Application Insights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A new MVC project</a:t>
            </a:r>
            <a:endParaRPr lang="en-US" dirty="0"/>
          </a:p>
          <a:p>
            <a:pPr lvl="1"/>
            <a:r>
              <a:rPr lang="en-US" dirty="0" smtClean="0"/>
              <a:t>An existing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Win 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07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</a:p>
          <a:p>
            <a:pPr algn="ctr"/>
            <a:endParaRPr lang="sv-SE" sz="20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4345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126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 apps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sv-SE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564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  <a:p>
            <a:pPr algn="ctr"/>
            <a:endParaRPr lang="sv-SE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783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907" y="4147286"/>
            <a:ext cx="8634733" cy="582081"/>
          </a:xfrm>
          <a:prstGeom prst="rect">
            <a:avLst/>
          </a:prstGeom>
          <a:solidFill>
            <a:srgbClr val="F5A408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23296"/>
          </a:xfrm>
        </p:spPr>
        <p:txBody>
          <a:bodyPr/>
          <a:lstStyle/>
          <a:p>
            <a:r>
              <a:rPr lang="en-CA" dirty="0"/>
              <a:t>Add </a:t>
            </a:r>
            <a:r>
              <a:rPr lang="en-CA" dirty="0" smtClean="0"/>
              <a:t>the appropriate resource</a:t>
            </a:r>
          </a:p>
          <a:p>
            <a:r>
              <a:rPr lang="en-CA" dirty="0" smtClean="0"/>
              <a:t>Can be used in the new Universal Windows Apps as well as Windows 8 Store and Windows Phone 8 apps</a:t>
            </a:r>
          </a:p>
          <a:p>
            <a:r>
              <a:rPr lang="en-CA" dirty="0" smtClean="0"/>
              <a:t>Add Application Insights to your existing or new projects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49" y="246952"/>
            <a:ext cx="4381913" cy="2295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70" y="4022361"/>
            <a:ext cx="9099068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07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</a:p>
          <a:p>
            <a:pPr algn="ctr"/>
            <a:endParaRPr lang="sv-SE" sz="20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4345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126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 apps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sv-SE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564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  <a:p>
            <a:pPr algn="ctr"/>
            <a:endParaRPr lang="sv-SE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783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907" y="4147286"/>
            <a:ext cx="8634733" cy="582081"/>
          </a:xfrm>
          <a:prstGeom prst="rect">
            <a:avLst/>
          </a:prstGeom>
          <a:solidFill>
            <a:srgbClr val="F5A408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607814" cy="4195481"/>
          </a:xfrm>
        </p:spPr>
        <p:txBody>
          <a:bodyPr/>
          <a:lstStyle/>
          <a:p>
            <a:r>
              <a:rPr lang="en-US" dirty="0" smtClean="0"/>
              <a:t>Add a resource</a:t>
            </a:r>
          </a:p>
          <a:p>
            <a:r>
              <a:rPr lang="en-US" dirty="0" smtClean="0"/>
              <a:t>Get the code from the Quick Start blade</a:t>
            </a:r>
          </a:p>
          <a:p>
            <a:r>
              <a:rPr lang="en-CA" dirty="0"/>
              <a:t>Insert the script just before the </a:t>
            </a:r>
            <a:r>
              <a:rPr lang="en-CA" dirty="0" smtClean="0"/>
              <a:t>&lt;/</a:t>
            </a:r>
            <a:r>
              <a:rPr lang="en-CA" dirty="0"/>
              <a:t>head&gt; tag of every page you want to </a:t>
            </a:r>
            <a:r>
              <a:rPr lang="en-CA" dirty="0" smtClean="0"/>
              <a:t>track</a:t>
            </a:r>
          </a:p>
          <a:p>
            <a:endParaRPr lang="en-US" dirty="0"/>
          </a:p>
        </p:txBody>
      </p:sp>
      <p:pic>
        <p:nvPicPr>
          <p:cNvPr id="1026" name="Picture 2" descr="Choose New, Developer Services, Application Insigh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61" y="4025404"/>
            <a:ext cx="4963075" cy="264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your app overview blade, choose Quick Start, Get code to monitor my web pages. Copy the scrip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69" y="2883862"/>
            <a:ext cx="3360623" cy="378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07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</a:p>
          <a:p>
            <a:pPr algn="ctr"/>
            <a:endParaRPr lang="sv-SE" sz="20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4345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126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 apps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sv-SE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564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  <a:p>
            <a:pPr algn="ctr"/>
            <a:endParaRPr lang="sv-SE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783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907" y="4147286"/>
            <a:ext cx="8634733" cy="582081"/>
          </a:xfrm>
          <a:prstGeom prst="rect">
            <a:avLst/>
          </a:prstGeom>
          <a:solidFill>
            <a:srgbClr val="F5A408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634248"/>
            <a:ext cx="10190501" cy="4614152"/>
          </a:xfrm>
        </p:spPr>
        <p:txBody>
          <a:bodyPr/>
          <a:lstStyle/>
          <a:p>
            <a:r>
              <a:rPr lang="en-CA" dirty="0"/>
              <a:t>Diagnose exceptions and performance issues </a:t>
            </a:r>
            <a:r>
              <a:rPr lang="en-CA" dirty="0" smtClean="0"/>
              <a:t>in deployed server or VM apps without </a:t>
            </a:r>
            <a:r>
              <a:rPr lang="en-CA" dirty="0"/>
              <a:t>rebuilding or </a:t>
            </a:r>
            <a:r>
              <a:rPr lang="en-CA" dirty="0" smtClean="0"/>
              <a:t>redeploying</a:t>
            </a:r>
          </a:p>
          <a:p>
            <a:r>
              <a:rPr lang="en-CA" dirty="0" smtClean="0"/>
              <a:t>Can </a:t>
            </a:r>
            <a:r>
              <a:rPr lang="en-CA" dirty="0"/>
              <a:t>be used either on its </a:t>
            </a:r>
            <a:r>
              <a:rPr lang="en-CA" dirty="0" smtClean="0"/>
              <a:t>own or in conjunction with the Application </a:t>
            </a:r>
            <a:r>
              <a:rPr lang="en-CA" dirty="0"/>
              <a:t>Insights SDK </a:t>
            </a:r>
            <a:r>
              <a:rPr lang="en-CA" dirty="0" smtClean="0"/>
              <a:t>in your </a:t>
            </a:r>
            <a:r>
              <a:rPr lang="en-CA" dirty="0"/>
              <a:t>code</a:t>
            </a:r>
            <a:endParaRPr lang="en-US" dirty="0"/>
          </a:p>
        </p:txBody>
      </p:sp>
      <p:pic>
        <p:nvPicPr>
          <p:cNvPr id="3074" name="Picture 2" descr="https://acomdpsstorage.blob.core.windows.net/dpsmedia-prod/azure.microsoft.com/en-us/documentation/articles/app-insights-monitor-performance-live-website-now/20150211064706/appinsights-036-configa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64" y="3426945"/>
            <a:ext cx="4863897" cy="28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comdpsstorage.blob.core.windows.net/dpsmedia-prod/azure.microsoft.com/en-us/documentation/articles/app-insights-monitor-performance-live-website-now/20150211064706/appinsights-036-rest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83" y="3760311"/>
            <a:ext cx="64960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comdpsstorage.blob.core.windows.net/dpsmedia-prod/azure.microsoft.com/en-us/documentation/articles/app-insights-monitor-performance-live-website-now/20150211064706/appinsights-034-aiconf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233" y="4518156"/>
            <a:ext cx="5524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07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</a:p>
          <a:p>
            <a:pPr algn="ctr"/>
            <a:endParaRPr lang="sv-SE" sz="20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4345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126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 apps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sv-SE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564" y="2505493"/>
            <a:ext cx="1646061" cy="1424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  <a:p>
            <a:pPr algn="ctr"/>
            <a:endParaRPr lang="sv-SE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783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907" y="4147286"/>
            <a:ext cx="8634733" cy="582081"/>
          </a:xfrm>
          <a:prstGeom prst="rect">
            <a:avLst/>
          </a:prstGeom>
          <a:solidFill>
            <a:srgbClr val="F5A408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  <a:endParaRPr lang="en-CA" sz="6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2396"/>
          </a:xfrm>
        </p:spPr>
        <p:txBody>
          <a:bodyPr/>
          <a:lstStyle/>
          <a:p>
            <a:pPr marL="0" indent="0">
              <a:buNone/>
            </a:pPr>
            <a:endParaRPr lang="en-CA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	    Ken </a:t>
            </a:r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Cenerelli</a:t>
            </a:r>
          </a:p>
          <a:p>
            <a:pPr marL="0" indent="0">
              <a:buNone/>
            </a:pPr>
            <a:r>
              <a:rPr lang="en-CA" dirty="0" smtClean="0"/>
              <a:t>              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		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en-CA" sz="18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CTTDNUG</a:t>
            </a:r>
            <a:endParaRPr lang="en-CA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75" y="3338573"/>
            <a:ext cx="1722120" cy="923198"/>
          </a:xfrm>
          <a:prstGeom prst="rect">
            <a:avLst/>
          </a:prstGeom>
        </p:spPr>
      </p:pic>
      <p:pic>
        <p:nvPicPr>
          <p:cNvPr id="1028" name="Picture 4" descr="C:\Users\ken_c\AppData\Local\Temp\SNAGHTMLa70f6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48" y="3338573"/>
            <a:ext cx="2231003" cy="9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en_c\AppData\Local\Temp\SNAGHTMLa7371c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48" y="4714079"/>
            <a:ext cx="2236155" cy="7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8" y="1864406"/>
            <a:ext cx="1336725" cy="1336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131560" y="4552002"/>
          <a:ext cx="522224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932"/>
                <a:gridCol w="4086308"/>
              </a:tblGrid>
              <a:tr h="37310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Twitter:</a:t>
                      </a:r>
                      <a:endParaRPr lang="en-CA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@KenCenerelli</a:t>
                      </a:r>
                      <a:endParaRPr lang="en-CA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310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Email:</a:t>
                      </a:r>
                      <a:endParaRPr lang="en-CA" sz="20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hlinkClick r:id="rId6"/>
                        </a:rPr>
                        <a:t>Ken_Cenerelli@Outlook.com</a:t>
                      </a:r>
                      <a:endParaRPr lang="en-CA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310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Blog:</a:t>
                      </a:r>
                      <a:endParaRPr lang="en-CA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kencenerelli.wordpress.com</a:t>
                      </a:r>
                      <a:endParaRPr lang="en-CA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310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LinkedIn:</a:t>
                      </a:r>
                      <a:endParaRPr lang="en-CA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linkedin.com/in/kencenerelli</a:t>
                      </a:r>
                      <a:endParaRPr lang="en-CA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437" y="4926034"/>
            <a:ext cx="1376054" cy="1210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1560" y="2124061"/>
            <a:ext cx="5222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CA" sz="2000" u="sng" dirty="0" smtClean="0">
                <a:solidFill>
                  <a:prstClr val="black"/>
                </a:solidFill>
              </a:rPr>
              <a:t>Bio:</a:t>
            </a: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en-CA" sz="2000" dirty="0" smtClean="0">
                <a:solidFill>
                  <a:prstClr val="black"/>
                </a:solidFill>
              </a:rPr>
              <a:t>Programmer Writer</a:t>
            </a: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en-CA" sz="2000" dirty="0" smtClean="0">
                <a:solidFill>
                  <a:prstClr val="black"/>
                </a:solidFill>
              </a:rPr>
              <a:t>Microsoft MVP - .NET Platform</a:t>
            </a: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prstClr val="black"/>
                </a:solidFill>
              </a:rPr>
              <a:t>Microsoft TechNet Wiki </a:t>
            </a:r>
            <a:r>
              <a:rPr lang="en-CA" sz="2000" dirty="0" smtClean="0">
                <a:solidFill>
                  <a:prstClr val="black"/>
                </a:solidFill>
              </a:rPr>
              <a:t>Guru</a:t>
            </a: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en-CA" sz="2000" dirty="0" smtClean="0">
                <a:solidFill>
                  <a:prstClr val="black"/>
                </a:solidFill>
              </a:rPr>
              <a:t>Co-Organizer of CTTDNUG</a:t>
            </a: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en-CA" sz="2000" dirty="0" smtClean="0">
                <a:solidFill>
                  <a:prstClr val="black"/>
                </a:solidFill>
              </a:rPr>
              <a:t>Technical reviewer for multiple books</a:t>
            </a:r>
          </a:p>
        </p:txBody>
      </p:sp>
    </p:spTree>
    <p:extLst>
      <p:ext uri="{BB962C8B-B14F-4D97-AF65-F5344CB8AC3E}">
        <p14:creationId xmlns:p14="http://schemas.microsoft.com/office/powerpoint/2010/main" val="5992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23554"/>
          </a:xfrm>
        </p:spPr>
        <p:txBody>
          <a:bodyPr/>
          <a:lstStyle/>
          <a:p>
            <a:r>
              <a:rPr lang="en-US" dirty="0" smtClean="0"/>
              <a:t>Availability Monitoring with Web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31914"/>
            <a:ext cx="8946541" cy="3816485"/>
          </a:xfrm>
        </p:spPr>
        <p:txBody>
          <a:bodyPr/>
          <a:lstStyle/>
          <a:p>
            <a:r>
              <a:rPr lang="en-US" dirty="0" smtClean="0"/>
              <a:t>Works for any web application on any platform</a:t>
            </a:r>
          </a:p>
          <a:p>
            <a:r>
              <a:rPr lang="en-US" dirty="0" smtClean="0"/>
              <a:t>Check the availability and performance of your app from across the world</a:t>
            </a:r>
          </a:p>
          <a:p>
            <a:r>
              <a:rPr lang="en-US" dirty="0" smtClean="0"/>
              <a:t>Up to 16 locations per test</a:t>
            </a:r>
          </a:p>
        </p:txBody>
      </p:sp>
    </p:spTree>
    <p:extLst>
      <p:ext uri="{BB962C8B-B14F-4D97-AF65-F5344CB8AC3E}">
        <p14:creationId xmlns:p14="http://schemas.microsoft.com/office/powerpoint/2010/main" val="12810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diagnosing a web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Detect &amp; Diagnose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Now that we have our data, it is time to understand it</a:t>
            </a:r>
          </a:p>
          <a:p>
            <a:r>
              <a:rPr lang="en-CA" dirty="0" smtClean="0"/>
              <a:t>We can correlate </a:t>
            </a:r>
            <a:r>
              <a:rPr lang="en-CA" dirty="0"/>
              <a:t>failed requests with exceptions and other events at both the client and </a:t>
            </a:r>
            <a:r>
              <a:rPr lang="en-CA" dirty="0" smtClean="0"/>
              <a:t>server level</a:t>
            </a:r>
          </a:p>
          <a:p>
            <a:r>
              <a:rPr lang="en-CA" dirty="0" smtClean="0"/>
              <a:t>The Portal allows us to diagnose:</a:t>
            </a:r>
          </a:p>
          <a:p>
            <a:pPr lvl="1"/>
            <a:r>
              <a:rPr lang="en-CA" dirty="0" smtClean="0"/>
              <a:t>Failures</a:t>
            </a:r>
          </a:p>
          <a:p>
            <a:pPr lvl="1"/>
            <a:r>
              <a:rPr lang="en-CA" dirty="0" smtClean="0"/>
              <a:t>Performance</a:t>
            </a:r>
          </a:p>
          <a:p>
            <a:pPr lvl="1"/>
            <a:r>
              <a:rPr lang="en-CA" dirty="0" smtClean="0"/>
              <a:t>Usage</a:t>
            </a:r>
          </a:p>
          <a:p>
            <a:pPr lvl="1"/>
            <a:r>
              <a:rPr lang="en-CA" dirty="0" smtClean="0"/>
              <a:t>Browsers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504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Viewing the telemetry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24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05798" cy="1400530"/>
          </a:xfrm>
        </p:spPr>
        <p:txBody>
          <a:bodyPr/>
          <a:lstStyle/>
          <a:p>
            <a:r>
              <a:rPr lang="en-CA" dirty="0"/>
              <a:t>Custom </a:t>
            </a:r>
            <a:r>
              <a:rPr lang="en-CA" dirty="0" smtClean="0"/>
              <a:t>Telemetry &amp; Alerts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Custom Telemetry to track </a:t>
            </a:r>
            <a:r>
              <a:rPr lang="en-CA" dirty="0" smtClean="0"/>
              <a:t>detailed items </a:t>
            </a:r>
            <a:r>
              <a:rPr lang="en-CA" dirty="0"/>
              <a:t>you need</a:t>
            </a:r>
          </a:p>
          <a:p>
            <a:pPr lvl="1"/>
            <a:r>
              <a:rPr lang="en-CA" dirty="0" smtClean="0"/>
              <a:t>TrackEvent</a:t>
            </a:r>
            <a:endParaRPr lang="en-CA" dirty="0"/>
          </a:p>
          <a:p>
            <a:pPr lvl="1"/>
            <a:r>
              <a:rPr lang="en-CA" dirty="0"/>
              <a:t>TrackPageView</a:t>
            </a:r>
          </a:p>
          <a:p>
            <a:pPr lvl="1"/>
            <a:r>
              <a:rPr lang="en-CA" dirty="0" smtClean="0"/>
              <a:t>TrackException</a:t>
            </a:r>
            <a:endParaRPr lang="en-CA" dirty="0"/>
          </a:p>
          <a:p>
            <a:r>
              <a:rPr lang="en-CA" dirty="0"/>
              <a:t>Alerts</a:t>
            </a:r>
          </a:p>
          <a:p>
            <a:pPr lvl="1"/>
            <a:r>
              <a:rPr lang="en-CA" dirty="0"/>
              <a:t>Web Test Alerts (seen </a:t>
            </a:r>
            <a:r>
              <a:rPr lang="en-CA" dirty="0" smtClean="0"/>
              <a:t>above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Metric Alerts (for threshold checking)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6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Viewing Custom Telemetry events</a:t>
            </a:r>
          </a:p>
          <a:p>
            <a:r>
              <a:rPr lang="en-CA" dirty="0" smtClean="0"/>
              <a:t>Creating a Metric Alert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53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the </a:t>
            </a:r>
            <a:r>
              <a:rPr lang="en-CA" dirty="0" smtClean="0"/>
              <a:t>Continuous Export button on your resource’s Overview blade</a:t>
            </a:r>
          </a:p>
          <a:p>
            <a:r>
              <a:rPr lang="en-CA" dirty="0" smtClean="0"/>
              <a:t>Export your raw Application Insights telemetry data </a:t>
            </a:r>
            <a:r>
              <a:rPr lang="en-CA" dirty="0"/>
              <a:t>in JSON format</a:t>
            </a:r>
            <a:r>
              <a:rPr lang="en-CA" dirty="0" smtClean="0"/>
              <a:t> to an Azure storage account</a:t>
            </a:r>
          </a:p>
          <a:p>
            <a:r>
              <a:rPr lang="en-CA" dirty="0" smtClean="0"/>
              <a:t>Can then download it or write code to process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446" y="4466383"/>
            <a:ext cx="1699407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Export Options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Export to Power </a:t>
            </a:r>
            <a:r>
              <a:rPr lang="en-CA" dirty="0" smtClean="0"/>
              <a:t>BI</a:t>
            </a:r>
          </a:p>
          <a:p>
            <a:pPr lvl="1"/>
            <a:r>
              <a:rPr lang="en-CA" dirty="0"/>
              <a:t>Using Azure Stream </a:t>
            </a:r>
            <a:r>
              <a:rPr lang="en-CA" dirty="0" smtClean="0"/>
              <a:t>Analytics</a:t>
            </a:r>
          </a:p>
          <a:p>
            <a:r>
              <a:rPr lang="en-CA" dirty="0"/>
              <a:t>Export to </a:t>
            </a:r>
            <a:r>
              <a:rPr lang="en-CA" dirty="0" smtClean="0"/>
              <a:t>SQL</a:t>
            </a:r>
          </a:p>
          <a:p>
            <a:pPr lvl="1"/>
            <a:r>
              <a:rPr lang="en-CA" dirty="0" smtClean="0"/>
              <a:t>Using </a:t>
            </a:r>
            <a:r>
              <a:rPr lang="en-CA" dirty="0"/>
              <a:t>a worker </a:t>
            </a:r>
            <a:r>
              <a:rPr lang="en-CA" dirty="0" smtClean="0"/>
              <a:t>role</a:t>
            </a:r>
          </a:p>
          <a:p>
            <a:pPr lvl="1"/>
            <a:r>
              <a:rPr lang="en-CA" dirty="0"/>
              <a:t>Using Azure Stream </a:t>
            </a:r>
            <a:r>
              <a:rPr lang="en-CA" dirty="0" smtClean="0"/>
              <a:t>Analytics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21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7827"/>
          </a:xfrm>
        </p:spPr>
        <p:txBody>
          <a:bodyPr/>
          <a:lstStyle/>
          <a:p>
            <a:r>
              <a:rPr lang="en-CA" dirty="0" smtClean="0"/>
              <a:t>Pricing (USD)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278" y="1942017"/>
            <a:ext cx="8947150" cy="3457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8651" y="5554938"/>
            <a:ext cx="59717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1200" b="1" dirty="0" smtClean="0"/>
              <a:t>Source: </a:t>
            </a:r>
            <a:r>
              <a:rPr lang="en-CA" sz="1200" dirty="0" smtClean="0"/>
              <a:t>https</a:t>
            </a:r>
            <a:r>
              <a:rPr lang="en-CA" sz="1200" dirty="0"/>
              <a:t>://azure.microsoft.com/en-us/pricing/details/application-insights/</a:t>
            </a:r>
          </a:p>
        </p:txBody>
      </p:sp>
    </p:spTree>
    <p:extLst>
      <p:ext uri="{BB962C8B-B14F-4D97-AF65-F5344CB8AC3E}">
        <p14:creationId xmlns:p14="http://schemas.microsoft.com/office/powerpoint/2010/main" val="32180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88496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66" y="1840042"/>
            <a:ext cx="9567409" cy="4409440"/>
          </a:xfrm>
        </p:spPr>
        <p:txBody>
          <a:bodyPr>
            <a:normAutofit/>
          </a:bodyPr>
          <a:lstStyle/>
          <a:p>
            <a:r>
              <a:rPr lang="en-CA" sz="2600" dirty="0" smtClean="0"/>
              <a:t>Get started with Application Insights for Azure Preview:</a:t>
            </a:r>
          </a:p>
          <a:p>
            <a:pPr lvl="1"/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bit.ly/1D1eUet</a:t>
            </a:r>
            <a:endParaRPr lang="en-US" sz="2200" dirty="0" smtClean="0">
              <a:hlinkClick r:id="rId3"/>
            </a:endParaRPr>
          </a:p>
          <a:p>
            <a:pPr lvl="1"/>
            <a:r>
              <a:rPr lang="en-US" sz="2200" dirty="0" smtClean="0">
                <a:hlinkClick r:id="rId3"/>
              </a:rPr>
              <a:t>http://bit.ly/1y4lZZH</a:t>
            </a:r>
            <a:endParaRPr lang="en-US" sz="2200" dirty="0" smtClean="0"/>
          </a:p>
          <a:p>
            <a:r>
              <a:rPr lang="en-CA" sz="2600" dirty="0" smtClean="0"/>
              <a:t>Get a free Microsoft Azure trial account:</a:t>
            </a:r>
          </a:p>
          <a:p>
            <a:pPr lvl="1"/>
            <a:r>
              <a:rPr lang="en-CA" sz="2200" dirty="0" smtClean="0">
                <a:hlinkClick r:id="rId4"/>
              </a:rPr>
              <a:t>azure.microsoft.com</a:t>
            </a:r>
            <a:endParaRPr lang="en-CA" sz="2200" dirty="0" smtClean="0"/>
          </a:p>
          <a:p>
            <a:r>
              <a:rPr lang="en-CA" sz="2600" dirty="0" smtClean="0"/>
              <a:t>Slides:</a:t>
            </a:r>
          </a:p>
          <a:p>
            <a:pPr lvl="1"/>
            <a:r>
              <a:rPr lang="en-CA" sz="2200" dirty="0" smtClean="0">
                <a:hlinkClick r:id="rId5" action="ppaction://hlinkfile"/>
              </a:rPr>
              <a:t>slideshare.net/KenCenerelli</a:t>
            </a:r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39808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 Overview</a:t>
            </a:r>
          </a:p>
          <a:p>
            <a:r>
              <a:rPr lang="en-CA" dirty="0" smtClean="0"/>
              <a:t>2. How to get </a:t>
            </a:r>
            <a:r>
              <a:rPr lang="en-CA" dirty="0" smtClean="0"/>
              <a:t>data </a:t>
            </a:r>
            <a:r>
              <a:rPr lang="en-CA" dirty="0" smtClean="0"/>
              <a:t>in</a:t>
            </a:r>
          </a:p>
          <a:p>
            <a:r>
              <a:rPr lang="en-CA" dirty="0" smtClean="0"/>
              <a:t>3. How to work with </a:t>
            </a:r>
            <a:r>
              <a:rPr lang="en-CA" dirty="0" smtClean="0"/>
              <a:t>data</a:t>
            </a:r>
            <a:endParaRPr lang="en-CA" dirty="0" smtClean="0"/>
          </a:p>
          <a:p>
            <a:r>
              <a:rPr lang="en-CA" dirty="0" smtClean="0"/>
              <a:t>4. How to get data 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5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37408" cy="4195481"/>
          </a:xfrm>
        </p:spPr>
        <p:txBody>
          <a:bodyPr/>
          <a:lstStyle/>
          <a:p>
            <a:r>
              <a:rPr lang="en-CA" dirty="0"/>
              <a:t>Please fill out your surveys!</a:t>
            </a:r>
          </a:p>
          <a:p>
            <a:pPr lvl="1"/>
            <a:r>
              <a:rPr lang="en-CA" dirty="0"/>
              <a:t>Building </a:t>
            </a:r>
            <a:r>
              <a:rPr lang="en-CA" dirty="0" smtClean="0"/>
              <a:t>high performance software </a:t>
            </a:r>
            <a:r>
              <a:rPr lang="en-CA" dirty="0"/>
              <a:t>with Microsoft Application Insights</a:t>
            </a:r>
          </a:p>
          <a:p>
            <a:r>
              <a:rPr lang="en-US" dirty="0" smtClean="0"/>
              <a:t>Contact </a:t>
            </a:r>
            <a:r>
              <a:rPr lang="en-US" dirty="0"/>
              <a:t>Details:</a:t>
            </a:r>
          </a:p>
          <a:p>
            <a:pPr lvl="1"/>
            <a:r>
              <a:rPr lang="en-US" dirty="0"/>
              <a:t>@KenCenerelli</a:t>
            </a:r>
          </a:p>
          <a:p>
            <a:pPr lvl="1"/>
            <a:r>
              <a:rPr lang="en-US" dirty="0" smtClean="0"/>
              <a:t>Ken_Cenerelli@Outlook.com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What is it?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087168" cy="4195481"/>
          </a:xfrm>
        </p:spPr>
        <p:txBody>
          <a:bodyPr/>
          <a:lstStyle/>
          <a:p>
            <a:r>
              <a:rPr lang="en-CA" sz="2400" dirty="0"/>
              <a:t>Application Insights </a:t>
            </a:r>
            <a:r>
              <a:rPr lang="en-CA" dirty="0"/>
              <a:t>offers availability </a:t>
            </a:r>
            <a:r>
              <a:rPr lang="en-CA" dirty="0" smtClean="0"/>
              <a:t>monitoring for </a:t>
            </a:r>
            <a:r>
              <a:rPr lang="en-CA" sz="2400" dirty="0"/>
              <a:t>your deployed </a:t>
            </a:r>
            <a:r>
              <a:rPr lang="en-CA" sz="2400" dirty="0" smtClean="0"/>
              <a:t>live applications</a:t>
            </a:r>
          </a:p>
          <a:p>
            <a:r>
              <a:rPr lang="en-CA" sz="2400" dirty="0" smtClean="0"/>
              <a:t>What it allows you to do:</a:t>
            </a:r>
          </a:p>
          <a:p>
            <a:pPr lvl="1"/>
            <a:r>
              <a:rPr lang="en-CA" dirty="0"/>
              <a:t>Understand what your users are doing with your </a:t>
            </a:r>
            <a:r>
              <a:rPr lang="en-CA" dirty="0" smtClean="0"/>
              <a:t>apps</a:t>
            </a:r>
            <a:endParaRPr lang="en-CA" sz="2000" dirty="0" smtClean="0"/>
          </a:p>
          <a:p>
            <a:pPr lvl="1"/>
            <a:r>
              <a:rPr lang="en-CA" sz="2000" dirty="0" smtClean="0"/>
              <a:t>Detect issues faster (dashboards, alerts)</a:t>
            </a:r>
          </a:p>
          <a:p>
            <a:pPr lvl="1"/>
            <a:r>
              <a:rPr lang="en-CA" sz="2000" dirty="0" smtClean="0"/>
              <a:t>Solve the right problems</a:t>
            </a:r>
          </a:p>
          <a:p>
            <a:pPr lvl="1"/>
            <a:r>
              <a:rPr lang="en-CA" sz="2000" dirty="0" smtClean="0"/>
              <a:t>Continuously </a:t>
            </a:r>
            <a:r>
              <a:rPr lang="en-CA" sz="2000" dirty="0"/>
              <a:t>improve your </a:t>
            </a:r>
            <a:r>
              <a:rPr lang="en-CA" sz="2000" dirty="0" smtClean="0"/>
              <a:t>applications</a:t>
            </a:r>
          </a:p>
          <a:p>
            <a:pPr lvl="1"/>
            <a:r>
              <a:rPr lang="en-CA" dirty="0"/>
              <a:t>Make telemetry data an integral part of your development </a:t>
            </a:r>
            <a:r>
              <a:rPr lang="en-CA" dirty="0" smtClean="0"/>
              <a:t>cycle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42757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461"/>
          </a:xfrm>
        </p:spPr>
        <p:txBody>
          <a:bodyPr/>
          <a:lstStyle/>
          <a:p>
            <a:r>
              <a:rPr lang="en-CA" sz="6000" dirty="0" smtClean="0"/>
              <a:t>Where can you use it?</a:t>
            </a:r>
            <a:endParaRPr lang="en-CA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2463" y="1526528"/>
            <a:ext cx="2946866" cy="576262"/>
          </a:xfrm>
        </p:spPr>
        <p:txBody>
          <a:bodyPr/>
          <a:lstStyle/>
          <a:p>
            <a:r>
              <a:rPr lang="en-CA" dirty="0" smtClean="0"/>
              <a:t>Languages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>
          <a:xfrm>
            <a:off x="652463" y="2300140"/>
            <a:ext cx="2927350" cy="41824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C#|VB (.</a:t>
            </a:r>
            <a:r>
              <a:rPr lang="en-CA" dirty="0" smtClean="0"/>
              <a:t>NET &amp; ASP.NET)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C#|</a:t>
            </a:r>
            <a:r>
              <a:rPr lang="en-CA" dirty="0" smtClean="0"/>
              <a:t>VB</a:t>
            </a:r>
            <a:r>
              <a:rPr lang="en-CA" dirty="0"/>
              <a:t>|</a:t>
            </a:r>
            <a:r>
              <a:rPr lang="en-CA" dirty="0" smtClean="0"/>
              <a:t>C++ </a:t>
            </a:r>
            <a:r>
              <a:rPr lang="en-CA" dirty="0"/>
              <a:t>(Windows 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Java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JavaScript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Objective-C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Ruby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03175" y="1526528"/>
            <a:ext cx="2936241" cy="576262"/>
          </a:xfrm>
        </p:spPr>
        <p:txBody>
          <a:bodyPr/>
          <a:lstStyle/>
          <a:p>
            <a:r>
              <a:rPr lang="en-CA" dirty="0"/>
              <a:t>Platforms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>
          <a:xfrm>
            <a:off x="3873106" y="2300140"/>
            <a:ext cx="2946794" cy="4289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Android, iOS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Azure web apps and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Azure Cloud Services </a:t>
            </a:r>
            <a:r>
              <a:rPr lang="en-CA" dirty="0" smtClean="0"/>
              <a:t>– for both </a:t>
            </a:r>
            <a:r>
              <a:rPr lang="en-CA" dirty="0"/>
              <a:t>web </a:t>
            </a:r>
            <a:r>
              <a:rPr lang="en-CA" dirty="0" smtClean="0"/>
              <a:t>&amp; worker </a:t>
            </a:r>
            <a:r>
              <a:rPr lang="en-CA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Drupal</a:t>
            </a:r>
            <a:r>
              <a:rPr lang="en-CA" dirty="0"/>
              <a:t>, Joomla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J2EE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OSX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SharePoint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Windows desktop applications &amp;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WordPress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44216" y="1526528"/>
            <a:ext cx="3301345" cy="576262"/>
          </a:xfrm>
        </p:spPr>
        <p:txBody>
          <a:bodyPr/>
          <a:lstStyle/>
          <a:p>
            <a:r>
              <a:rPr lang="en-CA" dirty="0"/>
              <a:t>Logging frameworks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>
          <a:xfrm>
            <a:off x="7124700" y="2300140"/>
            <a:ext cx="2932113" cy="41824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Log4Net, NLog, or System.Diagnostics.Trace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Java, Log4J, or Logback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Semantic </a:t>
            </a:r>
            <a:r>
              <a:rPr lang="en-CA" dirty="0" smtClean="0"/>
              <a:t>Logging</a:t>
            </a:r>
            <a:r>
              <a:rPr lang="en-CA" dirty="0"/>
              <a:t> – </a:t>
            </a:r>
            <a:r>
              <a:rPr lang="en-CA" dirty="0" smtClean="0"/>
              <a:t>integrates </a:t>
            </a:r>
            <a:r>
              <a:rPr lang="en-CA" dirty="0"/>
              <a:t>with Semantic Logging Application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Cloud-based load testing</a:t>
            </a:r>
          </a:p>
        </p:txBody>
      </p:sp>
    </p:spTree>
    <p:extLst>
      <p:ext uri="{BB962C8B-B14F-4D97-AF65-F5344CB8AC3E}">
        <p14:creationId xmlns:p14="http://schemas.microsoft.com/office/powerpoint/2010/main" val="18946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518424" cy="4395151"/>
          </a:xfrm>
        </p:spPr>
        <p:txBody>
          <a:bodyPr>
            <a:normAutofit/>
          </a:bodyPr>
          <a:lstStyle/>
          <a:p>
            <a:r>
              <a:rPr lang="en-US" dirty="0" smtClean="0"/>
              <a:t>Launched in November 2013 as part of Visual Studio Online</a:t>
            </a:r>
          </a:p>
          <a:p>
            <a:r>
              <a:rPr lang="en-US" dirty="0" smtClean="0"/>
              <a:t>Derived from Microsoft's System Center Operations Manager (SCOM) 2012</a:t>
            </a:r>
          </a:p>
          <a:p>
            <a:r>
              <a:rPr lang="en-CA" dirty="0" smtClean="0"/>
              <a:t>Managed from the cloud</a:t>
            </a:r>
          </a:p>
          <a:p>
            <a:pPr lvl="1"/>
            <a:r>
              <a:rPr lang="en-CA" dirty="0" smtClean="0"/>
              <a:t>No desktop </a:t>
            </a:r>
            <a:r>
              <a:rPr lang="en-CA" dirty="0"/>
              <a:t>client or </a:t>
            </a:r>
            <a:r>
              <a:rPr lang="en-CA" dirty="0" smtClean="0"/>
              <a:t>local storage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4276"/>
            <a:ext cx="8946541" cy="4901938"/>
          </a:xfrm>
        </p:spPr>
        <p:txBody>
          <a:bodyPr>
            <a:normAutofit/>
          </a:bodyPr>
          <a:lstStyle/>
          <a:p>
            <a:r>
              <a:rPr lang="en-CA" dirty="0" smtClean="0"/>
              <a:t>Application </a:t>
            </a:r>
            <a:r>
              <a:rPr lang="en-CA" dirty="0"/>
              <a:t>Insights for Visual Studio </a:t>
            </a:r>
            <a:r>
              <a:rPr lang="en-CA" dirty="0" smtClean="0"/>
              <a:t>Online (Old)</a:t>
            </a:r>
          </a:p>
          <a:p>
            <a:pPr lvl="1"/>
            <a:r>
              <a:rPr lang="en-CA" dirty="0" smtClean="0"/>
              <a:t>No </a:t>
            </a:r>
            <a:r>
              <a:rPr lang="en-CA" dirty="0"/>
              <a:t>new </a:t>
            </a:r>
            <a:r>
              <a:rPr lang="en-CA" dirty="0" smtClean="0"/>
              <a:t>development</a:t>
            </a:r>
          </a:p>
          <a:p>
            <a:pPr lvl="1"/>
            <a:r>
              <a:rPr lang="en-CA" dirty="0" smtClean="0"/>
              <a:t>Closed to new users mid-February and shuttered mid-2015</a:t>
            </a:r>
          </a:p>
          <a:p>
            <a:pPr lvl="1"/>
            <a:r>
              <a:rPr lang="en-CA" dirty="0"/>
              <a:t>Uses the 1.x version of Application Insights SDK</a:t>
            </a:r>
          </a:p>
          <a:p>
            <a:pPr lvl="1"/>
            <a:endParaRPr lang="en-CA" dirty="0"/>
          </a:p>
          <a:p>
            <a:r>
              <a:rPr lang="en-CA" dirty="0"/>
              <a:t>Visual Studio Application </a:t>
            </a:r>
            <a:r>
              <a:rPr lang="en-CA" dirty="0" smtClean="0"/>
              <a:t>Insights (</a:t>
            </a:r>
            <a:r>
              <a:rPr lang="en-CA" dirty="0"/>
              <a:t>New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New features added continuously</a:t>
            </a:r>
          </a:p>
          <a:p>
            <a:pPr lvl="1"/>
            <a:r>
              <a:rPr lang="en-CA" dirty="0" smtClean="0"/>
              <a:t>Need an Azure subscription</a:t>
            </a:r>
          </a:p>
          <a:p>
            <a:pPr lvl="1"/>
            <a:r>
              <a:rPr lang="en-CA" dirty="0" smtClean="0"/>
              <a:t>Visual </a:t>
            </a:r>
            <a:r>
              <a:rPr lang="en-CA" dirty="0"/>
              <a:t>Studio 2013 Update 3 or </a:t>
            </a:r>
            <a:r>
              <a:rPr lang="en-CA" dirty="0" smtClean="0"/>
              <a:t>greater with </a:t>
            </a:r>
            <a:r>
              <a:rPr lang="en-CA" dirty="0"/>
              <a:t>2.x version of Application </a:t>
            </a:r>
            <a:r>
              <a:rPr lang="en-CA" dirty="0" smtClean="0"/>
              <a:t>Insights SDK</a:t>
            </a:r>
          </a:p>
          <a:p>
            <a:pPr lvl="1"/>
            <a:r>
              <a:rPr lang="en-CA" dirty="0" smtClean="0"/>
              <a:t>Visual Studio 2015 has it baked in</a:t>
            </a:r>
          </a:p>
        </p:txBody>
      </p:sp>
    </p:spTree>
    <p:extLst>
      <p:ext uri="{BB962C8B-B14F-4D97-AF65-F5344CB8AC3E}">
        <p14:creationId xmlns:p14="http://schemas.microsoft.com/office/powerpoint/2010/main" val="32902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183"/>
            <a:ext cx="12192001" cy="1065679"/>
          </a:xfrm>
        </p:spPr>
        <p:txBody>
          <a:bodyPr/>
          <a:lstStyle/>
          <a:p>
            <a:r>
              <a:rPr lang="en-CA" dirty="0"/>
              <a:t>Visual Studio Application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77439"/>
            <a:ext cx="8946541" cy="4370962"/>
          </a:xfrm>
        </p:spPr>
        <p:txBody>
          <a:bodyPr/>
          <a:lstStyle/>
          <a:p>
            <a:r>
              <a:rPr lang="en-US" dirty="0" smtClean="0"/>
              <a:t>Launched in Fall 2014</a:t>
            </a:r>
          </a:p>
          <a:p>
            <a:r>
              <a:rPr lang="en-US" dirty="0" smtClean="0"/>
              <a:t>Still in Preview</a:t>
            </a:r>
          </a:p>
          <a:p>
            <a:r>
              <a:rPr lang="en-US" dirty="0"/>
              <a:t>Available through </a:t>
            </a:r>
            <a:r>
              <a:rPr lang="en-US" dirty="0" smtClean="0"/>
              <a:t>Azure </a:t>
            </a:r>
            <a:r>
              <a:rPr lang="en-US" dirty="0"/>
              <a:t>Preview </a:t>
            </a:r>
            <a:r>
              <a:rPr lang="en-US" dirty="0" smtClean="0"/>
              <a:t>Portal</a:t>
            </a:r>
          </a:p>
          <a:p>
            <a:r>
              <a:rPr lang="en-CA" dirty="0"/>
              <a:t>Need an </a:t>
            </a:r>
            <a:r>
              <a:rPr lang="en-CA" dirty="0" smtClean="0"/>
              <a:t>Azure account</a:t>
            </a:r>
            <a:endParaRPr lang="en-CA" dirty="0"/>
          </a:p>
          <a:p>
            <a:pPr lvl="1"/>
            <a:r>
              <a:rPr lang="en-CA" dirty="0"/>
              <a:t>Works with the free </a:t>
            </a:r>
            <a:r>
              <a:rPr lang="en-CA" dirty="0" smtClean="0"/>
              <a:t>trial</a:t>
            </a:r>
          </a:p>
          <a:p>
            <a:r>
              <a:rPr lang="en-CA" dirty="0" smtClean="0"/>
              <a:t>Performance overhead?</a:t>
            </a:r>
          </a:p>
          <a:p>
            <a:pPr lvl="1"/>
            <a:r>
              <a:rPr lang="en-CA" dirty="0" smtClean="0"/>
              <a:t>Very small</a:t>
            </a:r>
          </a:p>
          <a:p>
            <a:pPr lvl="1"/>
            <a:r>
              <a:rPr lang="en-CA" dirty="0" smtClean="0"/>
              <a:t>Calls are non-blocking</a:t>
            </a:r>
            <a:r>
              <a:rPr lang="en-CA" dirty="0"/>
              <a:t>, </a:t>
            </a:r>
            <a:r>
              <a:rPr lang="en-CA" dirty="0" smtClean="0"/>
              <a:t>batched, </a:t>
            </a:r>
            <a:r>
              <a:rPr lang="en-CA" dirty="0"/>
              <a:t>and sent in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41822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30" y="452718"/>
            <a:ext cx="11751013" cy="1400530"/>
          </a:xfrm>
        </p:spPr>
        <p:txBody>
          <a:bodyPr/>
          <a:lstStyle/>
          <a:p>
            <a:r>
              <a:rPr lang="en-US" dirty="0" smtClean="0"/>
              <a:t>360° view of any app or service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07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</a:p>
          <a:p>
            <a:pPr algn="ctr"/>
            <a:endParaRPr lang="sv-SE" sz="20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4345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126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 apps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sv-SE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564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  <a:p>
            <a:pPr algn="ctr"/>
            <a:endParaRPr lang="sv-SE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783" y="2505493"/>
            <a:ext cx="1646061" cy="142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</a:p>
          <a:p>
            <a:pPr algn="ctr"/>
            <a:endParaRPr lang="sv-SE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sv-S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907" y="4147286"/>
            <a:ext cx="8634733" cy="582081"/>
          </a:xfrm>
          <a:prstGeom prst="rect">
            <a:avLst/>
          </a:prstGeom>
          <a:solidFill>
            <a:srgbClr val="F5A408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sv-SE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sv-S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1927</Words>
  <Application>Microsoft Office PowerPoint</Application>
  <PresentationFormat>Widescreen</PresentationFormat>
  <Paragraphs>372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Segoe UI</vt:lpstr>
      <vt:lpstr>Wingdings</vt:lpstr>
      <vt:lpstr>Wingdings 3</vt:lpstr>
      <vt:lpstr>Ion</vt:lpstr>
      <vt:lpstr>Office Theme</vt:lpstr>
      <vt:lpstr>Building high performance software with Microsoft Application Insights </vt:lpstr>
      <vt:lpstr>About Me</vt:lpstr>
      <vt:lpstr>Agenda</vt:lpstr>
      <vt:lpstr>What is it?</vt:lpstr>
      <vt:lpstr>Where can you use it?</vt:lpstr>
      <vt:lpstr>Background</vt:lpstr>
      <vt:lpstr>Two Versions</vt:lpstr>
      <vt:lpstr>Visual Studio Application Insights</vt:lpstr>
      <vt:lpstr>360° view of any app or service</vt:lpstr>
      <vt:lpstr>Demo </vt:lpstr>
      <vt:lpstr>ASP.NET apps</vt:lpstr>
      <vt:lpstr>Demo </vt:lpstr>
      <vt:lpstr>Win Apps</vt:lpstr>
      <vt:lpstr>Windows Apps</vt:lpstr>
      <vt:lpstr>Web Apps</vt:lpstr>
      <vt:lpstr>Web Applications</vt:lpstr>
      <vt:lpstr>IIS</vt:lpstr>
      <vt:lpstr>Status Monitor</vt:lpstr>
      <vt:lpstr>Web Tests</vt:lpstr>
      <vt:lpstr>Availability Monitoring with Web Tests</vt:lpstr>
      <vt:lpstr>Demo</vt:lpstr>
      <vt:lpstr>Detect &amp; Diagnose</vt:lpstr>
      <vt:lpstr>Demo</vt:lpstr>
      <vt:lpstr>Custom Telemetry &amp; Alerts</vt:lpstr>
      <vt:lpstr>Demo</vt:lpstr>
      <vt:lpstr>Telemetry Export</vt:lpstr>
      <vt:lpstr>Export Options</vt:lpstr>
      <vt:lpstr>Pricing (USD)</vt:lpstr>
      <vt:lpstr>Resources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Cenerelli</dc:creator>
  <cp:lastModifiedBy>Ken Cenerelli</cp:lastModifiedBy>
  <cp:revision>191</cp:revision>
  <dcterms:created xsi:type="dcterms:W3CDTF">2014-12-30T19:18:03Z</dcterms:created>
  <dcterms:modified xsi:type="dcterms:W3CDTF">2015-10-22T01:58:55Z</dcterms:modified>
</cp:coreProperties>
</file>