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89" r:id="rId3"/>
    <p:sldId id="278" r:id="rId4"/>
    <p:sldId id="279" r:id="rId5"/>
    <p:sldId id="291" r:id="rId6"/>
    <p:sldId id="292" r:id="rId7"/>
    <p:sldId id="293" r:id="rId8"/>
    <p:sldId id="295" r:id="rId9"/>
    <p:sldId id="296" r:id="rId10"/>
    <p:sldId id="297" r:id="rId11"/>
    <p:sldId id="282" r:id="rId12"/>
    <p:sldId id="280" r:id="rId13"/>
    <p:sldId id="281" r:id="rId14"/>
    <p:sldId id="283" r:id="rId15"/>
    <p:sldId id="286" r:id="rId16"/>
    <p:sldId id="284" r:id="rId17"/>
    <p:sldId id="290" r:id="rId18"/>
    <p:sldId id="285" r:id="rId19"/>
    <p:sldId id="287" r:id="rId20"/>
    <p:sldId id="294" r:id="rId21"/>
    <p:sldId id="298" r:id="rId22"/>
    <p:sldId id="299" r:id="rId23"/>
    <p:sldId id="300" r:id="rId24"/>
    <p:sldId id="301" r:id="rId25"/>
    <p:sldId id="333" r:id="rId26"/>
    <p:sldId id="334" r:id="rId27"/>
    <p:sldId id="335" r:id="rId28"/>
    <p:sldId id="336" r:id="rId29"/>
    <p:sldId id="337" r:id="rId30"/>
    <p:sldId id="277" r:id="rId31"/>
    <p:sldId id="302" r:id="rId32"/>
    <p:sldId id="303" r:id="rId33"/>
    <p:sldId id="332" r:id="rId34"/>
    <p:sldId id="304" r:id="rId35"/>
    <p:sldId id="338" r:id="rId36"/>
    <p:sldId id="305" r:id="rId37"/>
    <p:sldId id="306" r:id="rId38"/>
    <p:sldId id="307" r:id="rId39"/>
    <p:sldId id="308" r:id="rId40"/>
    <p:sldId id="309" r:id="rId41"/>
    <p:sldId id="310" r:id="rId42"/>
    <p:sldId id="311" r:id="rId43"/>
    <p:sldId id="312" r:id="rId44"/>
    <p:sldId id="313" r:id="rId45"/>
    <p:sldId id="314" r:id="rId46"/>
    <p:sldId id="317" r:id="rId47"/>
    <p:sldId id="318" r:id="rId48"/>
    <p:sldId id="315" r:id="rId49"/>
    <p:sldId id="316" r:id="rId50"/>
    <p:sldId id="321" r:id="rId51"/>
    <p:sldId id="322" r:id="rId52"/>
    <p:sldId id="323" r:id="rId53"/>
    <p:sldId id="325" r:id="rId54"/>
    <p:sldId id="324" r:id="rId55"/>
    <p:sldId id="326" r:id="rId56"/>
    <p:sldId id="328" r:id="rId57"/>
    <p:sldId id="329" r:id="rId58"/>
    <p:sldId id="327" r:id="rId59"/>
    <p:sldId id="330" r:id="rId60"/>
    <p:sldId id="319" r:id="rId61"/>
    <p:sldId id="320" r:id="rId62"/>
    <p:sldId id="275" r:id="rId63"/>
  </p:sldIdLst>
  <p:sldSz cx="13004800" cy="9753600"/>
  <p:notesSz cx="6858000" cy="9144000"/>
  <p:defaultTextStyle>
    <a:lvl1pPr algn="ctr" defTabSz="584200">
      <a:defRPr sz="3600">
        <a:solidFill>
          <a:srgbClr val="FFFFFF"/>
        </a:solidFill>
        <a:latin typeface="Helvetica Light"/>
        <a:ea typeface="Helvetica Light"/>
        <a:cs typeface="Helvetica Light"/>
        <a:sym typeface="Helvetica Light"/>
      </a:defRPr>
    </a:lvl1pPr>
    <a:lvl2pPr indent="228600" algn="ctr" defTabSz="584200">
      <a:defRPr sz="3600">
        <a:solidFill>
          <a:srgbClr val="FFFFFF"/>
        </a:solidFill>
        <a:latin typeface="Helvetica Light"/>
        <a:ea typeface="Helvetica Light"/>
        <a:cs typeface="Helvetica Light"/>
        <a:sym typeface="Helvetica Light"/>
      </a:defRPr>
    </a:lvl2pPr>
    <a:lvl3pPr indent="457200" algn="ctr" defTabSz="584200">
      <a:defRPr sz="3600">
        <a:solidFill>
          <a:srgbClr val="FFFFFF"/>
        </a:solidFill>
        <a:latin typeface="Helvetica Light"/>
        <a:ea typeface="Helvetica Light"/>
        <a:cs typeface="Helvetica Light"/>
        <a:sym typeface="Helvetica Light"/>
      </a:defRPr>
    </a:lvl3pPr>
    <a:lvl4pPr indent="685800" algn="ctr" defTabSz="584200">
      <a:defRPr sz="3600">
        <a:solidFill>
          <a:srgbClr val="FFFFFF"/>
        </a:solidFill>
        <a:latin typeface="Helvetica Light"/>
        <a:ea typeface="Helvetica Light"/>
        <a:cs typeface="Helvetica Light"/>
        <a:sym typeface="Helvetica Light"/>
      </a:defRPr>
    </a:lvl4pPr>
    <a:lvl5pPr indent="914400" algn="ctr" defTabSz="584200">
      <a:defRPr sz="3600">
        <a:solidFill>
          <a:srgbClr val="FFFFFF"/>
        </a:solidFill>
        <a:latin typeface="Helvetica Light"/>
        <a:ea typeface="Helvetica Light"/>
        <a:cs typeface="Helvetica Light"/>
        <a:sym typeface="Helvetica Light"/>
      </a:defRPr>
    </a:lvl5pPr>
    <a:lvl6pPr indent="1143000" algn="ctr" defTabSz="584200">
      <a:defRPr sz="3600">
        <a:solidFill>
          <a:srgbClr val="FFFFFF"/>
        </a:solidFill>
        <a:latin typeface="Helvetica Light"/>
        <a:ea typeface="Helvetica Light"/>
        <a:cs typeface="Helvetica Light"/>
        <a:sym typeface="Helvetica Light"/>
      </a:defRPr>
    </a:lvl6pPr>
    <a:lvl7pPr indent="1371600" algn="ctr" defTabSz="584200">
      <a:defRPr sz="3600">
        <a:solidFill>
          <a:srgbClr val="FFFFFF"/>
        </a:solidFill>
        <a:latin typeface="Helvetica Light"/>
        <a:ea typeface="Helvetica Light"/>
        <a:cs typeface="Helvetica Light"/>
        <a:sym typeface="Helvetica Light"/>
      </a:defRPr>
    </a:lvl7pPr>
    <a:lvl8pPr indent="1600200" algn="ctr" defTabSz="584200">
      <a:defRPr sz="3600">
        <a:solidFill>
          <a:srgbClr val="FFFFFF"/>
        </a:solidFill>
        <a:latin typeface="Helvetica Light"/>
        <a:ea typeface="Helvetica Light"/>
        <a:cs typeface="Helvetica Light"/>
        <a:sym typeface="Helvetica Light"/>
      </a:defRPr>
    </a:lvl8pPr>
    <a:lvl9pPr indent="1828800" algn="ctr" defTabSz="584200">
      <a:defRPr sz="3600">
        <a:solidFill>
          <a:srgbClr val="FFFFFF"/>
        </a:solidFill>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A88CB"/>
    <a:srgbClr val="162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24"/>
  </p:normalViewPr>
  <p:slideViewPr>
    <p:cSldViewPr snapToGrid="0" snapToObjects="1" showGuides="1">
      <p:cViewPr varScale="1">
        <p:scale>
          <a:sx n="64" d="100"/>
          <a:sy n="64" d="100"/>
        </p:scale>
        <p:origin x="968" y="4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31053834"/>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000000"/>
        </a:solidFill>
        <a:effectLst/>
      </p:bgPr>
    </p:bg>
    <p:spTree>
      <p:nvGrpSpPr>
        <p:cNvPr id="1" name=""/>
        <p:cNvGrpSpPr/>
        <p:nvPr/>
      </p:nvGrpSpPr>
      <p:grpSpPr>
        <a:xfrm>
          <a:off x="0" y="0"/>
          <a:ext cx="0" cy="0"/>
          <a:chOff x="0" y="0"/>
          <a:chExt cx="0" cy="0"/>
        </a:xfrm>
      </p:grpSpPr>
      <p:pic>
        <p:nvPicPr>
          <p:cNvPr id="8" name="image2.jpeg" descr="Cardinal_Solutions-1602.jpg"/>
          <p:cNvPicPr/>
          <p:nvPr/>
        </p:nvPicPr>
        <p:blipFill>
          <a:blip r:embed="rId2">
            <a:extLst/>
          </a:blip>
          <a:srcRect t="7813" b="7812"/>
          <a:stretch>
            <a:fillRect/>
          </a:stretch>
        </p:blipFill>
        <p:spPr>
          <a:xfrm>
            <a:off x="0" y="0"/>
            <a:ext cx="13134011" cy="9850510"/>
          </a:xfrm>
          <a:prstGeom prst="rect">
            <a:avLst/>
          </a:prstGeom>
          <a:ln w="12700">
            <a:miter lim="400000"/>
          </a:ln>
        </p:spPr>
      </p:pic>
      <p:sp>
        <p:nvSpPr>
          <p:cNvPr id="9" name="Shape 9"/>
          <p:cNvSpPr/>
          <p:nvPr/>
        </p:nvSpPr>
        <p:spPr>
          <a:xfrm>
            <a:off x="85" y="6121482"/>
            <a:ext cx="13134012" cy="1532302"/>
          </a:xfrm>
          <a:prstGeom prst="rect">
            <a:avLst/>
          </a:prstGeom>
          <a:solidFill>
            <a:srgbClr val="FFFFFF"/>
          </a:solidFill>
          <a:ln w="12700">
            <a:miter lim="400000"/>
          </a:ln>
        </p:spPr>
        <p:txBody>
          <a:bodyPr lIns="45719" rIns="45719" anchor="ctr"/>
          <a:lstStyle/>
          <a:p>
            <a:pPr lvl="0" algn="l" defTabSz="914400">
              <a:spcBef>
                <a:spcPts val="300"/>
              </a:spcBef>
              <a:defRPr sz="800">
                <a:solidFill>
                  <a:srgbClr val="162953"/>
                </a:solidFill>
                <a:latin typeface="Alegreya Sans"/>
                <a:ea typeface="Alegreya Sans"/>
                <a:cs typeface="Alegreya Sans"/>
                <a:sym typeface="Alegreya Sans"/>
              </a:defRPr>
            </a:pPr>
            <a:endParaRPr/>
          </a:p>
        </p:txBody>
      </p:sp>
      <p:sp>
        <p:nvSpPr>
          <p:cNvPr id="10" name="Shape 10"/>
          <p:cNvSpPr/>
          <p:nvPr/>
        </p:nvSpPr>
        <p:spPr>
          <a:xfrm>
            <a:off x="0" y="4596904"/>
            <a:ext cx="13134011" cy="1532302"/>
          </a:xfrm>
          <a:prstGeom prst="rect">
            <a:avLst/>
          </a:prstGeom>
          <a:solidFill>
            <a:srgbClr val="048BE6">
              <a:alpha val="85000"/>
            </a:srgbClr>
          </a:solidFill>
          <a:ln w="12700">
            <a:miter lim="400000"/>
          </a:ln>
        </p:spPr>
        <p:txBody>
          <a:bodyPr lIns="45719" rIns="45719" anchor="ctr"/>
          <a:lstStyle/>
          <a:p>
            <a:pPr lvl="0" algn="l" defTabSz="914400">
              <a:spcBef>
                <a:spcPts val="300"/>
              </a:spcBef>
              <a:defRPr sz="800">
                <a:latin typeface="Alegreya Sans"/>
                <a:ea typeface="Alegreya Sans"/>
                <a:cs typeface="Alegreya Sans"/>
                <a:sym typeface="Alegreya Sans"/>
              </a:defRPr>
            </a:pPr>
            <a:endParaRPr/>
          </a:p>
        </p:txBody>
      </p:sp>
      <p:pic>
        <p:nvPicPr>
          <p:cNvPr id="11" name="image3.png" descr="logo_wht.png"/>
          <p:cNvPicPr/>
          <p:nvPr/>
        </p:nvPicPr>
        <p:blipFill>
          <a:blip r:embed="rId3">
            <a:extLst/>
          </a:blip>
          <a:stretch>
            <a:fillRect/>
          </a:stretch>
        </p:blipFill>
        <p:spPr>
          <a:xfrm>
            <a:off x="1016000" y="5156854"/>
            <a:ext cx="2345359" cy="656702"/>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in slide">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cap="none">
                <a:solidFill>
                  <a:srgbClr val="000000"/>
                </a:solidFill>
              </a:defRPr>
            </a:pPr>
            <a:r>
              <a:rPr sz="9000" cap="all">
                <a:solidFill>
                  <a:srgbClr val="162953"/>
                </a:solidFill>
              </a:rPr>
              <a:t>Title Text</a:t>
            </a:r>
          </a:p>
        </p:txBody>
      </p:sp>
      <p:sp>
        <p:nvSpPr>
          <p:cNvPr id="14" name="Shape 14"/>
          <p:cNvSpPr>
            <a:spLocks noGrp="1"/>
          </p:cNvSpPr>
          <p:nvPr>
            <p:ph type="body" idx="1"/>
          </p:nvPr>
        </p:nvSpPr>
        <p:spPr>
          <a:prstGeom prst="rect">
            <a:avLst/>
          </a:prstGeom>
        </p:spPr>
        <p:txBody>
          <a:bodyPr/>
          <a:lstStyle/>
          <a:p>
            <a:pPr lvl="0">
              <a:defRPr sz="1800">
                <a:solidFill>
                  <a:srgbClr val="000000"/>
                </a:solidFill>
              </a:defRPr>
            </a:pPr>
            <a:r>
              <a:rPr sz="5000">
                <a:solidFill>
                  <a:srgbClr val="1A88CB"/>
                </a:solidFill>
              </a:rPr>
              <a:t>Body Level One</a:t>
            </a:r>
          </a:p>
          <a:p>
            <a:pPr lvl="1">
              <a:defRPr sz="1800">
                <a:solidFill>
                  <a:srgbClr val="000000"/>
                </a:solidFill>
              </a:defRPr>
            </a:pPr>
            <a:r>
              <a:rPr sz="5000">
                <a:solidFill>
                  <a:srgbClr val="1A88CB"/>
                </a:solidFill>
              </a:rPr>
              <a:t>Body Level Two</a:t>
            </a:r>
          </a:p>
          <a:p>
            <a:pPr lvl="2">
              <a:defRPr sz="1800">
                <a:solidFill>
                  <a:srgbClr val="000000"/>
                </a:solidFill>
              </a:defRPr>
            </a:pPr>
            <a:r>
              <a:rPr sz="5000">
                <a:solidFill>
                  <a:srgbClr val="1A88CB"/>
                </a:solidFill>
              </a:rPr>
              <a:t>Body Level Three</a:t>
            </a:r>
          </a:p>
          <a:p>
            <a:pPr lvl="3">
              <a:defRPr sz="1800">
                <a:solidFill>
                  <a:srgbClr val="000000"/>
                </a:solidFill>
              </a:defRPr>
            </a:pPr>
            <a:r>
              <a:rPr sz="5000">
                <a:solidFill>
                  <a:srgbClr val="1A88CB"/>
                </a:solidFill>
              </a:rPr>
              <a:t>Body Level Four</a:t>
            </a:r>
          </a:p>
          <a:p>
            <a:pPr lvl="4">
              <a:defRPr sz="1800">
                <a:solidFill>
                  <a:srgbClr val="000000"/>
                </a:solidFill>
              </a:defRPr>
            </a:pPr>
            <a:r>
              <a:rPr sz="5000">
                <a:solidFill>
                  <a:srgbClr val="1A88CB"/>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lide with image">
    <p:spTree>
      <p:nvGrpSpPr>
        <p:cNvPr id="1" name=""/>
        <p:cNvGrpSpPr/>
        <p:nvPr/>
      </p:nvGrpSpPr>
      <p:grpSpPr>
        <a:xfrm>
          <a:off x="0" y="0"/>
          <a:ext cx="0" cy="0"/>
          <a:chOff x="0" y="0"/>
          <a:chExt cx="0" cy="0"/>
        </a:xfrm>
      </p:grpSpPr>
      <p:sp>
        <p:nvSpPr>
          <p:cNvPr id="16" name="Shape 16"/>
          <p:cNvSpPr>
            <a:spLocks noGrp="1"/>
          </p:cNvSpPr>
          <p:nvPr>
            <p:ph type="title"/>
          </p:nvPr>
        </p:nvSpPr>
        <p:spPr>
          <a:xfrm>
            <a:off x="1016000" y="402166"/>
            <a:ext cx="11666936" cy="3302001"/>
          </a:xfrm>
          <a:prstGeom prst="rect">
            <a:avLst/>
          </a:prstGeom>
        </p:spPr>
        <p:txBody>
          <a:bodyPr/>
          <a:lstStyle/>
          <a:p>
            <a:pPr lvl="0">
              <a:defRPr sz="1800" cap="none">
                <a:solidFill>
                  <a:srgbClr val="000000"/>
                </a:solidFill>
              </a:defRPr>
            </a:pPr>
            <a:r>
              <a:rPr sz="9000" cap="all">
                <a:solidFill>
                  <a:srgbClr val="162953"/>
                </a:solidFill>
              </a:rPr>
              <a:t>Title Text</a:t>
            </a:r>
          </a:p>
        </p:txBody>
      </p:sp>
      <p:sp>
        <p:nvSpPr>
          <p:cNvPr id="17" name="Shape 17"/>
          <p:cNvSpPr>
            <a:spLocks noGrp="1"/>
          </p:cNvSpPr>
          <p:nvPr>
            <p:ph type="body" idx="1"/>
          </p:nvPr>
        </p:nvSpPr>
        <p:spPr>
          <a:xfrm>
            <a:off x="1016000" y="3623733"/>
            <a:ext cx="8097971" cy="1505149"/>
          </a:xfrm>
          <a:prstGeom prst="rect">
            <a:avLst/>
          </a:prstGeom>
        </p:spPr>
        <p:txBody>
          <a:bodyPr/>
          <a:lstStyle/>
          <a:p>
            <a:pPr lvl="0">
              <a:defRPr sz="1800">
                <a:solidFill>
                  <a:srgbClr val="000000"/>
                </a:solidFill>
              </a:defRPr>
            </a:pPr>
            <a:r>
              <a:rPr sz="5000">
                <a:solidFill>
                  <a:srgbClr val="1A88CB"/>
                </a:solidFill>
              </a:rPr>
              <a:t>Body Level One</a:t>
            </a:r>
          </a:p>
          <a:p>
            <a:pPr lvl="1">
              <a:defRPr sz="1800">
                <a:solidFill>
                  <a:srgbClr val="000000"/>
                </a:solidFill>
              </a:defRPr>
            </a:pPr>
            <a:r>
              <a:rPr sz="5000">
                <a:solidFill>
                  <a:srgbClr val="1A88CB"/>
                </a:solidFill>
              </a:rPr>
              <a:t>Body Level Two</a:t>
            </a:r>
          </a:p>
          <a:p>
            <a:pPr lvl="2">
              <a:defRPr sz="1800">
                <a:solidFill>
                  <a:srgbClr val="000000"/>
                </a:solidFill>
              </a:defRPr>
            </a:pPr>
            <a:r>
              <a:rPr sz="5000">
                <a:solidFill>
                  <a:srgbClr val="1A88CB"/>
                </a:solidFill>
              </a:rPr>
              <a:t>Body Level Three</a:t>
            </a:r>
          </a:p>
          <a:p>
            <a:pPr lvl="3">
              <a:defRPr sz="1800">
                <a:solidFill>
                  <a:srgbClr val="000000"/>
                </a:solidFill>
              </a:defRPr>
            </a:pPr>
            <a:r>
              <a:rPr sz="5000">
                <a:solidFill>
                  <a:srgbClr val="1A88CB"/>
                </a:solidFill>
              </a:rPr>
              <a:t>Body Level Four</a:t>
            </a:r>
          </a:p>
          <a:p>
            <a:pPr lvl="4">
              <a:defRPr sz="1800">
                <a:solidFill>
                  <a:srgbClr val="000000"/>
                </a:solidFill>
              </a:defRPr>
            </a:pPr>
            <a:r>
              <a:rPr sz="5000">
                <a:solidFill>
                  <a:srgbClr val="1A88CB"/>
                </a:solidFill>
              </a:rPr>
              <a:t>Body Level Five</a:t>
            </a:r>
          </a:p>
        </p:txBody>
      </p:sp>
      <p:sp>
        <p:nvSpPr>
          <p:cNvPr id="18" name="Shape 18"/>
          <p:cNvSpPr/>
          <p:nvPr/>
        </p:nvSpPr>
        <p:spPr>
          <a:xfrm>
            <a:off x="-993" y="-4295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19" name="Shape 19"/>
          <p:cNvSpPr/>
          <p:nvPr/>
        </p:nvSpPr>
        <p:spPr>
          <a:xfrm>
            <a:off x="-8533" y="-429552"/>
            <a:ext cx="3103712" cy="170509"/>
          </a:xfrm>
          <a:prstGeom prst="rect">
            <a:avLst/>
          </a:prstGeom>
          <a:solidFill>
            <a:srgbClr val="F57D20"/>
          </a:solidFill>
          <a:ln w="12700">
            <a:miter lim="400000"/>
          </a:ln>
        </p:spPr>
        <p:txBody>
          <a:bodyPr lIns="0" tIns="0" rIns="0" bIns="0" anchor="ctr"/>
          <a:lstStyle/>
          <a:p>
            <a:pPr lvl="0">
              <a:defRPr sz="2600"/>
            </a:pPr>
            <a:endParaRPr/>
          </a:p>
        </p:txBody>
      </p:sp>
      <p:sp>
        <p:nvSpPr>
          <p:cNvPr id="20" name="Shape 20"/>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21" name="Shape 21"/>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22" name="Untitled-1.png"/>
          <p:cNvPicPr/>
          <p:nvPr/>
        </p:nvPicPr>
        <p:blipFill>
          <a:blip r:embed="rId2">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lide with image larger">
    <p:spTree>
      <p:nvGrpSpPr>
        <p:cNvPr id="1" name=""/>
        <p:cNvGrpSpPr/>
        <p:nvPr/>
      </p:nvGrpSpPr>
      <p:grpSpPr>
        <a:xfrm>
          <a:off x="0" y="0"/>
          <a:ext cx="0" cy="0"/>
          <a:chOff x="0" y="0"/>
          <a:chExt cx="0" cy="0"/>
        </a:xfrm>
      </p:grpSpPr>
      <p:sp>
        <p:nvSpPr>
          <p:cNvPr id="24" name="Shape 24"/>
          <p:cNvSpPr>
            <a:spLocks noGrp="1"/>
          </p:cNvSpPr>
          <p:nvPr>
            <p:ph type="title"/>
          </p:nvPr>
        </p:nvSpPr>
        <p:spPr>
          <a:xfrm>
            <a:off x="1016000" y="402166"/>
            <a:ext cx="11666936" cy="3302001"/>
          </a:xfrm>
          <a:prstGeom prst="rect">
            <a:avLst/>
          </a:prstGeom>
        </p:spPr>
        <p:txBody>
          <a:bodyPr/>
          <a:lstStyle/>
          <a:p>
            <a:pPr lvl="0">
              <a:defRPr sz="1800" cap="none">
                <a:solidFill>
                  <a:srgbClr val="000000"/>
                </a:solidFill>
              </a:defRPr>
            </a:pPr>
            <a:r>
              <a:rPr sz="9000" cap="all">
                <a:solidFill>
                  <a:srgbClr val="162953"/>
                </a:solidFill>
              </a:rPr>
              <a:t>Title Text</a:t>
            </a:r>
          </a:p>
        </p:txBody>
      </p:sp>
      <p:sp>
        <p:nvSpPr>
          <p:cNvPr id="25" name="Shape 25"/>
          <p:cNvSpPr/>
          <p:nvPr/>
        </p:nvSpPr>
        <p:spPr>
          <a:xfrm>
            <a:off x="-993" y="-4295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26" name="Shape 26"/>
          <p:cNvSpPr/>
          <p:nvPr/>
        </p:nvSpPr>
        <p:spPr>
          <a:xfrm>
            <a:off x="-8533" y="-429552"/>
            <a:ext cx="3103712" cy="170509"/>
          </a:xfrm>
          <a:prstGeom prst="rect">
            <a:avLst/>
          </a:prstGeom>
          <a:solidFill>
            <a:srgbClr val="F57D20"/>
          </a:solidFill>
          <a:ln w="12700">
            <a:miter lim="400000"/>
          </a:ln>
        </p:spPr>
        <p:txBody>
          <a:bodyPr lIns="0" tIns="0" rIns="0" bIns="0" anchor="ctr"/>
          <a:lstStyle/>
          <a:p>
            <a:pPr lvl="0">
              <a:defRPr sz="2600"/>
            </a:pPr>
            <a:endParaRPr/>
          </a:p>
        </p:txBody>
      </p:sp>
      <p:sp>
        <p:nvSpPr>
          <p:cNvPr id="27" name="Shape 27"/>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28" name="Shape 28"/>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29" name="Untitled-1.png"/>
          <p:cNvPicPr/>
          <p:nvPr/>
        </p:nvPicPr>
        <p:blipFill>
          <a:blip r:embed="rId2">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lide with image alt">
    <p:spTree>
      <p:nvGrpSpPr>
        <p:cNvPr id="1" name=""/>
        <p:cNvGrpSpPr/>
        <p:nvPr/>
      </p:nvGrpSpPr>
      <p:grpSpPr>
        <a:xfrm>
          <a:off x="0" y="0"/>
          <a:ext cx="0" cy="0"/>
          <a:chOff x="0" y="0"/>
          <a:chExt cx="0" cy="0"/>
        </a:xfrm>
      </p:grpSpPr>
      <p:sp>
        <p:nvSpPr>
          <p:cNvPr id="31" name="Shape 31"/>
          <p:cNvSpPr>
            <a:spLocks noGrp="1"/>
          </p:cNvSpPr>
          <p:nvPr>
            <p:ph type="title"/>
          </p:nvPr>
        </p:nvSpPr>
        <p:spPr>
          <a:xfrm>
            <a:off x="668931" y="402166"/>
            <a:ext cx="11666937" cy="3302001"/>
          </a:xfrm>
          <a:prstGeom prst="rect">
            <a:avLst/>
          </a:prstGeom>
        </p:spPr>
        <p:txBody>
          <a:bodyPr/>
          <a:lstStyle>
            <a:lvl1pPr>
              <a:defRPr sz="7000">
                <a:solidFill>
                  <a:srgbClr val="13E3FC"/>
                </a:solidFill>
              </a:defRPr>
            </a:lvl1pPr>
          </a:lstStyle>
          <a:p>
            <a:pPr lvl="0">
              <a:defRPr sz="1800" cap="none">
                <a:solidFill>
                  <a:srgbClr val="000000"/>
                </a:solidFill>
              </a:defRPr>
            </a:pPr>
            <a:r>
              <a:rPr sz="7000" cap="all">
                <a:solidFill>
                  <a:srgbClr val="13E3FC"/>
                </a:solidFill>
              </a:rPr>
              <a:t>Title Text</a:t>
            </a:r>
          </a:p>
        </p:txBody>
      </p:sp>
      <p:sp>
        <p:nvSpPr>
          <p:cNvPr id="32" name="Shape 32"/>
          <p:cNvSpPr>
            <a:spLocks noGrp="1"/>
          </p:cNvSpPr>
          <p:nvPr>
            <p:ph type="body" idx="1"/>
          </p:nvPr>
        </p:nvSpPr>
        <p:spPr>
          <a:xfrm>
            <a:off x="1016000" y="3623733"/>
            <a:ext cx="8097971" cy="1505149"/>
          </a:xfrm>
          <a:prstGeom prst="rect">
            <a:avLst/>
          </a:prstGeom>
        </p:spPr>
        <p:txBody>
          <a:bodyPr/>
          <a:lstStyle>
            <a:lvl1pPr>
              <a:defRPr sz="4000"/>
            </a:lvl1pPr>
            <a:lvl2pPr>
              <a:defRPr sz="4000"/>
            </a:lvl2pPr>
            <a:lvl3pPr>
              <a:defRPr sz="4000"/>
            </a:lvl3pPr>
            <a:lvl4pPr>
              <a:defRPr sz="4000"/>
            </a:lvl4pPr>
            <a:lvl5pPr>
              <a:defRPr sz="4000"/>
            </a:lvl5pPr>
          </a:lstStyle>
          <a:p>
            <a:pPr lvl="0">
              <a:defRPr sz="1800">
                <a:solidFill>
                  <a:srgbClr val="000000"/>
                </a:solidFill>
              </a:defRPr>
            </a:pPr>
            <a:r>
              <a:rPr sz="4000">
                <a:solidFill>
                  <a:srgbClr val="1A88CB"/>
                </a:solidFill>
              </a:rPr>
              <a:t>Body Level One</a:t>
            </a:r>
          </a:p>
          <a:p>
            <a:pPr lvl="1">
              <a:defRPr sz="1800">
                <a:solidFill>
                  <a:srgbClr val="000000"/>
                </a:solidFill>
              </a:defRPr>
            </a:pPr>
            <a:r>
              <a:rPr sz="4000">
                <a:solidFill>
                  <a:srgbClr val="1A88CB"/>
                </a:solidFill>
              </a:rPr>
              <a:t>Body Level Two</a:t>
            </a:r>
          </a:p>
          <a:p>
            <a:pPr lvl="2">
              <a:defRPr sz="1800">
                <a:solidFill>
                  <a:srgbClr val="000000"/>
                </a:solidFill>
              </a:defRPr>
            </a:pPr>
            <a:r>
              <a:rPr sz="4000">
                <a:solidFill>
                  <a:srgbClr val="1A88CB"/>
                </a:solidFill>
              </a:rPr>
              <a:t>Body Level Three</a:t>
            </a:r>
          </a:p>
          <a:p>
            <a:pPr lvl="3">
              <a:defRPr sz="1800">
                <a:solidFill>
                  <a:srgbClr val="000000"/>
                </a:solidFill>
              </a:defRPr>
            </a:pPr>
            <a:r>
              <a:rPr sz="4000">
                <a:solidFill>
                  <a:srgbClr val="1A88CB"/>
                </a:solidFill>
              </a:rPr>
              <a:t>Body Level Four</a:t>
            </a:r>
          </a:p>
          <a:p>
            <a:pPr lvl="4">
              <a:defRPr sz="1800">
                <a:solidFill>
                  <a:srgbClr val="000000"/>
                </a:solidFill>
              </a:defRPr>
            </a:pPr>
            <a:r>
              <a:rPr sz="4000">
                <a:solidFill>
                  <a:srgbClr val="1A88CB"/>
                </a:solidFill>
              </a:rPr>
              <a:t>Body Level Five</a:t>
            </a:r>
          </a:p>
        </p:txBody>
      </p:sp>
      <p:sp>
        <p:nvSpPr>
          <p:cNvPr id="33" name="Shape 33"/>
          <p:cNvSpPr/>
          <p:nvPr/>
        </p:nvSpPr>
        <p:spPr>
          <a:xfrm>
            <a:off x="-993" y="-4295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34" name="Shape 34"/>
          <p:cNvSpPr/>
          <p:nvPr/>
        </p:nvSpPr>
        <p:spPr>
          <a:xfrm>
            <a:off x="-8533" y="-429552"/>
            <a:ext cx="3103712" cy="170509"/>
          </a:xfrm>
          <a:prstGeom prst="rect">
            <a:avLst/>
          </a:prstGeom>
          <a:solidFill>
            <a:srgbClr val="F57D20"/>
          </a:solidFill>
          <a:ln w="12700">
            <a:miter lim="400000"/>
          </a:ln>
        </p:spPr>
        <p:txBody>
          <a:bodyPr lIns="0" tIns="0" rIns="0" bIns="0" anchor="ctr"/>
          <a:lstStyle/>
          <a:p>
            <a:pPr lvl="0">
              <a:defRPr sz="2600"/>
            </a:pPr>
            <a:endParaRPr/>
          </a:p>
        </p:txBody>
      </p:sp>
      <p:sp>
        <p:nvSpPr>
          <p:cNvPr id="35" name="Shape 35"/>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36" name="Shape 36"/>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37" name="Untitled-1.png"/>
          <p:cNvPicPr/>
          <p:nvPr/>
        </p:nvPicPr>
        <p:blipFill>
          <a:blip r:embed="rId2">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lide with image alt copy">
    <p:bg>
      <p:bgPr>
        <a:solidFill>
          <a:srgbClr val="000000"/>
        </a:solidFill>
        <a:effectLst/>
      </p:bgPr>
    </p:bg>
    <p:spTree>
      <p:nvGrpSpPr>
        <p:cNvPr id="1" name=""/>
        <p:cNvGrpSpPr/>
        <p:nvPr/>
      </p:nvGrpSpPr>
      <p:grpSpPr>
        <a:xfrm>
          <a:off x="0" y="0"/>
          <a:ext cx="0" cy="0"/>
          <a:chOff x="0" y="0"/>
          <a:chExt cx="0" cy="0"/>
        </a:xfrm>
      </p:grpSpPr>
      <p:sp>
        <p:nvSpPr>
          <p:cNvPr id="39" name="Shape 39"/>
          <p:cNvSpPr/>
          <p:nvPr/>
        </p:nvSpPr>
        <p:spPr>
          <a:xfrm>
            <a:off x="-993" y="-4295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40" name="Shape 40"/>
          <p:cNvSpPr/>
          <p:nvPr/>
        </p:nvSpPr>
        <p:spPr>
          <a:xfrm>
            <a:off x="-8533" y="-429552"/>
            <a:ext cx="3103712" cy="170509"/>
          </a:xfrm>
          <a:prstGeom prst="rect">
            <a:avLst/>
          </a:prstGeom>
          <a:solidFill>
            <a:srgbClr val="F57D20"/>
          </a:solidFill>
          <a:ln w="12700">
            <a:miter lim="400000"/>
          </a:ln>
        </p:spPr>
        <p:txBody>
          <a:bodyPr lIns="0" tIns="0" rIns="0" bIns="0" anchor="ctr"/>
          <a:lstStyle/>
          <a:p>
            <a:pPr lvl="0">
              <a:defRPr sz="2600"/>
            </a:pPr>
            <a:endParaRPr/>
          </a:p>
        </p:txBody>
      </p:sp>
      <p:sp>
        <p:nvSpPr>
          <p:cNvPr id="41" name="Shape 41"/>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42" name="Shape 42"/>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43" name="Untitled-1-filtered.png"/>
          <p:cNvPicPr/>
          <p:nvPr/>
        </p:nvPicPr>
        <p:blipFill>
          <a:blip r:embed="rId2">
            <a:alphaModFix amt="50000"/>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45" name="Shape 45"/>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46" name="Shape 46"/>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47" name="Untitled-1-filtered.png"/>
          <p:cNvPicPr/>
          <p:nvPr/>
        </p:nvPicPr>
        <p:blipFill>
          <a:blip r:embed="rId2">
            <a:alphaModFix amt="50000"/>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 Title">
    <p:spTree>
      <p:nvGrpSpPr>
        <p:cNvPr id="1" name=""/>
        <p:cNvGrpSpPr/>
        <p:nvPr/>
      </p:nvGrpSpPr>
      <p:grpSpPr>
        <a:xfrm>
          <a:off x="0" y="0"/>
          <a:ext cx="0" cy="0"/>
          <a:chOff x="0" y="0"/>
          <a:chExt cx="0" cy="0"/>
        </a:xfrm>
      </p:grpSpPr>
      <p:sp>
        <p:nvSpPr>
          <p:cNvPr id="49" name="Shape 49"/>
          <p:cNvSpPr>
            <a:spLocks noGrp="1"/>
          </p:cNvSpPr>
          <p:nvPr>
            <p:ph type="title"/>
          </p:nvPr>
        </p:nvSpPr>
        <p:spPr>
          <a:xfrm>
            <a:off x="1016000" y="1304280"/>
            <a:ext cx="10464800" cy="3886432"/>
          </a:xfrm>
          <a:prstGeom prst="rect">
            <a:avLst/>
          </a:prstGeom>
        </p:spPr>
        <p:txBody>
          <a:bodyPr>
            <a:noAutofit/>
          </a:bodyPr>
          <a:lstStyle>
            <a:lvl1pPr>
              <a:lnSpc>
                <a:spcPct val="80000"/>
              </a:lnSpc>
              <a:defRPr sz="12000"/>
            </a:lvl1pPr>
          </a:lstStyle>
          <a:p>
            <a:pPr lvl="0">
              <a:defRPr sz="1800" cap="none">
                <a:solidFill>
                  <a:srgbClr val="000000"/>
                </a:solidFill>
              </a:defRPr>
            </a:pPr>
            <a:r>
              <a:rPr sz="12000" cap="all">
                <a:solidFill>
                  <a:srgbClr val="162953"/>
                </a:solidFill>
              </a:rPr>
              <a:t>Title Text</a:t>
            </a:r>
          </a:p>
        </p:txBody>
      </p:sp>
      <p:sp>
        <p:nvSpPr>
          <p:cNvPr id="50" name="Shape 50"/>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51" name="Shape 51"/>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52" name="Untitled-1.png"/>
          <p:cNvPicPr/>
          <p:nvPr/>
        </p:nvPicPr>
        <p:blipFill>
          <a:blip r:embed="rId2">
            <a:extLst/>
          </a:blip>
          <a:stretch>
            <a:fillRect/>
          </a:stretch>
        </p:blipFill>
        <p:spPr>
          <a:xfrm>
            <a:off x="10885268" y="8690198"/>
            <a:ext cx="1489295" cy="417860"/>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16000" y="402166"/>
            <a:ext cx="11773166" cy="46645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defRPr sz="1800" cap="none">
                <a:solidFill>
                  <a:srgbClr val="000000"/>
                </a:solidFill>
              </a:defRPr>
            </a:pPr>
            <a:r>
              <a:rPr sz="9000" cap="all">
                <a:solidFill>
                  <a:srgbClr val="162953"/>
                </a:solidFill>
              </a:rPr>
              <a:t>Title Text</a:t>
            </a:r>
          </a:p>
        </p:txBody>
      </p:sp>
      <p:sp>
        <p:nvSpPr>
          <p:cNvPr id="3" name="Shape 3"/>
          <p:cNvSpPr>
            <a:spLocks noGrp="1"/>
          </p:cNvSpPr>
          <p:nvPr>
            <p:ph type="body" idx="1"/>
          </p:nvPr>
        </p:nvSpPr>
        <p:spPr>
          <a:xfrm>
            <a:off x="1016000" y="5026918"/>
            <a:ext cx="8172320" cy="395641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defRPr>
            </a:pPr>
            <a:r>
              <a:rPr sz="5000">
                <a:solidFill>
                  <a:srgbClr val="1A88CB"/>
                </a:solidFill>
              </a:rPr>
              <a:t>Body Level One</a:t>
            </a:r>
          </a:p>
          <a:p>
            <a:pPr lvl="1">
              <a:defRPr sz="1800">
                <a:solidFill>
                  <a:srgbClr val="000000"/>
                </a:solidFill>
              </a:defRPr>
            </a:pPr>
            <a:r>
              <a:rPr sz="5000">
                <a:solidFill>
                  <a:srgbClr val="1A88CB"/>
                </a:solidFill>
              </a:rPr>
              <a:t>Body Level Two</a:t>
            </a:r>
          </a:p>
          <a:p>
            <a:pPr lvl="2">
              <a:defRPr sz="1800">
                <a:solidFill>
                  <a:srgbClr val="000000"/>
                </a:solidFill>
              </a:defRPr>
            </a:pPr>
            <a:r>
              <a:rPr sz="5000">
                <a:solidFill>
                  <a:srgbClr val="1A88CB"/>
                </a:solidFill>
              </a:rPr>
              <a:t>Body Level Three</a:t>
            </a:r>
          </a:p>
          <a:p>
            <a:pPr lvl="3">
              <a:defRPr sz="1800">
                <a:solidFill>
                  <a:srgbClr val="000000"/>
                </a:solidFill>
              </a:defRPr>
            </a:pPr>
            <a:r>
              <a:rPr sz="5000">
                <a:solidFill>
                  <a:srgbClr val="1A88CB"/>
                </a:solidFill>
              </a:rPr>
              <a:t>Body Level Four</a:t>
            </a:r>
          </a:p>
          <a:p>
            <a:pPr lvl="4">
              <a:defRPr sz="1800">
                <a:solidFill>
                  <a:srgbClr val="000000"/>
                </a:solidFill>
              </a:defRPr>
            </a:pPr>
            <a:r>
              <a:rPr sz="5000">
                <a:solidFill>
                  <a:srgbClr val="1A88CB"/>
                </a:solidFill>
              </a:rPr>
              <a:t>Body Level Five</a:t>
            </a:r>
          </a:p>
        </p:txBody>
      </p:sp>
      <p:sp>
        <p:nvSpPr>
          <p:cNvPr id="4" name="Shape 4"/>
          <p:cNvSpPr/>
          <p:nvPr/>
        </p:nvSpPr>
        <p:spPr>
          <a:xfrm>
            <a:off x="-993" y="-61252"/>
            <a:ext cx="13006785" cy="170509"/>
          </a:xfrm>
          <a:prstGeom prst="rect">
            <a:avLst/>
          </a:prstGeom>
          <a:solidFill>
            <a:srgbClr val="1A88CB"/>
          </a:solidFill>
          <a:ln w="12700">
            <a:miter lim="400000"/>
          </a:ln>
        </p:spPr>
        <p:txBody>
          <a:bodyPr lIns="0" tIns="0" rIns="0" bIns="0" anchor="ctr"/>
          <a:lstStyle/>
          <a:p>
            <a:pPr lvl="0">
              <a:defRPr sz="2600"/>
            </a:pPr>
            <a:endParaRPr/>
          </a:p>
        </p:txBody>
      </p:sp>
      <p:sp>
        <p:nvSpPr>
          <p:cNvPr id="5" name="Shape 5"/>
          <p:cNvSpPr/>
          <p:nvPr/>
        </p:nvSpPr>
        <p:spPr>
          <a:xfrm>
            <a:off x="-8533" y="-61252"/>
            <a:ext cx="3103712" cy="170509"/>
          </a:xfrm>
          <a:prstGeom prst="rect">
            <a:avLst/>
          </a:prstGeom>
          <a:solidFill>
            <a:srgbClr val="F57D20"/>
          </a:solidFill>
          <a:ln w="12700">
            <a:miter lim="400000"/>
          </a:ln>
        </p:spPr>
        <p:txBody>
          <a:bodyPr lIns="0" tIns="0" rIns="0" bIns="0" anchor="ctr"/>
          <a:lstStyle/>
          <a:p>
            <a:pPr lvl="0">
              <a:defRPr sz="2600"/>
            </a:pPr>
            <a:endParaRPr/>
          </a:p>
        </p:txBody>
      </p:sp>
      <p:pic>
        <p:nvPicPr>
          <p:cNvPr id="6" name="Untitled-1.png"/>
          <p:cNvPicPr/>
          <p:nvPr/>
        </p:nvPicPr>
        <p:blipFill>
          <a:blip r:embed="rId10">
            <a:extLst/>
          </a:blip>
          <a:stretch>
            <a:fillRect/>
          </a:stretch>
        </p:blipFill>
        <p:spPr>
          <a:xfrm>
            <a:off x="10885268" y="8690198"/>
            <a:ext cx="1489295" cy="417860"/>
          </a:xfrm>
          <a:prstGeom prst="rect">
            <a:avLst/>
          </a:prstGeom>
          <a:ln w="12700">
            <a:miter lim="400000"/>
          </a:ln>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defTabSz="584200">
        <a:lnSpc>
          <a:spcPct val="70000"/>
        </a:lnSpc>
        <a:defRPr sz="9000" cap="all">
          <a:solidFill>
            <a:srgbClr val="162953"/>
          </a:solidFill>
          <a:latin typeface="+mn-lt"/>
          <a:ea typeface="+mn-ea"/>
          <a:cs typeface="+mn-cs"/>
          <a:sym typeface="Effra Bold"/>
        </a:defRPr>
      </a:lvl1pPr>
      <a:lvl2pPr indent="228600" defTabSz="584200">
        <a:lnSpc>
          <a:spcPct val="70000"/>
        </a:lnSpc>
        <a:defRPr sz="9000" cap="all">
          <a:solidFill>
            <a:srgbClr val="162953"/>
          </a:solidFill>
          <a:latin typeface="+mn-lt"/>
          <a:ea typeface="+mn-ea"/>
          <a:cs typeface="+mn-cs"/>
          <a:sym typeface="Effra Bold"/>
        </a:defRPr>
      </a:lvl2pPr>
      <a:lvl3pPr indent="457200" defTabSz="584200">
        <a:lnSpc>
          <a:spcPct val="70000"/>
        </a:lnSpc>
        <a:defRPr sz="9000" cap="all">
          <a:solidFill>
            <a:srgbClr val="162953"/>
          </a:solidFill>
          <a:latin typeface="+mn-lt"/>
          <a:ea typeface="+mn-ea"/>
          <a:cs typeface="+mn-cs"/>
          <a:sym typeface="Effra Bold"/>
        </a:defRPr>
      </a:lvl3pPr>
      <a:lvl4pPr indent="685800" defTabSz="584200">
        <a:lnSpc>
          <a:spcPct val="70000"/>
        </a:lnSpc>
        <a:defRPr sz="9000" cap="all">
          <a:solidFill>
            <a:srgbClr val="162953"/>
          </a:solidFill>
          <a:latin typeface="+mn-lt"/>
          <a:ea typeface="+mn-ea"/>
          <a:cs typeface="+mn-cs"/>
          <a:sym typeface="Effra Bold"/>
        </a:defRPr>
      </a:lvl4pPr>
      <a:lvl5pPr indent="914400" defTabSz="584200">
        <a:lnSpc>
          <a:spcPct val="70000"/>
        </a:lnSpc>
        <a:defRPr sz="9000" cap="all">
          <a:solidFill>
            <a:srgbClr val="162953"/>
          </a:solidFill>
          <a:latin typeface="+mn-lt"/>
          <a:ea typeface="+mn-ea"/>
          <a:cs typeface="+mn-cs"/>
          <a:sym typeface="Effra Bold"/>
        </a:defRPr>
      </a:lvl5pPr>
      <a:lvl6pPr indent="1143000" defTabSz="584200">
        <a:lnSpc>
          <a:spcPct val="70000"/>
        </a:lnSpc>
        <a:defRPr sz="9000" cap="all">
          <a:solidFill>
            <a:srgbClr val="162953"/>
          </a:solidFill>
          <a:latin typeface="+mn-lt"/>
          <a:ea typeface="+mn-ea"/>
          <a:cs typeface="+mn-cs"/>
          <a:sym typeface="Effra Bold"/>
        </a:defRPr>
      </a:lvl6pPr>
      <a:lvl7pPr indent="1371600" defTabSz="584200">
        <a:lnSpc>
          <a:spcPct val="70000"/>
        </a:lnSpc>
        <a:defRPr sz="9000" cap="all">
          <a:solidFill>
            <a:srgbClr val="162953"/>
          </a:solidFill>
          <a:latin typeface="+mn-lt"/>
          <a:ea typeface="+mn-ea"/>
          <a:cs typeface="+mn-cs"/>
          <a:sym typeface="Effra Bold"/>
        </a:defRPr>
      </a:lvl7pPr>
      <a:lvl8pPr indent="1600200" defTabSz="584200">
        <a:lnSpc>
          <a:spcPct val="70000"/>
        </a:lnSpc>
        <a:defRPr sz="9000" cap="all">
          <a:solidFill>
            <a:srgbClr val="162953"/>
          </a:solidFill>
          <a:latin typeface="+mn-lt"/>
          <a:ea typeface="+mn-ea"/>
          <a:cs typeface="+mn-cs"/>
          <a:sym typeface="Effra Bold"/>
        </a:defRPr>
      </a:lvl8pPr>
      <a:lvl9pPr indent="1828800" defTabSz="584200">
        <a:lnSpc>
          <a:spcPct val="70000"/>
        </a:lnSpc>
        <a:defRPr sz="9000" cap="all">
          <a:solidFill>
            <a:srgbClr val="162953"/>
          </a:solidFill>
          <a:latin typeface="+mn-lt"/>
          <a:ea typeface="+mn-ea"/>
          <a:cs typeface="+mn-cs"/>
          <a:sym typeface="Effra Bold"/>
        </a:defRPr>
      </a:lvl9pPr>
    </p:titleStyle>
    <p:body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ka.ms/securecustomer"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hyperlink" Target="https://azure.microsoft.com/en-us/support/trust-center/complian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avidamaya" TargetMode="External"/><Relationship Id="rId2" Type="http://schemas.openxmlformats.org/officeDocument/2006/relationships/hyperlink" Target="https://twitter.com/AmayaHuma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google.com/security/" TargetMode="External"/><Relationship Id="rId2" Type="http://schemas.openxmlformats.org/officeDocument/2006/relationships/hyperlink" Target="https://azure.microsoft.com/en-us/support/trust-center/security/" TargetMode="External"/><Relationship Id="rId1" Type="http://schemas.openxmlformats.org/officeDocument/2006/relationships/slideLayout" Target="../slideLayouts/slideLayout2.xml"/><Relationship Id="rId4" Type="http://schemas.openxmlformats.org/officeDocument/2006/relationships/hyperlink" Target="https://aws.amazon.com/secur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etanews.com/2013/11/04/comparing-cloud-vs-on-premise-six-hidden-costs-people-always-forget-abou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zdnet.com/article/toolkit-calculate-datacenter-server-powe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ehow.com/info_8763694_much-computer-use-per-hour.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ehow.com/info_8763694_much-computer-use-per-hou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eia.gov/electricity/monthl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ka.ms/securecustomer"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stomers.microsoft.com/Pages/CustomerStory.aspx?recid=18222"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customers.microsoft.com/Pages/CustomerStory.aspx?recid=12166"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customers.microsoft.com/Pages/CustomerStory.aspx?recid=1848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ustomers.microsoft.com/Pages/CustomerStory.aspx?recid=1829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hannel9.msdn.com/Events/Ignite/2015/BRK3119"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channel9.msdn.com/Events/Ignite/2015/BRK14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nytimes.com/2006/06/25/fashion/25love.html" TargetMode="External"/><Relationship Id="rId2" Type="http://schemas.openxmlformats.org/officeDocument/2006/relationships/hyperlink" Target="http://www.fastcompany.com/756459/your-boss-monke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heathbrothers.com/books/swi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linkedin.com/in/davidamaya" TargetMode="External"/><Relationship Id="rId2" Type="http://schemas.openxmlformats.org/officeDocument/2006/relationships/hyperlink" Target="https://twitter.com/AmayaHuman"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ka.ms/securecustomer"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1016000" y="6436938"/>
            <a:ext cx="8080738" cy="5457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ct val="90000"/>
              </a:lnSpc>
              <a:defRPr sz="3200" cap="all">
                <a:solidFill>
                  <a:srgbClr val="162953"/>
                </a:solidFill>
                <a:latin typeface="+mn-lt"/>
                <a:ea typeface="+mn-ea"/>
                <a:cs typeface="+mn-cs"/>
                <a:sym typeface="Effra Bold"/>
              </a:defRPr>
            </a:lvl1pPr>
          </a:lstStyle>
          <a:p>
            <a:pPr lvl="0">
              <a:defRPr sz="1800" cap="none">
                <a:solidFill>
                  <a:srgbClr val="000000"/>
                </a:solidFill>
              </a:defRPr>
            </a:pPr>
            <a:r>
              <a:rPr lang="en-US" sz="3200" cap="all" dirty="0" smtClean="0">
                <a:solidFill>
                  <a:srgbClr val="162953"/>
                </a:solidFill>
              </a:rPr>
              <a:t>Getting Managers to Ride the Cloud</a:t>
            </a:r>
            <a:endParaRPr sz="3200" cap="all" dirty="0">
              <a:solidFill>
                <a:srgbClr val="162953"/>
              </a:solidFill>
            </a:endParaRPr>
          </a:p>
        </p:txBody>
      </p:sp>
      <p:sp>
        <p:nvSpPr>
          <p:cNvPr id="64" name="Shape 64"/>
          <p:cNvSpPr/>
          <p:nvPr/>
        </p:nvSpPr>
        <p:spPr>
          <a:xfrm>
            <a:off x="1015999" y="6901037"/>
            <a:ext cx="260968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ct val="90000"/>
              </a:lnSpc>
              <a:defRPr sz="2000" cap="all">
                <a:solidFill>
                  <a:srgbClr val="162953"/>
                </a:solidFill>
                <a:latin typeface="Effra"/>
                <a:ea typeface="Effra"/>
                <a:cs typeface="Effra"/>
                <a:sym typeface="Effra"/>
              </a:defRPr>
            </a:lvl1pPr>
          </a:lstStyle>
          <a:p>
            <a:pPr lvl="0">
              <a:defRPr sz="1800" cap="none">
                <a:solidFill>
                  <a:srgbClr val="000000"/>
                </a:solidFill>
              </a:defRPr>
            </a:pPr>
            <a:r>
              <a:rPr lang="en-US" sz="2000" cap="all" dirty="0" smtClean="0">
                <a:solidFill>
                  <a:srgbClr val="162953"/>
                </a:solidFill>
              </a:rPr>
              <a:t>October 23rd</a:t>
            </a:r>
            <a:r>
              <a:rPr sz="2000" cap="all" dirty="0" smtClean="0">
                <a:solidFill>
                  <a:srgbClr val="162953"/>
                </a:solidFill>
              </a:rPr>
              <a:t>, 2015</a:t>
            </a:r>
            <a:endParaRPr sz="2000" cap="all" dirty="0">
              <a:solidFill>
                <a:srgbClr val="162953"/>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5999" y="2681288"/>
            <a:ext cx="10284791" cy="3956414"/>
          </a:xfrm>
        </p:spPr>
        <p:txBody>
          <a:bodyPr/>
          <a:lstStyle/>
          <a:p>
            <a:r>
              <a:rPr lang="en-US" dirty="0" smtClean="0"/>
              <a:t>Mix and match delivery models</a:t>
            </a:r>
          </a:p>
          <a:p>
            <a:pPr marL="685800" indent="-685800">
              <a:buFont typeface="Arial" panose="020B0604020202020204" pitchFamily="34" charset="0"/>
              <a:buChar char="•"/>
            </a:pPr>
            <a:r>
              <a:rPr lang="en-US" dirty="0" smtClean="0"/>
              <a:t>Use any combination of SaaS, PaaS and IaaS that meets your needs</a:t>
            </a:r>
            <a:endParaRPr lang="en-US" dirty="0"/>
          </a:p>
        </p:txBody>
      </p:sp>
      <p:sp>
        <p:nvSpPr>
          <p:cNvPr id="4" name="Title 1"/>
          <p:cNvSpPr>
            <a:spLocks noGrp="1"/>
          </p:cNvSpPr>
          <p:nvPr>
            <p:ph type="title"/>
          </p:nvPr>
        </p:nvSpPr>
        <p:spPr>
          <a:xfrm>
            <a:off x="838199" y="365125"/>
            <a:ext cx="11605591" cy="1325563"/>
          </a:xfrm>
        </p:spPr>
        <p:txBody>
          <a:bodyPr anchor="t">
            <a:noAutofit/>
          </a:bodyPr>
          <a:lstStyle/>
          <a:p>
            <a:pPr algn="l">
              <a:lnSpc>
                <a:spcPts val="6000"/>
              </a:lnSpc>
            </a:pPr>
            <a:r>
              <a:rPr lang="en-US" sz="5400" dirty="0" smtClean="0"/>
              <a:t>Not One Size fits all</a:t>
            </a:r>
            <a:endParaRPr lang="en-US" sz="5400" dirty="0"/>
          </a:p>
        </p:txBody>
      </p:sp>
    </p:spTree>
    <p:extLst>
      <p:ext uri="{BB962C8B-B14F-4D97-AF65-F5344CB8AC3E}">
        <p14:creationId xmlns:p14="http://schemas.microsoft.com/office/powerpoint/2010/main" val="395763156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62940"/>
            <a:ext cx="11773166" cy="1340525"/>
          </a:xfrm>
        </p:spPr>
        <p:txBody>
          <a:bodyPr/>
          <a:lstStyle/>
          <a:p>
            <a:r>
              <a:rPr lang="en-US" dirty="0" smtClean="0"/>
              <a:t>Audience Poll</a:t>
            </a:r>
            <a:endParaRPr lang="en-US" dirty="0"/>
          </a:p>
        </p:txBody>
      </p:sp>
      <p:sp>
        <p:nvSpPr>
          <p:cNvPr id="3" name="Text Placeholder 2"/>
          <p:cNvSpPr>
            <a:spLocks noGrp="1"/>
          </p:cNvSpPr>
          <p:nvPr>
            <p:ph type="body" idx="1"/>
          </p:nvPr>
        </p:nvSpPr>
        <p:spPr>
          <a:xfrm>
            <a:off x="1016000" y="2980948"/>
            <a:ext cx="11773166" cy="2791202"/>
          </a:xfrm>
        </p:spPr>
        <p:txBody>
          <a:bodyPr/>
          <a:lstStyle/>
          <a:p>
            <a:r>
              <a:rPr lang="en-US" sz="3600" dirty="0" smtClean="0"/>
              <a:t>Who here is </a:t>
            </a:r>
            <a:r>
              <a:rPr lang="en-US" sz="3600" dirty="0"/>
              <a:t>trying to get the decision makers in </a:t>
            </a:r>
            <a:r>
              <a:rPr lang="en-US" sz="3600" dirty="0" smtClean="0"/>
              <a:t>your </a:t>
            </a:r>
            <a:r>
              <a:rPr lang="en-US" sz="3600" dirty="0"/>
              <a:t>organization to ride the cloud</a:t>
            </a:r>
            <a:r>
              <a:rPr lang="en-US" sz="3600" dirty="0" smtClean="0"/>
              <a:t>?</a:t>
            </a:r>
          </a:p>
          <a:p>
            <a:endParaRPr lang="en-US" sz="3600" dirty="0"/>
          </a:p>
          <a:p>
            <a:r>
              <a:rPr lang="en-US" sz="3600" dirty="0" smtClean="0"/>
              <a:t>Who here are </a:t>
            </a:r>
            <a:r>
              <a:rPr lang="en-US" sz="3600" dirty="0"/>
              <a:t>the decision makers who can strongly influence the outcome?</a:t>
            </a:r>
          </a:p>
          <a:p>
            <a:endParaRPr lang="en-US" sz="3600" dirty="0"/>
          </a:p>
        </p:txBody>
      </p:sp>
    </p:spTree>
    <p:extLst>
      <p:ext uri="{BB962C8B-B14F-4D97-AF65-F5344CB8AC3E}">
        <p14:creationId xmlns:p14="http://schemas.microsoft.com/office/powerpoint/2010/main" val="400435888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4" y="2458641"/>
            <a:ext cx="11637645" cy="3139321"/>
          </a:xfrm>
          <a:prstGeom prst="rect">
            <a:avLst/>
          </a:prstGeom>
        </p:spPr>
        <p:txBody>
          <a:bodyPr wrap="square">
            <a:spAutoFit/>
          </a:bodyPr>
          <a:lstStyle/>
          <a:p>
            <a:pPr algn="l"/>
            <a:r>
              <a:rPr lang="en-US" dirty="0">
                <a:solidFill>
                  <a:srgbClr val="1A88CB"/>
                </a:solidFill>
              </a:rPr>
              <a:t>Switch: How to Change Things when Change is Hard</a:t>
            </a:r>
            <a:br>
              <a:rPr lang="en-US" dirty="0">
                <a:solidFill>
                  <a:srgbClr val="1A88CB"/>
                </a:solidFill>
              </a:rPr>
            </a:br>
            <a:r>
              <a:rPr lang="en-US" sz="1800" i="1" dirty="0">
                <a:solidFill>
                  <a:srgbClr val="1A88CB"/>
                </a:solidFill>
              </a:rPr>
              <a:t>by Chip Heath &amp; Dan Heath</a:t>
            </a:r>
          </a:p>
          <a:p>
            <a:pPr lvl="1" algn="l"/>
            <a:endParaRPr lang="en-US" dirty="0" smtClean="0">
              <a:solidFill>
                <a:srgbClr val="1A88CB"/>
              </a:solidFill>
            </a:endParaRPr>
          </a:p>
          <a:p>
            <a:pPr lvl="1" algn="l"/>
            <a:r>
              <a:rPr lang="en-US" dirty="0" smtClean="0">
                <a:solidFill>
                  <a:srgbClr val="1A88CB"/>
                </a:solidFill>
              </a:rPr>
              <a:t>The Rider </a:t>
            </a:r>
            <a:r>
              <a:rPr lang="en-US" dirty="0">
                <a:solidFill>
                  <a:srgbClr val="1A88CB"/>
                </a:solidFill>
              </a:rPr>
              <a:t>– </a:t>
            </a:r>
            <a:r>
              <a:rPr lang="en-US" dirty="0" smtClean="0">
                <a:solidFill>
                  <a:srgbClr val="1A88CB"/>
                </a:solidFill>
              </a:rPr>
              <a:t>The Rational Mind</a:t>
            </a:r>
            <a:endParaRPr lang="en-US" dirty="0">
              <a:solidFill>
                <a:srgbClr val="1A88CB"/>
              </a:solidFill>
            </a:endParaRPr>
          </a:p>
          <a:p>
            <a:pPr lvl="1" algn="l"/>
            <a:r>
              <a:rPr lang="en-US" dirty="0" smtClean="0">
                <a:solidFill>
                  <a:srgbClr val="1A88CB"/>
                </a:solidFill>
              </a:rPr>
              <a:t>The Elephant </a:t>
            </a:r>
            <a:r>
              <a:rPr lang="en-US" dirty="0">
                <a:solidFill>
                  <a:srgbClr val="1A88CB"/>
                </a:solidFill>
              </a:rPr>
              <a:t>– </a:t>
            </a:r>
            <a:r>
              <a:rPr lang="en-US" dirty="0" smtClean="0">
                <a:solidFill>
                  <a:srgbClr val="1A88CB"/>
                </a:solidFill>
              </a:rPr>
              <a:t>The Emotional Mind</a:t>
            </a:r>
            <a:endParaRPr lang="en-US" dirty="0">
              <a:solidFill>
                <a:srgbClr val="1A88CB"/>
              </a:solidFill>
            </a:endParaRPr>
          </a:p>
          <a:p>
            <a:pPr lvl="1" algn="l"/>
            <a:r>
              <a:rPr lang="en-US" dirty="0" smtClean="0">
                <a:solidFill>
                  <a:srgbClr val="1A88CB"/>
                </a:solidFill>
              </a:rPr>
              <a:t>The </a:t>
            </a:r>
            <a:r>
              <a:rPr lang="en-US" dirty="0">
                <a:solidFill>
                  <a:srgbClr val="1A88CB"/>
                </a:solidFill>
              </a:rPr>
              <a:t>Path </a:t>
            </a:r>
            <a:r>
              <a:rPr lang="en-US" dirty="0" smtClean="0">
                <a:solidFill>
                  <a:srgbClr val="1A88CB"/>
                </a:solidFill>
              </a:rPr>
              <a:t>– The Situation (including the environment)</a:t>
            </a:r>
            <a:endParaRPr lang="en-US" dirty="0">
              <a:solidFill>
                <a:srgbClr val="1A88CB"/>
              </a:solidFill>
            </a:endParaRPr>
          </a:p>
        </p:txBody>
      </p:sp>
      <p:sp>
        <p:nvSpPr>
          <p:cNvPr id="5" name="Title 1"/>
          <p:cNvSpPr>
            <a:spLocks noGrp="1"/>
          </p:cNvSpPr>
          <p:nvPr>
            <p:ph type="title"/>
          </p:nvPr>
        </p:nvSpPr>
        <p:spPr>
          <a:xfrm>
            <a:off x="838200" y="365125"/>
            <a:ext cx="10515600" cy="1325563"/>
          </a:xfrm>
        </p:spPr>
        <p:txBody>
          <a:bodyPr>
            <a:normAutofit/>
          </a:bodyPr>
          <a:lstStyle/>
          <a:p>
            <a:r>
              <a:rPr lang="en-US" sz="5400" dirty="0"/>
              <a:t>How to Change Things when Change is Hard</a:t>
            </a:r>
          </a:p>
        </p:txBody>
      </p:sp>
      <p:sp>
        <p:nvSpPr>
          <p:cNvPr id="6" name="TextBox 5"/>
          <p:cNvSpPr txBox="1"/>
          <p:nvPr/>
        </p:nvSpPr>
        <p:spPr>
          <a:xfrm>
            <a:off x="1452664" y="6961366"/>
            <a:ext cx="9141926"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Change efforts are</a:t>
            </a:r>
            <a: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t> doomed </a:t>
            </a:r>
            <a:b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br>
            <a: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t>when the rider and the elephant aren’t united</a:t>
            </a:r>
            <a:endParaRPr kumimoji="0" lang="en-US" sz="3600" b="0" i="0"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7" name="TextBox 6"/>
          <p:cNvSpPr txBox="1"/>
          <p:nvPr/>
        </p:nvSpPr>
        <p:spPr>
          <a:xfrm>
            <a:off x="4144824" y="8806972"/>
            <a:ext cx="431047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800">
                <a:solidFill>
                  <a:srgbClr val="1A88CB"/>
                </a:solidFill>
                <a:latin typeface="Effra" panose="020B0506080202020204" pitchFamily="34" charset="0"/>
                <a:hlinkClick r:id="rId2"/>
              </a:rPr>
              <a:t>http://heathbrothers.com/books/switch</a:t>
            </a:r>
            <a:r>
              <a:rPr lang="en-US" sz="1800" smtClean="0">
                <a:solidFill>
                  <a:srgbClr val="1A88CB"/>
                </a:solidFill>
                <a:latin typeface="Effra" panose="020B0506080202020204" pitchFamily="34" charset="0"/>
                <a:hlinkClick r:id="rId2"/>
              </a:rPr>
              <a:t>/</a:t>
            </a:r>
            <a:r>
              <a:rPr lang="en-US" sz="1800" smtClean="0">
                <a:solidFill>
                  <a:srgbClr val="1A88CB"/>
                </a:solidFill>
                <a:latin typeface="Effra" panose="020B0506080202020204" pitchFamily="34" charset="0"/>
              </a:rPr>
              <a:t> </a:t>
            </a:r>
            <a:endParaRPr kumimoji="0" lang="en-US" sz="18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44957246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1165" y="3053001"/>
            <a:ext cx="9123046" cy="3416320"/>
          </a:xfrm>
          <a:prstGeom prst="rect">
            <a:avLst/>
          </a:prstGeom>
        </p:spPr>
        <p:txBody>
          <a:bodyPr wrap="square">
            <a:spAutoFit/>
          </a:bodyPr>
          <a:lstStyle/>
          <a:p>
            <a:pPr marL="571500" lvl="1" indent="-571500" algn="l">
              <a:lnSpc>
                <a:spcPct val="150000"/>
              </a:lnSpc>
              <a:buFont typeface="Arial" panose="020B0604020202020204" pitchFamily="34" charset="0"/>
              <a:buChar char="•"/>
            </a:pPr>
            <a:r>
              <a:rPr lang="en-US" sz="4800" dirty="0" smtClean="0">
                <a:solidFill>
                  <a:srgbClr val="1A88CB"/>
                </a:solidFill>
                <a:latin typeface="+mj-lt"/>
              </a:rPr>
              <a:t>Direct the Rider</a:t>
            </a:r>
            <a:endParaRPr lang="en-US" sz="4800" dirty="0">
              <a:solidFill>
                <a:srgbClr val="1A88CB"/>
              </a:solidFill>
              <a:latin typeface="+mj-lt"/>
            </a:endParaRPr>
          </a:p>
          <a:p>
            <a:pPr marL="571500" lvl="1" indent="-571500" algn="l">
              <a:lnSpc>
                <a:spcPct val="150000"/>
              </a:lnSpc>
              <a:buFont typeface="Arial" panose="020B0604020202020204" pitchFamily="34" charset="0"/>
              <a:buChar char="•"/>
            </a:pPr>
            <a:r>
              <a:rPr lang="en-US" sz="4800" dirty="0" smtClean="0">
                <a:solidFill>
                  <a:srgbClr val="1A88CB"/>
                </a:solidFill>
                <a:latin typeface="+mj-lt"/>
              </a:rPr>
              <a:t>Motivate the Elephant</a:t>
            </a:r>
            <a:endParaRPr lang="en-US" sz="4800" dirty="0">
              <a:solidFill>
                <a:srgbClr val="1A88CB"/>
              </a:solidFill>
              <a:latin typeface="+mj-lt"/>
            </a:endParaRPr>
          </a:p>
          <a:p>
            <a:pPr marL="571500" lvl="1" indent="-571500" algn="l">
              <a:lnSpc>
                <a:spcPct val="150000"/>
              </a:lnSpc>
              <a:buFont typeface="Arial" panose="020B0604020202020204" pitchFamily="34" charset="0"/>
              <a:buChar char="•"/>
            </a:pPr>
            <a:r>
              <a:rPr lang="en-US" sz="4800" dirty="0" smtClean="0">
                <a:solidFill>
                  <a:srgbClr val="1A88CB"/>
                </a:solidFill>
                <a:latin typeface="+mj-lt"/>
              </a:rPr>
              <a:t>Shape the Path</a:t>
            </a:r>
            <a:endParaRPr lang="en-US" sz="4800" dirty="0">
              <a:solidFill>
                <a:srgbClr val="1A88CB"/>
              </a:solidFill>
              <a:latin typeface="+mj-lt"/>
            </a:endParaRPr>
          </a:p>
        </p:txBody>
      </p:sp>
      <p:sp>
        <p:nvSpPr>
          <p:cNvPr id="5" name="Title 1"/>
          <p:cNvSpPr>
            <a:spLocks noGrp="1"/>
          </p:cNvSpPr>
          <p:nvPr>
            <p:ph type="title"/>
          </p:nvPr>
        </p:nvSpPr>
        <p:spPr>
          <a:xfrm>
            <a:off x="838200" y="365125"/>
            <a:ext cx="10515600" cy="1325563"/>
          </a:xfrm>
        </p:spPr>
        <p:txBody>
          <a:bodyPr>
            <a:normAutofit/>
          </a:bodyPr>
          <a:lstStyle/>
          <a:p>
            <a:r>
              <a:rPr lang="en-US" sz="5400" dirty="0"/>
              <a:t>How to Change Things when Change is Hard</a:t>
            </a:r>
          </a:p>
        </p:txBody>
      </p:sp>
    </p:spTree>
    <p:extLst>
      <p:ext uri="{BB962C8B-B14F-4D97-AF65-F5344CB8AC3E}">
        <p14:creationId xmlns:p14="http://schemas.microsoft.com/office/powerpoint/2010/main" val="128749424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3691890"/>
            <a:ext cx="11773166" cy="1374815"/>
          </a:xfrm>
        </p:spPr>
        <p:txBody>
          <a:bodyPr/>
          <a:lstStyle/>
          <a:p>
            <a:r>
              <a:rPr lang="en-US" dirty="0" smtClean="0"/>
              <a:t>Clearing the path</a:t>
            </a:r>
            <a:endParaRPr lang="en-US" dirty="0"/>
          </a:p>
        </p:txBody>
      </p:sp>
      <p:sp>
        <p:nvSpPr>
          <p:cNvPr id="3" name="Text Placeholder 2"/>
          <p:cNvSpPr>
            <a:spLocks noGrp="1"/>
          </p:cNvSpPr>
          <p:nvPr>
            <p:ph type="body" idx="1"/>
          </p:nvPr>
        </p:nvSpPr>
        <p:spPr>
          <a:xfrm>
            <a:off x="1015999" y="5026918"/>
            <a:ext cx="9491851" cy="3956414"/>
          </a:xfrm>
        </p:spPr>
        <p:txBody>
          <a:bodyPr/>
          <a:lstStyle/>
          <a:p>
            <a:r>
              <a:rPr lang="en-US" sz="4400" dirty="0" smtClean="0"/>
              <a:t>What obstacles prevent your organization from riding the cloud?</a:t>
            </a:r>
            <a:endParaRPr lang="en-US" sz="4400" dirty="0"/>
          </a:p>
        </p:txBody>
      </p:sp>
    </p:spTree>
    <p:extLst>
      <p:ext uri="{BB962C8B-B14F-4D97-AF65-F5344CB8AC3E}">
        <p14:creationId xmlns:p14="http://schemas.microsoft.com/office/powerpoint/2010/main" val="179027977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Security</a:t>
            </a:r>
            <a:endParaRPr lang="en-US"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lnSpc>
                <a:spcPct val="100000"/>
              </a:lnSpc>
            </a:pPr>
            <a:r>
              <a:rPr lang="en-US" sz="4400" dirty="0" smtClean="0"/>
              <a:t>There are many solutions that give you the control you desire over your data and resources.</a:t>
            </a:r>
          </a:p>
          <a:p>
            <a:pPr algn="l">
              <a:lnSpc>
                <a:spcPct val="150000"/>
              </a:lnSpc>
            </a:pPr>
            <a:endParaRPr lang="en-US" sz="4400" dirty="0"/>
          </a:p>
          <a:p>
            <a:pPr marL="571500" indent="-571500" algn="l">
              <a:lnSpc>
                <a:spcPct val="150000"/>
              </a:lnSpc>
              <a:buFont typeface="Arial" panose="020B0604020202020204" pitchFamily="34" charset="0"/>
              <a:buChar char="•"/>
            </a:pPr>
            <a:r>
              <a:rPr lang="en-US" sz="3600" dirty="0" smtClean="0"/>
              <a:t>Private Cloud</a:t>
            </a:r>
          </a:p>
          <a:p>
            <a:pPr marL="571500" indent="-571500" algn="l">
              <a:lnSpc>
                <a:spcPct val="150000"/>
              </a:lnSpc>
              <a:buFont typeface="Arial" panose="020B0604020202020204" pitchFamily="34" charset="0"/>
              <a:buChar char="•"/>
            </a:pPr>
            <a:r>
              <a:rPr lang="en-US" sz="3600" dirty="0" smtClean="0"/>
              <a:t>Hybrid Cloud</a:t>
            </a:r>
          </a:p>
          <a:p>
            <a:pPr marL="571500" indent="-571500" algn="l">
              <a:lnSpc>
                <a:spcPct val="150000"/>
              </a:lnSpc>
              <a:buFont typeface="Arial" panose="020B0604020202020204" pitchFamily="34" charset="0"/>
              <a:buChar char="•"/>
            </a:pPr>
            <a:r>
              <a:rPr lang="en-US" sz="3600" dirty="0"/>
              <a:t>Access Control Lists (ACLs</a:t>
            </a:r>
            <a:r>
              <a:rPr lang="en-US" sz="3600" dirty="0" smtClean="0"/>
              <a:t>)</a:t>
            </a:r>
          </a:p>
          <a:p>
            <a:pPr marL="571500" indent="-571500" algn="l">
              <a:lnSpc>
                <a:spcPct val="150000"/>
              </a:lnSpc>
              <a:buFont typeface="Arial" panose="020B0604020202020204" pitchFamily="34" charset="0"/>
              <a:buChar char="•"/>
            </a:pPr>
            <a:r>
              <a:rPr lang="en-US" sz="3600" dirty="0" smtClean="0"/>
              <a:t>Identity tools</a:t>
            </a:r>
            <a:endParaRPr lang="en-US" sz="3600" dirty="0"/>
          </a:p>
          <a:p>
            <a:pPr marL="571500" indent="-571500" algn="l">
              <a:lnSpc>
                <a:spcPct val="150000"/>
              </a:lnSpc>
              <a:buFont typeface="Arial" panose="020B0604020202020204" pitchFamily="34" charset="0"/>
              <a:buChar char="•"/>
            </a:pPr>
            <a:endParaRPr lang="en-US" sz="4400" dirty="0"/>
          </a:p>
        </p:txBody>
      </p:sp>
    </p:spTree>
    <p:extLst>
      <p:ext uri="{BB962C8B-B14F-4D97-AF65-F5344CB8AC3E}">
        <p14:creationId xmlns:p14="http://schemas.microsoft.com/office/powerpoint/2010/main" val="175972153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Security</a:t>
            </a:r>
            <a:endParaRPr lang="en-US"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lnSpc>
                <a:spcPct val="150000"/>
              </a:lnSpc>
            </a:pPr>
            <a:r>
              <a:rPr lang="en-US" sz="4400" dirty="0" smtClean="0"/>
              <a:t>It’s a matter of trust.</a:t>
            </a:r>
            <a:endParaRPr lang="en-US" sz="4400" dirty="0"/>
          </a:p>
        </p:txBody>
      </p:sp>
    </p:spTree>
    <p:extLst>
      <p:ext uri="{BB962C8B-B14F-4D97-AF65-F5344CB8AC3E}">
        <p14:creationId xmlns:p14="http://schemas.microsoft.com/office/powerpoint/2010/main" val="132525990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Security</a:t>
            </a:r>
            <a:endParaRPr lang="en-US"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lnSpc>
                <a:spcPct val="150000"/>
              </a:lnSpc>
            </a:pPr>
            <a:r>
              <a:rPr lang="en-US" sz="4400" dirty="0" smtClean="0"/>
              <a:t>It’s a partnership.</a:t>
            </a:r>
          </a:p>
          <a:p>
            <a:pPr algn="l">
              <a:lnSpc>
                <a:spcPct val="150000"/>
              </a:lnSpc>
            </a:pPr>
            <a:endParaRPr lang="en-US" sz="4400" dirty="0" smtClean="0"/>
          </a:p>
          <a:p>
            <a:pPr>
              <a:lnSpc>
                <a:spcPct val="100000"/>
              </a:lnSpc>
            </a:pPr>
            <a:r>
              <a:rPr lang="en-US" sz="4400" dirty="0" smtClean="0"/>
              <a:t/>
            </a:r>
            <a:br>
              <a:rPr lang="en-US" sz="4400" dirty="0" smtClean="0"/>
            </a:br>
            <a:r>
              <a:rPr lang="en-US" sz="4400" dirty="0" smtClean="0"/>
              <a:t>The security of your cloud service is a partnership between you and your cloud provider.</a:t>
            </a:r>
            <a:endParaRPr lang="en-US" sz="4400" dirty="0"/>
          </a:p>
        </p:txBody>
      </p:sp>
    </p:spTree>
    <p:extLst>
      <p:ext uri="{BB962C8B-B14F-4D97-AF65-F5344CB8AC3E}">
        <p14:creationId xmlns:p14="http://schemas.microsoft.com/office/powerpoint/2010/main" val="57510719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Security</a:t>
            </a:r>
            <a:endParaRPr lang="en-US" dirty="0"/>
          </a:p>
        </p:txBody>
      </p:sp>
      <p:sp>
        <p:nvSpPr>
          <p:cNvPr id="8" name="Content Placeholder 2"/>
          <p:cNvSpPr txBox="1">
            <a:spLocks/>
          </p:cNvSpPr>
          <p:nvPr/>
        </p:nvSpPr>
        <p:spPr>
          <a:xfrm>
            <a:off x="6607368" y="603112"/>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lnSpc>
                <a:spcPct val="150000"/>
              </a:lnSpc>
            </a:pPr>
            <a:r>
              <a:rPr lang="en-US" sz="4400" dirty="0" smtClean="0"/>
              <a:t>It’s a partnership.</a:t>
            </a:r>
            <a:endParaRPr lang="en-US" sz="4400" dirty="0"/>
          </a:p>
        </p:txBody>
      </p:sp>
      <p:grpSp>
        <p:nvGrpSpPr>
          <p:cNvPr id="11" name="Group 10"/>
          <p:cNvGrpSpPr/>
          <p:nvPr/>
        </p:nvGrpSpPr>
        <p:grpSpPr>
          <a:xfrm>
            <a:off x="838200" y="1727201"/>
            <a:ext cx="6717987" cy="7513438"/>
            <a:chOff x="3549135" y="1443975"/>
            <a:chExt cx="6717987" cy="7513438"/>
          </a:xfrm>
        </p:grpSpPr>
        <p:grpSp>
          <p:nvGrpSpPr>
            <p:cNvPr id="3" name="Group 2"/>
            <p:cNvGrpSpPr/>
            <p:nvPr/>
          </p:nvGrpSpPr>
          <p:grpSpPr>
            <a:xfrm>
              <a:off x="3549135" y="1443975"/>
              <a:ext cx="6717987" cy="7513438"/>
              <a:chOff x="3549135" y="1443975"/>
              <a:chExt cx="6717987" cy="7513438"/>
            </a:xfrm>
          </p:grpSpPr>
          <p:pic>
            <p:nvPicPr>
              <p:cNvPr id="6" name="Picture 5"/>
              <p:cNvPicPr>
                <a:picLocks noChangeAspect="1"/>
              </p:cNvPicPr>
              <p:nvPr/>
            </p:nvPicPr>
            <p:blipFill>
              <a:blip r:embed="rId2"/>
              <a:stretch>
                <a:fillRect/>
              </a:stretch>
            </p:blipFill>
            <p:spPr>
              <a:xfrm>
                <a:off x="3549135" y="1443975"/>
                <a:ext cx="6558178" cy="7366608"/>
              </a:xfrm>
              <a:prstGeom prst="rect">
                <a:avLst/>
              </a:prstGeom>
            </p:spPr>
          </p:pic>
          <p:sp>
            <p:nvSpPr>
              <p:cNvPr id="7" name="Rectangle 6"/>
              <p:cNvSpPr/>
              <p:nvPr/>
            </p:nvSpPr>
            <p:spPr>
              <a:xfrm>
                <a:off x="10018644" y="1443975"/>
                <a:ext cx="248478" cy="7513438"/>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9" name="TextBox 8"/>
            <p:cNvSpPr txBox="1"/>
            <p:nvPr/>
          </p:nvSpPr>
          <p:spPr>
            <a:xfrm>
              <a:off x="6964583" y="8299761"/>
              <a:ext cx="1146720" cy="595035"/>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Cloud </a:t>
              </a:r>
              <a:b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b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Provider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sp>
          <p:nvSpPr>
            <p:cNvPr id="10" name="TextBox 9"/>
            <p:cNvSpPr txBox="1"/>
            <p:nvPr/>
          </p:nvSpPr>
          <p:spPr>
            <a:xfrm>
              <a:off x="8728358" y="8425002"/>
              <a:ext cx="976229" cy="348813"/>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Customer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grpSp>
      <p:sp>
        <p:nvSpPr>
          <p:cNvPr id="12" name="TextBox 11"/>
          <p:cNvSpPr txBox="1"/>
          <p:nvPr/>
        </p:nvSpPr>
        <p:spPr>
          <a:xfrm>
            <a:off x="7971183" y="3041372"/>
            <a:ext cx="4909930" cy="44114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algn="l"/>
            <a:r>
              <a:rPr lang="en-US" sz="2800" dirty="0">
                <a:solidFill>
                  <a:srgbClr val="1A88CB"/>
                </a:solidFill>
                <a:latin typeface="Effra" panose="020B0506080202020204" pitchFamily="34" charset="0"/>
              </a:rPr>
              <a:t>You own your data and identities and the </a:t>
            </a:r>
          </a:p>
          <a:p>
            <a:pPr algn="l"/>
            <a:r>
              <a:rPr lang="en-US" sz="2800" dirty="0">
                <a:solidFill>
                  <a:srgbClr val="1A88CB"/>
                </a:solidFill>
                <a:latin typeface="Effra" panose="020B0506080202020204" pitchFamily="34" charset="0"/>
              </a:rPr>
              <a:t>responsibility for protecting them. </a:t>
            </a:r>
          </a:p>
          <a:p>
            <a:pPr algn="l"/>
            <a:endParaRPr lang="en-US" sz="2800" dirty="0">
              <a:solidFill>
                <a:srgbClr val="1A88CB"/>
              </a:solidFill>
              <a:latin typeface="Effra" panose="020B0506080202020204" pitchFamily="34" charset="0"/>
            </a:endParaRPr>
          </a:p>
          <a:p>
            <a:pPr algn="l"/>
            <a:endParaRPr lang="en-US" sz="2800" dirty="0" smtClean="0">
              <a:solidFill>
                <a:srgbClr val="1A88CB"/>
              </a:solidFill>
              <a:latin typeface="Effra" panose="020B0506080202020204" pitchFamily="34" charset="0"/>
            </a:endParaRPr>
          </a:p>
          <a:p>
            <a:pPr algn="l"/>
            <a:r>
              <a:rPr lang="en-US" sz="2800" dirty="0" smtClean="0">
                <a:solidFill>
                  <a:srgbClr val="1A88CB"/>
                </a:solidFill>
                <a:latin typeface="Effra" panose="020B0506080202020204" pitchFamily="34" charset="0"/>
              </a:rPr>
              <a:t>Your Cloud Provider provides you with security controls and capabilities to help you protect your data and applications</a:t>
            </a:r>
            <a:endParaRPr lang="en-US" sz="2800" dirty="0">
              <a:solidFill>
                <a:srgbClr val="1A88CB"/>
              </a:solidFill>
              <a:latin typeface="Effra" panose="020B0506080202020204" pitchFamily="34" charset="0"/>
            </a:endParaRPr>
          </a:p>
        </p:txBody>
      </p:sp>
      <p:sp>
        <p:nvSpPr>
          <p:cNvPr id="13" name="TextBox 12"/>
          <p:cNvSpPr txBox="1"/>
          <p:nvPr/>
        </p:nvSpPr>
        <p:spPr>
          <a:xfrm>
            <a:off x="3384219" y="9194755"/>
            <a:ext cx="396582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1200" dirty="0">
                <a:solidFill>
                  <a:srgbClr val="1A88CB"/>
                </a:solidFill>
                <a:latin typeface="Effra" panose="020B0506080202020204" pitchFamily="34" charset="0"/>
              </a:rPr>
              <a:t>Source: Microsoft Cloud Security for Enterprise Architects</a:t>
            </a:r>
          </a:p>
          <a:p>
            <a:pPr algn="l" rtl="0" latinLnBrk="1" hangingPunct="0"/>
            <a:r>
              <a:rPr lang="en-US" sz="1200" dirty="0" smtClean="0">
                <a:solidFill>
                  <a:srgbClr val="1A88CB"/>
                </a:solidFill>
                <a:latin typeface="Effra" panose="020B0506080202020204" pitchFamily="34" charset="0"/>
                <a:hlinkClick r:id="rId3"/>
              </a:rPr>
              <a:t>http</a:t>
            </a:r>
            <a:r>
              <a:rPr lang="en-US" sz="1200" dirty="0">
                <a:solidFill>
                  <a:srgbClr val="1A88CB"/>
                </a:solidFill>
                <a:latin typeface="Effra" panose="020B0506080202020204" pitchFamily="34" charset="0"/>
                <a:hlinkClick r:id="rId3"/>
              </a:rPr>
              <a:t>://</a:t>
            </a:r>
            <a:r>
              <a:rPr lang="en-US" sz="1200" dirty="0" smtClean="0">
                <a:solidFill>
                  <a:srgbClr val="1A88CB"/>
                </a:solidFill>
                <a:latin typeface="Effra" panose="020B0506080202020204" pitchFamily="34" charset="0"/>
                <a:hlinkClick r:id="rId3"/>
              </a:rPr>
              <a:t>aka.ms/securecustomer</a:t>
            </a:r>
            <a:r>
              <a:rPr lang="en-US" sz="1200" dirty="0" smtClean="0">
                <a:solidFill>
                  <a:srgbClr val="1A88CB"/>
                </a:solidFill>
                <a:latin typeface="Effra" panose="020B0506080202020204" pitchFamily="34" charset="0"/>
              </a:rPr>
              <a:t> </a:t>
            </a:r>
            <a:endParaRPr kumimoji="0" lang="en-US" sz="1200" b="0" i="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55689618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Compliance</a:t>
            </a:r>
            <a:endParaRPr lang="en-US"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marL="0" marR="0" algn="l">
              <a:spcBef>
                <a:spcPts val="0"/>
              </a:spcBef>
              <a:spcAft>
                <a:spcPts val="0"/>
              </a:spcAft>
            </a:pPr>
            <a:r>
              <a:rPr lang="en-US" sz="4400" dirty="0">
                <a:latin typeface="Effra" panose="020B0506080202020204" pitchFamily="34" charset="0"/>
              </a:rPr>
              <a:t>Many international, industry, and regional organizations independently certify that </a:t>
            </a:r>
            <a:r>
              <a:rPr lang="en-US" sz="4400" dirty="0" smtClean="0">
                <a:latin typeface="Effra" panose="020B0506080202020204" pitchFamily="34" charset="0"/>
              </a:rPr>
              <a:t>cloud </a:t>
            </a:r>
            <a:r>
              <a:rPr lang="en-US" sz="4400" dirty="0">
                <a:latin typeface="Effra" panose="020B0506080202020204" pitchFamily="34" charset="0"/>
              </a:rPr>
              <a:t>services and platforms meet rigorous security standards and are trustworthy. </a:t>
            </a:r>
            <a:endParaRPr lang="en-US" sz="4400" dirty="0">
              <a:effectLst/>
              <a:latin typeface="Effra" panose="020B0506080202020204" pitchFamily="34" charset="0"/>
            </a:endParaRPr>
          </a:p>
        </p:txBody>
      </p:sp>
      <p:pic>
        <p:nvPicPr>
          <p:cNvPr id="1026" name="Picture 2" descr="CJ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48"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D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811"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A CC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111" y="6339173"/>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I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337"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od and Drug Administration 21 CFR Par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7018" y="6339173"/>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edRA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6600"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ERP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5861" y="7458114"/>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PS 14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53128"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IS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1987" y="6339173"/>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RS 10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4427" y="7458114"/>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edRA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080" y="6410610"/>
            <a:ext cx="952500" cy="33337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IPA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0074"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CSL (IRA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06956" y="6267735"/>
            <a:ext cx="952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SO 270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72993" y="7458114"/>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SO 270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14863" y="481904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DA Singapor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81559" y="7781963"/>
            <a:ext cx="952500" cy="628651"/>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NZ GCI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213900" y="1472213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PCI DSS Level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2049" y="6243923"/>
            <a:ext cx="952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SOC 1/SSAE 16/ISAE 3402 and SOC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036044" y="964706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United Kingdom G-Clou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0125" y="7458114"/>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6974" y="9101219"/>
            <a:ext cx="5685852"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400" dirty="0">
                <a:solidFill>
                  <a:srgbClr val="1A88CB"/>
                </a:solidFill>
                <a:latin typeface="Effra" panose="020B0506080202020204" pitchFamily="34" charset="0"/>
                <a:hlinkClick r:id="rId22"/>
              </a:rPr>
              <a:t>https://azure.microsoft.com/en-us/support/trust-center/compliance</a:t>
            </a:r>
            <a:r>
              <a:rPr lang="en-US" sz="1400" dirty="0" smtClean="0">
                <a:solidFill>
                  <a:srgbClr val="1A88CB"/>
                </a:solidFill>
                <a:latin typeface="Effra" panose="020B0506080202020204" pitchFamily="34" charset="0"/>
                <a:hlinkClick r:id="rId22"/>
              </a:rPr>
              <a:t>/</a:t>
            </a:r>
            <a:r>
              <a:rPr lang="en-US" sz="1400" dirty="0" smtClean="0">
                <a:solidFill>
                  <a:srgbClr val="1A88CB"/>
                </a:solidFill>
                <a:latin typeface="Effra" panose="020B0506080202020204" pitchFamily="34" charset="0"/>
              </a:rPr>
              <a:t> </a:t>
            </a:r>
            <a:endParaRPr kumimoji="0" lang="en-US" sz="1400" b="0" i="0" u="none" strike="noStrike" cap="none" spc="0" normalizeH="0" baseline="0" dirty="0">
              <a:ln>
                <a:noFill/>
              </a:ln>
              <a:solidFill>
                <a:srgbClr val="1A88CB"/>
              </a:solidFill>
              <a:effectLst/>
              <a:uFillTx/>
              <a:latin typeface="Effra" panose="020B0506080202020204" pitchFamily="34" charset="0"/>
              <a:sym typeface="Helvetica Light"/>
            </a:endParaRPr>
          </a:p>
        </p:txBody>
      </p:sp>
      <p:pic>
        <p:nvPicPr>
          <p:cNvPr id="1068" name="Picture 44" descr="NZ GCI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98690" y="7458114"/>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6861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10000"/>
              </a:lnSpc>
            </a:pPr>
            <a:r>
              <a:rPr lang="en-US" dirty="0" smtClean="0"/>
              <a:t>Getting Managers to ride the cloud</a:t>
            </a:r>
            <a:endParaRPr lang="en-US" dirty="0"/>
          </a:p>
        </p:txBody>
      </p:sp>
      <p:sp>
        <p:nvSpPr>
          <p:cNvPr id="3" name="Text Placeholder 2"/>
          <p:cNvSpPr>
            <a:spLocks noGrp="1"/>
          </p:cNvSpPr>
          <p:nvPr>
            <p:ph type="body" idx="1"/>
          </p:nvPr>
        </p:nvSpPr>
        <p:spPr>
          <a:xfrm>
            <a:off x="1016000" y="5026918"/>
            <a:ext cx="10034292" cy="3342167"/>
          </a:xfrm>
        </p:spPr>
        <p:txBody>
          <a:bodyPr/>
          <a:lstStyle/>
          <a:p>
            <a:r>
              <a:rPr lang="en-US" dirty="0" smtClean="0"/>
              <a:t>David Amaya</a:t>
            </a:r>
          </a:p>
          <a:p>
            <a:r>
              <a:rPr lang="en-US" sz="4800" dirty="0" smtClean="0"/>
              <a:t>Consultant, Cardinal Solutions</a:t>
            </a:r>
            <a:endParaRPr lang="en-US" sz="4800" dirty="0"/>
          </a:p>
          <a:p>
            <a:endParaRPr lang="en-US" dirty="0" smtClean="0"/>
          </a:p>
          <a:p>
            <a:endParaRPr lang="en-US" dirty="0"/>
          </a:p>
        </p:txBody>
      </p:sp>
      <p:sp>
        <p:nvSpPr>
          <p:cNvPr id="4" name="Rectangle 3"/>
          <p:cNvSpPr/>
          <p:nvPr/>
        </p:nvSpPr>
        <p:spPr>
          <a:xfrm>
            <a:off x="1065939" y="7971143"/>
            <a:ext cx="6502400" cy="1200329"/>
          </a:xfrm>
          <a:prstGeom prst="rect">
            <a:avLst/>
          </a:prstGeom>
        </p:spPr>
        <p:txBody>
          <a:bodyPr>
            <a:spAutoFit/>
          </a:bodyPr>
          <a:lstStyle/>
          <a:p>
            <a:pPr algn="l"/>
            <a:endParaRPr lang="en-US" sz="2400" dirty="0">
              <a:latin typeface="Effra" panose="020B0506080202020204" pitchFamily="34" charset="0"/>
              <a:hlinkClick r:id="rId2"/>
            </a:endParaRPr>
          </a:p>
          <a:p>
            <a:pPr algn="l"/>
            <a:r>
              <a:rPr lang="en-US" sz="2400" dirty="0">
                <a:latin typeface="Effra" panose="020B0506080202020204" pitchFamily="34" charset="0"/>
                <a:hlinkClick r:id="rId2"/>
              </a:rPr>
              <a:t>https://twitter.com/AmayaHuman</a:t>
            </a:r>
            <a:r>
              <a:rPr lang="en-US" sz="2400" dirty="0">
                <a:latin typeface="Effra" panose="020B0506080202020204" pitchFamily="34" charset="0"/>
              </a:rPr>
              <a:t> </a:t>
            </a:r>
          </a:p>
          <a:p>
            <a:pPr algn="l"/>
            <a:r>
              <a:rPr lang="en-US" sz="2400" dirty="0">
                <a:latin typeface="Effra" panose="020B0506080202020204" pitchFamily="34" charset="0"/>
                <a:hlinkClick r:id="rId3"/>
              </a:rPr>
              <a:t>https://www.linkedin.com/in/davidamaya</a:t>
            </a:r>
            <a:r>
              <a:rPr lang="en-US" sz="2400" dirty="0">
                <a:latin typeface="Effra" panose="020B0506080202020204" pitchFamily="34" charset="0"/>
              </a:rPr>
              <a:t> </a:t>
            </a:r>
          </a:p>
        </p:txBody>
      </p:sp>
    </p:spTree>
    <p:extLst>
      <p:ext uri="{BB962C8B-B14F-4D97-AF65-F5344CB8AC3E}">
        <p14:creationId xmlns:p14="http://schemas.microsoft.com/office/powerpoint/2010/main" val="257274107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365125"/>
            <a:ext cx="11605591" cy="1325563"/>
          </a:xfrm>
        </p:spPr>
        <p:txBody>
          <a:bodyPr anchor="t">
            <a:noAutofit/>
          </a:bodyPr>
          <a:lstStyle/>
          <a:p>
            <a:pPr algn="l">
              <a:lnSpc>
                <a:spcPts val="6000"/>
              </a:lnSpc>
            </a:pPr>
            <a:r>
              <a:rPr lang="en-US" sz="5400" dirty="0"/>
              <a:t>Clearing the Path </a:t>
            </a:r>
            <a:r>
              <a:rPr lang="en-US" sz="5400" dirty="0" smtClean="0"/>
              <a:t/>
            </a:r>
            <a:br>
              <a:rPr lang="en-US" sz="5400" dirty="0" smtClean="0"/>
            </a:br>
            <a:r>
              <a:rPr lang="en-US" sz="5400" dirty="0" smtClean="0"/>
              <a:t>– </a:t>
            </a:r>
            <a:r>
              <a:rPr lang="en-US" sz="5400" dirty="0"/>
              <a:t>Overcoming Obstacles</a:t>
            </a:r>
          </a:p>
        </p:txBody>
      </p:sp>
      <p:sp>
        <p:nvSpPr>
          <p:cNvPr id="8" name="Content Placeholder 2"/>
          <p:cNvSpPr txBox="1">
            <a:spLocks/>
          </p:cNvSpPr>
          <p:nvPr/>
        </p:nvSpPr>
        <p:spPr>
          <a:xfrm>
            <a:off x="643890" y="2640632"/>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lnSpc>
                <a:spcPts val="4800"/>
              </a:lnSpc>
            </a:pPr>
            <a:r>
              <a:rPr lang="en-US" sz="4400" dirty="0" smtClean="0"/>
              <a:t>Microsoft </a:t>
            </a:r>
            <a:r>
              <a:rPr lang="en-US" sz="4400" dirty="0"/>
              <a:t>Azure Trust Center</a:t>
            </a:r>
            <a:br>
              <a:rPr lang="en-US" sz="4400" dirty="0"/>
            </a:br>
            <a:r>
              <a:rPr lang="en-US" sz="2800" dirty="0">
                <a:hlinkClick r:id="rId2"/>
              </a:rPr>
              <a:t>https://azure.microsoft.com/en-us/support/trust-center/security</a:t>
            </a:r>
            <a:r>
              <a:rPr lang="en-US" sz="2800" dirty="0" smtClean="0">
                <a:hlinkClick r:id="rId2"/>
              </a:rPr>
              <a:t>/</a:t>
            </a:r>
            <a:r>
              <a:rPr lang="en-US" sz="2800" dirty="0" smtClean="0"/>
              <a:t>  </a:t>
            </a:r>
          </a:p>
          <a:p>
            <a:pPr algn="l">
              <a:lnSpc>
                <a:spcPts val="4800"/>
              </a:lnSpc>
            </a:pPr>
            <a:endParaRPr lang="en-US" sz="4400" dirty="0" smtClean="0"/>
          </a:p>
          <a:p>
            <a:pPr algn="l">
              <a:lnSpc>
                <a:spcPts val="4800"/>
              </a:lnSpc>
            </a:pPr>
            <a:r>
              <a:rPr lang="en-US" sz="4400" dirty="0" smtClean="0"/>
              <a:t>Google Cloud </a:t>
            </a:r>
            <a:r>
              <a:rPr lang="en-US" sz="4400" dirty="0"/>
              <a:t>Platform Security</a:t>
            </a:r>
            <a:br>
              <a:rPr lang="en-US" sz="4400" dirty="0"/>
            </a:br>
            <a:r>
              <a:rPr lang="en-US" sz="2800" dirty="0">
                <a:hlinkClick r:id="rId3"/>
              </a:rPr>
              <a:t>https://cloud.google.com/security</a:t>
            </a:r>
            <a:r>
              <a:rPr lang="en-US" sz="2800" dirty="0" smtClean="0">
                <a:hlinkClick r:id="rId3"/>
              </a:rPr>
              <a:t>/</a:t>
            </a:r>
            <a:r>
              <a:rPr lang="en-US" sz="2800" dirty="0" smtClean="0"/>
              <a:t> </a:t>
            </a:r>
          </a:p>
          <a:p>
            <a:pPr algn="l">
              <a:lnSpc>
                <a:spcPts val="4800"/>
              </a:lnSpc>
            </a:pPr>
            <a:endParaRPr lang="en-US" sz="4400" dirty="0" smtClean="0"/>
          </a:p>
          <a:p>
            <a:pPr algn="l">
              <a:lnSpc>
                <a:spcPts val="4800"/>
              </a:lnSpc>
            </a:pPr>
            <a:r>
              <a:rPr lang="en-US" sz="4400" dirty="0" smtClean="0"/>
              <a:t>AWS </a:t>
            </a:r>
            <a:r>
              <a:rPr lang="en-US" sz="4400" dirty="0"/>
              <a:t>Cloud Security</a:t>
            </a:r>
            <a:br>
              <a:rPr lang="en-US" sz="4400" dirty="0"/>
            </a:br>
            <a:r>
              <a:rPr lang="en-US" sz="2800" dirty="0">
                <a:hlinkClick r:id="rId4"/>
              </a:rPr>
              <a:t>https://aws.amazon.com/security</a:t>
            </a:r>
            <a:r>
              <a:rPr lang="en-US" sz="2800" dirty="0" smtClean="0">
                <a:hlinkClick r:id="rId4"/>
              </a:rPr>
              <a:t>/</a:t>
            </a:r>
            <a:r>
              <a:rPr lang="en-US" sz="2800" dirty="0" smtClean="0"/>
              <a:t> </a:t>
            </a:r>
            <a:endParaRPr lang="en-US" sz="2800" dirty="0"/>
          </a:p>
        </p:txBody>
      </p:sp>
    </p:spTree>
    <p:extLst>
      <p:ext uri="{BB962C8B-B14F-4D97-AF65-F5344CB8AC3E}">
        <p14:creationId xmlns:p14="http://schemas.microsoft.com/office/powerpoint/2010/main" val="150199679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cloud?</a:t>
            </a:r>
            <a:endParaRPr lang="en-US" dirty="0"/>
          </a:p>
        </p:txBody>
      </p:sp>
    </p:spTree>
    <p:extLst>
      <p:ext uri="{BB962C8B-B14F-4D97-AF65-F5344CB8AC3E}">
        <p14:creationId xmlns:p14="http://schemas.microsoft.com/office/powerpoint/2010/main" val="21908672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402167"/>
            <a:ext cx="11773166" cy="969434"/>
          </a:xfrm>
        </p:spPr>
        <p:txBody>
          <a:bodyPr anchor="t">
            <a:normAutofit/>
          </a:bodyPr>
          <a:lstStyle/>
          <a:p>
            <a:r>
              <a:rPr lang="en-US" sz="5400" dirty="0" smtClean="0"/>
              <a:t>Why the Cloud?</a:t>
            </a:r>
            <a:endParaRPr lang="en-US" sz="5400" dirty="0"/>
          </a:p>
        </p:txBody>
      </p:sp>
      <p:sp>
        <p:nvSpPr>
          <p:cNvPr id="3" name="Text Placeholder 2"/>
          <p:cNvSpPr>
            <a:spLocks noGrp="1"/>
          </p:cNvSpPr>
          <p:nvPr>
            <p:ph type="body" idx="1"/>
          </p:nvPr>
        </p:nvSpPr>
        <p:spPr>
          <a:xfrm>
            <a:off x="1016000" y="1856336"/>
            <a:ext cx="5533887" cy="3956414"/>
          </a:xfrm>
        </p:spPr>
        <p:txBody>
          <a:bodyPr/>
          <a:lstStyle/>
          <a:p>
            <a:r>
              <a:rPr lang="en-US" b="1" dirty="0" smtClean="0"/>
              <a:t>Utility </a:t>
            </a:r>
            <a:br>
              <a:rPr lang="en-US" b="1" dirty="0" smtClean="0"/>
            </a:br>
            <a:r>
              <a:rPr lang="en-US" b="1" dirty="0" smtClean="0"/>
              <a:t>Applications</a:t>
            </a:r>
          </a:p>
          <a:p>
            <a:pPr marL="685800" indent="-685800">
              <a:buFont typeface="Arial" panose="020B0604020202020204" pitchFamily="34" charset="0"/>
              <a:buChar char="•"/>
            </a:pPr>
            <a:r>
              <a:rPr lang="en-US" dirty="0" smtClean="0"/>
              <a:t>Low Cost</a:t>
            </a:r>
          </a:p>
          <a:p>
            <a:pPr marL="685800" indent="-685800">
              <a:buFont typeface="Arial" panose="020B0604020202020204" pitchFamily="34" charset="0"/>
              <a:buChar char="•"/>
            </a:pPr>
            <a:r>
              <a:rPr lang="en-US" dirty="0" smtClean="0"/>
              <a:t>Reliability</a:t>
            </a:r>
            <a:endParaRPr lang="en-US" dirty="0"/>
          </a:p>
        </p:txBody>
      </p:sp>
      <p:sp>
        <p:nvSpPr>
          <p:cNvPr id="4" name="Text Placeholder 2"/>
          <p:cNvSpPr txBox="1">
            <a:spLocks/>
          </p:cNvSpPr>
          <p:nvPr/>
        </p:nvSpPr>
        <p:spPr>
          <a:xfrm>
            <a:off x="7058991" y="1856336"/>
            <a:ext cx="5533887" cy="395641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r>
              <a:rPr lang="en-US" b="1" dirty="0" smtClean="0"/>
              <a:t>Strategic Applications</a:t>
            </a:r>
          </a:p>
          <a:p>
            <a:pPr marL="685800" indent="-685800" algn="l">
              <a:buFont typeface="Arial" panose="020B0604020202020204" pitchFamily="34" charset="0"/>
              <a:buChar char="•"/>
            </a:pPr>
            <a:r>
              <a:rPr lang="en-US" dirty="0" smtClean="0"/>
              <a:t>Ability to support innovation</a:t>
            </a:r>
          </a:p>
          <a:p>
            <a:pPr marL="685800" indent="-685800" algn="l">
              <a:buFont typeface="Arial" panose="020B0604020202020204" pitchFamily="34" charset="0"/>
              <a:buChar char="•"/>
            </a:pPr>
            <a:r>
              <a:rPr lang="en-US" dirty="0" smtClean="0"/>
              <a:t>Elastic resources</a:t>
            </a:r>
          </a:p>
          <a:p>
            <a:pPr marL="685800" indent="-685800" algn="l">
              <a:buFont typeface="Arial" panose="020B0604020202020204" pitchFamily="34" charset="0"/>
              <a:buChar char="•"/>
            </a:pPr>
            <a:r>
              <a:rPr lang="en-US" dirty="0" smtClean="0"/>
              <a:t>Support for fast development</a:t>
            </a:r>
            <a:endParaRPr lang="en-US" dirty="0"/>
          </a:p>
        </p:txBody>
      </p:sp>
      <p:sp>
        <p:nvSpPr>
          <p:cNvPr id="5" name="TextBox 4"/>
          <p:cNvSpPr txBox="1"/>
          <p:nvPr/>
        </p:nvSpPr>
        <p:spPr>
          <a:xfrm>
            <a:off x="1142633" y="7444754"/>
            <a:ext cx="4393832"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400" b="0" i="0" u="none" strike="noStrike" cap="none" spc="0" normalizeH="0" baseline="0" dirty="0" smtClean="0">
                <a:ln>
                  <a:noFill/>
                </a:ln>
                <a:solidFill>
                  <a:schemeClr val="accent3"/>
                </a:solidFill>
                <a:effectLst/>
                <a:uFillTx/>
                <a:latin typeface="+mj-lt"/>
                <a:ea typeface="Helvetica Light"/>
                <a:cs typeface="Helvetica Light"/>
                <a:sym typeface="Helvetica Light"/>
              </a:rPr>
              <a:t>SAVE MONEY</a:t>
            </a:r>
            <a:endParaRPr kumimoji="0" lang="en-US" sz="5400" b="0" i="0" u="none" strike="noStrike" cap="none" spc="0" normalizeH="0" baseline="0" dirty="0">
              <a:ln>
                <a:noFill/>
              </a:ln>
              <a:solidFill>
                <a:schemeClr val="accent3"/>
              </a:solidFill>
              <a:effectLst/>
              <a:uFillTx/>
              <a:latin typeface="+mj-lt"/>
              <a:ea typeface="Helvetica Light"/>
              <a:cs typeface="Helvetica Light"/>
              <a:sym typeface="Helvetica Light"/>
            </a:endParaRPr>
          </a:p>
        </p:txBody>
      </p:sp>
      <p:sp>
        <p:nvSpPr>
          <p:cNvPr id="6" name="TextBox 5"/>
          <p:cNvSpPr txBox="1"/>
          <p:nvPr/>
        </p:nvSpPr>
        <p:spPr>
          <a:xfrm>
            <a:off x="7433946" y="7444754"/>
            <a:ext cx="4533293"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400" b="0" i="0" u="none" strike="noStrike" cap="none" spc="0" normalizeH="0" baseline="0" dirty="0" smtClean="0">
                <a:ln>
                  <a:noFill/>
                </a:ln>
                <a:solidFill>
                  <a:schemeClr val="accent3"/>
                </a:solidFill>
                <a:effectLst/>
                <a:uFillTx/>
                <a:latin typeface="+mj-lt"/>
                <a:ea typeface="Helvetica Light"/>
                <a:cs typeface="Helvetica Light"/>
                <a:sym typeface="Helvetica Light"/>
              </a:rPr>
              <a:t>MAKE MONEY</a:t>
            </a:r>
            <a:endParaRPr kumimoji="0" lang="en-US" sz="5400" b="0" i="0" u="none" strike="noStrike" cap="none" spc="0" normalizeH="0" baseline="0" dirty="0">
              <a:ln>
                <a:noFill/>
              </a:ln>
              <a:solidFill>
                <a:schemeClr val="accent3"/>
              </a:solidFill>
              <a:effectLst/>
              <a:uFillTx/>
              <a:latin typeface="+mj-lt"/>
              <a:ea typeface="Helvetica Light"/>
              <a:cs typeface="Helvetica Light"/>
              <a:sym typeface="Helvetica Light"/>
            </a:endParaRPr>
          </a:p>
        </p:txBody>
      </p:sp>
    </p:spTree>
    <p:extLst>
      <p:ext uri="{BB962C8B-B14F-4D97-AF65-F5344CB8AC3E}">
        <p14:creationId xmlns:p14="http://schemas.microsoft.com/office/powerpoint/2010/main" val="538875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costs</a:t>
            </a:r>
            <a:endParaRPr lang="en-US" dirty="0"/>
          </a:p>
        </p:txBody>
      </p:sp>
      <p:sp>
        <p:nvSpPr>
          <p:cNvPr id="3" name="Text Placeholder 2"/>
          <p:cNvSpPr>
            <a:spLocks noGrp="1"/>
          </p:cNvSpPr>
          <p:nvPr>
            <p:ph type="body" idx="1"/>
          </p:nvPr>
        </p:nvSpPr>
        <p:spPr/>
        <p:txBody>
          <a:bodyPr/>
          <a:lstStyle/>
          <a:p>
            <a:r>
              <a:rPr lang="en-US" dirty="0" smtClean="0"/>
              <a:t>Understand your TCOs</a:t>
            </a:r>
            <a:br>
              <a:rPr lang="en-US" dirty="0" smtClean="0"/>
            </a:br>
            <a:r>
              <a:rPr lang="en-US" dirty="0" smtClean="0"/>
              <a:t>(Total Cost of Ownership</a:t>
            </a:r>
          </a:p>
          <a:p>
            <a:r>
              <a:rPr lang="en-US" dirty="0"/>
              <a:t>	</a:t>
            </a:r>
            <a:r>
              <a:rPr lang="en-US" dirty="0" smtClean="0"/>
              <a:t>&amp; Total Cost of Operation)</a:t>
            </a:r>
            <a:endParaRPr lang="en-US" dirty="0"/>
          </a:p>
        </p:txBody>
      </p:sp>
    </p:spTree>
    <p:extLst>
      <p:ext uri="{BB962C8B-B14F-4D97-AF65-F5344CB8AC3E}">
        <p14:creationId xmlns:p14="http://schemas.microsoft.com/office/powerpoint/2010/main" val="309520049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884037"/>
            <a:ext cx="11068878" cy="2862322"/>
          </a:xfrm>
          <a:prstGeom prst="rect">
            <a:avLst/>
          </a:prstGeom>
        </p:spPr>
        <p:txBody>
          <a:bodyPr wrap="square">
            <a:spAutoFit/>
          </a:bodyPr>
          <a:lstStyle/>
          <a:p>
            <a:pPr marL="571500" lvl="1" indent="-571500" algn="l">
              <a:lnSpc>
                <a:spcPct val="150000"/>
              </a:lnSpc>
              <a:buFont typeface="Arial" panose="020B0604020202020204" pitchFamily="34" charset="0"/>
              <a:buChar char="•"/>
            </a:pPr>
            <a:r>
              <a:rPr lang="en-US" sz="4000" dirty="0" smtClean="0">
                <a:solidFill>
                  <a:srgbClr val="1A88CB"/>
                </a:solidFill>
                <a:latin typeface="+mj-lt"/>
              </a:rPr>
              <a:t>Electricity Costs (to run and to cool servers)</a:t>
            </a:r>
          </a:p>
          <a:p>
            <a:pPr marL="571500" lvl="1" indent="-571500" algn="l">
              <a:lnSpc>
                <a:spcPct val="150000"/>
              </a:lnSpc>
              <a:buFont typeface="Arial" panose="020B0604020202020204" pitchFamily="34" charset="0"/>
              <a:buChar char="•"/>
            </a:pPr>
            <a:r>
              <a:rPr lang="en-US" sz="4000" dirty="0" smtClean="0">
                <a:solidFill>
                  <a:srgbClr val="1A88CB"/>
                </a:solidFill>
                <a:latin typeface="+mj-lt"/>
              </a:rPr>
              <a:t>Cycling out </a:t>
            </a:r>
            <a:r>
              <a:rPr lang="en-US" sz="4000" dirty="0" err="1" smtClean="0">
                <a:solidFill>
                  <a:srgbClr val="1A88CB"/>
                </a:solidFill>
                <a:latin typeface="+mj-lt"/>
              </a:rPr>
              <a:t>on-premise</a:t>
            </a:r>
            <a:r>
              <a:rPr lang="en-US" sz="4000" dirty="0" smtClean="0">
                <a:solidFill>
                  <a:srgbClr val="1A88CB"/>
                </a:solidFill>
                <a:latin typeface="+mj-lt"/>
              </a:rPr>
              <a:t> servers every 5 years</a:t>
            </a:r>
          </a:p>
          <a:p>
            <a:pPr marL="571500" lvl="1" indent="-571500" algn="l">
              <a:lnSpc>
                <a:spcPct val="150000"/>
              </a:lnSpc>
              <a:buFont typeface="Arial" panose="020B0604020202020204" pitchFamily="34" charset="0"/>
              <a:buChar char="•"/>
            </a:pPr>
            <a:r>
              <a:rPr lang="en-US" sz="4000" dirty="0" smtClean="0">
                <a:solidFill>
                  <a:srgbClr val="1A88CB"/>
                </a:solidFill>
                <a:latin typeface="+mj-lt"/>
              </a:rPr>
              <a:t>Cost of downtime</a:t>
            </a:r>
          </a:p>
        </p:txBody>
      </p:sp>
      <p:sp>
        <p:nvSpPr>
          <p:cNvPr id="5" name="Title 1"/>
          <p:cNvSpPr>
            <a:spLocks noGrp="1"/>
          </p:cNvSpPr>
          <p:nvPr>
            <p:ph type="title"/>
          </p:nvPr>
        </p:nvSpPr>
        <p:spPr>
          <a:xfrm>
            <a:off x="838200" y="365125"/>
            <a:ext cx="10515600" cy="1325563"/>
          </a:xfrm>
        </p:spPr>
        <p:txBody>
          <a:bodyPr anchor="t">
            <a:normAutofit fontScale="90000"/>
          </a:bodyPr>
          <a:lstStyle/>
          <a:p>
            <a:pPr>
              <a:lnSpc>
                <a:spcPts val="5400"/>
              </a:lnSpc>
            </a:pPr>
            <a:r>
              <a:rPr lang="en-US" sz="5400" dirty="0" smtClean="0"/>
              <a:t>Understand your TCO:</a:t>
            </a:r>
            <a:br>
              <a:rPr lang="en-US" sz="5400" dirty="0" smtClean="0"/>
            </a:br>
            <a:r>
              <a:rPr lang="en-US" sz="5400" dirty="0" smtClean="0"/>
              <a:t>Factors often Overlooked</a:t>
            </a:r>
            <a:endParaRPr lang="en-US" sz="5400" dirty="0"/>
          </a:p>
        </p:txBody>
      </p:sp>
      <p:sp>
        <p:nvSpPr>
          <p:cNvPr id="6" name="Rectangle 5"/>
          <p:cNvSpPr/>
          <p:nvPr/>
        </p:nvSpPr>
        <p:spPr>
          <a:xfrm>
            <a:off x="1034622" y="8929202"/>
            <a:ext cx="9610187" cy="184666"/>
          </a:xfrm>
          <a:prstGeom prst="rect">
            <a:avLst/>
          </a:prstGeom>
        </p:spPr>
        <p:txBody>
          <a:bodyPr wrap="square" lIns="0" tIns="0" rIns="0" bIns="0">
            <a:spAutoFit/>
          </a:bodyPr>
          <a:lstStyle/>
          <a:p>
            <a:pPr lvl="2" algn="l"/>
            <a:r>
              <a:rPr lang="en-US" sz="1200" dirty="0">
                <a:hlinkClick r:id="rId2"/>
              </a:rPr>
              <a:t>http://betanews.com/2013/11/04/comparing-cloud-vs-on-premise-six-hidden-costs-people-always-forget-about/</a:t>
            </a:r>
            <a:r>
              <a:rPr lang="en-US" sz="1200" dirty="0"/>
              <a:t> </a:t>
            </a:r>
          </a:p>
        </p:txBody>
      </p:sp>
    </p:spTree>
    <p:extLst>
      <p:ext uri="{BB962C8B-B14F-4D97-AF65-F5344CB8AC3E}">
        <p14:creationId xmlns:p14="http://schemas.microsoft.com/office/powerpoint/2010/main" val="165543059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does it cost…</a:t>
            </a:r>
            <a:endParaRPr lang="en-US" dirty="0"/>
          </a:p>
        </p:txBody>
      </p:sp>
      <p:sp>
        <p:nvSpPr>
          <p:cNvPr id="3" name="Text Placeholder 2"/>
          <p:cNvSpPr>
            <a:spLocks noGrp="1"/>
          </p:cNvSpPr>
          <p:nvPr>
            <p:ph type="body" idx="1"/>
          </p:nvPr>
        </p:nvSpPr>
        <p:spPr/>
        <p:txBody>
          <a:bodyPr/>
          <a:lstStyle/>
          <a:p>
            <a:r>
              <a:rPr lang="en-US" dirty="0" smtClean="0"/>
              <a:t>to run a server on premises?</a:t>
            </a:r>
            <a:endParaRPr lang="en-US" dirty="0"/>
          </a:p>
        </p:txBody>
      </p:sp>
      <p:sp>
        <p:nvSpPr>
          <p:cNvPr id="5" name="Rectangle 4"/>
          <p:cNvSpPr/>
          <p:nvPr/>
        </p:nvSpPr>
        <p:spPr>
          <a:xfrm>
            <a:off x="2755255" y="8742116"/>
            <a:ext cx="7954075" cy="338554"/>
          </a:xfrm>
          <a:prstGeom prst="rect">
            <a:avLst/>
          </a:prstGeom>
        </p:spPr>
        <p:txBody>
          <a:bodyPr wrap="square">
            <a:spAutoFit/>
          </a:bodyPr>
          <a:lstStyle/>
          <a:p>
            <a:r>
              <a:rPr lang="en-US" sz="1600" dirty="0">
                <a:solidFill>
                  <a:srgbClr val="1A88CB"/>
                </a:solidFill>
                <a:latin typeface="Effra" panose="020B0506080202020204" pitchFamily="34" charset="0"/>
                <a:hlinkClick r:id="rId2"/>
              </a:rPr>
              <a:t>http://www.zdnet.com/article/toolkit-calculate-datacenter-server-power-usage</a:t>
            </a:r>
            <a:r>
              <a:rPr lang="en-US" sz="1600" dirty="0" smtClean="0">
                <a:solidFill>
                  <a:srgbClr val="1A88CB"/>
                </a:solidFill>
                <a:latin typeface="Effra" panose="020B0506080202020204" pitchFamily="34" charset="0"/>
                <a:hlinkClick r:id="rId2"/>
              </a:rPr>
              <a:t>/</a:t>
            </a:r>
            <a:r>
              <a:rPr lang="en-US" sz="1600" dirty="0" smtClean="0">
                <a:solidFill>
                  <a:srgbClr val="1A88CB"/>
                </a:solidFill>
                <a:latin typeface="Effra" panose="020B0506080202020204" pitchFamily="34" charset="0"/>
              </a:rPr>
              <a:t> </a:t>
            </a:r>
            <a:endParaRPr lang="en-US" sz="1600" dirty="0">
              <a:solidFill>
                <a:srgbClr val="1A88CB"/>
              </a:solidFill>
              <a:latin typeface="Effra" panose="020B0506080202020204" pitchFamily="34" charset="0"/>
            </a:endParaRPr>
          </a:p>
        </p:txBody>
      </p:sp>
    </p:spTree>
    <p:extLst>
      <p:ext uri="{BB962C8B-B14F-4D97-AF65-F5344CB8AC3E}">
        <p14:creationId xmlns:p14="http://schemas.microsoft.com/office/powerpoint/2010/main" val="37833234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31" y="1951997"/>
            <a:ext cx="12369369" cy="868694"/>
          </a:xfrm>
        </p:spPr>
        <p:txBody>
          <a:bodyPr anchor="t">
            <a:normAutofit/>
          </a:bodyPr>
          <a:lstStyle/>
          <a:p>
            <a:r>
              <a:rPr lang="en-US" sz="8000" dirty="0" smtClean="0"/>
              <a:t>According to </a:t>
            </a:r>
            <a:r>
              <a:rPr lang="en-US" sz="7200" dirty="0" err="1" smtClean="0"/>
              <a:t>e</a:t>
            </a:r>
            <a:r>
              <a:rPr lang="en-US" sz="8000" dirty="0" err="1" smtClean="0"/>
              <a:t>How</a:t>
            </a:r>
            <a:r>
              <a:rPr lang="en-US" sz="8000" dirty="0" smtClean="0"/>
              <a:t>…</a:t>
            </a:r>
            <a:endParaRPr lang="en-US" sz="8000" dirty="0"/>
          </a:p>
        </p:txBody>
      </p:sp>
      <p:sp>
        <p:nvSpPr>
          <p:cNvPr id="3" name="Text Placeholder 2"/>
          <p:cNvSpPr>
            <a:spLocks noGrp="1"/>
          </p:cNvSpPr>
          <p:nvPr>
            <p:ph type="body" idx="1"/>
          </p:nvPr>
        </p:nvSpPr>
        <p:spPr>
          <a:xfrm>
            <a:off x="706034" y="3942034"/>
            <a:ext cx="11382644" cy="3956414"/>
          </a:xfrm>
        </p:spPr>
        <p:txBody>
          <a:bodyPr/>
          <a:lstStyle/>
          <a:p>
            <a:pPr algn="ctr"/>
            <a:r>
              <a:rPr lang="en-US" sz="6600" dirty="0" smtClean="0"/>
              <a:t>A server can use between </a:t>
            </a:r>
            <a:br>
              <a:rPr lang="en-US" sz="6600" dirty="0" smtClean="0"/>
            </a:br>
            <a:r>
              <a:rPr lang="en-US" sz="6600" dirty="0" smtClean="0"/>
              <a:t>500 – 1,200 watts per hour</a:t>
            </a:r>
            <a:endParaRPr lang="en-US" sz="6600" dirty="0"/>
          </a:p>
        </p:txBody>
      </p:sp>
      <p:sp>
        <p:nvSpPr>
          <p:cNvPr id="4" name="Rectangle 3"/>
          <p:cNvSpPr/>
          <p:nvPr/>
        </p:nvSpPr>
        <p:spPr>
          <a:xfrm>
            <a:off x="1840852" y="8757616"/>
            <a:ext cx="9178441" cy="338554"/>
          </a:xfrm>
          <a:prstGeom prst="rect">
            <a:avLst/>
          </a:prstGeom>
        </p:spPr>
        <p:txBody>
          <a:bodyPr wrap="square">
            <a:spAutoFit/>
          </a:bodyPr>
          <a:lstStyle/>
          <a:p>
            <a:r>
              <a:rPr lang="en-US" sz="1600" dirty="0">
                <a:latin typeface="Effra" panose="020B0506080202020204" pitchFamily="34" charset="0"/>
                <a:hlinkClick r:id="rId2"/>
              </a:rPr>
              <a:t>http://</a:t>
            </a:r>
            <a:r>
              <a:rPr lang="en-US" sz="1600" dirty="0" smtClean="0">
                <a:latin typeface="Effra" panose="020B0506080202020204" pitchFamily="34" charset="0"/>
                <a:hlinkClick r:id="rId2"/>
              </a:rPr>
              <a:t>www.ehow.com/info_8763694_much-computer-use-per-hour.html</a:t>
            </a:r>
            <a:r>
              <a:rPr lang="en-US" sz="1600" dirty="0" smtClean="0">
                <a:latin typeface="Effra" panose="020B0506080202020204" pitchFamily="34" charset="0"/>
              </a:rPr>
              <a:t> </a:t>
            </a:r>
            <a:endParaRPr lang="en-US" sz="1600" dirty="0">
              <a:latin typeface="Effra" panose="020B0506080202020204" pitchFamily="34" charset="0"/>
            </a:endParaRPr>
          </a:p>
        </p:txBody>
      </p:sp>
    </p:spTree>
    <p:extLst>
      <p:ext uri="{BB962C8B-B14F-4D97-AF65-F5344CB8AC3E}">
        <p14:creationId xmlns:p14="http://schemas.microsoft.com/office/powerpoint/2010/main" val="341541847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31" y="727632"/>
            <a:ext cx="12369369" cy="2046565"/>
          </a:xfrm>
        </p:spPr>
        <p:txBody>
          <a:bodyPr anchor="t">
            <a:normAutofit/>
          </a:bodyPr>
          <a:lstStyle/>
          <a:p>
            <a:r>
              <a:rPr lang="en-US" sz="8000" dirty="0" smtClean="0"/>
              <a:t>If average is </a:t>
            </a:r>
            <a:br>
              <a:rPr lang="en-US" sz="8000" dirty="0" smtClean="0"/>
            </a:br>
            <a:r>
              <a:rPr lang="en-US" sz="8000" dirty="0" smtClean="0"/>
              <a:t>850 Watts per hour…</a:t>
            </a:r>
            <a:endParaRPr lang="en-US" sz="8000" dirty="0"/>
          </a:p>
        </p:txBody>
      </p:sp>
      <p:sp>
        <p:nvSpPr>
          <p:cNvPr id="3" name="Text Placeholder 2"/>
          <p:cNvSpPr>
            <a:spLocks noGrp="1"/>
          </p:cNvSpPr>
          <p:nvPr>
            <p:ph type="body" idx="1"/>
          </p:nvPr>
        </p:nvSpPr>
        <p:spPr>
          <a:xfrm>
            <a:off x="706034" y="3368598"/>
            <a:ext cx="11382644" cy="1234400"/>
          </a:xfrm>
        </p:spPr>
        <p:txBody>
          <a:bodyPr/>
          <a:lstStyle/>
          <a:p>
            <a:pPr algn="l"/>
            <a:r>
              <a:rPr lang="en-US" sz="4000" dirty="0" smtClean="0"/>
              <a:t>850 watts per hour x 24 hours= </a:t>
            </a:r>
          </a:p>
          <a:p>
            <a:pPr algn="ctr"/>
            <a:r>
              <a:rPr lang="en-US" sz="4400" dirty="0" smtClean="0"/>
              <a:t>20,400 watts per day </a:t>
            </a:r>
          </a:p>
          <a:p>
            <a:pPr algn="l"/>
            <a:endParaRPr lang="en-US" sz="4000" dirty="0"/>
          </a:p>
        </p:txBody>
      </p:sp>
      <p:sp>
        <p:nvSpPr>
          <p:cNvPr id="4" name="Rectangle 3"/>
          <p:cNvSpPr/>
          <p:nvPr/>
        </p:nvSpPr>
        <p:spPr>
          <a:xfrm>
            <a:off x="1840852" y="8757616"/>
            <a:ext cx="9178441" cy="338554"/>
          </a:xfrm>
          <a:prstGeom prst="rect">
            <a:avLst/>
          </a:prstGeom>
        </p:spPr>
        <p:txBody>
          <a:bodyPr wrap="square">
            <a:spAutoFit/>
          </a:bodyPr>
          <a:lstStyle/>
          <a:p>
            <a:r>
              <a:rPr lang="en-US" sz="1600" dirty="0">
                <a:latin typeface="Effra" panose="020B0506080202020204" pitchFamily="34" charset="0"/>
                <a:hlinkClick r:id="rId2"/>
              </a:rPr>
              <a:t>http://</a:t>
            </a:r>
            <a:r>
              <a:rPr lang="en-US" sz="1600" dirty="0" smtClean="0">
                <a:latin typeface="Effra" panose="020B0506080202020204" pitchFamily="34" charset="0"/>
                <a:hlinkClick r:id="rId2"/>
              </a:rPr>
              <a:t>www.ehow.com/info_8763694_much-computer-use-per-hour.html</a:t>
            </a:r>
            <a:r>
              <a:rPr lang="en-US" sz="1600" dirty="0" smtClean="0">
                <a:latin typeface="Effra" panose="020B0506080202020204" pitchFamily="34" charset="0"/>
              </a:rPr>
              <a:t> </a:t>
            </a:r>
            <a:endParaRPr lang="en-US" sz="1600" dirty="0">
              <a:latin typeface="Effra" panose="020B0506080202020204" pitchFamily="34" charset="0"/>
            </a:endParaRPr>
          </a:p>
        </p:txBody>
      </p:sp>
      <p:sp>
        <p:nvSpPr>
          <p:cNvPr id="5" name="Rectangle 4"/>
          <p:cNvSpPr/>
          <p:nvPr/>
        </p:nvSpPr>
        <p:spPr>
          <a:xfrm>
            <a:off x="706034" y="5316992"/>
            <a:ext cx="11382644" cy="1384995"/>
          </a:xfrm>
          <a:prstGeom prst="rect">
            <a:avLst/>
          </a:prstGeom>
        </p:spPr>
        <p:txBody>
          <a:bodyPr wrap="square">
            <a:spAutoFit/>
          </a:bodyPr>
          <a:lstStyle/>
          <a:p>
            <a:pPr algn="l"/>
            <a:r>
              <a:rPr lang="en-US" sz="4000" dirty="0">
                <a:solidFill>
                  <a:srgbClr val="1A88CB"/>
                </a:solidFill>
                <a:latin typeface="Effra" panose="020B0506080202020204" pitchFamily="34" charset="0"/>
              </a:rPr>
              <a:t>20,400 watts per day x 365 days = </a:t>
            </a:r>
            <a:endParaRPr lang="en-US" sz="4000" dirty="0" smtClean="0">
              <a:solidFill>
                <a:srgbClr val="1A88CB"/>
              </a:solidFill>
              <a:latin typeface="Effra" panose="020B0506080202020204" pitchFamily="34" charset="0"/>
            </a:endParaRPr>
          </a:p>
          <a:p>
            <a:r>
              <a:rPr lang="en-US" sz="4400" dirty="0" smtClean="0">
                <a:solidFill>
                  <a:srgbClr val="1A88CB"/>
                </a:solidFill>
                <a:latin typeface="Effra" panose="020B0506080202020204" pitchFamily="34" charset="0"/>
              </a:rPr>
              <a:t>7,446,000 </a:t>
            </a:r>
            <a:r>
              <a:rPr lang="en-US" sz="4400" dirty="0">
                <a:solidFill>
                  <a:srgbClr val="1A88CB"/>
                </a:solidFill>
                <a:latin typeface="Effra" panose="020B0506080202020204" pitchFamily="34" charset="0"/>
              </a:rPr>
              <a:t>watts per year</a:t>
            </a:r>
          </a:p>
        </p:txBody>
      </p:sp>
      <p:sp>
        <p:nvSpPr>
          <p:cNvPr id="6" name="Rectangle 5"/>
          <p:cNvSpPr/>
          <p:nvPr/>
        </p:nvSpPr>
        <p:spPr>
          <a:xfrm>
            <a:off x="858434" y="7375681"/>
            <a:ext cx="11382644" cy="923330"/>
          </a:xfrm>
          <a:prstGeom prst="rect">
            <a:avLst/>
          </a:prstGeom>
        </p:spPr>
        <p:txBody>
          <a:bodyPr wrap="square">
            <a:spAutoFit/>
          </a:bodyPr>
          <a:lstStyle/>
          <a:p>
            <a:r>
              <a:rPr lang="en-US" sz="5400" b="1" dirty="0" smtClean="0">
                <a:solidFill>
                  <a:srgbClr val="1A88CB"/>
                </a:solidFill>
                <a:latin typeface="Effra" panose="020B0506080202020204" pitchFamily="34" charset="0"/>
              </a:rPr>
              <a:t>7,446 kilowatts </a:t>
            </a:r>
            <a:r>
              <a:rPr lang="en-US" sz="5400" b="1" dirty="0">
                <a:solidFill>
                  <a:srgbClr val="1A88CB"/>
                </a:solidFill>
                <a:latin typeface="Effra" panose="020B0506080202020204" pitchFamily="34" charset="0"/>
              </a:rPr>
              <a:t>per </a:t>
            </a:r>
            <a:r>
              <a:rPr lang="en-US" sz="5400" b="1" dirty="0" smtClean="0">
                <a:solidFill>
                  <a:srgbClr val="1A88CB"/>
                </a:solidFill>
                <a:latin typeface="Effra" panose="020B0506080202020204" pitchFamily="34" charset="0"/>
              </a:rPr>
              <a:t>year</a:t>
            </a:r>
            <a:endParaRPr lang="en-US" sz="5400" b="1" dirty="0">
              <a:solidFill>
                <a:srgbClr val="1A88CB"/>
              </a:solidFill>
              <a:latin typeface="Effra" panose="020B0506080202020204" pitchFamily="34" charset="0"/>
            </a:endParaRPr>
          </a:p>
        </p:txBody>
      </p:sp>
    </p:spTree>
    <p:extLst>
      <p:ext uri="{BB962C8B-B14F-4D97-AF65-F5344CB8AC3E}">
        <p14:creationId xmlns:p14="http://schemas.microsoft.com/office/powerpoint/2010/main" val="5013913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31" y="727632"/>
            <a:ext cx="12369369" cy="2046565"/>
          </a:xfrm>
        </p:spPr>
        <p:txBody>
          <a:bodyPr anchor="t">
            <a:normAutofit fontScale="90000"/>
          </a:bodyPr>
          <a:lstStyle/>
          <a:p>
            <a:r>
              <a:rPr lang="en-US" sz="8000" dirty="0" smtClean="0"/>
              <a:t>According to </a:t>
            </a:r>
            <a:br>
              <a:rPr lang="en-US" sz="8000" dirty="0" smtClean="0"/>
            </a:br>
            <a:r>
              <a:rPr lang="en-US" sz="6700" dirty="0" smtClean="0"/>
              <a:t>the us energy information administration…</a:t>
            </a:r>
            <a:endParaRPr lang="en-US" sz="6700" dirty="0"/>
          </a:p>
        </p:txBody>
      </p:sp>
      <p:sp>
        <p:nvSpPr>
          <p:cNvPr id="3" name="Text Placeholder 2"/>
          <p:cNvSpPr>
            <a:spLocks noGrp="1"/>
          </p:cNvSpPr>
          <p:nvPr>
            <p:ph type="body" idx="1"/>
          </p:nvPr>
        </p:nvSpPr>
        <p:spPr>
          <a:xfrm>
            <a:off x="706034" y="3368598"/>
            <a:ext cx="11382644" cy="1234400"/>
          </a:xfrm>
        </p:spPr>
        <p:txBody>
          <a:bodyPr/>
          <a:lstStyle/>
          <a:p>
            <a:pPr algn="l"/>
            <a:r>
              <a:rPr lang="en-US" sz="4000" dirty="0" smtClean="0"/>
              <a:t>the </a:t>
            </a:r>
            <a:r>
              <a:rPr lang="en-US" sz="4000" dirty="0"/>
              <a:t>average kWh cost for commercial use from </a:t>
            </a:r>
            <a:r>
              <a:rPr lang="en-US" sz="4000" dirty="0" smtClean="0"/>
              <a:t>August 2014 </a:t>
            </a:r>
            <a:r>
              <a:rPr lang="en-US" sz="4000" dirty="0"/>
              <a:t>through </a:t>
            </a:r>
            <a:r>
              <a:rPr lang="en-US" sz="4000" dirty="0" smtClean="0"/>
              <a:t>July 2015 </a:t>
            </a:r>
            <a:r>
              <a:rPr lang="en-US" sz="4000" dirty="0"/>
              <a:t>was </a:t>
            </a:r>
            <a:r>
              <a:rPr lang="en-US" sz="4000" dirty="0" smtClean="0"/>
              <a:t>10.68 </a:t>
            </a:r>
            <a:r>
              <a:rPr lang="en-US" sz="4000" dirty="0"/>
              <a:t>cents.</a:t>
            </a:r>
          </a:p>
        </p:txBody>
      </p:sp>
      <p:sp>
        <p:nvSpPr>
          <p:cNvPr id="4" name="Rectangle 3"/>
          <p:cNvSpPr/>
          <p:nvPr/>
        </p:nvSpPr>
        <p:spPr>
          <a:xfrm>
            <a:off x="1840852" y="8757616"/>
            <a:ext cx="9178441" cy="338554"/>
          </a:xfrm>
          <a:prstGeom prst="rect">
            <a:avLst/>
          </a:prstGeom>
        </p:spPr>
        <p:txBody>
          <a:bodyPr wrap="square">
            <a:spAutoFit/>
          </a:bodyPr>
          <a:lstStyle/>
          <a:p>
            <a:r>
              <a:rPr lang="en-US" sz="1600" dirty="0">
                <a:solidFill>
                  <a:srgbClr val="1A88CB"/>
                </a:solidFill>
                <a:latin typeface="Effra" panose="020B0506080202020204" pitchFamily="34" charset="0"/>
                <a:hlinkClick r:id="rId2"/>
              </a:rPr>
              <a:t>http://www.eia.gov/electricity/monthly</a:t>
            </a:r>
            <a:r>
              <a:rPr lang="en-US" sz="1600" dirty="0" smtClean="0">
                <a:solidFill>
                  <a:srgbClr val="1A88CB"/>
                </a:solidFill>
                <a:latin typeface="Effra" panose="020B0506080202020204" pitchFamily="34" charset="0"/>
                <a:hlinkClick r:id="rId2"/>
              </a:rPr>
              <a:t>/</a:t>
            </a:r>
            <a:r>
              <a:rPr lang="en-US" sz="1600" dirty="0" smtClean="0">
                <a:solidFill>
                  <a:srgbClr val="1A88CB"/>
                </a:solidFill>
                <a:latin typeface="Effra" panose="020B0506080202020204" pitchFamily="34" charset="0"/>
              </a:rPr>
              <a:t> </a:t>
            </a:r>
            <a:endParaRPr lang="en-US" sz="1600" dirty="0">
              <a:solidFill>
                <a:srgbClr val="1A88CB"/>
              </a:solidFill>
              <a:latin typeface="Effra" panose="020B0506080202020204" pitchFamily="34" charset="0"/>
            </a:endParaRPr>
          </a:p>
        </p:txBody>
      </p:sp>
      <p:sp>
        <p:nvSpPr>
          <p:cNvPr id="5" name="Rectangle 4"/>
          <p:cNvSpPr/>
          <p:nvPr/>
        </p:nvSpPr>
        <p:spPr>
          <a:xfrm>
            <a:off x="706034" y="5316992"/>
            <a:ext cx="11382644" cy="707886"/>
          </a:xfrm>
          <a:prstGeom prst="rect">
            <a:avLst/>
          </a:prstGeom>
        </p:spPr>
        <p:txBody>
          <a:bodyPr wrap="square">
            <a:spAutoFit/>
          </a:bodyPr>
          <a:lstStyle/>
          <a:p>
            <a:pPr algn="l"/>
            <a:r>
              <a:rPr lang="en-US" sz="4000" dirty="0" smtClean="0">
                <a:solidFill>
                  <a:srgbClr val="1A88CB"/>
                </a:solidFill>
                <a:latin typeface="Effra" panose="020B0506080202020204" pitchFamily="34" charset="0"/>
              </a:rPr>
              <a:t>7,446 kWh (for a year) x 10.68 cents = </a:t>
            </a:r>
          </a:p>
        </p:txBody>
      </p:sp>
      <p:sp>
        <p:nvSpPr>
          <p:cNvPr id="6" name="Rectangle 5"/>
          <p:cNvSpPr/>
          <p:nvPr/>
        </p:nvSpPr>
        <p:spPr>
          <a:xfrm>
            <a:off x="858434" y="6569772"/>
            <a:ext cx="11382644" cy="923330"/>
          </a:xfrm>
          <a:prstGeom prst="rect">
            <a:avLst/>
          </a:prstGeom>
        </p:spPr>
        <p:txBody>
          <a:bodyPr wrap="square">
            <a:spAutoFit/>
          </a:bodyPr>
          <a:lstStyle/>
          <a:p>
            <a:r>
              <a:rPr lang="en-US" sz="5400" b="1" dirty="0" smtClean="0">
                <a:solidFill>
                  <a:srgbClr val="1A88CB"/>
                </a:solidFill>
                <a:latin typeface="Effra" panose="020B0506080202020204" pitchFamily="34" charset="0"/>
              </a:rPr>
              <a:t>$795.23 per year</a:t>
            </a:r>
            <a:endParaRPr lang="en-US" sz="5400" b="1" dirty="0">
              <a:solidFill>
                <a:srgbClr val="1A88CB"/>
              </a:solidFill>
              <a:latin typeface="Effra" panose="020B0506080202020204" pitchFamily="34" charset="0"/>
            </a:endParaRPr>
          </a:p>
        </p:txBody>
      </p:sp>
    </p:spTree>
    <p:extLst>
      <p:ext uri="{BB962C8B-B14F-4D97-AF65-F5344CB8AC3E}">
        <p14:creationId xmlns:p14="http://schemas.microsoft.com/office/powerpoint/2010/main" val="21825603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31" y="727632"/>
            <a:ext cx="12369369" cy="2046565"/>
          </a:xfrm>
        </p:spPr>
        <p:txBody>
          <a:bodyPr anchor="t">
            <a:normAutofit/>
          </a:bodyPr>
          <a:lstStyle/>
          <a:p>
            <a:r>
              <a:rPr lang="en-US" sz="8000" dirty="0" smtClean="0"/>
              <a:t>For those who were wondering</a:t>
            </a:r>
            <a:r>
              <a:rPr lang="en-US" sz="6700" dirty="0" smtClean="0"/>
              <a:t>…</a:t>
            </a:r>
            <a:endParaRPr lang="en-US" sz="6700" dirty="0"/>
          </a:p>
        </p:txBody>
      </p:sp>
      <p:sp>
        <p:nvSpPr>
          <p:cNvPr id="3" name="Text Placeholder 2"/>
          <p:cNvSpPr>
            <a:spLocks noGrp="1"/>
          </p:cNvSpPr>
          <p:nvPr>
            <p:ph type="body" idx="1"/>
          </p:nvPr>
        </p:nvSpPr>
        <p:spPr>
          <a:xfrm>
            <a:off x="706034" y="3368598"/>
            <a:ext cx="11382644" cy="1234400"/>
          </a:xfrm>
        </p:spPr>
        <p:txBody>
          <a:bodyPr/>
          <a:lstStyle/>
          <a:p>
            <a:pPr algn="l"/>
            <a:r>
              <a:rPr lang="en-US" sz="6000" dirty="0" smtClean="0"/>
              <a:t>1.21 gigawatts = 1,210,000 kWh</a:t>
            </a:r>
            <a:endParaRPr lang="en-US" sz="6000" dirty="0"/>
          </a:p>
        </p:txBody>
      </p:sp>
      <p:sp>
        <p:nvSpPr>
          <p:cNvPr id="4" name="Rectangle 3"/>
          <p:cNvSpPr/>
          <p:nvPr/>
        </p:nvSpPr>
        <p:spPr>
          <a:xfrm>
            <a:off x="1840852" y="8757616"/>
            <a:ext cx="9178441" cy="338554"/>
          </a:xfrm>
          <a:prstGeom prst="rect">
            <a:avLst/>
          </a:prstGeom>
        </p:spPr>
        <p:txBody>
          <a:bodyPr wrap="square">
            <a:spAutoFit/>
          </a:bodyPr>
          <a:lstStyle/>
          <a:p>
            <a:r>
              <a:rPr lang="en-US" sz="1600" dirty="0" smtClean="0">
                <a:solidFill>
                  <a:srgbClr val="1A88CB"/>
                </a:solidFill>
                <a:latin typeface="Effra" panose="020B0506080202020204" pitchFamily="34" charset="0"/>
              </a:rPr>
              <a:t>Happy belated-Back to the Future Day!</a:t>
            </a:r>
            <a:endParaRPr lang="en-US" sz="1600" dirty="0">
              <a:solidFill>
                <a:srgbClr val="1A88CB"/>
              </a:solidFill>
              <a:latin typeface="Effra" panose="020B0506080202020204" pitchFamily="34" charset="0"/>
            </a:endParaRPr>
          </a:p>
        </p:txBody>
      </p:sp>
      <p:sp>
        <p:nvSpPr>
          <p:cNvPr id="5" name="Rectangle 4"/>
          <p:cNvSpPr/>
          <p:nvPr/>
        </p:nvSpPr>
        <p:spPr>
          <a:xfrm>
            <a:off x="706034" y="4728057"/>
            <a:ext cx="11382644" cy="707886"/>
          </a:xfrm>
          <a:prstGeom prst="rect">
            <a:avLst/>
          </a:prstGeom>
        </p:spPr>
        <p:txBody>
          <a:bodyPr wrap="square">
            <a:spAutoFit/>
          </a:bodyPr>
          <a:lstStyle/>
          <a:p>
            <a:pPr algn="l"/>
            <a:r>
              <a:rPr lang="en-US" sz="4000" dirty="0" smtClean="0">
                <a:solidFill>
                  <a:srgbClr val="1A88CB"/>
                </a:solidFill>
                <a:latin typeface="Effra" panose="020B0506080202020204" pitchFamily="34" charset="0"/>
              </a:rPr>
              <a:t>1,210,000 kWh x 10.68 cents = </a:t>
            </a:r>
          </a:p>
        </p:txBody>
      </p:sp>
      <p:sp>
        <p:nvSpPr>
          <p:cNvPr id="6" name="Rectangle 5"/>
          <p:cNvSpPr/>
          <p:nvPr/>
        </p:nvSpPr>
        <p:spPr>
          <a:xfrm>
            <a:off x="858434" y="6228808"/>
            <a:ext cx="11382644" cy="1569660"/>
          </a:xfrm>
          <a:prstGeom prst="rect">
            <a:avLst/>
          </a:prstGeom>
        </p:spPr>
        <p:txBody>
          <a:bodyPr wrap="square">
            <a:spAutoFit/>
          </a:bodyPr>
          <a:lstStyle/>
          <a:p>
            <a:r>
              <a:rPr lang="en-US" sz="9600" b="1" dirty="0">
                <a:solidFill>
                  <a:srgbClr val="1A88CB"/>
                </a:solidFill>
                <a:latin typeface="Effra" panose="020B0506080202020204" pitchFamily="34" charset="0"/>
              </a:rPr>
              <a:t>$</a:t>
            </a:r>
            <a:r>
              <a:rPr lang="en-US" sz="9600" b="1" dirty="0" smtClean="0">
                <a:solidFill>
                  <a:srgbClr val="1A88CB"/>
                </a:solidFill>
                <a:latin typeface="Effra" panose="020B0506080202020204" pitchFamily="34" charset="0"/>
              </a:rPr>
              <a:t>129,228.00</a:t>
            </a:r>
            <a:endParaRPr lang="en-US" sz="9600" b="1" dirty="0">
              <a:solidFill>
                <a:srgbClr val="1A88CB"/>
              </a:solidFill>
              <a:latin typeface="Effra" panose="020B0506080202020204" pitchFamily="34" charset="0"/>
            </a:endParaRPr>
          </a:p>
        </p:txBody>
      </p:sp>
    </p:spTree>
    <p:extLst>
      <p:ext uri="{BB962C8B-B14F-4D97-AF65-F5344CB8AC3E}">
        <p14:creationId xmlns:p14="http://schemas.microsoft.com/office/powerpoint/2010/main" val="2152287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62801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fontScale="92500"/>
          </a:bodyPr>
          <a:lstStyle>
            <a:lvl1pPr defTabSz="584200">
              <a:lnSpc>
                <a:spcPct val="70000"/>
              </a:lnSpc>
              <a:defRPr sz="9000" cap="all">
                <a:solidFill>
                  <a:srgbClr val="162953"/>
                </a:solidFill>
                <a:latin typeface="+mn-lt"/>
                <a:ea typeface="+mn-ea"/>
                <a:cs typeface="+mn-cs"/>
                <a:sym typeface="Effra Bold"/>
              </a:defRPr>
            </a:lvl1pPr>
            <a:lvl2pPr indent="228600" defTabSz="584200">
              <a:lnSpc>
                <a:spcPct val="70000"/>
              </a:lnSpc>
              <a:defRPr sz="9000" cap="all">
                <a:solidFill>
                  <a:srgbClr val="162953"/>
                </a:solidFill>
                <a:latin typeface="+mn-lt"/>
                <a:ea typeface="+mn-ea"/>
                <a:cs typeface="+mn-cs"/>
                <a:sym typeface="Effra Bold"/>
              </a:defRPr>
            </a:lvl2pPr>
            <a:lvl3pPr indent="457200" defTabSz="584200">
              <a:lnSpc>
                <a:spcPct val="70000"/>
              </a:lnSpc>
              <a:defRPr sz="9000" cap="all">
                <a:solidFill>
                  <a:srgbClr val="162953"/>
                </a:solidFill>
                <a:latin typeface="+mn-lt"/>
                <a:ea typeface="+mn-ea"/>
                <a:cs typeface="+mn-cs"/>
                <a:sym typeface="Effra Bold"/>
              </a:defRPr>
            </a:lvl3pPr>
            <a:lvl4pPr indent="685800" defTabSz="584200">
              <a:lnSpc>
                <a:spcPct val="70000"/>
              </a:lnSpc>
              <a:defRPr sz="9000" cap="all">
                <a:solidFill>
                  <a:srgbClr val="162953"/>
                </a:solidFill>
                <a:latin typeface="+mn-lt"/>
                <a:ea typeface="+mn-ea"/>
                <a:cs typeface="+mn-cs"/>
                <a:sym typeface="Effra Bold"/>
              </a:defRPr>
            </a:lvl4pPr>
            <a:lvl5pPr indent="914400" defTabSz="584200">
              <a:lnSpc>
                <a:spcPct val="70000"/>
              </a:lnSpc>
              <a:defRPr sz="9000" cap="all">
                <a:solidFill>
                  <a:srgbClr val="162953"/>
                </a:solidFill>
                <a:latin typeface="+mn-lt"/>
                <a:ea typeface="+mn-ea"/>
                <a:cs typeface="+mn-cs"/>
                <a:sym typeface="Effra Bold"/>
              </a:defRPr>
            </a:lvl5pPr>
            <a:lvl6pPr indent="1143000" defTabSz="584200">
              <a:lnSpc>
                <a:spcPct val="70000"/>
              </a:lnSpc>
              <a:defRPr sz="9000" cap="all">
                <a:solidFill>
                  <a:srgbClr val="162953"/>
                </a:solidFill>
                <a:latin typeface="+mn-lt"/>
                <a:ea typeface="+mn-ea"/>
                <a:cs typeface="+mn-cs"/>
                <a:sym typeface="Effra Bold"/>
              </a:defRPr>
            </a:lvl6pPr>
            <a:lvl7pPr indent="1371600" defTabSz="584200">
              <a:lnSpc>
                <a:spcPct val="70000"/>
              </a:lnSpc>
              <a:defRPr sz="9000" cap="all">
                <a:solidFill>
                  <a:srgbClr val="162953"/>
                </a:solidFill>
                <a:latin typeface="+mn-lt"/>
                <a:ea typeface="+mn-ea"/>
                <a:cs typeface="+mn-cs"/>
                <a:sym typeface="Effra Bold"/>
              </a:defRPr>
            </a:lvl7pPr>
            <a:lvl8pPr indent="1600200" defTabSz="584200">
              <a:lnSpc>
                <a:spcPct val="70000"/>
              </a:lnSpc>
              <a:defRPr sz="9000" cap="all">
                <a:solidFill>
                  <a:srgbClr val="162953"/>
                </a:solidFill>
                <a:latin typeface="+mn-lt"/>
                <a:ea typeface="+mn-ea"/>
                <a:cs typeface="+mn-cs"/>
                <a:sym typeface="Effra Bold"/>
              </a:defRPr>
            </a:lvl8pPr>
            <a:lvl9pPr indent="1828800" defTabSz="584200">
              <a:lnSpc>
                <a:spcPct val="70000"/>
              </a:lnSpc>
              <a:defRPr sz="9000" cap="all">
                <a:solidFill>
                  <a:srgbClr val="162953"/>
                </a:solidFill>
                <a:latin typeface="+mn-lt"/>
                <a:ea typeface="+mn-ea"/>
                <a:cs typeface="+mn-cs"/>
                <a:sym typeface="Effra Bold"/>
              </a:defRPr>
            </a:lvl9pPr>
          </a:lstStyle>
          <a:p>
            <a:pPr algn="l"/>
            <a:r>
              <a:rPr lang="en-US" b="1" dirty="0" smtClean="0"/>
              <a:t>About the speaker</a:t>
            </a:r>
            <a:endParaRPr lang="en-US" b="1" dirty="0"/>
          </a:p>
        </p:txBody>
      </p:sp>
      <p:sp>
        <p:nvSpPr>
          <p:cNvPr id="5" name="Content Placeholder 2"/>
          <p:cNvSpPr txBox="1">
            <a:spLocks/>
          </p:cNvSpPr>
          <p:nvPr/>
        </p:nvSpPr>
        <p:spPr>
          <a:xfrm>
            <a:off x="838200" y="2088515"/>
            <a:ext cx="10515600" cy="12687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algn="l"/>
            <a:r>
              <a:rPr lang="en-US" sz="4000" dirty="0" smtClean="0"/>
              <a:t>Consultant with over a decade of full-stack development experience</a:t>
            </a:r>
            <a:br>
              <a:rPr lang="en-US" sz="4000" dirty="0" smtClean="0"/>
            </a:br>
            <a:endParaRPr lang="en-US" sz="4000" dirty="0" smtClean="0"/>
          </a:p>
          <a:p>
            <a:pPr algn="l"/>
            <a:r>
              <a:rPr lang="en-US" sz="4000" dirty="0" smtClean="0"/>
              <a:t>Diving deep into cloud technologies, especially Microsoft Azure</a:t>
            </a:r>
            <a:endParaRPr lang="en-US" sz="4000" dirty="0"/>
          </a:p>
        </p:txBody>
      </p:sp>
      <p:sp>
        <p:nvSpPr>
          <p:cNvPr id="6" name="Title 1"/>
          <p:cNvSpPr txBox="1">
            <a:spLocks/>
          </p:cNvSpPr>
          <p:nvPr/>
        </p:nvSpPr>
        <p:spPr>
          <a:xfrm>
            <a:off x="838200" y="58638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b="1" dirty="0" smtClean="0">
                <a:solidFill>
                  <a:srgbClr val="162953"/>
                </a:solidFill>
              </a:rPr>
              <a:t>ABOUT CARDINAL SOLUTIONS</a:t>
            </a:r>
            <a:endParaRPr lang="en-US" sz="5000" b="1" dirty="0">
              <a:solidFill>
                <a:srgbClr val="162953"/>
              </a:solidFill>
            </a:endParaRPr>
          </a:p>
        </p:txBody>
      </p:sp>
      <p:sp>
        <p:nvSpPr>
          <p:cNvPr id="7" name="Content Placeholder 2"/>
          <p:cNvSpPr txBox="1">
            <a:spLocks/>
          </p:cNvSpPr>
          <p:nvPr/>
        </p:nvSpPr>
        <p:spPr>
          <a:xfrm>
            <a:off x="896722" y="4782185"/>
            <a:ext cx="10515600" cy="20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p:cNvSpPr txBox="1">
            <a:spLocks/>
          </p:cNvSpPr>
          <p:nvPr/>
        </p:nvSpPr>
        <p:spPr>
          <a:xfrm>
            <a:off x="838200" y="4717760"/>
            <a:ext cx="10515600" cy="20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1A88CB"/>
              </a:solidFill>
              <a:latin typeface="Effra" panose="020B0506080202020204" pitchFamily="34" charset="0"/>
            </a:endParaRPr>
          </a:p>
        </p:txBody>
      </p:sp>
      <p:sp>
        <p:nvSpPr>
          <p:cNvPr id="9" name="Rectangle 8"/>
          <p:cNvSpPr/>
          <p:nvPr/>
        </p:nvSpPr>
        <p:spPr>
          <a:xfrm>
            <a:off x="779678" y="7028587"/>
            <a:ext cx="11644732" cy="1384995"/>
          </a:xfrm>
          <a:prstGeom prst="rect">
            <a:avLst/>
          </a:prstGeom>
        </p:spPr>
        <p:txBody>
          <a:bodyPr wrap="square">
            <a:spAutoFit/>
          </a:bodyPr>
          <a:lstStyle/>
          <a:p>
            <a:pPr marL="0" indent="0" algn="l">
              <a:buNone/>
            </a:pPr>
            <a:r>
              <a:rPr lang="en-US" sz="4400" dirty="0">
                <a:solidFill>
                  <a:srgbClr val="1A88CB"/>
                </a:solidFill>
                <a:latin typeface="Effra" panose="020B0506080202020204" pitchFamily="34" charset="0"/>
              </a:rPr>
              <a:t>Microsoft Central Region Partner of the Year </a:t>
            </a:r>
            <a:r>
              <a:rPr lang="en-US" sz="4000" dirty="0" smtClean="0">
                <a:solidFill>
                  <a:srgbClr val="1A88CB"/>
                </a:solidFill>
                <a:latin typeface="Effra" panose="020B0506080202020204" pitchFamily="34" charset="0"/>
              </a:rPr>
              <a:t/>
            </a:r>
            <a:br>
              <a:rPr lang="en-US" sz="4000" dirty="0" smtClean="0">
                <a:solidFill>
                  <a:srgbClr val="1A88CB"/>
                </a:solidFill>
                <a:latin typeface="Effra" panose="020B0506080202020204" pitchFamily="34" charset="0"/>
              </a:rPr>
            </a:br>
            <a:r>
              <a:rPr lang="en-US" sz="4000" dirty="0" smtClean="0">
                <a:solidFill>
                  <a:srgbClr val="1A88CB"/>
                </a:solidFill>
                <a:latin typeface="Effra" panose="020B0506080202020204" pitchFamily="34" charset="0"/>
              </a:rPr>
              <a:t>Building </a:t>
            </a:r>
            <a:r>
              <a:rPr lang="en-US" sz="4000" dirty="0">
                <a:solidFill>
                  <a:srgbClr val="1A88CB"/>
                </a:solidFill>
                <a:latin typeface="Effra" panose="020B0506080202020204" pitchFamily="34" charset="0"/>
              </a:rPr>
              <a:t>the Intelligent Cloud</a:t>
            </a:r>
          </a:p>
        </p:txBody>
      </p:sp>
    </p:spTree>
    <p:extLst>
      <p:ext uri="{BB962C8B-B14F-4D97-AF65-F5344CB8AC3E}">
        <p14:creationId xmlns:p14="http://schemas.microsoft.com/office/powerpoint/2010/main" val="380690021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36683"/>
            <a:ext cx="10464800" cy="768909"/>
          </a:xfrm>
        </p:spPr>
        <p:txBody>
          <a:bodyPr anchor="t"/>
          <a:lstStyle/>
          <a:p>
            <a:r>
              <a:rPr lang="en-US" sz="5400" dirty="0" smtClean="0"/>
              <a:t>Lower Costs – Maintenance </a:t>
            </a:r>
            <a:endParaRPr lang="en-US" sz="5400" dirty="0"/>
          </a:p>
        </p:txBody>
      </p:sp>
      <p:sp>
        <p:nvSpPr>
          <p:cNvPr id="3" name="TextBox 2"/>
          <p:cNvSpPr txBox="1"/>
          <p:nvPr/>
        </p:nvSpPr>
        <p:spPr>
          <a:xfrm>
            <a:off x="7100462" y="2340579"/>
            <a:ext cx="5442721" cy="28725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Hardware</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lang="en-US" dirty="0" smtClean="0">
                <a:solidFill>
                  <a:srgbClr val="1A88CB"/>
                </a:solidFill>
                <a:latin typeface="Effra" panose="020B0506080202020204" pitchFamily="34" charset="0"/>
              </a:rPr>
              <a:t>Network</a:t>
            </a:r>
            <a:endPar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endParaRP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lang="en-US" dirty="0" smtClean="0">
                <a:solidFill>
                  <a:srgbClr val="1A88CB"/>
                </a:solidFill>
                <a:latin typeface="Effra" panose="020B0506080202020204" pitchFamily="34" charset="0"/>
              </a:rPr>
              <a:t>Security Patches</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Keeping hardware </a:t>
            </a:r>
            <a:b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b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up-to-date</a:t>
            </a:r>
            <a:endParaRPr kumimoji="0" lang="en-US" sz="3600" b="0" i="0" u="none" strike="noStrike" cap="none" spc="0" normalizeH="0" baseline="0" dirty="0">
              <a:ln>
                <a:noFill/>
              </a:ln>
              <a:solidFill>
                <a:srgbClr val="1A88CB"/>
              </a:solidFill>
              <a:effectLst/>
              <a:uFillTx/>
              <a:latin typeface="Effra" panose="020B0506080202020204" pitchFamily="34" charset="0"/>
              <a:sym typeface="Helvetica Light"/>
            </a:endParaRPr>
          </a:p>
        </p:txBody>
      </p:sp>
      <p:grpSp>
        <p:nvGrpSpPr>
          <p:cNvPr id="4" name="Group 3"/>
          <p:cNvGrpSpPr/>
          <p:nvPr/>
        </p:nvGrpSpPr>
        <p:grpSpPr>
          <a:xfrm>
            <a:off x="400878" y="1396264"/>
            <a:ext cx="6717987" cy="7513438"/>
            <a:chOff x="3549135" y="1443975"/>
            <a:chExt cx="6717987" cy="7513438"/>
          </a:xfrm>
        </p:grpSpPr>
        <p:grpSp>
          <p:nvGrpSpPr>
            <p:cNvPr id="5" name="Group 4"/>
            <p:cNvGrpSpPr/>
            <p:nvPr/>
          </p:nvGrpSpPr>
          <p:grpSpPr>
            <a:xfrm>
              <a:off x="3549135" y="1443975"/>
              <a:ext cx="6717987" cy="7513438"/>
              <a:chOff x="3549135" y="1443975"/>
              <a:chExt cx="6717987" cy="7513438"/>
            </a:xfrm>
          </p:grpSpPr>
          <p:pic>
            <p:nvPicPr>
              <p:cNvPr id="8" name="Picture 7"/>
              <p:cNvPicPr>
                <a:picLocks noChangeAspect="1"/>
              </p:cNvPicPr>
              <p:nvPr/>
            </p:nvPicPr>
            <p:blipFill>
              <a:blip r:embed="rId2"/>
              <a:stretch>
                <a:fillRect/>
              </a:stretch>
            </p:blipFill>
            <p:spPr>
              <a:xfrm>
                <a:off x="3549135" y="1443975"/>
                <a:ext cx="6558178" cy="7366608"/>
              </a:xfrm>
              <a:prstGeom prst="rect">
                <a:avLst/>
              </a:prstGeom>
            </p:spPr>
          </p:pic>
          <p:sp>
            <p:nvSpPr>
              <p:cNvPr id="9" name="Rectangle 8"/>
              <p:cNvSpPr/>
              <p:nvPr/>
            </p:nvSpPr>
            <p:spPr>
              <a:xfrm>
                <a:off x="10018644" y="1443975"/>
                <a:ext cx="248478" cy="7513438"/>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6" name="TextBox 5"/>
            <p:cNvSpPr txBox="1"/>
            <p:nvPr/>
          </p:nvSpPr>
          <p:spPr>
            <a:xfrm>
              <a:off x="6964583" y="8299761"/>
              <a:ext cx="1146720" cy="595035"/>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Cloud </a:t>
              </a:r>
              <a:b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b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Provider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sp>
          <p:nvSpPr>
            <p:cNvPr id="7" name="TextBox 6"/>
            <p:cNvSpPr txBox="1"/>
            <p:nvPr/>
          </p:nvSpPr>
          <p:spPr>
            <a:xfrm>
              <a:off x="8728358" y="8425002"/>
              <a:ext cx="976229" cy="348813"/>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Customer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grpSp>
      <p:sp>
        <p:nvSpPr>
          <p:cNvPr id="11" name="TextBox 10"/>
          <p:cNvSpPr txBox="1"/>
          <p:nvPr/>
        </p:nvSpPr>
        <p:spPr>
          <a:xfrm>
            <a:off x="7093838" y="5731834"/>
            <a:ext cx="5528858" cy="23185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1" hangingPunct="0">
              <a:lnSpc>
                <a:spcPct val="100000"/>
              </a:lnSpc>
              <a:spcBef>
                <a:spcPts val="0"/>
              </a:spcBef>
              <a:spcAft>
                <a:spcPts val="0"/>
              </a:spcAft>
              <a:buClrTx/>
              <a:buSzTx/>
              <a:tabLst/>
            </a:pP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Allows you to re-allocate</a:t>
            </a:r>
            <a: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t> </a:t>
            </a:r>
            <a:b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br>
            <a: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t>resources to fo</a:t>
            </a:r>
            <a:r>
              <a:rPr lang="en-US" dirty="0" smtClean="0">
                <a:solidFill>
                  <a:srgbClr val="1A88CB"/>
                </a:solidFill>
                <a:latin typeface="Effra" panose="020B0506080202020204" pitchFamily="34" charset="0"/>
              </a:rPr>
              <a:t>cus on </a:t>
            </a:r>
            <a:br>
              <a:rPr lang="en-US" dirty="0" smtClean="0">
                <a:solidFill>
                  <a:srgbClr val="1A88CB"/>
                </a:solidFill>
                <a:latin typeface="Effra" panose="020B0506080202020204" pitchFamily="34" charset="0"/>
              </a:rPr>
            </a:br>
            <a:r>
              <a:rPr lang="en-US" dirty="0" smtClean="0">
                <a:solidFill>
                  <a:srgbClr val="1A88CB"/>
                </a:solidFill>
                <a:latin typeface="Effra" panose="020B0506080202020204" pitchFamily="34" charset="0"/>
              </a:rPr>
              <a:t>data governance &amp; </a:t>
            </a:r>
            <a:br>
              <a:rPr lang="en-US" dirty="0" smtClean="0">
                <a:solidFill>
                  <a:srgbClr val="1A88CB"/>
                </a:solidFill>
                <a:latin typeface="Effra" panose="020B0506080202020204" pitchFamily="34" charset="0"/>
              </a:rPr>
            </a:br>
            <a:r>
              <a:rPr lang="en-US" dirty="0" smtClean="0">
                <a:solidFill>
                  <a:srgbClr val="1A88CB"/>
                </a:solidFill>
                <a:latin typeface="Effra" panose="020B0506080202020204" pitchFamily="34" charset="0"/>
              </a:rPr>
              <a:t>rights management</a:t>
            </a:r>
            <a:endParaRPr kumimoji="0" lang="en-US" sz="3600" b="0" i="0"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12" name="TextBox 11"/>
          <p:cNvSpPr txBox="1"/>
          <p:nvPr/>
        </p:nvSpPr>
        <p:spPr>
          <a:xfrm>
            <a:off x="3384219" y="9039772"/>
            <a:ext cx="396582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1200" dirty="0">
                <a:solidFill>
                  <a:srgbClr val="1A88CB"/>
                </a:solidFill>
                <a:latin typeface="Effra" panose="020B0506080202020204" pitchFamily="34" charset="0"/>
              </a:rPr>
              <a:t>Source: Microsoft Cloud Security for Enterprise Architects</a:t>
            </a:r>
          </a:p>
          <a:p>
            <a:pPr algn="l" rtl="0" latinLnBrk="1" hangingPunct="0"/>
            <a:r>
              <a:rPr lang="en-US" sz="1200" dirty="0" smtClean="0">
                <a:solidFill>
                  <a:srgbClr val="1A88CB"/>
                </a:solidFill>
                <a:latin typeface="Effra" panose="020B0506080202020204" pitchFamily="34" charset="0"/>
                <a:hlinkClick r:id="rId3"/>
              </a:rPr>
              <a:t>http</a:t>
            </a:r>
            <a:r>
              <a:rPr lang="en-US" sz="1200" dirty="0">
                <a:solidFill>
                  <a:srgbClr val="1A88CB"/>
                </a:solidFill>
                <a:latin typeface="Effra" panose="020B0506080202020204" pitchFamily="34" charset="0"/>
                <a:hlinkClick r:id="rId3"/>
              </a:rPr>
              <a:t>://</a:t>
            </a:r>
            <a:r>
              <a:rPr lang="en-US" sz="1200" dirty="0" smtClean="0">
                <a:solidFill>
                  <a:srgbClr val="1A88CB"/>
                </a:solidFill>
                <a:latin typeface="Effra" panose="020B0506080202020204" pitchFamily="34" charset="0"/>
                <a:hlinkClick r:id="rId3"/>
              </a:rPr>
              <a:t>aka.ms/securecustomer</a:t>
            </a:r>
            <a:r>
              <a:rPr lang="en-US" sz="1200" dirty="0" smtClean="0">
                <a:solidFill>
                  <a:srgbClr val="1A88CB"/>
                </a:solidFill>
                <a:latin typeface="Effra" panose="020B0506080202020204" pitchFamily="34" charset="0"/>
              </a:rPr>
              <a:t> </a:t>
            </a:r>
            <a:endParaRPr kumimoji="0" lang="en-US" sz="1200" b="0" i="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13698658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884037"/>
            <a:ext cx="11068878" cy="1938992"/>
          </a:xfrm>
          <a:prstGeom prst="rect">
            <a:avLst/>
          </a:prstGeom>
        </p:spPr>
        <p:txBody>
          <a:bodyPr wrap="square">
            <a:spAutoFit/>
          </a:bodyPr>
          <a:lstStyle/>
          <a:p>
            <a:pPr marL="571500" lvl="1" indent="-571500" algn="l">
              <a:lnSpc>
                <a:spcPct val="150000"/>
              </a:lnSpc>
              <a:buFont typeface="Arial" panose="020B0604020202020204" pitchFamily="34" charset="0"/>
              <a:buChar char="•"/>
            </a:pPr>
            <a:r>
              <a:rPr lang="en-US" sz="4000" dirty="0" smtClean="0">
                <a:solidFill>
                  <a:srgbClr val="1A88CB"/>
                </a:solidFill>
                <a:latin typeface="+mj-lt"/>
              </a:rPr>
              <a:t>Service Level Agreements</a:t>
            </a:r>
          </a:p>
          <a:p>
            <a:pPr marL="571500" lvl="1" indent="-571500" algn="l">
              <a:lnSpc>
                <a:spcPct val="150000"/>
              </a:lnSpc>
              <a:buFont typeface="Arial" panose="020B0604020202020204" pitchFamily="34" charset="0"/>
              <a:buChar char="•"/>
            </a:pPr>
            <a:r>
              <a:rPr lang="en-US" sz="4000" dirty="0" smtClean="0">
                <a:solidFill>
                  <a:srgbClr val="1A88CB"/>
                </a:solidFill>
                <a:latin typeface="+mj-lt"/>
              </a:rPr>
              <a:t>Disaster Recovery</a:t>
            </a:r>
            <a:r>
              <a:rPr lang="en-US" sz="4000" dirty="0">
                <a:solidFill>
                  <a:srgbClr val="1A88CB"/>
                </a:solidFill>
                <a:latin typeface="+mj-lt"/>
              </a:rPr>
              <a:t> </a:t>
            </a:r>
            <a:r>
              <a:rPr lang="en-US" sz="4000" dirty="0" smtClean="0">
                <a:solidFill>
                  <a:srgbClr val="1A88CB"/>
                </a:solidFill>
                <a:latin typeface="+mj-lt"/>
              </a:rPr>
              <a:t>&amp; Business Continuity</a:t>
            </a:r>
          </a:p>
        </p:txBody>
      </p:sp>
      <p:sp>
        <p:nvSpPr>
          <p:cNvPr id="5" name="Title 1"/>
          <p:cNvSpPr>
            <a:spLocks noGrp="1"/>
          </p:cNvSpPr>
          <p:nvPr>
            <p:ph type="title"/>
          </p:nvPr>
        </p:nvSpPr>
        <p:spPr>
          <a:xfrm>
            <a:off x="838200" y="365125"/>
            <a:ext cx="10515600" cy="1325563"/>
          </a:xfrm>
        </p:spPr>
        <p:txBody>
          <a:bodyPr anchor="t">
            <a:normAutofit/>
          </a:bodyPr>
          <a:lstStyle/>
          <a:p>
            <a:pPr>
              <a:lnSpc>
                <a:spcPts val="5400"/>
              </a:lnSpc>
            </a:pPr>
            <a:r>
              <a:rPr lang="en-US" sz="5400" dirty="0" smtClean="0"/>
              <a:t>Lower costs - Reliability</a:t>
            </a:r>
            <a:endParaRPr lang="en-US" sz="5400" dirty="0"/>
          </a:p>
        </p:txBody>
      </p:sp>
    </p:spTree>
    <p:extLst>
      <p:ext uri="{BB962C8B-B14F-4D97-AF65-F5344CB8AC3E}">
        <p14:creationId xmlns:p14="http://schemas.microsoft.com/office/powerpoint/2010/main" val="188639594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Innovation </a:t>
            </a:r>
            <a:endParaRPr lang="en-US" dirty="0"/>
          </a:p>
        </p:txBody>
      </p:sp>
      <p:sp>
        <p:nvSpPr>
          <p:cNvPr id="3" name="Text Placeholder 2"/>
          <p:cNvSpPr>
            <a:spLocks noGrp="1"/>
          </p:cNvSpPr>
          <p:nvPr>
            <p:ph type="body" idx="1"/>
          </p:nvPr>
        </p:nvSpPr>
        <p:spPr/>
        <p:txBody>
          <a:bodyPr/>
          <a:lstStyle/>
          <a:p>
            <a:r>
              <a:rPr lang="en-US" dirty="0" smtClean="0"/>
              <a:t>Create Opportunities to </a:t>
            </a:r>
            <a:br>
              <a:rPr lang="en-US" dirty="0" smtClean="0"/>
            </a:br>
            <a:r>
              <a:rPr lang="en-US" dirty="0" smtClean="0"/>
              <a:t>Add Revenue</a:t>
            </a:r>
            <a:endParaRPr lang="en-US" dirty="0"/>
          </a:p>
        </p:txBody>
      </p:sp>
    </p:spTree>
    <p:extLst>
      <p:ext uri="{BB962C8B-B14F-4D97-AF65-F5344CB8AC3E}">
        <p14:creationId xmlns:p14="http://schemas.microsoft.com/office/powerpoint/2010/main" val="88564087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Superhero Tale</a:t>
            </a:r>
            <a:endParaRPr lang="en-US" dirty="0"/>
          </a:p>
        </p:txBody>
      </p:sp>
      <p:sp>
        <p:nvSpPr>
          <p:cNvPr id="3" name="Text Placeholder 2"/>
          <p:cNvSpPr>
            <a:spLocks noGrp="1"/>
          </p:cNvSpPr>
          <p:nvPr>
            <p:ph type="body" idx="1"/>
          </p:nvPr>
        </p:nvSpPr>
        <p:spPr>
          <a:xfrm>
            <a:off x="1015999" y="5026918"/>
            <a:ext cx="10142781" cy="3956414"/>
          </a:xfrm>
        </p:spPr>
        <p:txBody>
          <a:bodyPr/>
          <a:lstStyle/>
          <a:p>
            <a:r>
              <a:rPr lang="en-US" dirty="0" smtClean="0"/>
              <a:t>What’s your favorite super power?</a:t>
            </a:r>
            <a:endParaRPr lang="en-US" dirty="0"/>
          </a:p>
        </p:txBody>
      </p:sp>
    </p:spTree>
    <p:extLst>
      <p:ext uri="{BB962C8B-B14F-4D97-AF65-F5344CB8AC3E}">
        <p14:creationId xmlns:p14="http://schemas.microsoft.com/office/powerpoint/2010/main" val="94567625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884037"/>
            <a:ext cx="11068878" cy="3785652"/>
          </a:xfrm>
          <a:prstGeom prst="rect">
            <a:avLst/>
          </a:prstGeom>
        </p:spPr>
        <p:txBody>
          <a:bodyPr wrap="square">
            <a:spAutoFit/>
          </a:bodyPr>
          <a:lstStyle/>
          <a:p>
            <a:pPr marL="571500" lvl="1" indent="-571500" algn="l">
              <a:lnSpc>
                <a:spcPct val="150000"/>
              </a:lnSpc>
              <a:buFont typeface="Arial" panose="020B0604020202020204" pitchFamily="34" charset="0"/>
              <a:buChar char="•"/>
            </a:pPr>
            <a:r>
              <a:rPr lang="en-US" sz="4000" dirty="0" smtClean="0">
                <a:solidFill>
                  <a:srgbClr val="1A88CB"/>
                </a:solidFill>
                <a:latin typeface="+mj-lt"/>
              </a:rPr>
              <a:t>Pay for what you use</a:t>
            </a:r>
          </a:p>
          <a:p>
            <a:pPr marL="571500" lvl="1" indent="-571500" algn="l">
              <a:lnSpc>
                <a:spcPct val="150000"/>
              </a:lnSpc>
              <a:buFont typeface="Arial" panose="020B0604020202020204" pitchFamily="34" charset="0"/>
              <a:buChar char="•"/>
            </a:pPr>
            <a:r>
              <a:rPr lang="en-US" sz="4000" dirty="0" smtClean="0">
                <a:solidFill>
                  <a:srgbClr val="1A88CB"/>
                </a:solidFill>
                <a:latin typeface="+mj-lt"/>
              </a:rPr>
              <a:t>Scale to meet demand</a:t>
            </a:r>
          </a:p>
          <a:p>
            <a:pPr marL="571500" lvl="1" indent="-571500" algn="l">
              <a:lnSpc>
                <a:spcPct val="150000"/>
              </a:lnSpc>
              <a:buFont typeface="Arial" panose="020B0604020202020204" pitchFamily="34" charset="0"/>
              <a:buChar char="•"/>
            </a:pPr>
            <a:r>
              <a:rPr lang="en-US" sz="4000" dirty="0" smtClean="0">
                <a:solidFill>
                  <a:srgbClr val="1A88CB"/>
                </a:solidFill>
                <a:latin typeface="+mj-lt"/>
              </a:rPr>
              <a:t>Empowers you to take </a:t>
            </a:r>
            <a:r>
              <a:rPr lang="en-US" sz="4000" i="1" dirty="0" smtClean="0">
                <a:solidFill>
                  <a:srgbClr val="1A88CB"/>
                </a:solidFill>
                <a:latin typeface="+mj-lt"/>
              </a:rPr>
              <a:t>calculated risks </a:t>
            </a:r>
            <a:r>
              <a:rPr lang="en-US" sz="4000" dirty="0" smtClean="0">
                <a:solidFill>
                  <a:srgbClr val="1A88CB"/>
                </a:solidFill>
                <a:latin typeface="+mj-lt"/>
              </a:rPr>
              <a:t>and </a:t>
            </a:r>
            <a:r>
              <a:rPr lang="en-US" sz="4000" i="1" dirty="0" smtClean="0">
                <a:solidFill>
                  <a:srgbClr val="1A88CB"/>
                </a:solidFill>
                <a:latin typeface="+mj-lt"/>
              </a:rPr>
              <a:t>mitigate costs</a:t>
            </a:r>
          </a:p>
        </p:txBody>
      </p:sp>
      <p:sp>
        <p:nvSpPr>
          <p:cNvPr id="5" name="Title 1"/>
          <p:cNvSpPr>
            <a:spLocks noGrp="1"/>
          </p:cNvSpPr>
          <p:nvPr>
            <p:ph type="title"/>
          </p:nvPr>
        </p:nvSpPr>
        <p:spPr>
          <a:xfrm>
            <a:off x="546654" y="454577"/>
            <a:ext cx="12056164" cy="1325563"/>
          </a:xfrm>
        </p:spPr>
        <p:txBody>
          <a:bodyPr anchor="t">
            <a:noAutofit/>
          </a:bodyPr>
          <a:lstStyle/>
          <a:p>
            <a:pPr>
              <a:lnSpc>
                <a:spcPts val="5400"/>
              </a:lnSpc>
            </a:pPr>
            <a:r>
              <a:rPr lang="en-US" sz="4800" dirty="0" smtClean="0"/>
              <a:t>Focus on Innovation:</a:t>
            </a:r>
            <a:br>
              <a:rPr lang="en-US" sz="4800" dirty="0" smtClean="0"/>
            </a:br>
            <a:r>
              <a:rPr lang="en-US" sz="4800" dirty="0" smtClean="0"/>
              <a:t>Flexible support for new initiatives</a:t>
            </a:r>
            <a:endParaRPr lang="en-US" sz="4800" dirty="0"/>
          </a:p>
        </p:txBody>
      </p:sp>
      <p:sp>
        <p:nvSpPr>
          <p:cNvPr id="7" name="TextBox 6"/>
          <p:cNvSpPr txBox="1"/>
          <p:nvPr/>
        </p:nvSpPr>
        <p:spPr>
          <a:xfrm>
            <a:off x="2247831" y="7160711"/>
            <a:ext cx="7696338" cy="1446550"/>
          </a:xfrm>
          <a:prstGeom prst="rect">
            <a:avLst/>
          </a:prstGeom>
          <a:noFill/>
        </p:spPr>
        <p:txBody>
          <a:bodyPr wrap="none" rtlCol="0">
            <a:spAutoFit/>
          </a:bodyPr>
          <a:lstStyle/>
          <a:p>
            <a:pPr algn="ctr"/>
            <a:r>
              <a:rPr lang="en-US" sz="4400" b="1" dirty="0" smtClean="0">
                <a:solidFill>
                  <a:srgbClr val="162953"/>
                </a:solidFill>
                <a:latin typeface="+mj-lt"/>
                <a:cs typeface="Segoe UI" panose="020B0502040204020203" pitchFamily="34" charset="0"/>
              </a:rPr>
              <a:t>Providing More Opportunities</a:t>
            </a:r>
          </a:p>
          <a:p>
            <a:pPr algn="ctr"/>
            <a:r>
              <a:rPr lang="en-US" sz="4400" b="1" dirty="0" smtClean="0">
                <a:solidFill>
                  <a:srgbClr val="162953"/>
                </a:solidFill>
                <a:latin typeface="+mj-lt"/>
                <a:cs typeface="Segoe UI" panose="020B0502040204020203" pitchFamily="34" charset="0"/>
              </a:rPr>
              <a:t>To Add Revenue</a:t>
            </a:r>
            <a:endParaRPr lang="en-US" sz="4400" b="1" dirty="0">
              <a:solidFill>
                <a:srgbClr val="162953"/>
              </a:solidFill>
              <a:latin typeface="+mj-lt"/>
              <a:cs typeface="Segoe UI" panose="020B0502040204020203" pitchFamily="34" charset="0"/>
            </a:endParaRPr>
          </a:p>
        </p:txBody>
      </p:sp>
    </p:spTree>
    <p:extLst>
      <p:ext uri="{BB962C8B-B14F-4D97-AF65-F5344CB8AC3E}">
        <p14:creationId xmlns:p14="http://schemas.microsoft.com/office/powerpoint/2010/main" val="1606232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884037"/>
            <a:ext cx="11068878" cy="4893647"/>
          </a:xfrm>
          <a:prstGeom prst="rect">
            <a:avLst/>
          </a:prstGeom>
        </p:spPr>
        <p:txBody>
          <a:bodyPr wrap="square">
            <a:spAutoFit/>
          </a:bodyPr>
          <a:lstStyle/>
          <a:p>
            <a:pPr lvl="1" indent="0" algn="l">
              <a:lnSpc>
                <a:spcPct val="150000"/>
              </a:lnSpc>
            </a:pPr>
            <a:r>
              <a:rPr lang="en-US" sz="4400" dirty="0" smtClean="0">
                <a:solidFill>
                  <a:srgbClr val="1A88CB"/>
                </a:solidFill>
                <a:latin typeface="+mj-lt"/>
              </a:rPr>
              <a:t>Imagine the possibilities when you have…</a:t>
            </a:r>
          </a:p>
          <a:p>
            <a:pPr lvl="1" indent="0">
              <a:lnSpc>
                <a:spcPct val="150000"/>
              </a:lnSpc>
            </a:pPr>
            <a:r>
              <a:rPr lang="en-US" sz="6000" dirty="0" smtClean="0">
                <a:solidFill>
                  <a:srgbClr val="1A88CB"/>
                </a:solidFill>
                <a:latin typeface="+mj-lt"/>
              </a:rPr>
              <a:t>Low Cost</a:t>
            </a:r>
          </a:p>
          <a:p>
            <a:pPr lvl="1" indent="0">
              <a:lnSpc>
                <a:spcPct val="150000"/>
              </a:lnSpc>
            </a:pPr>
            <a:r>
              <a:rPr lang="en-US" sz="4400" dirty="0" smtClean="0">
                <a:solidFill>
                  <a:srgbClr val="1A88CB"/>
                </a:solidFill>
                <a:latin typeface="+mj-lt"/>
              </a:rPr>
              <a:t>and</a:t>
            </a:r>
          </a:p>
          <a:p>
            <a:pPr lvl="1" indent="0">
              <a:lnSpc>
                <a:spcPct val="150000"/>
              </a:lnSpc>
            </a:pPr>
            <a:r>
              <a:rPr lang="en-US" sz="6000" dirty="0" smtClean="0">
                <a:solidFill>
                  <a:srgbClr val="1A88CB"/>
                </a:solidFill>
                <a:latin typeface="+mj-lt"/>
              </a:rPr>
              <a:t>Low Commitment</a:t>
            </a:r>
            <a:endParaRPr lang="en-US" sz="6000" i="1" dirty="0" smtClean="0">
              <a:solidFill>
                <a:srgbClr val="1A88CB"/>
              </a:solidFill>
              <a:latin typeface="+mj-lt"/>
            </a:endParaRPr>
          </a:p>
        </p:txBody>
      </p:sp>
      <p:sp>
        <p:nvSpPr>
          <p:cNvPr id="5" name="Title 1"/>
          <p:cNvSpPr>
            <a:spLocks noGrp="1"/>
          </p:cNvSpPr>
          <p:nvPr>
            <p:ph type="title"/>
          </p:nvPr>
        </p:nvSpPr>
        <p:spPr>
          <a:xfrm>
            <a:off x="546654" y="454577"/>
            <a:ext cx="12056164" cy="1325563"/>
          </a:xfrm>
        </p:spPr>
        <p:txBody>
          <a:bodyPr anchor="t">
            <a:noAutofit/>
          </a:bodyPr>
          <a:lstStyle/>
          <a:p>
            <a:pPr>
              <a:lnSpc>
                <a:spcPts val="5400"/>
              </a:lnSpc>
            </a:pPr>
            <a:r>
              <a:rPr lang="en-US" sz="4800" dirty="0" smtClean="0"/>
              <a:t>Focus on Innovation:</a:t>
            </a:r>
            <a:br>
              <a:rPr lang="en-US" sz="4800" dirty="0" smtClean="0"/>
            </a:br>
            <a:r>
              <a:rPr lang="en-US" sz="4800" dirty="0" smtClean="0"/>
              <a:t>Flexible support for new initiatives</a:t>
            </a:r>
            <a:endParaRPr lang="en-US" sz="4800" dirty="0"/>
          </a:p>
        </p:txBody>
      </p:sp>
    </p:spTree>
    <p:extLst>
      <p:ext uri="{BB962C8B-B14F-4D97-AF65-F5344CB8AC3E}">
        <p14:creationId xmlns:p14="http://schemas.microsoft.com/office/powerpoint/2010/main" val="27693502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50"/>
                                        <p:tgtEl>
                                          <p:spTgt spid="4">
                                            <p:txEl>
                                              <p:pRg st="2" end="2"/>
                                            </p:txEl>
                                          </p:spTgt>
                                        </p:tgtEl>
                                      </p:cBhvr>
                                    </p:animEffect>
                                  </p:childTnLst>
                                </p:cTn>
                              </p:par>
                            </p:childTnLst>
                          </p:cTn>
                        </p:par>
                        <p:par>
                          <p:cTn id="16" fill="hold">
                            <p:stCondLst>
                              <p:cond delay="325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Text Placeholder 2"/>
          <p:cNvSpPr>
            <a:spLocks noGrp="1"/>
          </p:cNvSpPr>
          <p:nvPr>
            <p:ph type="body" idx="1"/>
          </p:nvPr>
        </p:nvSpPr>
        <p:spPr/>
        <p:txBody>
          <a:bodyPr/>
          <a:lstStyle/>
          <a:p>
            <a:r>
              <a:rPr lang="en-US" dirty="0" smtClean="0"/>
              <a:t>The Bright Spots</a:t>
            </a:r>
            <a:endParaRPr lang="en-US" dirty="0"/>
          </a:p>
        </p:txBody>
      </p:sp>
    </p:spTree>
    <p:extLst>
      <p:ext uri="{BB962C8B-B14F-4D97-AF65-F5344CB8AC3E}">
        <p14:creationId xmlns:p14="http://schemas.microsoft.com/office/powerpoint/2010/main" val="356263010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a:t>
            </a:r>
            <a:endParaRPr lang="en-US" dirty="0"/>
          </a:p>
        </p:txBody>
      </p:sp>
      <p:sp>
        <p:nvSpPr>
          <p:cNvPr id="3" name="Text Placeholder 2"/>
          <p:cNvSpPr>
            <a:spLocks noGrp="1"/>
          </p:cNvSpPr>
          <p:nvPr>
            <p:ph type="body" idx="1"/>
          </p:nvPr>
        </p:nvSpPr>
        <p:spPr>
          <a:xfrm>
            <a:off x="1016000" y="5026918"/>
            <a:ext cx="11676270" cy="3956414"/>
          </a:xfrm>
        </p:spPr>
        <p:txBody>
          <a:bodyPr/>
          <a:lstStyle/>
          <a:p>
            <a:r>
              <a:rPr lang="en-US" sz="2800" dirty="0" smtClean="0"/>
              <a:t>Usage-Based Insurance (UBI) Model.</a:t>
            </a:r>
          </a:p>
          <a:p>
            <a:r>
              <a:rPr lang="en-US" sz="2800" dirty="0" smtClean="0"/>
              <a:t>Telematics </a:t>
            </a:r>
            <a:r>
              <a:rPr lang="en-US" sz="2800" dirty="0"/>
              <a:t>and mobile-phone technologies are now able to stream real-time data on every move that drivers make: how fast they drive, how hard they brake, even how they adapt driving behavior to changes in the weather. </a:t>
            </a:r>
            <a:endParaRPr lang="en-US" sz="2800" dirty="0" smtClean="0"/>
          </a:p>
          <a:p>
            <a:endParaRPr lang="en-US" sz="2800" dirty="0"/>
          </a:p>
          <a:p>
            <a:r>
              <a:rPr lang="en-US" sz="2800" dirty="0" smtClean="0"/>
              <a:t>And </a:t>
            </a:r>
            <a:r>
              <a:rPr lang="en-US" sz="2800" dirty="0"/>
              <a:t>having that much information about an individual driver gives an insurance company much better data for pricing a policy than merely knowing what demographic and other categories the driver fits into. </a:t>
            </a:r>
          </a:p>
        </p:txBody>
      </p:sp>
    </p:spTree>
    <p:extLst>
      <p:ext uri="{BB962C8B-B14F-4D97-AF65-F5344CB8AC3E}">
        <p14:creationId xmlns:p14="http://schemas.microsoft.com/office/powerpoint/2010/main" val="204315798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6000" y="2462624"/>
            <a:ext cx="10871200" cy="2844871"/>
          </a:xfrm>
        </p:spPr>
        <p:txBody>
          <a:bodyPr/>
          <a:lstStyle/>
          <a:p>
            <a:r>
              <a:rPr lang="en-US" dirty="0" smtClean="0"/>
              <a:t>Benefits</a:t>
            </a:r>
          </a:p>
          <a:p>
            <a:pPr marL="685800" indent="-685800">
              <a:buFont typeface="Arial" panose="020B0604020202020204" pitchFamily="34" charset="0"/>
              <a:buChar char="•"/>
            </a:pPr>
            <a:r>
              <a:rPr lang="en-US" sz="4000" dirty="0" smtClean="0"/>
              <a:t>Delivers Competitive Advantage</a:t>
            </a:r>
          </a:p>
          <a:p>
            <a:pPr marL="685800" indent="-685800">
              <a:buFont typeface="Arial" panose="020B0604020202020204" pitchFamily="34" charset="0"/>
              <a:buChar char="•"/>
            </a:pPr>
            <a:r>
              <a:rPr lang="en-US" sz="4000" dirty="0" smtClean="0"/>
              <a:t>Projects Saving up to 40 Percent</a:t>
            </a:r>
          </a:p>
          <a:p>
            <a:pPr marL="685800" indent="-685800">
              <a:buFont typeface="Arial" panose="020B0604020202020204" pitchFamily="34" charset="0"/>
              <a:buChar char="•"/>
            </a:pPr>
            <a:r>
              <a:rPr lang="en-US" sz="4000" dirty="0" smtClean="0"/>
              <a:t>Broadens Market to New Customers</a:t>
            </a:r>
            <a:endParaRPr lang="en-US" sz="4000" dirty="0"/>
          </a:p>
        </p:txBody>
      </p:sp>
      <p:sp>
        <p:nvSpPr>
          <p:cNvPr id="4" name="Title 1"/>
          <p:cNvSpPr>
            <a:spLocks noGrp="1"/>
          </p:cNvSpPr>
          <p:nvPr>
            <p:ph type="title"/>
          </p:nvPr>
        </p:nvSpPr>
        <p:spPr>
          <a:xfrm>
            <a:off x="655983" y="573844"/>
            <a:ext cx="11668539" cy="1325563"/>
          </a:xfrm>
        </p:spPr>
        <p:txBody>
          <a:bodyPr anchor="t">
            <a:normAutofit/>
          </a:bodyPr>
          <a:lstStyle/>
          <a:p>
            <a:r>
              <a:rPr lang="en-US" sz="5000" dirty="0" smtClean="0"/>
              <a:t>Towers Watson – </a:t>
            </a:r>
            <a:r>
              <a:rPr lang="en-US" sz="4400" dirty="0" smtClean="0"/>
              <a:t>Big Data Analytics</a:t>
            </a:r>
            <a:endParaRPr lang="en-US" sz="4400" dirty="0"/>
          </a:p>
        </p:txBody>
      </p:sp>
      <p:sp>
        <p:nvSpPr>
          <p:cNvPr id="6" name="Rectangle 5"/>
          <p:cNvSpPr/>
          <p:nvPr/>
        </p:nvSpPr>
        <p:spPr>
          <a:xfrm>
            <a:off x="2455470" y="8822020"/>
            <a:ext cx="7559040" cy="276999"/>
          </a:xfrm>
          <a:prstGeom prst="rect">
            <a:avLst/>
          </a:prstGeom>
        </p:spPr>
        <p:txBody>
          <a:bodyPr wrap="square">
            <a:spAutoFit/>
          </a:bodyPr>
          <a:lstStyle/>
          <a:p>
            <a:pPr algn="ctr"/>
            <a:r>
              <a:rPr lang="en-US" sz="1200" dirty="0">
                <a:solidFill>
                  <a:srgbClr val="0070C0"/>
                </a:solidFill>
                <a:latin typeface="Effra" panose="020B0506080202020204" pitchFamily="34" charset="0"/>
                <a:hlinkClick r:id="rId2"/>
              </a:rPr>
              <a:t>https://</a:t>
            </a:r>
            <a:r>
              <a:rPr lang="en-US" sz="1200" dirty="0" smtClean="0">
                <a:solidFill>
                  <a:srgbClr val="0070C0"/>
                </a:solidFill>
                <a:latin typeface="Effra" panose="020B0506080202020204" pitchFamily="34" charset="0"/>
                <a:hlinkClick r:id="rId2"/>
              </a:rPr>
              <a:t>customers.microsoft.com/Pages/CustomerStory.aspx?recid=18222</a:t>
            </a:r>
            <a:r>
              <a:rPr lang="en-US" sz="1200" dirty="0" smtClean="0">
                <a:solidFill>
                  <a:srgbClr val="0070C0"/>
                </a:solidFill>
                <a:latin typeface="Effra" panose="020B0506080202020204" pitchFamily="34" charset="0"/>
              </a:rPr>
              <a:t>  </a:t>
            </a:r>
            <a:endParaRPr lang="en-US" sz="1200" dirty="0">
              <a:solidFill>
                <a:srgbClr val="0070C0"/>
              </a:solidFill>
              <a:latin typeface="Effra" panose="020B0506080202020204" pitchFamily="34" charset="0"/>
            </a:endParaRPr>
          </a:p>
        </p:txBody>
      </p:sp>
    </p:spTree>
    <p:extLst>
      <p:ext uri="{BB962C8B-B14F-4D97-AF65-F5344CB8AC3E}">
        <p14:creationId xmlns:p14="http://schemas.microsoft.com/office/powerpoint/2010/main" val="144997181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Text Placeholder 2"/>
          <p:cNvSpPr>
            <a:spLocks noGrp="1"/>
          </p:cNvSpPr>
          <p:nvPr>
            <p:ph type="body" idx="1"/>
          </p:nvPr>
        </p:nvSpPr>
        <p:spPr>
          <a:xfrm>
            <a:off x="1016000" y="5026918"/>
            <a:ext cx="11676270" cy="3956414"/>
          </a:xfrm>
        </p:spPr>
        <p:txBody>
          <a:bodyPr/>
          <a:lstStyle/>
          <a:p>
            <a:r>
              <a:rPr lang="en-US" sz="2800" dirty="0" smtClean="0"/>
              <a:t>A global customer base relies on your products. </a:t>
            </a:r>
            <a:br>
              <a:rPr lang="en-US" sz="2800" dirty="0" smtClean="0"/>
            </a:br>
            <a:r>
              <a:rPr lang="en-US" sz="2800" dirty="0" smtClean="0"/>
              <a:t>You require a flexible, highly scalable platform that could deliver a wide range of solutions and services to help imagine new ways to diagnose and treat cancer, heart disease, neurological diseases and other conditions </a:t>
            </a:r>
            <a:r>
              <a:rPr lang="en-US" sz="2800" i="1" dirty="0" smtClean="0"/>
              <a:t>earlier</a:t>
            </a:r>
            <a:r>
              <a:rPr lang="en-US" sz="2800" dirty="0" smtClean="0"/>
              <a:t>, </a:t>
            </a:r>
            <a:r>
              <a:rPr lang="en-US" sz="2800" i="1" dirty="0" smtClean="0"/>
              <a:t>more cost-effectively</a:t>
            </a:r>
            <a:r>
              <a:rPr lang="en-US" sz="2800" dirty="0" smtClean="0"/>
              <a:t>, and </a:t>
            </a:r>
            <a:r>
              <a:rPr lang="en-US" sz="2800" i="1" dirty="0" smtClean="0"/>
              <a:t>more efficiently</a:t>
            </a:r>
            <a:r>
              <a:rPr lang="en-US" sz="2800" dirty="0" smtClean="0"/>
              <a:t>.</a:t>
            </a:r>
            <a:endParaRPr lang="en-US" sz="2800" dirty="0"/>
          </a:p>
        </p:txBody>
      </p:sp>
    </p:spTree>
    <p:extLst>
      <p:ext uri="{BB962C8B-B14F-4D97-AF65-F5344CB8AC3E}">
        <p14:creationId xmlns:p14="http://schemas.microsoft.com/office/powerpoint/2010/main" val="287345602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Agenda</a:t>
            </a:r>
            <a:endParaRPr lang="en-US"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marL="685800" indent="-685800" algn="l">
              <a:lnSpc>
                <a:spcPct val="150000"/>
              </a:lnSpc>
              <a:buFont typeface="Arial" panose="020B0604020202020204" pitchFamily="34" charset="0"/>
              <a:buChar char="•"/>
            </a:pPr>
            <a:r>
              <a:rPr lang="en-US" sz="4400" dirty="0"/>
              <a:t>Cloud orientation and Context Setting</a:t>
            </a:r>
          </a:p>
          <a:p>
            <a:pPr marL="685800" indent="-685800" algn="l">
              <a:lnSpc>
                <a:spcPct val="150000"/>
              </a:lnSpc>
              <a:buFont typeface="Arial" panose="020B0604020202020204" pitchFamily="34" charset="0"/>
              <a:buChar char="•"/>
            </a:pPr>
            <a:r>
              <a:rPr lang="en-US" sz="4400" dirty="0" smtClean="0"/>
              <a:t>How to Change Things when Change is Hard</a:t>
            </a:r>
          </a:p>
          <a:p>
            <a:pPr marL="685800" indent="-685800" algn="l">
              <a:lnSpc>
                <a:spcPct val="150000"/>
              </a:lnSpc>
              <a:buFont typeface="Arial" panose="020B0604020202020204" pitchFamily="34" charset="0"/>
              <a:buChar char="•"/>
            </a:pPr>
            <a:r>
              <a:rPr lang="en-US" sz="4400" dirty="0" smtClean="0"/>
              <a:t>Clearing the Path – Overcoming Obstacles</a:t>
            </a:r>
          </a:p>
          <a:p>
            <a:pPr marL="685800" lvl="1" indent="-685800" algn="l">
              <a:lnSpc>
                <a:spcPct val="150000"/>
              </a:lnSpc>
              <a:buFont typeface="Arial" panose="020B0604020202020204" pitchFamily="34" charset="0"/>
              <a:buChar char="•"/>
            </a:pPr>
            <a:r>
              <a:rPr lang="en-US" sz="4400" dirty="0" smtClean="0"/>
              <a:t>Why the Cloud</a:t>
            </a:r>
          </a:p>
          <a:p>
            <a:pPr marL="685800" indent="-685800" algn="l">
              <a:lnSpc>
                <a:spcPct val="150000"/>
              </a:lnSpc>
              <a:buFont typeface="Arial" panose="020B0604020202020204" pitchFamily="34" charset="0"/>
              <a:buChar char="•"/>
            </a:pPr>
            <a:r>
              <a:rPr lang="en-US" sz="4400" dirty="0" smtClean="0"/>
              <a:t>Case Studies</a:t>
            </a:r>
          </a:p>
          <a:p>
            <a:pPr marL="685800" indent="-685800" algn="l">
              <a:lnSpc>
                <a:spcPct val="150000"/>
              </a:lnSpc>
              <a:buFont typeface="Arial" panose="020B0604020202020204" pitchFamily="34" charset="0"/>
              <a:buChar char="•"/>
            </a:pPr>
            <a:r>
              <a:rPr lang="en-US" sz="4400" dirty="0" smtClean="0"/>
              <a:t>The Path - Next Steps</a:t>
            </a:r>
          </a:p>
          <a:p>
            <a:pPr marL="685800" indent="-685800" algn="l">
              <a:lnSpc>
                <a:spcPct val="150000"/>
              </a:lnSpc>
              <a:buFont typeface="Arial" panose="020B0604020202020204" pitchFamily="34" charset="0"/>
              <a:buChar char="•"/>
            </a:pPr>
            <a:endParaRPr lang="en-US" sz="4400" dirty="0"/>
          </a:p>
        </p:txBody>
      </p:sp>
    </p:spTree>
    <p:extLst>
      <p:ext uri="{BB962C8B-B14F-4D97-AF65-F5344CB8AC3E}">
        <p14:creationId xmlns:p14="http://schemas.microsoft.com/office/powerpoint/2010/main" val="450008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6000" y="2462624"/>
            <a:ext cx="10871200" cy="2844871"/>
          </a:xfrm>
        </p:spPr>
        <p:txBody>
          <a:bodyPr/>
          <a:lstStyle/>
          <a:p>
            <a:r>
              <a:rPr lang="en-US" dirty="0" smtClean="0"/>
              <a:t>Benefits</a:t>
            </a:r>
          </a:p>
          <a:p>
            <a:pPr marL="685800" indent="-685800">
              <a:buFont typeface="Arial" panose="020B0604020202020204" pitchFamily="34" charset="0"/>
              <a:buChar char="•"/>
            </a:pPr>
            <a:r>
              <a:rPr lang="en-US" sz="4000" dirty="0" smtClean="0"/>
              <a:t>Faster Time-to-Market and Lower Operating Costs</a:t>
            </a:r>
          </a:p>
          <a:p>
            <a:pPr marL="685800" indent="-685800">
              <a:buFont typeface="Arial" panose="020B0604020202020204" pitchFamily="34" charset="0"/>
              <a:buChar char="•"/>
            </a:pPr>
            <a:r>
              <a:rPr lang="en-US" sz="4000" dirty="0" smtClean="0"/>
              <a:t>Enables Regulatory Compliance</a:t>
            </a:r>
          </a:p>
          <a:p>
            <a:pPr marL="685800" indent="-685800">
              <a:buFont typeface="Arial" panose="020B0604020202020204" pitchFamily="34" charset="0"/>
              <a:buChar char="•"/>
            </a:pPr>
            <a:r>
              <a:rPr lang="en-US" sz="4000" dirty="0" smtClean="0"/>
              <a:t>Better Flexibility and faster innovation</a:t>
            </a:r>
          </a:p>
          <a:p>
            <a:pPr marL="685800" indent="-685800">
              <a:buFont typeface="Arial" panose="020B0604020202020204" pitchFamily="34" charset="0"/>
              <a:buChar char="•"/>
            </a:pPr>
            <a:r>
              <a:rPr lang="en-US" sz="4000" dirty="0" smtClean="0"/>
              <a:t>Can </a:t>
            </a:r>
            <a:r>
              <a:rPr lang="en-US" sz="4000" b="1" dirty="0" smtClean="0"/>
              <a:t>Focus on Innovation </a:t>
            </a:r>
            <a:r>
              <a:rPr lang="en-US" sz="4000" dirty="0" smtClean="0"/>
              <a:t>instead of infrastructure</a:t>
            </a:r>
            <a:endParaRPr lang="en-US" sz="4000" dirty="0"/>
          </a:p>
        </p:txBody>
      </p:sp>
      <p:sp>
        <p:nvSpPr>
          <p:cNvPr id="4" name="Title 1"/>
          <p:cNvSpPr>
            <a:spLocks noGrp="1"/>
          </p:cNvSpPr>
          <p:nvPr>
            <p:ph type="title"/>
          </p:nvPr>
        </p:nvSpPr>
        <p:spPr>
          <a:xfrm>
            <a:off x="655983" y="573844"/>
            <a:ext cx="11668539" cy="1325563"/>
          </a:xfrm>
        </p:spPr>
        <p:txBody>
          <a:bodyPr anchor="t">
            <a:normAutofit/>
          </a:bodyPr>
          <a:lstStyle/>
          <a:p>
            <a:r>
              <a:rPr lang="en-US" sz="5000" dirty="0" smtClean="0"/>
              <a:t>GE Healthcare – </a:t>
            </a:r>
            <a:r>
              <a:rPr lang="en-US" sz="4400" dirty="0" smtClean="0"/>
              <a:t>compliance</a:t>
            </a:r>
            <a:endParaRPr lang="en-US" sz="4400" dirty="0"/>
          </a:p>
        </p:txBody>
      </p:sp>
      <p:sp>
        <p:nvSpPr>
          <p:cNvPr id="5" name="Rectangle 4"/>
          <p:cNvSpPr/>
          <p:nvPr/>
        </p:nvSpPr>
        <p:spPr>
          <a:xfrm>
            <a:off x="2820195" y="8831350"/>
            <a:ext cx="7171334" cy="276999"/>
          </a:xfrm>
          <a:prstGeom prst="rect">
            <a:avLst/>
          </a:prstGeom>
        </p:spPr>
        <p:txBody>
          <a:bodyPr wrap="square">
            <a:spAutoFit/>
          </a:bodyPr>
          <a:lstStyle/>
          <a:p>
            <a:r>
              <a:rPr lang="en-US" sz="1200" dirty="0">
                <a:hlinkClick r:id="rId2"/>
              </a:rPr>
              <a:t>https://</a:t>
            </a:r>
            <a:r>
              <a:rPr lang="en-US" sz="1200" dirty="0" smtClean="0">
                <a:latin typeface="Effra" panose="020B0506080202020204" pitchFamily="34" charset="0"/>
                <a:hlinkClick r:id="rId2"/>
              </a:rPr>
              <a:t>customers.microsoft.com/Pages/CustomerStory.aspx?recid=12166</a:t>
            </a:r>
            <a:r>
              <a:rPr lang="en-US" sz="1200" dirty="0" smtClean="0"/>
              <a:t> </a:t>
            </a:r>
            <a:endParaRPr lang="en-US" sz="1200" dirty="0"/>
          </a:p>
        </p:txBody>
      </p:sp>
    </p:spTree>
    <p:extLst>
      <p:ext uri="{BB962C8B-B14F-4D97-AF65-F5344CB8AC3E}">
        <p14:creationId xmlns:p14="http://schemas.microsoft.com/office/powerpoint/2010/main" val="3636984567"/>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Text Placeholder 2"/>
          <p:cNvSpPr>
            <a:spLocks noGrp="1"/>
          </p:cNvSpPr>
          <p:nvPr>
            <p:ph type="body" idx="1"/>
          </p:nvPr>
        </p:nvSpPr>
        <p:spPr>
          <a:xfrm>
            <a:off x="1016000" y="5026918"/>
            <a:ext cx="11676270" cy="3956414"/>
          </a:xfrm>
        </p:spPr>
        <p:txBody>
          <a:bodyPr/>
          <a:lstStyle/>
          <a:p>
            <a:r>
              <a:rPr lang="en-US" sz="2800" dirty="0" smtClean="0"/>
              <a:t>You’re creating a tablet-based curriculum for K-12 students. </a:t>
            </a:r>
            <a:br>
              <a:rPr lang="en-US" sz="2800" dirty="0" smtClean="0"/>
            </a:br>
            <a:r>
              <a:rPr lang="en-US" sz="2800" dirty="0" smtClean="0"/>
              <a:t>You need to support massive amounts of data – about </a:t>
            </a:r>
            <a:r>
              <a:rPr lang="en-US" sz="2800" b="1" dirty="0" smtClean="0"/>
              <a:t>40 petabytes </a:t>
            </a:r>
            <a:r>
              <a:rPr lang="en-US" sz="2800" dirty="0" smtClean="0"/>
              <a:t>in your first year. You also need to incorporate high levels of social collaboration. You also need to support the rapid analyses of student learning to help teachers adopt the most appropriate teaching model for each student.</a:t>
            </a:r>
            <a:endParaRPr lang="en-US" sz="2800" dirty="0"/>
          </a:p>
        </p:txBody>
      </p:sp>
    </p:spTree>
    <p:extLst>
      <p:ext uri="{BB962C8B-B14F-4D97-AF65-F5344CB8AC3E}">
        <p14:creationId xmlns:p14="http://schemas.microsoft.com/office/powerpoint/2010/main" val="2711857381"/>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6000" y="2462624"/>
            <a:ext cx="10871200" cy="2844871"/>
          </a:xfrm>
        </p:spPr>
        <p:txBody>
          <a:bodyPr/>
          <a:lstStyle/>
          <a:p>
            <a:r>
              <a:rPr lang="en-US" dirty="0" smtClean="0"/>
              <a:t>Benefits</a:t>
            </a:r>
          </a:p>
          <a:p>
            <a:pPr marL="685800" indent="-685800">
              <a:buFont typeface="Arial" panose="020B0604020202020204" pitchFamily="34" charset="0"/>
              <a:buChar char="•"/>
            </a:pPr>
            <a:r>
              <a:rPr lang="en-US" sz="4000" dirty="0" smtClean="0"/>
              <a:t>Supports highly scalable, cost-effective cloud analytics</a:t>
            </a:r>
          </a:p>
          <a:p>
            <a:pPr marL="685800" indent="-685800">
              <a:buFont typeface="Arial" panose="020B0604020202020204" pitchFamily="34" charset="0"/>
              <a:buChar char="•"/>
            </a:pPr>
            <a:r>
              <a:rPr lang="en-US" sz="4000" dirty="0" smtClean="0"/>
              <a:t>Contributes to teaching goals</a:t>
            </a:r>
            <a:endParaRPr lang="en-US" sz="4000" dirty="0"/>
          </a:p>
        </p:txBody>
      </p:sp>
      <p:sp>
        <p:nvSpPr>
          <p:cNvPr id="4" name="Title 1"/>
          <p:cNvSpPr>
            <a:spLocks noGrp="1"/>
          </p:cNvSpPr>
          <p:nvPr>
            <p:ph type="title"/>
          </p:nvPr>
        </p:nvSpPr>
        <p:spPr>
          <a:xfrm>
            <a:off x="655983" y="573844"/>
            <a:ext cx="11668539" cy="1325563"/>
          </a:xfrm>
        </p:spPr>
        <p:txBody>
          <a:bodyPr anchor="t">
            <a:normAutofit/>
          </a:bodyPr>
          <a:lstStyle/>
          <a:p>
            <a:r>
              <a:rPr lang="en-US" sz="5000" dirty="0" smtClean="0"/>
              <a:t>Pearson – </a:t>
            </a:r>
            <a:r>
              <a:rPr lang="en-US" sz="4400" dirty="0" smtClean="0"/>
              <a:t>Education</a:t>
            </a:r>
            <a:endParaRPr lang="en-US" sz="4400" dirty="0"/>
          </a:p>
        </p:txBody>
      </p:sp>
      <p:sp>
        <p:nvSpPr>
          <p:cNvPr id="6" name="Rectangle 5"/>
          <p:cNvSpPr/>
          <p:nvPr/>
        </p:nvSpPr>
        <p:spPr>
          <a:xfrm>
            <a:off x="2407920" y="8822014"/>
            <a:ext cx="7376160" cy="276999"/>
          </a:xfrm>
          <a:prstGeom prst="rect">
            <a:avLst/>
          </a:prstGeom>
        </p:spPr>
        <p:txBody>
          <a:bodyPr>
            <a:spAutoFit/>
          </a:bodyPr>
          <a:lstStyle/>
          <a:p>
            <a:r>
              <a:rPr lang="en-US" sz="1200" dirty="0">
                <a:latin typeface="Effra" panose="020B0506080202020204" pitchFamily="34" charset="0"/>
                <a:hlinkClick r:id="rId2"/>
              </a:rPr>
              <a:t>https://</a:t>
            </a:r>
            <a:r>
              <a:rPr lang="en-US" sz="1200" dirty="0" smtClean="0">
                <a:latin typeface="Effra" panose="020B0506080202020204" pitchFamily="34" charset="0"/>
                <a:hlinkClick r:id="rId2"/>
              </a:rPr>
              <a:t>customers.microsoft.com/Pages/CustomerStory.aspx?recid=18484</a:t>
            </a:r>
            <a:r>
              <a:rPr lang="en-US" sz="1200" dirty="0" smtClean="0">
                <a:latin typeface="Effra" panose="020B0506080202020204" pitchFamily="34" charset="0"/>
              </a:rPr>
              <a:t> </a:t>
            </a:r>
            <a:endParaRPr lang="en-US" sz="1200" dirty="0">
              <a:latin typeface="Effra" panose="020B0506080202020204" pitchFamily="34" charset="0"/>
            </a:endParaRPr>
          </a:p>
        </p:txBody>
      </p:sp>
    </p:spTree>
    <p:extLst>
      <p:ext uri="{BB962C8B-B14F-4D97-AF65-F5344CB8AC3E}">
        <p14:creationId xmlns:p14="http://schemas.microsoft.com/office/powerpoint/2010/main" val="144389383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Cases</a:t>
            </a:r>
            <a:endParaRPr lang="en-US" dirty="0"/>
          </a:p>
        </p:txBody>
      </p:sp>
    </p:spTree>
    <p:extLst>
      <p:ext uri="{BB962C8B-B14F-4D97-AF65-F5344CB8AC3E}">
        <p14:creationId xmlns:p14="http://schemas.microsoft.com/office/powerpoint/2010/main" val="166098285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6000" y="2462624"/>
            <a:ext cx="10871200" cy="2844871"/>
          </a:xfrm>
        </p:spPr>
        <p:txBody>
          <a:bodyPr/>
          <a:lstStyle/>
          <a:p>
            <a:r>
              <a:rPr lang="en-US" dirty="0" smtClean="0"/>
              <a:t>Benefits</a:t>
            </a:r>
          </a:p>
          <a:p>
            <a:pPr marL="685800" indent="-685800">
              <a:buFont typeface="Arial" panose="020B0604020202020204" pitchFamily="34" charset="0"/>
              <a:buChar char="•"/>
            </a:pPr>
            <a:r>
              <a:rPr lang="en-US" sz="4000" dirty="0" smtClean="0"/>
              <a:t>Gives devices real-time “smarts”</a:t>
            </a:r>
          </a:p>
          <a:p>
            <a:pPr marL="685800" indent="-685800">
              <a:buFont typeface="Arial" panose="020B0604020202020204" pitchFamily="34" charset="0"/>
              <a:buChar char="•"/>
            </a:pPr>
            <a:r>
              <a:rPr lang="en-US" sz="4000" dirty="0" smtClean="0"/>
              <a:t>Reveals the hidden value of information</a:t>
            </a:r>
          </a:p>
          <a:p>
            <a:pPr marL="685800" indent="-685800">
              <a:buFont typeface="Arial" panose="020B0604020202020204" pitchFamily="34" charset="0"/>
              <a:buChar char="•"/>
            </a:pPr>
            <a:r>
              <a:rPr lang="en-US" sz="4000" dirty="0" smtClean="0"/>
              <a:t>Delivers data-driven competitive advantage</a:t>
            </a:r>
            <a:endParaRPr lang="en-US" sz="4000" dirty="0"/>
          </a:p>
        </p:txBody>
      </p:sp>
      <p:sp>
        <p:nvSpPr>
          <p:cNvPr id="4" name="Title 1"/>
          <p:cNvSpPr>
            <a:spLocks noGrp="1"/>
          </p:cNvSpPr>
          <p:nvPr>
            <p:ph type="title"/>
          </p:nvPr>
        </p:nvSpPr>
        <p:spPr>
          <a:xfrm>
            <a:off x="655983" y="573844"/>
            <a:ext cx="11668539" cy="1325563"/>
          </a:xfrm>
        </p:spPr>
        <p:txBody>
          <a:bodyPr anchor="t">
            <a:normAutofit/>
          </a:bodyPr>
          <a:lstStyle/>
          <a:p>
            <a:r>
              <a:rPr lang="en-US" sz="5000" dirty="0" err="1" smtClean="0"/>
              <a:t>Ziosk</a:t>
            </a:r>
            <a:r>
              <a:rPr lang="en-US" sz="5000" dirty="0" smtClean="0"/>
              <a:t> – </a:t>
            </a:r>
            <a:r>
              <a:rPr lang="en-US" sz="4400" dirty="0" smtClean="0"/>
              <a:t>predictive analytics</a:t>
            </a:r>
            <a:endParaRPr lang="en-US" sz="4400" dirty="0"/>
          </a:p>
        </p:txBody>
      </p:sp>
      <p:sp>
        <p:nvSpPr>
          <p:cNvPr id="5" name="Rectangle 4"/>
          <p:cNvSpPr/>
          <p:nvPr/>
        </p:nvSpPr>
        <p:spPr>
          <a:xfrm>
            <a:off x="2407920" y="8747198"/>
            <a:ext cx="7376160" cy="276999"/>
          </a:xfrm>
          <a:prstGeom prst="rect">
            <a:avLst/>
          </a:prstGeom>
        </p:spPr>
        <p:txBody>
          <a:bodyPr>
            <a:spAutoFit/>
          </a:bodyPr>
          <a:lstStyle/>
          <a:p>
            <a:r>
              <a:rPr lang="en-US" sz="1200" dirty="0">
                <a:latin typeface="Effra" panose="020B0506080202020204" pitchFamily="34" charset="0"/>
                <a:hlinkClick r:id="rId2"/>
              </a:rPr>
              <a:t>https://</a:t>
            </a:r>
            <a:r>
              <a:rPr lang="en-US" sz="1200" dirty="0" smtClean="0">
                <a:latin typeface="Effra" panose="020B0506080202020204" pitchFamily="34" charset="0"/>
                <a:hlinkClick r:id="rId2"/>
              </a:rPr>
              <a:t>customers.microsoft.com/Pages/CustomerStory.aspx?recid=18294</a:t>
            </a:r>
            <a:r>
              <a:rPr lang="en-US" sz="1200" dirty="0" smtClean="0">
                <a:latin typeface="Effra" panose="020B0506080202020204" pitchFamily="34" charset="0"/>
              </a:rPr>
              <a:t> </a:t>
            </a:r>
            <a:endParaRPr lang="en-US" sz="1200" dirty="0">
              <a:latin typeface="Effra" panose="020B0506080202020204" pitchFamily="34" charset="0"/>
            </a:endParaRPr>
          </a:p>
        </p:txBody>
      </p:sp>
    </p:spTree>
    <p:extLst>
      <p:ext uri="{BB962C8B-B14F-4D97-AF65-F5344CB8AC3E}">
        <p14:creationId xmlns:p14="http://schemas.microsoft.com/office/powerpoint/2010/main" val="84991411"/>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a:t>
            </a:r>
            <a:endParaRPr lang="en-US" dirty="0"/>
          </a:p>
        </p:txBody>
      </p:sp>
      <p:sp>
        <p:nvSpPr>
          <p:cNvPr id="3" name="Text Placeholder 2"/>
          <p:cNvSpPr>
            <a:spLocks noGrp="1"/>
          </p:cNvSpPr>
          <p:nvPr>
            <p:ph type="body" idx="1"/>
          </p:nvPr>
        </p:nvSpPr>
        <p:spPr/>
        <p:txBody>
          <a:bodyPr/>
          <a:lstStyle/>
          <a:p>
            <a:r>
              <a:rPr lang="en-US" dirty="0" smtClean="0"/>
              <a:t>Next steps</a:t>
            </a:r>
            <a:endParaRPr lang="en-US" dirty="0"/>
          </a:p>
        </p:txBody>
      </p:sp>
    </p:spTree>
    <p:extLst>
      <p:ext uri="{BB962C8B-B14F-4D97-AF65-F5344CB8AC3E}">
        <p14:creationId xmlns:p14="http://schemas.microsoft.com/office/powerpoint/2010/main" val="2074271446"/>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402167"/>
            <a:ext cx="11773166" cy="621564"/>
          </a:xfrm>
        </p:spPr>
        <p:txBody>
          <a:bodyPr anchor="t">
            <a:normAutofit/>
          </a:bodyPr>
          <a:lstStyle/>
          <a:p>
            <a:r>
              <a:rPr lang="en-US" sz="5400" dirty="0" smtClean="0"/>
              <a:t>Next Steps</a:t>
            </a:r>
            <a:endParaRPr lang="en-US" sz="5400" dirty="0"/>
          </a:p>
        </p:txBody>
      </p:sp>
      <p:sp>
        <p:nvSpPr>
          <p:cNvPr id="3" name="Text Placeholder 2"/>
          <p:cNvSpPr>
            <a:spLocks noGrp="1"/>
          </p:cNvSpPr>
          <p:nvPr>
            <p:ph type="body" idx="1"/>
          </p:nvPr>
        </p:nvSpPr>
        <p:spPr>
          <a:xfrm>
            <a:off x="1950277" y="3277633"/>
            <a:ext cx="8565326" cy="3956414"/>
          </a:xfrm>
        </p:spPr>
        <p:txBody>
          <a:bodyPr/>
          <a:lstStyle/>
          <a:p>
            <a:pPr algn="ctr">
              <a:lnSpc>
                <a:spcPct val="150000"/>
              </a:lnSpc>
            </a:pPr>
            <a:r>
              <a:rPr lang="en-US" b="1" dirty="0" smtClean="0"/>
              <a:t>Migrating to the Cloud</a:t>
            </a:r>
          </a:p>
          <a:p>
            <a:pPr algn="ctr">
              <a:lnSpc>
                <a:spcPct val="150000"/>
              </a:lnSpc>
            </a:pPr>
            <a:r>
              <a:rPr lang="en-US" b="1" dirty="0" smtClean="0"/>
              <a:t>or</a:t>
            </a:r>
            <a:endParaRPr lang="en-US" b="1" dirty="0"/>
          </a:p>
          <a:p>
            <a:pPr algn="ctr">
              <a:lnSpc>
                <a:spcPct val="150000"/>
              </a:lnSpc>
            </a:pPr>
            <a:r>
              <a:rPr lang="en-US" b="1" dirty="0" smtClean="0"/>
              <a:t>Building </a:t>
            </a:r>
            <a:r>
              <a:rPr lang="en-US" b="1" dirty="0"/>
              <a:t>in the </a:t>
            </a:r>
            <a:r>
              <a:rPr lang="en-US" b="1" dirty="0" smtClean="0"/>
              <a:t>Cloud</a:t>
            </a:r>
            <a:endParaRPr lang="en-US" b="1" dirty="0"/>
          </a:p>
        </p:txBody>
      </p:sp>
    </p:spTree>
    <p:extLst>
      <p:ext uri="{BB962C8B-B14F-4D97-AF65-F5344CB8AC3E}">
        <p14:creationId xmlns:p14="http://schemas.microsoft.com/office/powerpoint/2010/main" val="2762866913"/>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402167"/>
            <a:ext cx="11773166" cy="621564"/>
          </a:xfrm>
        </p:spPr>
        <p:txBody>
          <a:bodyPr anchor="t">
            <a:normAutofit/>
          </a:bodyPr>
          <a:lstStyle/>
          <a:p>
            <a:r>
              <a:rPr lang="en-US" sz="5400" dirty="0" smtClean="0"/>
              <a:t>Migrating to the cloud</a:t>
            </a:r>
            <a:endParaRPr lang="en-US" sz="5400" dirty="0"/>
          </a:p>
        </p:txBody>
      </p:sp>
      <p:sp>
        <p:nvSpPr>
          <p:cNvPr id="4" name="Rectangle 3"/>
          <p:cNvSpPr/>
          <p:nvPr/>
        </p:nvSpPr>
        <p:spPr bwMode="auto">
          <a:xfrm>
            <a:off x="353252" y="2715015"/>
            <a:ext cx="4383906" cy="879778"/>
          </a:xfrm>
          <a:prstGeom prst="rect">
            <a:avLst/>
          </a:prstGeom>
          <a:solidFill>
            <a:srgbClr val="002050">
              <a:lumMod val="90000"/>
              <a:lumOff val="10000"/>
            </a:srgbClr>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400" kern="0" dirty="0">
                <a:gradFill>
                  <a:gsLst>
                    <a:gs pos="0">
                      <a:srgbClr val="FFFFFF"/>
                    </a:gs>
                    <a:gs pos="100000">
                      <a:srgbClr val="FFFFFF"/>
                    </a:gs>
                  </a:gsLst>
                  <a:lin ang="5400000" scaled="0"/>
                </a:gradFill>
                <a:latin typeface="Segoe UI"/>
              </a:rPr>
              <a:t>Replace (SaaS)</a:t>
            </a:r>
          </a:p>
        </p:txBody>
      </p:sp>
      <p:sp>
        <p:nvSpPr>
          <p:cNvPr id="5" name="Rectangle 4"/>
          <p:cNvSpPr/>
          <p:nvPr/>
        </p:nvSpPr>
        <p:spPr bwMode="auto">
          <a:xfrm>
            <a:off x="353252" y="3876748"/>
            <a:ext cx="4383906" cy="879778"/>
          </a:xfrm>
          <a:prstGeom prst="rect">
            <a:avLst/>
          </a:prstGeom>
          <a:solidFill>
            <a:srgbClr val="0072C6">
              <a:lumMod val="75000"/>
            </a:srgbClr>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400" kern="0" dirty="0">
                <a:gradFill>
                  <a:gsLst>
                    <a:gs pos="0">
                      <a:srgbClr val="FFFFFF"/>
                    </a:gs>
                    <a:gs pos="100000">
                      <a:srgbClr val="FFFFFF"/>
                    </a:gs>
                  </a:gsLst>
                  <a:lin ang="5400000" scaled="0"/>
                </a:gradFill>
                <a:latin typeface="Segoe UI"/>
              </a:rPr>
              <a:t>Rebuild (PaaS)</a:t>
            </a:r>
          </a:p>
        </p:txBody>
      </p:sp>
      <p:sp>
        <p:nvSpPr>
          <p:cNvPr id="6" name="Rectangle 5"/>
          <p:cNvSpPr/>
          <p:nvPr/>
        </p:nvSpPr>
        <p:spPr bwMode="auto">
          <a:xfrm>
            <a:off x="353252" y="5038481"/>
            <a:ext cx="4383906" cy="879778"/>
          </a:xfrm>
          <a:prstGeom prst="rect">
            <a:avLst/>
          </a:prstGeom>
          <a:solidFill>
            <a:srgbClr val="002050">
              <a:lumMod val="50000"/>
              <a:lumOff val="50000"/>
            </a:srgbClr>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400" kern="0" dirty="0">
                <a:gradFill>
                  <a:gsLst>
                    <a:gs pos="0">
                      <a:srgbClr val="FFFFFF"/>
                    </a:gs>
                    <a:gs pos="100000">
                      <a:srgbClr val="FFFFFF"/>
                    </a:gs>
                  </a:gsLst>
                  <a:lin ang="5400000" scaled="0"/>
                </a:gradFill>
                <a:latin typeface="Segoe UI"/>
              </a:rPr>
              <a:t>Rehost (IaaS)</a:t>
            </a:r>
          </a:p>
        </p:txBody>
      </p:sp>
      <p:sp>
        <p:nvSpPr>
          <p:cNvPr id="7" name="Rectangle 6"/>
          <p:cNvSpPr/>
          <p:nvPr/>
        </p:nvSpPr>
        <p:spPr bwMode="auto">
          <a:xfrm>
            <a:off x="353252" y="6200215"/>
            <a:ext cx="4383906" cy="879778"/>
          </a:xfrm>
          <a:prstGeom prst="rect">
            <a:avLst/>
          </a:prstGeom>
          <a:solidFill>
            <a:srgbClr val="00B0F0"/>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400" kern="0" dirty="0">
                <a:gradFill>
                  <a:gsLst>
                    <a:gs pos="0">
                      <a:srgbClr val="FFFFFF"/>
                    </a:gs>
                    <a:gs pos="100000">
                      <a:srgbClr val="FFFFFF"/>
                    </a:gs>
                  </a:gsLst>
                  <a:lin ang="5400000" scaled="0"/>
                </a:gradFill>
                <a:latin typeface="Segoe UI"/>
              </a:rPr>
              <a:t>Refactor (Hybrid)</a:t>
            </a:r>
          </a:p>
        </p:txBody>
      </p:sp>
      <p:pic>
        <p:nvPicPr>
          <p:cNvPr id="8" name="table"/>
          <p:cNvPicPr>
            <a:picLocks noChangeAspect="1"/>
          </p:cNvPicPr>
          <p:nvPr/>
        </p:nvPicPr>
        <p:blipFill>
          <a:blip r:embed="rId2"/>
          <a:stretch>
            <a:fillRect/>
          </a:stretch>
        </p:blipFill>
        <p:spPr>
          <a:xfrm>
            <a:off x="5502693" y="2547147"/>
            <a:ext cx="7026419" cy="4595864"/>
          </a:xfrm>
          <a:prstGeom prst="rect">
            <a:avLst/>
          </a:prstGeom>
        </p:spPr>
      </p:pic>
      <p:grpSp>
        <p:nvGrpSpPr>
          <p:cNvPr id="9" name="Group 8"/>
          <p:cNvGrpSpPr/>
          <p:nvPr/>
        </p:nvGrpSpPr>
        <p:grpSpPr>
          <a:xfrm>
            <a:off x="5068416" y="2346720"/>
            <a:ext cx="7701730" cy="5202328"/>
            <a:chOff x="310999" y="498584"/>
            <a:chExt cx="4312143" cy="3839360"/>
          </a:xfrm>
        </p:grpSpPr>
        <p:sp>
          <p:nvSpPr>
            <p:cNvPr id="10" name="TextBox 28"/>
            <p:cNvSpPr txBox="1"/>
            <p:nvPr/>
          </p:nvSpPr>
          <p:spPr>
            <a:xfrm rot="16200000">
              <a:off x="-372807" y="1967674"/>
              <a:ext cx="1591632" cy="22401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2000" b="1" kern="0" dirty="0">
                  <a:ln>
                    <a:solidFill>
                      <a:srgbClr val="FFFFFF">
                        <a:alpha val="0"/>
                      </a:srgbClr>
                    </a:solidFill>
                  </a:ln>
                  <a:solidFill>
                    <a:srgbClr val="505050"/>
                  </a:solidFill>
                  <a:latin typeface="Segoe UI"/>
                  <a:cs typeface="Segoe UI" pitchFamily="34" charset="0"/>
                </a:rPr>
                <a:t>Difficulty</a:t>
              </a:r>
            </a:p>
          </p:txBody>
        </p:sp>
        <p:sp>
          <p:nvSpPr>
            <p:cNvPr id="11" name="TextBox 29"/>
            <p:cNvSpPr txBox="1"/>
            <p:nvPr/>
          </p:nvSpPr>
          <p:spPr>
            <a:xfrm rot="16200000">
              <a:off x="18994" y="811665"/>
              <a:ext cx="832948" cy="20678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505050"/>
                  </a:solidFill>
                  <a:latin typeface="Segoe UI"/>
                  <a:cs typeface="Segoe UI" pitchFamily="34" charset="0"/>
                </a:rPr>
                <a:t>High</a:t>
              </a:r>
            </a:p>
          </p:txBody>
        </p:sp>
        <p:sp>
          <p:nvSpPr>
            <p:cNvPr id="12" name="TextBox 30"/>
            <p:cNvSpPr txBox="1"/>
            <p:nvPr/>
          </p:nvSpPr>
          <p:spPr>
            <a:xfrm rot="16200000">
              <a:off x="37230" y="3527353"/>
              <a:ext cx="802609" cy="20678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505050"/>
                  </a:solidFill>
                  <a:latin typeface="Segoe UI"/>
                  <a:cs typeface="Segoe UI" pitchFamily="34" charset="0"/>
                </a:rPr>
                <a:t>Low</a:t>
              </a:r>
            </a:p>
          </p:txBody>
        </p:sp>
        <p:sp>
          <p:nvSpPr>
            <p:cNvPr id="13" name="TextBox 31"/>
            <p:cNvSpPr txBox="1"/>
            <p:nvPr/>
          </p:nvSpPr>
          <p:spPr>
            <a:xfrm>
              <a:off x="1522771" y="4042660"/>
              <a:ext cx="2001215" cy="29528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96386">
                <a:defRPr/>
              </a:pPr>
              <a:r>
                <a:rPr lang="en-US" sz="2000" b="1" kern="0" dirty="0">
                  <a:ln>
                    <a:solidFill>
                      <a:srgbClr val="FFFFFF">
                        <a:alpha val="0"/>
                      </a:srgbClr>
                    </a:solidFill>
                  </a:ln>
                  <a:solidFill>
                    <a:srgbClr val="505050"/>
                  </a:solidFill>
                  <a:latin typeface="Segoe UI"/>
                  <a:cs typeface="Segoe UI" pitchFamily="34" charset="0"/>
                </a:rPr>
                <a:t>Degree of Benefit</a:t>
              </a:r>
            </a:p>
          </p:txBody>
        </p:sp>
        <p:sp>
          <p:nvSpPr>
            <p:cNvPr id="14" name="TextBox 32"/>
            <p:cNvSpPr txBox="1"/>
            <p:nvPr/>
          </p:nvSpPr>
          <p:spPr>
            <a:xfrm>
              <a:off x="3735027" y="4058051"/>
              <a:ext cx="888115" cy="27257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505050"/>
                  </a:solidFill>
                  <a:latin typeface="Segoe UI"/>
                  <a:cs typeface="Segoe UI" pitchFamily="34" charset="0"/>
                </a:rPr>
                <a:t>Strategic</a:t>
              </a:r>
            </a:p>
          </p:txBody>
        </p:sp>
        <p:sp>
          <p:nvSpPr>
            <p:cNvPr id="15" name="TextBox 33"/>
            <p:cNvSpPr txBox="1"/>
            <p:nvPr/>
          </p:nvSpPr>
          <p:spPr>
            <a:xfrm>
              <a:off x="486748" y="4058050"/>
              <a:ext cx="1191386" cy="27257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505050"/>
                  </a:solidFill>
                  <a:latin typeface="Segoe UI"/>
                  <a:cs typeface="Segoe UI" pitchFamily="34" charset="0"/>
                </a:rPr>
                <a:t>Operational</a:t>
              </a:r>
            </a:p>
          </p:txBody>
        </p:sp>
        <p:sp>
          <p:nvSpPr>
            <p:cNvPr id="16" name="TextBox 36"/>
            <p:cNvSpPr txBox="1"/>
            <p:nvPr/>
          </p:nvSpPr>
          <p:spPr>
            <a:xfrm>
              <a:off x="3333779" y="1523703"/>
              <a:ext cx="987831" cy="476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FFFFFF"/>
                  </a:solidFill>
                  <a:effectLst>
                    <a:outerShdw blurRad="38100" dist="38100" dir="2700000" algn="tl">
                      <a:srgbClr val="000000">
                        <a:alpha val="43137"/>
                      </a:srgbClr>
                    </a:outerShdw>
                  </a:effectLst>
                  <a:latin typeface="Segoe UI"/>
                  <a:cs typeface="Segoe UI" pitchFamily="34" charset="0"/>
                </a:rPr>
                <a:t>Rebuild</a:t>
              </a:r>
            </a:p>
            <a:p>
              <a:pPr defTabSz="896386">
                <a:defRPr/>
              </a:pPr>
              <a:r>
                <a:rPr lang="en-US" sz="1800" b="1" kern="0" dirty="0">
                  <a:ln>
                    <a:solidFill>
                      <a:srgbClr val="FFFFFF">
                        <a:alpha val="0"/>
                      </a:srgbClr>
                    </a:solidFill>
                  </a:ln>
                  <a:solidFill>
                    <a:srgbClr val="FFFFFF"/>
                  </a:solidFill>
                  <a:effectLst>
                    <a:outerShdw blurRad="38100" dist="38100" dir="2700000" algn="tl">
                      <a:srgbClr val="000000">
                        <a:alpha val="43137"/>
                      </a:srgbClr>
                    </a:outerShdw>
                  </a:effectLst>
                  <a:latin typeface="Segoe UI"/>
                  <a:cs typeface="Segoe UI" pitchFamily="34" charset="0"/>
                </a:rPr>
                <a:t>(PaaS)</a:t>
              </a:r>
            </a:p>
          </p:txBody>
        </p:sp>
        <p:sp>
          <p:nvSpPr>
            <p:cNvPr id="17" name="TextBox 37"/>
            <p:cNvSpPr txBox="1"/>
            <p:nvPr/>
          </p:nvSpPr>
          <p:spPr>
            <a:xfrm>
              <a:off x="3477712" y="2920122"/>
              <a:ext cx="973026" cy="476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FFFFFF"/>
                  </a:solidFill>
                  <a:effectLst>
                    <a:outerShdw blurRad="38100" dist="38100" dir="2700000" algn="tl">
                      <a:srgbClr val="000000">
                        <a:alpha val="43137"/>
                      </a:srgbClr>
                    </a:outerShdw>
                  </a:effectLst>
                  <a:latin typeface="Segoe UI"/>
                  <a:cs typeface="Segoe UI" pitchFamily="34" charset="0"/>
                </a:rPr>
                <a:t>Replace</a:t>
              </a:r>
            </a:p>
            <a:p>
              <a:pPr defTabSz="896386">
                <a:defRPr/>
              </a:pPr>
              <a:r>
                <a:rPr lang="en-US" sz="1800" b="1" kern="0" dirty="0">
                  <a:ln>
                    <a:solidFill>
                      <a:srgbClr val="FFFFFF">
                        <a:alpha val="0"/>
                      </a:srgbClr>
                    </a:solidFill>
                  </a:ln>
                  <a:solidFill>
                    <a:srgbClr val="FFFFFF"/>
                  </a:solidFill>
                  <a:effectLst>
                    <a:outerShdw blurRad="38100" dist="38100" dir="2700000" algn="tl">
                      <a:srgbClr val="000000">
                        <a:alpha val="43137"/>
                      </a:srgbClr>
                    </a:outerShdw>
                  </a:effectLst>
                  <a:latin typeface="Segoe UI"/>
                  <a:cs typeface="Segoe UI" pitchFamily="34" charset="0"/>
                </a:rPr>
                <a:t>(SaaS)</a:t>
              </a:r>
            </a:p>
          </p:txBody>
        </p:sp>
        <p:sp>
          <p:nvSpPr>
            <p:cNvPr id="18" name="TextBox 39"/>
            <p:cNvSpPr txBox="1"/>
            <p:nvPr/>
          </p:nvSpPr>
          <p:spPr>
            <a:xfrm>
              <a:off x="845707" y="3235547"/>
              <a:ext cx="1086088" cy="476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896386">
                <a:defRPr/>
              </a:pPr>
              <a:r>
                <a:rPr lang="en-US" sz="1800" b="1" kern="0" dirty="0">
                  <a:ln>
                    <a:solidFill>
                      <a:srgbClr val="FFFFFF">
                        <a:alpha val="0"/>
                      </a:srgbClr>
                    </a:solidFill>
                  </a:ln>
                  <a:solidFill>
                    <a:srgbClr val="505050"/>
                  </a:solidFill>
                  <a:latin typeface="Segoe UI"/>
                  <a:cs typeface="Segoe UI" pitchFamily="34" charset="0"/>
                </a:rPr>
                <a:t>Rehost</a:t>
              </a:r>
            </a:p>
            <a:p>
              <a:pPr defTabSz="896386">
                <a:defRPr/>
              </a:pPr>
              <a:r>
                <a:rPr lang="en-US" sz="1800" b="1" kern="0" dirty="0">
                  <a:ln>
                    <a:solidFill>
                      <a:srgbClr val="FFFFFF">
                        <a:alpha val="0"/>
                      </a:srgbClr>
                    </a:solidFill>
                  </a:ln>
                  <a:solidFill>
                    <a:srgbClr val="505050"/>
                  </a:solidFill>
                  <a:latin typeface="Segoe UI"/>
                  <a:cs typeface="Segoe UI" pitchFamily="34" charset="0"/>
                </a:rPr>
                <a:t>(IaaS)</a:t>
              </a:r>
            </a:p>
          </p:txBody>
        </p:sp>
        <p:cxnSp>
          <p:nvCxnSpPr>
            <p:cNvPr id="19" name="Straight Arrow Connector 18"/>
            <p:cNvCxnSpPr/>
            <p:nvPr/>
          </p:nvCxnSpPr>
          <p:spPr bwMode="auto">
            <a:xfrm flipV="1">
              <a:off x="1610309" y="3109857"/>
              <a:ext cx="1946701" cy="407401"/>
            </a:xfrm>
            <a:prstGeom prst="straightConnector1">
              <a:avLst/>
            </a:prstGeom>
            <a:solidFill>
              <a:srgbClr val="00529B"/>
            </a:solidFill>
            <a:ln w="19050" cap="flat" cmpd="sng" algn="ctr">
              <a:solidFill>
                <a:srgbClr val="505050">
                  <a:lumMod val="75000"/>
                </a:srgbClr>
              </a:solidFill>
              <a:prstDash val="dash"/>
              <a:round/>
              <a:headEnd type="none" w="lg" len="lg"/>
              <a:tailEnd type="triangle"/>
            </a:ln>
            <a:effectLst/>
          </p:spPr>
        </p:cxnSp>
        <p:cxnSp>
          <p:nvCxnSpPr>
            <p:cNvPr id="20" name="Straight Arrow Connector 19"/>
            <p:cNvCxnSpPr>
              <a:stCxn id="16" idx="2"/>
            </p:cNvCxnSpPr>
            <p:nvPr/>
          </p:nvCxnSpPr>
          <p:spPr bwMode="auto">
            <a:xfrm>
              <a:off x="3827695" y="2000701"/>
              <a:ext cx="240744" cy="860695"/>
            </a:xfrm>
            <a:prstGeom prst="straightConnector1">
              <a:avLst/>
            </a:prstGeom>
            <a:solidFill>
              <a:srgbClr val="00529B"/>
            </a:solidFill>
            <a:ln w="19050" cap="flat" cmpd="sng" algn="ctr">
              <a:solidFill>
                <a:srgbClr val="505050">
                  <a:lumMod val="75000"/>
                </a:srgbClr>
              </a:solidFill>
              <a:prstDash val="dash"/>
              <a:round/>
              <a:headEnd type="none" w="lg" len="lg"/>
              <a:tailEnd type="triangle"/>
            </a:ln>
            <a:effectLst/>
          </p:spPr>
        </p:cxnSp>
      </p:grpSp>
      <p:sp>
        <p:nvSpPr>
          <p:cNvPr id="21" name="TextBox 20"/>
          <p:cNvSpPr txBox="1"/>
          <p:nvPr/>
        </p:nvSpPr>
        <p:spPr>
          <a:xfrm>
            <a:off x="2215965" y="8730794"/>
            <a:ext cx="7299994" cy="7489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400" dirty="0">
                <a:solidFill>
                  <a:srgbClr val="1A88CB"/>
                </a:solidFill>
                <a:latin typeface="Effra" panose="020B0506080202020204" pitchFamily="34" charset="0"/>
              </a:rPr>
              <a:t>Source: Turning the Infrastructure Inside Out </a:t>
            </a:r>
            <a:r>
              <a:rPr lang="en-US" sz="1400" dirty="0" smtClean="0">
                <a:solidFill>
                  <a:srgbClr val="1A88CB"/>
                </a:solidFill>
                <a:latin typeface="Effra" panose="020B0506080202020204" pitchFamily="34" charset="0"/>
              </a:rPr>
              <a:t>and </a:t>
            </a:r>
            <a:r>
              <a:rPr lang="en-US" sz="1400" dirty="0">
                <a:solidFill>
                  <a:srgbClr val="1A88CB"/>
                </a:solidFill>
                <a:latin typeface="Effra" panose="020B0506080202020204" pitchFamily="34" charset="0"/>
              </a:rPr>
              <a:t>IT Practices Upside Down: </a:t>
            </a:r>
            <a:br>
              <a:rPr lang="en-US" sz="1400" dirty="0">
                <a:solidFill>
                  <a:srgbClr val="1A88CB"/>
                </a:solidFill>
                <a:latin typeface="Effra" panose="020B0506080202020204" pitchFamily="34" charset="0"/>
              </a:rPr>
            </a:br>
            <a:r>
              <a:rPr lang="en-US" sz="1400" dirty="0">
                <a:solidFill>
                  <a:srgbClr val="1A88CB"/>
                </a:solidFill>
                <a:latin typeface="Effra" panose="020B0506080202020204" pitchFamily="34" charset="0"/>
              </a:rPr>
              <a:t>Cloud Adoption In Microsoft </a:t>
            </a:r>
            <a:r>
              <a:rPr lang="en-US" sz="1400" dirty="0" smtClean="0">
                <a:solidFill>
                  <a:srgbClr val="1A88CB"/>
                </a:solidFill>
                <a:latin typeface="Effra" panose="020B0506080202020204" pitchFamily="34" charset="0"/>
              </a:rPr>
              <a:t>IT – David </a:t>
            </a:r>
            <a:r>
              <a:rPr lang="en-US" sz="1400" dirty="0" err="1" smtClean="0">
                <a:solidFill>
                  <a:srgbClr val="1A88CB"/>
                </a:solidFill>
                <a:latin typeface="Effra" panose="020B0506080202020204" pitchFamily="34" charset="0"/>
              </a:rPr>
              <a:t>Lef</a:t>
            </a:r>
            <a:r>
              <a:rPr lang="en-US" sz="1400" dirty="0">
                <a:solidFill>
                  <a:srgbClr val="1A88CB"/>
                </a:solidFill>
                <a:latin typeface="Effra" panose="020B0506080202020204" pitchFamily="34" charset="0"/>
              </a:rPr>
              <a:t/>
            </a:r>
            <a:br>
              <a:rPr lang="en-US" sz="1400" dirty="0">
                <a:solidFill>
                  <a:srgbClr val="1A88CB"/>
                </a:solidFill>
                <a:latin typeface="Effra" panose="020B0506080202020204" pitchFamily="34" charset="0"/>
              </a:rPr>
            </a:br>
            <a:r>
              <a:rPr lang="en-US" sz="1400" dirty="0">
                <a:solidFill>
                  <a:srgbClr val="1A88CB"/>
                </a:solidFill>
                <a:latin typeface="Effra" panose="020B0506080202020204" pitchFamily="34" charset="0"/>
                <a:hlinkClick r:id="rId3"/>
              </a:rPr>
              <a:t>https://</a:t>
            </a:r>
            <a:r>
              <a:rPr lang="en-US" sz="1400" dirty="0" smtClean="0">
                <a:solidFill>
                  <a:srgbClr val="1A88CB"/>
                </a:solidFill>
                <a:latin typeface="Effra" panose="020B0506080202020204" pitchFamily="34" charset="0"/>
                <a:hlinkClick r:id="rId3"/>
              </a:rPr>
              <a:t>channel9.msdn.com/Events/Ignite/2015/BRK3119</a:t>
            </a:r>
            <a:r>
              <a:rPr lang="en-US" sz="1400" dirty="0" smtClean="0">
                <a:solidFill>
                  <a:srgbClr val="1A88CB"/>
                </a:solidFill>
                <a:latin typeface="Effra" panose="020B0506080202020204" pitchFamily="34" charset="0"/>
              </a:rPr>
              <a:t> </a:t>
            </a:r>
            <a:endParaRPr kumimoji="0" lang="en-US" sz="1400" b="0" i="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53451743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br>
              <a:rPr lang="en-US" dirty="0" smtClean="0"/>
            </a:br>
            <a:r>
              <a:rPr lang="en-US" dirty="0" smtClean="0"/>
              <a:t>in the Cloud</a:t>
            </a:r>
            <a:endParaRPr lang="en-US" dirty="0"/>
          </a:p>
        </p:txBody>
      </p:sp>
      <p:sp>
        <p:nvSpPr>
          <p:cNvPr id="3" name="Text Placeholder 2"/>
          <p:cNvSpPr>
            <a:spLocks noGrp="1"/>
          </p:cNvSpPr>
          <p:nvPr>
            <p:ph type="body" idx="1"/>
          </p:nvPr>
        </p:nvSpPr>
        <p:spPr/>
        <p:txBody>
          <a:bodyPr/>
          <a:lstStyle/>
          <a:p>
            <a:r>
              <a:rPr lang="en-US" dirty="0" smtClean="0"/>
              <a:t>Focus on Innovation</a:t>
            </a:r>
            <a:endParaRPr lang="en-US" dirty="0"/>
          </a:p>
        </p:txBody>
      </p:sp>
    </p:spTree>
    <p:extLst>
      <p:ext uri="{BB962C8B-B14F-4D97-AF65-F5344CB8AC3E}">
        <p14:creationId xmlns:p14="http://schemas.microsoft.com/office/powerpoint/2010/main" val="175266954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6475" y="2959183"/>
            <a:ext cx="5041287" cy="307777"/>
          </a:xfrm>
          <a:prstGeom prst="rect">
            <a:avLst/>
          </a:prstGeom>
          <a:noFill/>
        </p:spPr>
        <p:txBody>
          <a:bodyPr wrap="square" lIns="0" tIns="0" rIns="0" bIns="0" rtlCol="0">
            <a:spAutoFit/>
          </a:bodyPr>
          <a:lstStyle/>
          <a:p>
            <a:pPr algn="ctr"/>
            <a:r>
              <a:rPr lang="en-US" sz="2000" b="1" i="1" dirty="0">
                <a:solidFill>
                  <a:srgbClr val="0070C0"/>
                </a:solidFill>
              </a:rPr>
              <a:t>Examples</a:t>
            </a:r>
          </a:p>
        </p:txBody>
      </p:sp>
      <p:cxnSp>
        <p:nvCxnSpPr>
          <p:cNvPr id="5" name="Straight Connector 4"/>
          <p:cNvCxnSpPr/>
          <p:nvPr/>
        </p:nvCxnSpPr>
        <p:spPr>
          <a:xfrm>
            <a:off x="6276476" y="3356817"/>
            <a:ext cx="0" cy="4324929"/>
          </a:xfrm>
          <a:prstGeom prst="line">
            <a:avLst/>
          </a:prstGeom>
          <a:ln w="9525">
            <a:solidFill>
              <a:srgbClr val="162953"/>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105308" y="5556434"/>
            <a:ext cx="6182467" cy="8478"/>
          </a:xfrm>
          <a:prstGeom prst="line">
            <a:avLst/>
          </a:prstGeom>
          <a:solidFill>
            <a:schemeClr val="accent3"/>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cxnSp>
      <p:cxnSp>
        <p:nvCxnSpPr>
          <p:cNvPr id="7" name="Straight Connector 6"/>
          <p:cNvCxnSpPr/>
          <p:nvPr/>
        </p:nvCxnSpPr>
        <p:spPr>
          <a:xfrm flipV="1">
            <a:off x="1225745" y="4213343"/>
            <a:ext cx="10092018" cy="4240"/>
          </a:xfrm>
          <a:prstGeom prst="line">
            <a:avLst/>
          </a:prstGeom>
          <a:ln w="9525">
            <a:solidFill>
              <a:srgbClr val="162953"/>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61340" y="6110925"/>
            <a:ext cx="3085518" cy="543108"/>
          </a:xfrm>
          <a:prstGeom prst="rect">
            <a:avLst/>
          </a:prstGeom>
          <a:noFill/>
        </p:spPr>
        <p:txBody>
          <a:bodyPr wrap="square" lIns="0" tIns="0" rIns="0" bIns="0" rtlCol="0">
            <a:spAutoFit/>
          </a:bodyPr>
          <a:lstStyle/>
          <a:p>
            <a:pPr algn="ctr"/>
            <a:r>
              <a:rPr lang="en-US" sz="1765" i="1" dirty="0" err="1">
                <a:solidFill>
                  <a:srgbClr val="0070C0"/>
                </a:solidFill>
              </a:rPr>
              <a:t>Backends</a:t>
            </a:r>
            <a:r>
              <a:rPr lang="en-US" sz="1765" i="1" dirty="0">
                <a:solidFill>
                  <a:srgbClr val="0070C0"/>
                </a:solidFill>
              </a:rPr>
              <a:t> for enterprise mobile applications</a:t>
            </a:r>
          </a:p>
        </p:txBody>
      </p:sp>
      <p:sp>
        <p:nvSpPr>
          <p:cNvPr id="9" name="TextBox 8"/>
          <p:cNvSpPr txBox="1"/>
          <p:nvPr/>
        </p:nvSpPr>
        <p:spPr>
          <a:xfrm>
            <a:off x="7251380" y="5363905"/>
            <a:ext cx="3076467" cy="271554"/>
          </a:xfrm>
          <a:prstGeom prst="rect">
            <a:avLst/>
          </a:prstGeom>
          <a:noFill/>
        </p:spPr>
        <p:txBody>
          <a:bodyPr wrap="square" lIns="0" tIns="0" rIns="0" bIns="0" rtlCol="0">
            <a:spAutoFit/>
          </a:bodyPr>
          <a:lstStyle/>
          <a:p>
            <a:pPr algn="ctr"/>
            <a:r>
              <a:rPr lang="en-US" sz="1765" i="1" dirty="0">
                <a:solidFill>
                  <a:srgbClr val="0070C0"/>
                </a:solidFill>
              </a:rPr>
              <a:t>Online ticket sales</a:t>
            </a:r>
          </a:p>
        </p:txBody>
      </p:sp>
      <p:sp>
        <p:nvSpPr>
          <p:cNvPr id="10" name="TextBox 9"/>
          <p:cNvSpPr txBox="1"/>
          <p:nvPr/>
        </p:nvSpPr>
        <p:spPr>
          <a:xfrm>
            <a:off x="7176782" y="3501611"/>
            <a:ext cx="3043202" cy="543108"/>
          </a:xfrm>
          <a:prstGeom prst="rect">
            <a:avLst/>
          </a:prstGeom>
          <a:noFill/>
        </p:spPr>
        <p:txBody>
          <a:bodyPr wrap="square" lIns="0" tIns="0" rIns="0" bIns="0" rtlCol="0">
            <a:spAutoFit/>
          </a:bodyPr>
          <a:lstStyle/>
          <a:p>
            <a:pPr algn="ctr"/>
            <a:r>
              <a:rPr lang="en-US" sz="1765" i="1" dirty="0">
                <a:solidFill>
                  <a:srgbClr val="0070C0"/>
                </a:solidFill>
              </a:rPr>
              <a:t>Marketing web sites,</a:t>
            </a:r>
          </a:p>
          <a:p>
            <a:pPr algn="ctr"/>
            <a:r>
              <a:rPr lang="en-US" sz="1765" i="1" dirty="0">
                <a:solidFill>
                  <a:srgbClr val="0070C0"/>
                </a:solidFill>
              </a:rPr>
              <a:t> high-risk innovative apps</a:t>
            </a:r>
          </a:p>
        </p:txBody>
      </p:sp>
      <p:sp>
        <p:nvSpPr>
          <p:cNvPr id="11" name="TextBox 10"/>
          <p:cNvSpPr txBox="1"/>
          <p:nvPr/>
        </p:nvSpPr>
        <p:spPr>
          <a:xfrm>
            <a:off x="7222522" y="4473636"/>
            <a:ext cx="3099842" cy="271554"/>
          </a:xfrm>
          <a:prstGeom prst="rect">
            <a:avLst/>
          </a:prstGeom>
          <a:noFill/>
        </p:spPr>
        <p:txBody>
          <a:bodyPr wrap="square" lIns="0" tIns="0" rIns="0" bIns="0" rtlCol="0">
            <a:spAutoFit/>
          </a:bodyPr>
          <a:lstStyle/>
          <a:p>
            <a:pPr algn="ctr"/>
            <a:r>
              <a:rPr lang="en-US" sz="1765" i="1" dirty="0">
                <a:solidFill>
                  <a:srgbClr val="0070C0"/>
                </a:solidFill>
              </a:rPr>
              <a:t>Consumer web applications</a:t>
            </a:r>
          </a:p>
        </p:txBody>
      </p:sp>
      <p:sp>
        <p:nvSpPr>
          <p:cNvPr id="12" name="TextBox 11"/>
          <p:cNvSpPr txBox="1"/>
          <p:nvPr/>
        </p:nvSpPr>
        <p:spPr>
          <a:xfrm>
            <a:off x="1255359" y="2943196"/>
            <a:ext cx="5021117" cy="307761"/>
          </a:xfrm>
          <a:prstGeom prst="rect">
            <a:avLst/>
          </a:prstGeom>
          <a:noFill/>
        </p:spPr>
        <p:txBody>
          <a:bodyPr wrap="square" lIns="0" tIns="0" rIns="0" bIns="0" rtlCol="0">
            <a:spAutoFit/>
          </a:bodyPr>
          <a:lstStyle/>
          <a:p>
            <a:pPr algn="ctr"/>
            <a:r>
              <a:rPr lang="en-US" sz="2000" b="1" dirty="0">
                <a:solidFill>
                  <a:srgbClr val="0070C0"/>
                </a:solidFill>
              </a:rPr>
              <a:t>Application Characteristic</a:t>
            </a:r>
          </a:p>
        </p:txBody>
      </p:sp>
      <p:sp>
        <p:nvSpPr>
          <p:cNvPr id="13" name="TextBox 12"/>
          <p:cNvSpPr txBox="1"/>
          <p:nvPr/>
        </p:nvSpPr>
        <p:spPr>
          <a:xfrm>
            <a:off x="2180277" y="5363905"/>
            <a:ext cx="3098989" cy="271554"/>
          </a:xfrm>
          <a:prstGeom prst="rect">
            <a:avLst/>
          </a:prstGeom>
          <a:noFill/>
        </p:spPr>
        <p:txBody>
          <a:bodyPr wrap="square" lIns="0" tIns="0" rIns="0" bIns="0" rtlCol="0">
            <a:spAutoFit/>
          </a:bodyPr>
          <a:lstStyle/>
          <a:p>
            <a:pPr algn="ctr"/>
            <a:r>
              <a:rPr lang="en-US" sz="1765" dirty="0">
                <a:solidFill>
                  <a:srgbClr val="0070C0"/>
                </a:solidFill>
              </a:rPr>
              <a:t>Has very spiky usage</a:t>
            </a:r>
          </a:p>
        </p:txBody>
      </p:sp>
      <p:sp>
        <p:nvSpPr>
          <p:cNvPr id="14" name="TextBox 13"/>
          <p:cNvSpPr txBox="1"/>
          <p:nvPr/>
        </p:nvSpPr>
        <p:spPr>
          <a:xfrm>
            <a:off x="1783538" y="6100529"/>
            <a:ext cx="4123510" cy="543108"/>
          </a:xfrm>
          <a:prstGeom prst="rect">
            <a:avLst/>
          </a:prstGeom>
          <a:noFill/>
        </p:spPr>
        <p:txBody>
          <a:bodyPr wrap="square" lIns="0" tIns="0" rIns="0" bIns="0" rtlCol="0">
            <a:spAutoFit/>
          </a:bodyPr>
          <a:lstStyle/>
          <a:p>
            <a:pPr algn="ctr"/>
            <a:r>
              <a:rPr lang="en-US" sz="1765" dirty="0">
                <a:solidFill>
                  <a:srgbClr val="0070C0"/>
                </a:solidFill>
              </a:rPr>
              <a:t>Running the application on-premises raises security issues</a:t>
            </a:r>
          </a:p>
        </p:txBody>
      </p:sp>
      <p:sp>
        <p:nvSpPr>
          <p:cNvPr id="15" name="TextBox 14"/>
          <p:cNvSpPr txBox="1"/>
          <p:nvPr/>
        </p:nvSpPr>
        <p:spPr>
          <a:xfrm>
            <a:off x="1613925" y="3496353"/>
            <a:ext cx="4213152" cy="543108"/>
          </a:xfrm>
          <a:prstGeom prst="rect">
            <a:avLst/>
          </a:prstGeom>
          <a:noFill/>
        </p:spPr>
        <p:txBody>
          <a:bodyPr wrap="square" lIns="0" tIns="0" rIns="0" bIns="0" rtlCol="0">
            <a:spAutoFit/>
          </a:bodyPr>
          <a:lstStyle/>
          <a:p>
            <a:pPr algn="ctr"/>
            <a:r>
              <a:rPr lang="en-US" sz="1765" dirty="0">
                <a:solidFill>
                  <a:srgbClr val="0070C0"/>
                </a:solidFill>
              </a:rPr>
              <a:t>Needs fast access to computing resources with no commitment</a:t>
            </a:r>
          </a:p>
        </p:txBody>
      </p:sp>
      <p:sp>
        <p:nvSpPr>
          <p:cNvPr id="16" name="TextBox 15"/>
          <p:cNvSpPr txBox="1"/>
          <p:nvPr/>
        </p:nvSpPr>
        <p:spPr>
          <a:xfrm>
            <a:off x="2041262" y="4467480"/>
            <a:ext cx="3424601" cy="271554"/>
          </a:xfrm>
          <a:prstGeom prst="rect">
            <a:avLst/>
          </a:prstGeom>
          <a:noFill/>
        </p:spPr>
        <p:txBody>
          <a:bodyPr wrap="square" lIns="0" tIns="0" rIns="0" bIns="0" rtlCol="0">
            <a:spAutoFit/>
          </a:bodyPr>
          <a:lstStyle/>
          <a:p>
            <a:pPr algn="ctr"/>
            <a:r>
              <a:rPr lang="en-US" sz="1765" dirty="0">
                <a:solidFill>
                  <a:srgbClr val="0070C0"/>
                </a:solidFill>
              </a:rPr>
              <a:t>Requires massive or global scale</a:t>
            </a:r>
          </a:p>
        </p:txBody>
      </p:sp>
      <p:sp>
        <p:nvSpPr>
          <p:cNvPr id="17" name="TextBox 16"/>
          <p:cNvSpPr txBox="1"/>
          <p:nvPr/>
        </p:nvSpPr>
        <p:spPr>
          <a:xfrm>
            <a:off x="7135947" y="7139157"/>
            <a:ext cx="3442128" cy="271554"/>
          </a:xfrm>
          <a:prstGeom prst="rect">
            <a:avLst/>
          </a:prstGeom>
          <a:noFill/>
        </p:spPr>
        <p:txBody>
          <a:bodyPr wrap="square" lIns="0" tIns="0" rIns="0" bIns="0" rtlCol="0">
            <a:spAutoFit/>
          </a:bodyPr>
          <a:lstStyle/>
          <a:p>
            <a:pPr algn="ctr"/>
            <a:r>
              <a:rPr lang="en-US" sz="1765" i="1" dirty="0">
                <a:solidFill>
                  <a:srgbClr val="0070C0"/>
                </a:solidFill>
              </a:rPr>
              <a:t>Start-ups, progressive businesses</a:t>
            </a:r>
          </a:p>
        </p:txBody>
      </p:sp>
      <p:sp>
        <p:nvSpPr>
          <p:cNvPr id="18" name="TextBox 17"/>
          <p:cNvSpPr txBox="1"/>
          <p:nvPr/>
        </p:nvSpPr>
        <p:spPr>
          <a:xfrm>
            <a:off x="1793208" y="7113920"/>
            <a:ext cx="3944227" cy="271554"/>
          </a:xfrm>
          <a:prstGeom prst="rect">
            <a:avLst/>
          </a:prstGeom>
          <a:noFill/>
        </p:spPr>
        <p:txBody>
          <a:bodyPr wrap="square" lIns="0" tIns="0" rIns="0" bIns="0" rtlCol="0">
            <a:spAutoFit/>
          </a:bodyPr>
          <a:lstStyle/>
          <a:p>
            <a:pPr algn="ctr"/>
            <a:r>
              <a:rPr lang="en-US" sz="1765" dirty="0">
                <a:solidFill>
                  <a:srgbClr val="0070C0"/>
                </a:solidFill>
              </a:rPr>
              <a:t>Customers don’t want in-house IT</a:t>
            </a:r>
          </a:p>
        </p:txBody>
      </p:sp>
      <p:cxnSp>
        <p:nvCxnSpPr>
          <p:cNvPr id="19" name="Straight Connector 18"/>
          <p:cNvCxnSpPr/>
          <p:nvPr/>
        </p:nvCxnSpPr>
        <p:spPr>
          <a:xfrm flipV="1">
            <a:off x="1255359" y="5080031"/>
            <a:ext cx="10092018" cy="4240"/>
          </a:xfrm>
          <a:prstGeom prst="line">
            <a:avLst/>
          </a:prstGeom>
          <a:ln w="9525">
            <a:solidFill>
              <a:srgbClr val="162953"/>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255359" y="5946720"/>
            <a:ext cx="10092018" cy="4240"/>
          </a:xfrm>
          <a:prstGeom prst="line">
            <a:avLst/>
          </a:prstGeom>
          <a:ln w="9525">
            <a:solidFill>
              <a:srgbClr val="162953"/>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255359" y="6813408"/>
            <a:ext cx="10092018" cy="4240"/>
          </a:xfrm>
          <a:prstGeom prst="line">
            <a:avLst/>
          </a:prstGeom>
          <a:ln w="9525">
            <a:solidFill>
              <a:srgbClr val="162953"/>
            </a:solidFill>
            <a:prstDash val="sysDot"/>
          </a:ln>
        </p:spPr>
        <p:style>
          <a:lnRef idx="1">
            <a:schemeClr val="accent1"/>
          </a:lnRef>
          <a:fillRef idx="0">
            <a:schemeClr val="accent1"/>
          </a:fillRef>
          <a:effectRef idx="0">
            <a:schemeClr val="accent1"/>
          </a:effectRef>
          <a:fontRef idx="minor">
            <a:schemeClr val="tx1"/>
          </a:fontRef>
        </p:style>
      </p:cxnSp>
      <p:sp>
        <p:nvSpPr>
          <p:cNvPr id="22" name="Title 2"/>
          <p:cNvSpPr>
            <a:spLocks noGrp="1"/>
          </p:cNvSpPr>
          <p:nvPr>
            <p:ph type="title"/>
          </p:nvPr>
        </p:nvSpPr>
        <p:spPr>
          <a:xfrm>
            <a:off x="838200" y="365125"/>
            <a:ext cx="10515600" cy="1325563"/>
          </a:xfrm>
        </p:spPr>
        <p:txBody>
          <a:bodyPr>
            <a:normAutofit fontScale="90000"/>
          </a:bodyPr>
          <a:lstStyle/>
          <a:p>
            <a:r>
              <a:rPr lang="en-US" sz="4705" dirty="0"/>
              <a:t>New Customer-Facing Applications </a:t>
            </a:r>
            <a:br>
              <a:rPr lang="en-US" sz="4705" dirty="0"/>
            </a:br>
            <a:r>
              <a:rPr lang="en-US" sz="3137" dirty="0">
                <a:solidFill>
                  <a:srgbClr val="0070C0"/>
                </a:solidFill>
              </a:rPr>
              <a:t>Where Microsoft Azure is a very good fit</a:t>
            </a:r>
          </a:p>
        </p:txBody>
      </p:sp>
      <p:sp>
        <p:nvSpPr>
          <p:cNvPr id="23" name="TextBox 22"/>
          <p:cNvSpPr txBox="1"/>
          <p:nvPr/>
        </p:nvSpPr>
        <p:spPr>
          <a:xfrm>
            <a:off x="3285349" y="8962503"/>
            <a:ext cx="5676234"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1400" dirty="0">
                <a:solidFill>
                  <a:srgbClr val="1A88CB"/>
                </a:solidFill>
                <a:latin typeface="Effra" panose="020B0506080202020204" pitchFamily="34" charset="0"/>
              </a:rPr>
              <a:t>Source: Microsoft Azure for Enterprises: What and </a:t>
            </a:r>
            <a:r>
              <a:rPr lang="en-US" sz="1400" dirty="0" smtClean="0">
                <a:solidFill>
                  <a:srgbClr val="1A88CB"/>
                </a:solidFill>
                <a:latin typeface="Effra" panose="020B0506080202020204" pitchFamily="34" charset="0"/>
              </a:rPr>
              <a:t>Why – David Chappell</a:t>
            </a:r>
            <a:r>
              <a:rPr lang="en-US" sz="1400" dirty="0">
                <a:solidFill>
                  <a:srgbClr val="1A88CB"/>
                </a:solidFill>
                <a:latin typeface="Effra" panose="020B0506080202020204" pitchFamily="34" charset="0"/>
              </a:rPr>
              <a:t/>
            </a:r>
            <a:br>
              <a:rPr lang="en-US" sz="1400" dirty="0">
                <a:solidFill>
                  <a:srgbClr val="1A88CB"/>
                </a:solidFill>
                <a:latin typeface="Effra" panose="020B0506080202020204" pitchFamily="34" charset="0"/>
              </a:rPr>
            </a:br>
            <a:r>
              <a:rPr lang="en-US" sz="1400" dirty="0">
                <a:solidFill>
                  <a:srgbClr val="1A88CB"/>
                </a:solidFill>
                <a:latin typeface="Effra" panose="020B0506080202020204" pitchFamily="34" charset="0"/>
                <a:hlinkClick r:id="rId2"/>
              </a:rPr>
              <a:t>https://</a:t>
            </a:r>
            <a:r>
              <a:rPr lang="en-US" sz="1400" dirty="0" smtClean="0">
                <a:solidFill>
                  <a:srgbClr val="1A88CB"/>
                </a:solidFill>
                <a:latin typeface="Effra" panose="020B0506080202020204" pitchFamily="34" charset="0"/>
                <a:hlinkClick r:id="rId2"/>
              </a:rPr>
              <a:t>channel9.msdn.com/Events/Ignite/2015/BRK1451</a:t>
            </a:r>
            <a:r>
              <a:rPr lang="en-US" sz="1400" dirty="0" smtClean="0">
                <a:solidFill>
                  <a:srgbClr val="1A88CB"/>
                </a:solidFill>
                <a:latin typeface="Effra" panose="020B0506080202020204" pitchFamily="34" charset="0"/>
              </a:rPr>
              <a:t> </a:t>
            </a:r>
            <a:endParaRPr kumimoji="0" lang="en-US" sz="1400" b="0" i="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17806470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Tree>
    <p:extLst>
      <p:ext uri="{BB962C8B-B14F-4D97-AF65-F5344CB8AC3E}">
        <p14:creationId xmlns:p14="http://schemas.microsoft.com/office/powerpoint/2010/main" val="220033299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Managers to Ride the Cloud</a:t>
            </a:r>
            <a:endParaRPr lang="en-US" dirty="0"/>
          </a:p>
        </p:txBody>
      </p:sp>
      <p:sp>
        <p:nvSpPr>
          <p:cNvPr id="3" name="Text Placeholder 2"/>
          <p:cNvSpPr>
            <a:spLocks noGrp="1"/>
          </p:cNvSpPr>
          <p:nvPr>
            <p:ph type="body" idx="1"/>
          </p:nvPr>
        </p:nvSpPr>
        <p:spPr/>
        <p:txBody>
          <a:bodyPr/>
          <a:lstStyle/>
          <a:p>
            <a:r>
              <a:rPr lang="en-US" dirty="0" smtClean="0"/>
              <a:t>How to change things when change is hard</a:t>
            </a:r>
            <a:endParaRPr lang="en-US" dirty="0"/>
          </a:p>
        </p:txBody>
      </p:sp>
    </p:spTree>
    <p:extLst>
      <p:ext uri="{BB962C8B-B14F-4D97-AF65-F5344CB8AC3E}">
        <p14:creationId xmlns:p14="http://schemas.microsoft.com/office/powerpoint/2010/main" val="37819397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teach…</a:t>
            </a:r>
            <a:endParaRPr lang="en-US" dirty="0"/>
          </a:p>
        </p:txBody>
      </p:sp>
      <p:sp>
        <p:nvSpPr>
          <p:cNvPr id="3" name="Text Placeholder 2"/>
          <p:cNvSpPr>
            <a:spLocks noGrp="1"/>
          </p:cNvSpPr>
          <p:nvPr>
            <p:ph type="body" idx="1"/>
          </p:nvPr>
        </p:nvSpPr>
        <p:spPr/>
        <p:txBody>
          <a:bodyPr/>
          <a:lstStyle/>
          <a:p>
            <a:r>
              <a:rPr lang="en-US" dirty="0" smtClean="0"/>
              <a:t>A Monkey to Skateboard?</a:t>
            </a:r>
            <a:endParaRPr lang="en-US" dirty="0"/>
          </a:p>
        </p:txBody>
      </p:sp>
    </p:spTree>
    <p:extLst>
      <p:ext uri="{BB962C8B-B14F-4D97-AF65-F5344CB8AC3E}">
        <p14:creationId xmlns:p14="http://schemas.microsoft.com/office/powerpoint/2010/main" val="371590785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50137"/>
            <a:ext cx="11773166" cy="1969075"/>
          </a:xfrm>
        </p:spPr>
        <p:txBody>
          <a:bodyPr anchor="t">
            <a:normAutofit/>
          </a:bodyPr>
          <a:lstStyle/>
          <a:p>
            <a:r>
              <a:rPr lang="en-US" sz="5400" dirty="0" smtClean="0"/>
              <a:t>Article: Your Boss is a monkey</a:t>
            </a:r>
            <a:br>
              <a:rPr lang="en-US" sz="5400" dirty="0" smtClean="0"/>
            </a:br>
            <a:r>
              <a:rPr lang="en-US" sz="2800" i="1" dirty="0" smtClean="0">
                <a:latin typeface="Effra Light" panose="020B0306080202020204" pitchFamily="34" charset="0"/>
              </a:rPr>
              <a:t>by </a:t>
            </a:r>
            <a:r>
              <a:rPr lang="en-US" sz="2800" i="1" dirty="0" err="1" smtClean="0">
                <a:latin typeface="Effra Light" panose="020B0306080202020204" pitchFamily="34" charset="0"/>
              </a:rPr>
              <a:t>dan</a:t>
            </a:r>
            <a:r>
              <a:rPr lang="en-US" sz="2800" i="1" dirty="0" smtClean="0">
                <a:latin typeface="Effra Light" panose="020B0306080202020204" pitchFamily="34" charset="0"/>
              </a:rPr>
              <a:t> &amp; Chip heath</a:t>
            </a:r>
            <a:r>
              <a:rPr lang="en-US" sz="5400" dirty="0" smtClean="0"/>
              <a:t> </a:t>
            </a:r>
            <a:br>
              <a:rPr lang="en-US" sz="5400" dirty="0" smtClean="0"/>
            </a:br>
            <a:r>
              <a:rPr lang="en-US" sz="2000" dirty="0">
                <a:solidFill>
                  <a:srgbClr val="1A88CB"/>
                </a:solidFill>
                <a:latin typeface="Effra" panose="020B0506080202020204" pitchFamily="34" charset="0"/>
                <a:hlinkClick r:id="rId2"/>
              </a:rPr>
              <a:t>http://www.fastcompany.com/756459/your-boss-monkey</a:t>
            </a:r>
            <a:r>
              <a:rPr lang="en-US" sz="2000" dirty="0">
                <a:solidFill>
                  <a:srgbClr val="1A88CB"/>
                </a:solidFill>
                <a:latin typeface="Effra" panose="020B0506080202020204" pitchFamily="34" charset="0"/>
              </a:rPr>
              <a:t> </a:t>
            </a:r>
            <a:r>
              <a:rPr lang="en-US" sz="5400" dirty="0">
                <a:solidFill>
                  <a:srgbClr val="1A88CB"/>
                </a:solidFill>
              </a:rPr>
              <a:t/>
            </a:r>
            <a:br>
              <a:rPr lang="en-US" sz="5400" dirty="0">
                <a:solidFill>
                  <a:srgbClr val="1A88CB"/>
                </a:solidFill>
              </a:rPr>
            </a:br>
            <a:endParaRPr lang="en-US" sz="5400" dirty="0"/>
          </a:p>
        </p:txBody>
      </p:sp>
      <p:sp>
        <p:nvSpPr>
          <p:cNvPr id="3" name="Text Placeholder 2"/>
          <p:cNvSpPr>
            <a:spLocks noGrp="1"/>
          </p:cNvSpPr>
          <p:nvPr>
            <p:ph type="body" idx="1"/>
          </p:nvPr>
        </p:nvSpPr>
        <p:spPr>
          <a:xfrm>
            <a:off x="1015999" y="3177155"/>
            <a:ext cx="11413642" cy="3735092"/>
          </a:xfrm>
        </p:spPr>
        <p:txBody>
          <a:bodyPr/>
          <a:lstStyle/>
          <a:p>
            <a:pPr>
              <a:lnSpc>
                <a:spcPct val="150000"/>
              </a:lnSpc>
            </a:pPr>
            <a:r>
              <a:rPr lang="en-US" dirty="0" smtClean="0"/>
              <a:t>Rule 1: Ignore Bad Behavior</a:t>
            </a:r>
          </a:p>
          <a:p>
            <a:pPr>
              <a:lnSpc>
                <a:spcPct val="150000"/>
              </a:lnSpc>
            </a:pPr>
            <a:r>
              <a:rPr lang="en-US" dirty="0" smtClean="0"/>
              <a:t>Rule 2: Any Interaction is Training</a:t>
            </a:r>
          </a:p>
          <a:p>
            <a:pPr>
              <a:lnSpc>
                <a:spcPct val="150000"/>
              </a:lnSpc>
            </a:pPr>
            <a:r>
              <a:rPr lang="en-US" dirty="0" smtClean="0"/>
              <a:t>Rule 3: Reward the Behavior You Want</a:t>
            </a:r>
            <a:endParaRPr lang="en-US" dirty="0"/>
          </a:p>
        </p:txBody>
      </p:sp>
      <p:sp>
        <p:nvSpPr>
          <p:cNvPr id="6" name="TextBox 5"/>
          <p:cNvSpPr txBox="1"/>
          <p:nvPr/>
        </p:nvSpPr>
        <p:spPr>
          <a:xfrm>
            <a:off x="2552027" y="8142842"/>
            <a:ext cx="6761466"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000" b="0" i="0" u="none" strike="noStrike" cap="none" spc="0" normalizeH="0" baseline="0" dirty="0" smtClean="0">
                <a:ln>
                  <a:noFill/>
                </a:ln>
                <a:solidFill>
                  <a:srgbClr val="1A88CB"/>
                </a:solidFill>
                <a:effectLst/>
                <a:uFillTx/>
                <a:latin typeface="Effra" panose="020B0506080202020204" pitchFamily="34" charset="0"/>
                <a:sym typeface="Helvetica Light"/>
              </a:rPr>
              <a:t>See also</a:t>
            </a:r>
            <a:r>
              <a:rPr kumimoji="0" lang="en-US" sz="2000" b="0" i="0" u="none" strike="noStrike" cap="none" spc="0" normalizeH="0" dirty="0" smtClean="0">
                <a:ln>
                  <a:noFill/>
                </a:ln>
                <a:solidFill>
                  <a:srgbClr val="1A88CB"/>
                </a:solidFill>
                <a:effectLst/>
                <a:uFillTx/>
                <a:latin typeface="Effra" panose="020B0506080202020204" pitchFamily="34" charset="0"/>
                <a:sym typeface="Helvetica Light"/>
              </a:rPr>
              <a:t> </a:t>
            </a:r>
            <a:r>
              <a:rPr lang="en-US" sz="2000" i="1" dirty="0">
                <a:solidFill>
                  <a:srgbClr val="1A88CB"/>
                </a:solidFill>
                <a:latin typeface="Effra" panose="020B0506080202020204" pitchFamily="34" charset="0"/>
              </a:rPr>
              <a:t>What </a:t>
            </a:r>
            <a:r>
              <a:rPr lang="en-US" sz="2000" i="1" dirty="0" err="1">
                <a:solidFill>
                  <a:srgbClr val="1A88CB"/>
                </a:solidFill>
                <a:latin typeface="Effra" panose="020B0506080202020204" pitchFamily="34" charset="0"/>
              </a:rPr>
              <a:t>Shamu</a:t>
            </a:r>
            <a:r>
              <a:rPr lang="en-US" sz="2000" i="1" dirty="0">
                <a:solidFill>
                  <a:srgbClr val="1A88CB"/>
                </a:solidFill>
                <a:latin typeface="Effra" panose="020B0506080202020204" pitchFamily="34" charset="0"/>
              </a:rPr>
              <a:t> Taught Me About </a:t>
            </a:r>
            <a:r>
              <a:rPr lang="en-US" sz="2000" i="1" dirty="0" smtClean="0">
                <a:solidFill>
                  <a:srgbClr val="1A88CB"/>
                </a:solidFill>
                <a:latin typeface="Effra" panose="020B0506080202020204" pitchFamily="34" charset="0"/>
              </a:rPr>
              <a:t>a Happy Marriage</a:t>
            </a:r>
          </a:p>
          <a:p>
            <a:pPr algn="l" rtl="0" latinLnBrk="1" hangingPunct="0"/>
            <a:r>
              <a:rPr kumimoji="0" lang="en-US" sz="2000" b="0" u="none" strike="noStrike" cap="none" spc="0" normalizeH="0" baseline="0" dirty="0" smtClean="0">
                <a:ln>
                  <a:noFill/>
                </a:ln>
                <a:solidFill>
                  <a:srgbClr val="1A88CB"/>
                </a:solidFill>
                <a:effectLst/>
                <a:uFillTx/>
                <a:latin typeface="Effra" panose="020B0506080202020204" pitchFamily="34" charset="0"/>
                <a:sym typeface="Helvetica Light"/>
              </a:rPr>
              <a:t>By</a:t>
            </a:r>
            <a:r>
              <a:rPr kumimoji="0" lang="en-US" sz="2000" b="0" u="none" strike="noStrike" cap="none" spc="0" normalizeH="0" dirty="0" smtClean="0">
                <a:ln>
                  <a:noFill/>
                </a:ln>
                <a:solidFill>
                  <a:srgbClr val="1A88CB"/>
                </a:solidFill>
                <a:effectLst/>
                <a:uFillTx/>
                <a:latin typeface="Effra" panose="020B0506080202020204" pitchFamily="34" charset="0"/>
                <a:sym typeface="Helvetica Light"/>
              </a:rPr>
              <a:t> Amy Sutherland</a:t>
            </a:r>
            <a:r>
              <a:rPr lang="en-US" sz="2000" i="1" dirty="0">
                <a:solidFill>
                  <a:srgbClr val="1A88CB"/>
                </a:solidFill>
                <a:latin typeface="Effra" panose="020B0506080202020204" pitchFamily="34" charset="0"/>
              </a:rPr>
              <a:t/>
            </a:r>
            <a:br>
              <a:rPr lang="en-US" sz="2000" i="1" dirty="0">
                <a:solidFill>
                  <a:srgbClr val="1A88CB"/>
                </a:solidFill>
                <a:latin typeface="Effra" panose="020B0506080202020204" pitchFamily="34" charset="0"/>
              </a:rPr>
            </a:br>
            <a:r>
              <a:rPr lang="en-US" sz="2000" dirty="0">
                <a:solidFill>
                  <a:srgbClr val="1A88CB"/>
                </a:solidFill>
                <a:latin typeface="Effra" panose="020B0506080202020204" pitchFamily="34" charset="0"/>
                <a:hlinkClick r:id="rId3"/>
              </a:rPr>
              <a:t>http://</a:t>
            </a:r>
            <a:r>
              <a:rPr lang="en-US" sz="2000" dirty="0" smtClean="0">
                <a:solidFill>
                  <a:srgbClr val="1A88CB"/>
                </a:solidFill>
                <a:latin typeface="Effra" panose="020B0506080202020204" pitchFamily="34" charset="0"/>
                <a:hlinkClick r:id="rId3"/>
              </a:rPr>
              <a:t>www.nytimes.com/2006/06/25/fashion/25love.html</a:t>
            </a:r>
            <a:r>
              <a:rPr lang="en-US" sz="2000" dirty="0">
                <a:solidFill>
                  <a:srgbClr val="1A88CB"/>
                </a:solidFill>
                <a:latin typeface="Effra" panose="020B0506080202020204" pitchFamily="34" charset="0"/>
              </a:rPr>
              <a:t> </a:t>
            </a:r>
            <a:endParaRPr kumimoji="0" lang="en-US" sz="2000" b="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542891598"/>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4" y="2458641"/>
            <a:ext cx="11637645" cy="3139321"/>
          </a:xfrm>
          <a:prstGeom prst="rect">
            <a:avLst/>
          </a:prstGeom>
        </p:spPr>
        <p:txBody>
          <a:bodyPr wrap="square">
            <a:spAutoFit/>
          </a:bodyPr>
          <a:lstStyle/>
          <a:p>
            <a:pPr algn="l"/>
            <a:r>
              <a:rPr lang="en-US" dirty="0">
                <a:solidFill>
                  <a:srgbClr val="1A88CB"/>
                </a:solidFill>
              </a:rPr>
              <a:t>Switch: How to Change Things when Change is Hard</a:t>
            </a:r>
            <a:br>
              <a:rPr lang="en-US" dirty="0">
                <a:solidFill>
                  <a:srgbClr val="1A88CB"/>
                </a:solidFill>
              </a:rPr>
            </a:br>
            <a:r>
              <a:rPr lang="en-US" sz="1800" i="1" dirty="0">
                <a:solidFill>
                  <a:srgbClr val="1A88CB"/>
                </a:solidFill>
              </a:rPr>
              <a:t>by Chip Heath &amp; Dan Heath</a:t>
            </a:r>
          </a:p>
          <a:p>
            <a:pPr lvl="1" algn="l"/>
            <a:endParaRPr lang="en-US" dirty="0" smtClean="0">
              <a:solidFill>
                <a:srgbClr val="1A88CB"/>
              </a:solidFill>
            </a:endParaRPr>
          </a:p>
          <a:p>
            <a:pPr lvl="1" algn="l"/>
            <a:r>
              <a:rPr lang="en-US" dirty="0" smtClean="0">
                <a:solidFill>
                  <a:srgbClr val="1A88CB"/>
                </a:solidFill>
              </a:rPr>
              <a:t>The Rider </a:t>
            </a:r>
            <a:r>
              <a:rPr lang="en-US" dirty="0">
                <a:solidFill>
                  <a:srgbClr val="1A88CB"/>
                </a:solidFill>
              </a:rPr>
              <a:t>– </a:t>
            </a:r>
            <a:r>
              <a:rPr lang="en-US" dirty="0" smtClean="0">
                <a:solidFill>
                  <a:srgbClr val="1A88CB"/>
                </a:solidFill>
              </a:rPr>
              <a:t>The Rational Mind</a:t>
            </a:r>
            <a:endParaRPr lang="en-US" dirty="0">
              <a:solidFill>
                <a:srgbClr val="1A88CB"/>
              </a:solidFill>
            </a:endParaRPr>
          </a:p>
          <a:p>
            <a:pPr lvl="1" algn="l"/>
            <a:r>
              <a:rPr lang="en-US" dirty="0" smtClean="0">
                <a:solidFill>
                  <a:srgbClr val="1A88CB"/>
                </a:solidFill>
              </a:rPr>
              <a:t>The Elephant </a:t>
            </a:r>
            <a:r>
              <a:rPr lang="en-US" dirty="0">
                <a:solidFill>
                  <a:srgbClr val="1A88CB"/>
                </a:solidFill>
              </a:rPr>
              <a:t>– </a:t>
            </a:r>
            <a:r>
              <a:rPr lang="en-US" dirty="0" smtClean="0">
                <a:solidFill>
                  <a:srgbClr val="1A88CB"/>
                </a:solidFill>
              </a:rPr>
              <a:t>The Emotional Mind</a:t>
            </a:r>
            <a:endParaRPr lang="en-US" dirty="0">
              <a:solidFill>
                <a:srgbClr val="1A88CB"/>
              </a:solidFill>
            </a:endParaRPr>
          </a:p>
          <a:p>
            <a:pPr lvl="1" algn="l"/>
            <a:r>
              <a:rPr lang="en-US" dirty="0" smtClean="0">
                <a:solidFill>
                  <a:srgbClr val="1A88CB"/>
                </a:solidFill>
              </a:rPr>
              <a:t>The </a:t>
            </a:r>
            <a:r>
              <a:rPr lang="en-US" dirty="0">
                <a:solidFill>
                  <a:srgbClr val="1A88CB"/>
                </a:solidFill>
              </a:rPr>
              <a:t>Path </a:t>
            </a:r>
            <a:r>
              <a:rPr lang="en-US" dirty="0" smtClean="0">
                <a:solidFill>
                  <a:srgbClr val="1A88CB"/>
                </a:solidFill>
              </a:rPr>
              <a:t>– The Situation (including the environment)</a:t>
            </a:r>
            <a:endParaRPr lang="en-US" dirty="0">
              <a:solidFill>
                <a:srgbClr val="1A88CB"/>
              </a:solidFill>
            </a:endParaRPr>
          </a:p>
        </p:txBody>
      </p:sp>
      <p:sp>
        <p:nvSpPr>
          <p:cNvPr id="5" name="Title 1"/>
          <p:cNvSpPr>
            <a:spLocks noGrp="1"/>
          </p:cNvSpPr>
          <p:nvPr>
            <p:ph type="title"/>
          </p:nvPr>
        </p:nvSpPr>
        <p:spPr>
          <a:xfrm>
            <a:off x="838200" y="551101"/>
            <a:ext cx="10515600" cy="1325563"/>
          </a:xfrm>
        </p:spPr>
        <p:txBody>
          <a:bodyPr>
            <a:normAutofit/>
          </a:bodyPr>
          <a:lstStyle/>
          <a:p>
            <a:r>
              <a:rPr lang="en-US" sz="5400" dirty="0"/>
              <a:t>How to Change Things when Change is Hard</a:t>
            </a:r>
          </a:p>
        </p:txBody>
      </p:sp>
      <p:sp>
        <p:nvSpPr>
          <p:cNvPr id="6" name="TextBox 5"/>
          <p:cNvSpPr txBox="1"/>
          <p:nvPr/>
        </p:nvSpPr>
        <p:spPr>
          <a:xfrm>
            <a:off x="2017732" y="7238365"/>
            <a:ext cx="801181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1A88CB"/>
                </a:solidFill>
                <a:effectLst/>
                <a:uFillTx/>
                <a:latin typeface="Effra" panose="020B0506080202020204" pitchFamily="34" charset="0"/>
                <a:sym typeface="Helvetica Light"/>
              </a:rPr>
              <a:t>How can we effectively reach</a:t>
            </a:r>
            <a:r>
              <a:rPr kumimoji="0" lang="en-US" sz="3600" b="0" i="0" u="none" strike="noStrike" cap="none" spc="0" normalizeH="0" dirty="0" smtClean="0">
                <a:ln>
                  <a:noFill/>
                </a:ln>
                <a:solidFill>
                  <a:srgbClr val="1A88CB"/>
                </a:solidFill>
                <a:effectLst/>
                <a:uFillTx/>
                <a:latin typeface="Effra" panose="020B0506080202020204" pitchFamily="34" charset="0"/>
                <a:sym typeface="Helvetica Light"/>
              </a:rPr>
              <a:t> each one?</a:t>
            </a:r>
            <a:endParaRPr kumimoji="0" lang="en-US" sz="3600" b="0" i="0"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2" name="TextBox 1"/>
          <p:cNvSpPr txBox="1"/>
          <p:nvPr/>
        </p:nvSpPr>
        <p:spPr>
          <a:xfrm>
            <a:off x="4144824" y="8806972"/>
            <a:ext cx="431047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800">
                <a:solidFill>
                  <a:srgbClr val="1A88CB"/>
                </a:solidFill>
                <a:latin typeface="Effra" panose="020B0506080202020204" pitchFamily="34" charset="0"/>
                <a:hlinkClick r:id="rId2"/>
              </a:rPr>
              <a:t>http://heathbrothers.com/books/switch</a:t>
            </a:r>
            <a:r>
              <a:rPr lang="en-US" sz="1800" smtClean="0">
                <a:solidFill>
                  <a:srgbClr val="1A88CB"/>
                </a:solidFill>
                <a:latin typeface="Effra" panose="020B0506080202020204" pitchFamily="34" charset="0"/>
                <a:hlinkClick r:id="rId2"/>
              </a:rPr>
              <a:t>/</a:t>
            </a:r>
            <a:r>
              <a:rPr lang="en-US" sz="1800" smtClean="0">
                <a:solidFill>
                  <a:srgbClr val="1A88CB"/>
                </a:solidFill>
                <a:latin typeface="Effra" panose="020B0506080202020204" pitchFamily="34" charset="0"/>
              </a:rPr>
              <a:t> </a:t>
            </a:r>
            <a:endParaRPr kumimoji="0" lang="en-US" sz="18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404219704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Rider – </a:t>
            </a:r>
            <a:br>
              <a:rPr lang="en-US" dirty="0" smtClean="0"/>
            </a:br>
            <a:r>
              <a:rPr lang="en-US" dirty="0" smtClean="0"/>
              <a:t> </a:t>
            </a:r>
            <a:r>
              <a:rPr lang="en-US" sz="6600" dirty="0" smtClean="0"/>
              <a:t>The rational mind</a:t>
            </a:r>
            <a:endParaRPr lang="en-US" sz="6600" dirty="0"/>
          </a:p>
        </p:txBody>
      </p:sp>
      <p:sp>
        <p:nvSpPr>
          <p:cNvPr id="3" name="Text Placeholder 2"/>
          <p:cNvSpPr>
            <a:spLocks noGrp="1"/>
          </p:cNvSpPr>
          <p:nvPr>
            <p:ph type="body" idx="1"/>
          </p:nvPr>
        </p:nvSpPr>
        <p:spPr/>
        <p:txBody>
          <a:bodyPr/>
          <a:lstStyle/>
          <a:p>
            <a:r>
              <a:rPr lang="en-US" dirty="0" smtClean="0"/>
              <a:t>What looks like resistance is often a lack of clarity</a:t>
            </a:r>
            <a:endParaRPr lang="en-US" dirty="0"/>
          </a:p>
        </p:txBody>
      </p:sp>
      <p:sp>
        <p:nvSpPr>
          <p:cNvPr id="4" name="TextBox 3"/>
          <p:cNvSpPr txBox="1"/>
          <p:nvPr/>
        </p:nvSpPr>
        <p:spPr>
          <a:xfrm>
            <a:off x="253420" y="267163"/>
            <a:ext cx="267861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2800" b="0" i="1" u="none" strike="noStrike" cap="none" spc="0" normalizeH="0" baseline="0" dirty="0" smtClean="0">
                <a:ln>
                  <a:noFill/>
                </a:ln>
                <a:solidFill>
                  <a:srgbClr val="1A88CB"/>
                </a:solidFill>
                <a:effectLst/>
                <a:uFillTx/>
                <a:latin typeface="Effra" panose="020B0506080202020204" pitchFamily="34" charset="0"/>
                <a:sym typeface="Helvetica Light"/>
              </a:rPr>
              <a:t>Switch: revisited</a:t>
            </a:r>
            <a:endParaRPr kumimoji="0" lang="en-US" sz="2800" b="0" i="1"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6" name="TextBox 5"/>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75992997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81135"/>
            <a:ext cx="11773166" cy="1132166"/>
          </a:xfrm>
        </p:spPr>
        <p:txBody>
          <a:bodyPr anchor="t"/>
          <a:lstStyle/>
          <a:p>
            <a:r>
              <a:rPr lang="en-US" dirty="0" smtClean="0"/>
              <a:t>Direct the rider</a:t>
            </a:r>
            <a:endParaRPr lang="en-US" dirty="0"/>
          </a:p>
        </p:txBody>
      </p:sp>
      <p:sp>
        <p:nvSpPr>
          <p:cNvPr id="3" name="Text Placeholder 2"/>
          <p:cNvSpPr>
            <a:spLocks noGrp="1"/>
          </p:cNvSpPr>
          <p:nvPr>
            <p:ph type="body" idx="1"/>
          </p:nvPr>
        </p:nvSpPr>
        <p:spPr>
          <a:xfrm>
            <a:off x="628540" y="2020249"/>
            <a:ext cx="11723609" cy="5620418"/>
          </a:xfrm>
        </p:spPr>
        <p:txBody>
          <a:bodyPr/>
          <a:lstStyle/>
          <a:p>
            <a:pPr marL="685800" indent="-685800">
              <a:buFont typeface="Arial" panose="020B0604020202020204" pitchFamily="34" charset="0"/>
              <a:buChar char="•"/>
            </a:pPr>
            <a:r>
              <a:rPr lang="en-US" b="1" dirty="0" smtClean="0"/>
              <a:t>Follow the Bright Spots</a:t>
            </a:r>
            <a:r>
              <a:rPr lang="en-US" dirty="0" smtClean="0"/>
              <a:t/>
            </a:r>
            <a:br>
              <a:rPr lang="en-US" dirty="0" smtClean="0"/>
            </a:br>
            <a:r>
              <a:rPr lang="en-US" dirty="0" smtClean="0"/>
              <a:t>Find good examples and duplicate it.</a:t>
            </a:r>
            <a:br>
              <a:rPr lang="en-US" dirty="0" smtClean="0"/>
            </a:br>
            <a:endParaRPr lang="en-US" dirty="0" smtClean="0"/>
          </a:p>
          <a:p>
            <a:pPr marL="685800" indent="-685800">
              <a:buFont typeface="Arial" panose="020B0604020202020204" pitchFamily="34" charset="0"/>
              <a:buChar char="•"/>
            </a:pPr>
            <a:r>
              <a:rPr lang="en-US" b="1" dirty="0" smtClean="0"/>
              <a:t>Script the Critical Moves</a:t>
            </a:r>
            <a:r>
              <a:rPr lang="en-US" dirty="0" smtClean="0"/>
              <a:t/>
            </a:r>
            <a:br>
              <a:rPr lang="en-US" dirty="0" smtClean="0"/>
            </a:br>
            <a:r>
              <a:rPr lang="en-US" dirty="0" smtClean="0"/>
              <a:t>Think in terms of specific behaviors. </a:t>
            </a:r>
            <a:br>
              <a:rPr lang="en-US" dirty="0" smtClean="0"/>
            </a:br>
            <a:r>
              <a:rPr lang="en-US" dirty="0" smtClean="0"/>
              <a:t>Be concrete.</a:t>
            </a:r>
            <a:br>
              <a:rPr lang="en-US" dirty="0" smtClean="0"/>
            </a:br>
            <a:endParaRPr lang="en-US" dirty="0" smtClean="0"/>
          </a:p>
          <a:p>
            <a:pPr marL="685800" indent="-685800">
              <a:buFont typeface="Arial" panose="020B0604020202020204" pitchFamily="34" charset="0"/>
              <a:buChar char="•"/>
            </a:pPr>
            <a:r>
              <a:rPr lang="en-US" b="1" dirty="0" smtClean="0"/>
              <a:t>Point to the Destination</a:t>
            </a:r>
            <a:r>
              <a:rPr lang="en-US" dirty="0" smtClean="0"/>
              <a:t/>
            </a:r>
            <a:br>
              <a:rPr lang="en-US" dirty="0" smtClean="0"/>
            </a:br>
            <a:r>
              <a:rPr lang="en-US" dirty="0" smtClean="0"/>
              <a:t>Change is easier when you know where you’re going and why it’s worth it.</a:t>
            </a:r>
            <a:endParaRPr lang="en-US" dirty="0"/>
          </a:p>
        </p:txBody>
      </p:sp>
      <p:sp>
        <p:nvSpPr>
          <p:cNvPr id="4" name="TextBox 3"/>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366456499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Elephant – </a:t>
            </a:r>
            <a:br>
              <a:rPr lang="en-US" dirty="0" smtClean="0"/>
            </a:br>
            <a:r>
              <a:rPr lang="en-US" dirty="0" smtClean="0"/>
              <a:t> </a:t>
            </a:r>
            <a:r>
              <a:rPr lang="en-US" sz="6600" dirty="0" smtClean="0"/>
              <a:t>The emotional mind</a:t>
            </a:r>
            <a:endParaRPr lang="en-US" sz="6600" dirty="0"/>
          </a:p>
        </p:txBody>
      </p:sp>
      <p:sp>
        <p:nvSpPr>
          <p:cNvPr id="3" name="Text Placeholder 2"/>
          <p:cNvSpPr>
            <a:spLocks noGrp="1"/>
          </p:cNvSpPr>
          <p:nvPr>
            <p:ph type="body" idx="1"/>
          </p:nvPr>
        </p:nvSpPr>
        <p:spPr/>
        <p:txBody>
          <a:bodyPr/>
          <a:lstStyle/>
          <a:p>
            <a:r>
              <a:rPr lang="en-US" dirty="0" smtClean="0"/>
              <a:t>What looks like laziness is often exhaustion</a:t>
            </a:r>
            <a:endParaRPr lang="en-US" dirty="0"/>
          </a:p>
        </p:txBody>
      </p:sp>
      <p:sp>
        <p:nvSpPr>
          <p:cNvPr id="4" name="TextBox 3"/>
          <p:cNvSpPr txBox="1"/>
          <p:nvPr/>
        </p:nvSpPr>
        <p:spPr>
          <a:xfrm>
            <a:off x="253420" y="267163"/>
            <a:ext cx="267861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2800" b="0" i="1" u="none" strike="noStrike" cap="none" spc="0" normalizeH="0" baseline="0" dirty="0" smtClean="0">
                <a:ln>
                  <a:noFill/>
                </a:ln>
                <a:solidFill>
                  <a:srgbClr val="1A88CB"/>
                </a:solidFill>
                <a:effectLst/>
                <a:uFillTx/>
                <a:latin typeface="Effra" panose="020B0506080202020204" pitchFamily="34" charset="0"/>
                <a:sym typeface="Helvetica Light"/>
              </a:rPr>
              <a:t>Switch: revisited</a:t>
            </a:r>
            <a:endParaRPr kumimoji="0" lang="en-US" sz="2800" b="0" i="1"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5" name="TextBox 4"/>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974853483"/>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40" y="665639"/>
            <a:ext cx="12160626" cy="1132166"/>
          </a:xfrm>
        </p:spPr>
        <p:txBody>
          <a:bodyPr anchor="t">
            <a:noAutofit/>
          </a:bodyPr>
          <a:lstStyle/>
          <a:p>
            <a:r>
              <a:rPr lang="en-US" sz="7500" dirty="0" smtClean="0"/>
              <a:t>Motivate the Elephant</a:t>
            </a:r>
            <a:endParaRPr lang="en-US" sz="7500" dirty="0"/>
          </a:p>
        </p:txBody>
      </p:sp>
      <p:sp>
        <p:nvSpPr>
          <p:cNvPr id="3" name="Text Placeholder 2"/>
          <p:cNvSpPr>
            <a:spLocks noGrp="1"/>
          </p:cNvSpPr>
          <p:nvPr>
            <p:ph type="body" idx="1"/>
          </p:nvPr>
        </p:nvSpPr>
        <p:spPr>
          <a:xfrm>
            <a:off x="628540" y="2020249"/>
            <a:ext cx="11723609" cy="5620418"/>
          </a:xfrm>
        </p:spPr>
        <p:txBody>
          <a:bodyPr/>
          <a:lstStyle/>
          <a:p>
            <a:pPr marL="685800" indent="-685800">
              <a:buFont typeface="Arial" panose="020B0604020202020204" pitchFamily="34" charset="0"/>
              <a:buChar char="•"/>
            </a:pPr>
            <a:r>
              <a:rPr lang="en-US" b="1" dirty="0" smtClean="0"/>
              <a:t>Find the Feeling</a:t>
            </a:r>
            <a:r>
              <a:rPr lang="en-US" dirty="0" smtClean="0"/>
              <a:t/>
            </a:r>
            <a:br>
              <a:rPr lang="en-US" dirty="0" smtClean="0"/>
            </a:br>
            <a:r>
              <a:rPr lang="en-US" dirty="0" smtClean="0"/>
              <a:t>Make your people feel something.</a:t>
            </a:r>
            <a:br>
              <a:rPr lang="en-US" dirty="0" smtClean="0"/>
            </a:br>
            <a:endParaRPr lang="en-US" dirty="0" smtClean="0"/>
          </a:p>
          <a:p>
            <a:pPr marL="685800" indent="-685800">
              <a:buFont typeface="Arial" panose="020B0604020202020204" pitchFamily="34" charset="0"/>
              <a:buChar char="•"/>
            </a:pPr>
            <a:r>
              <a:rPr lang="en-US" b="1" dirty="0" smtClean="0"/>
              <a:t>Shrink the Change</a:t>
            </a:r>
            <a:r>
              <a:rPr lang="en-US" dirty="0" smtClean="0"/>
              <a:t/>
            </a:r>
            <a:br>
              <a:rPr lang="en-US" dirty="0" smtClean="0"/>
            </a:br>
            <a:r>
              <a:rPr lang="en-US" dirty="0" smtClean="0"/>
              <a:t>Break down the change until it no longer spooks the elephant.</a:t>
            </a:r>
            <a:br>
              <a:rPr lang="en-US" dirty="0" smtClean="0"/>
            </a:br>
            <a:endParaRPr lang="en-US" dirty="0" smtClean="0"/>
          </a:p>
          <a:p>
            <a:pPr marL="685800" indent="-685800">
              <a:buFont typeface="Arial" panose="020B0604020202020204" pitchFamily="34" charset="0"/>
              <a:buChar char="•"/>
            </a:pPr>
            <a:r>
              <a:rPr lang="en-US" b="1" dirty="0" smtClean="0"/>
              <a:t>Grow Your People</a:t>
            </a:r>
            <a:r>
              <a:rPr lang="en-US" dirty="0" smtClean="0"/>
              <a:t/>
            </a:r>
            <a:br>
              <a:rPr lang="en-US" dirty="0" smtClean="0"/>
            </a:br>
            <a:r>
              <a:rPr lang="en-US" dirty="0" smtClean="0"/>
              <a:t>Cultivate a sense of identity and instill the growth mindset.</a:t>
            </a:r>
            <a:endParaRPr lang="en-US" dirty="0"/>
          </a:p>
        </p:txBody>
      </p:sp>
      <p:sp>
        <p:nvSpPr>
          <p:cNvPr id="4" name="TextBox 3"/>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360595384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 </a:t>
            </a:r>
            <a:br>
              <a:rPr lang="en-US" dirty="0" smtClean="0"/>
            </a:br>
            <a:r>
              <a:rPr lang="en-US" dirty="0" smtClean="0"/>
              <a:t> </a:t>
            </a:r>
            <a:r>
              <a:rPr lang="en-US" sz="5400" dirty="0" smtClean="0"/>
              <a:t>The Situation &amp; Environment</a:t>
            </a:r>
            <a:endParaRPr lang="en-US" sz="5400" dirty="0"/>
          </a:p>
        </p:txBody>
      </p:sp>
      <p:sp>
        <p:nvSpPr>
          <p:cNvPr id="3" name="Text Placeholder 2"/>
          <p:cNvSpPr>
            <a:spLocks noGrp="1"/>
          </p:cNvSpPr>
          <p:nvPr>
            <p:ph type="body" idx="1"/>
          </p:nvPr>
        </p:nvSpPr>
        <p:spPr>
          <a:xfrm>
            <a:off x="1015999" y="5026918"/>
            <a:ext cx="9088895" cy="3956414"/>
          </a:xfrm>
        </p:spPr>
        <p:txBody>
          <a:bodyPr/>
          <a:lstStyle/>
          <a:p>
            <a:r>
              <a:rPr lang="en-US" dirty="0" smtClean="0"/>
              <a:t>What looks like a people problem </a:t>
            </a:r>
            <a:br>
              <a:rPr lang="en-US" dirty="0" smtClean="0"/>
            </a:br>
            <a:r>
              <a:rPr lang="en-US" dirty="0" smtClean="0"/>
              <a:t>is often a situation problem</a:t>
            </a:r>
            <a:endParaRPr lang="en-US" dirty="0"/>
          </a:p>
        </p:txBody>
      </p:sp>
      <p:sp>
        <p:nvSpPr>
          <p:cNvPr id="4" name="TextBox 3"/>
          <p:cNvSpPr txBox="1"/>
          <p:nvPr/>
        </p:nvSpPr>
        <p:spPr>
          <a:xfrm>
            <a:off x="253420" y="267163"/>
            <a:ext cx="267861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2800" b="0" i="1" u="none" strike="noStrike" cap="none" spc="0" normalizeH="0" baseline="0" dirty="0" smtClean="0">
                <a:ln>
                  <a:noFill/>
                </a:ln>
                <a:solidFill>
                  <a:srgbClr val="1A88CB"/>
                </a:solidFill>
                <a:effectLst/>
                <a:uFillTx/>
                <a:latin typeface="Effra" panose="020B0506080202020204" pitchFamily="34" charset="0"/>
                <a:sym typeface="Helvetica Light"/>
              </a:rPr>
              <a:t>Switch: revisited</a:t>
            </a:r>
            <a:endParaRPr kumimoji="0" lang="en-US" sz="2800" b="0" i="1" u="none" strike="noStrike" cap="none" spc="0" normalizeH="0" baseline="0" dirty="0">
              <a:ln>
                <a:noFill/>
              </a:ln>
              <a:solidFill>
                <a:srgbClr val="1A88CB"/>
              </a:solidFill>
              <a:effectLst/>
              <a:uFillTx/>
              <a:latin typeface="Effra" panose="020B0506080202020204" pitchFamily="34" charset="0"/>
              <a:sym typeface="Helvetica Light"/>
            </a:endParaRPr>
          </a:p>
        </p:txBody>
      </p:sp>
      <p:sp>
        <p:nvSpPr>
          <p:cNvPr id="5" name="TextBox 4"/>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4225576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03642"/>
            <a:ext cx="11773166" cy="1132166"/>
          </a:xfrm>
        </p:spPr>
        <p:txBody>
          <a:bodyPr anchor="t"/>
          <a:lstStyle/>
          <a:p>
            <a:r>
              <a:rPr lang="en-US" dirty="0" smtClean="0"/>
              <a:t>Shape the path</a:t>
            </a:r>
            <a:endParaRPr lang="en-US" dirty="0"/>
          </a:p>
        </p:txBody>
      </p:sp>
      <p:sp>
        <p:nvSpPr>
          <p:cNvPr id="3" name="Text Placeholder 2"/>
          <p:cNvSpPr>
            <a:spLocks noGrp="1"/>
          </p:cNvSpPr>
          <p:nvPr>
            <p:ph type="body" idx="1"/>
          </p:nvPr>
        </p:nvSpPr>
        <p:spPr>
          <a:xfrm>
            <a:off x="628540" y="2020249"/>
            <a:ext cx="11723609" cy="5620418"/>
          </a:xfrm>
        </p:spPr>
        <p:txBody>
          <a:bodyPr/>
          <a:lstStyle/>
          <a:p>
            <a:pPr marL="685800" indent="-685800">
              <a:buFont typeface="Arial" panose="020B0604020202020204" pitchFamily="34" charset="0"/>
              <a:buChar char="•"/>
            </a:pPr>
            <a:r>
              <a:rPr lang="en-US" b="1" dirty="0" smtClean="0"/>
              <a:t>Tweak the Environment</a:t>
            </a:r>
            <a:r>
              <a:rPr lang="en-US" dirty="0" smtClean="0"/>
              <a:t/>
            </a:r>
            <a:br>
              <a:rPr lang="en-US" dirty="0" smtClean="0"/>
            </a:br>
            <a:r>
              <a:rPr lang="en-US" dirty="0" smtClean="0"/>
              <a:t>When the situation changes, the behavior changes.</a:t>
            </a:r>
            <a:br>
              <a:rPr lang="en-US" dirty="0" smtClean="0"/>
            </a:br>
            <a:endParaRPr lang="en-US" dirty="0" smtClean="0"/>
          </a:p>
          <a:p>
            <a:pPr marL="685800" indent="-685800">
              <a:buFont typeface="Arial" panose="020B0604020202020204" pitchFamily="34" charset="0"/>
              <a:buChar char="•"/>
            </a:pPr>
            <a:r>
              <a:rPr lang="en-US" b="1" dirty="0" smtClean="0"/>
              <a:t>Build Habits</a:t>
            </a:r>
            <a:r>
              <a:rPr lang="en-US" dirty="0" smtClean="0"/>
              <a:t/>
            </a:r>
            <a:br>
              <a:rPr lang="en-US" dirty="0" smtClean="0"/>
            </a:br>
            <a:r>
              <a:rPr lang="en-US" dirty="0" smtClean="0"/>
              <a:t>Look for ways to encourage habits.</a:t>
            </a:r>
            <a:br>
              <a:rPr lang="en-US" dirty="0" smtClean="0"/>
            </a:br>
            <a:endParaRPr lang="en-US" dirty="0" smtClean="0"/>
          </a:p>
          <a:p>
            <a:pPr marL="685800" indent="-685800">
              <a:buFont typeface="Arial" panose="020B0604020202020204" pitchFamily="34" charset="0"/>
              <a:buChar char="•"/>
            </a:pPr>
            <a:r>
              <a:rPr lang="en-US" b="1" dirty="0" smtClean="0"/>
              <a:t>Rally the Herd</a:t>
            </a:r>
            <a:r>
              <a:rPr lang="en-US" dirty="0" smtClean="0"/>
              <a:t/>
            </a:r>
            <a:br>
              <a:rPr lang="en-US" dirty="0" smtClean="0"/>
            </a:br>
            <a:r>
              <a:rPr lang="en-US" dirty="0" smtClean="0"/>
              <a:t>Behavior is contagious. Help it spread.</a:t>
            </a:r>
            <a:endParaRPr lang="en-US" dirty="0"/>
          </a:p>
        </p:txBody>
      </p:sp>
      <p:sp>
        <p:nvSpPr>
          <p:cNvPr id="4" name="TextBox 3"/>
          <p:cNvSpPr txBox="1"/>
          <p:nvPr/>
        </p:nvSpPr>
        <p:spPr>
          <a:xfrm>
            <a:off x="4842130" y="9178599"/>
            <a:ext cx="2915863"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1200">
                <a:solidFill>
                  <a:srgbClr val="1A88CB"/>
                </a:solidFill>
                <a:latin typeface="Effra" panose="020B0506080202020204" pitchFamily="34" charset="0"/>
                <a:hlinkClick r:id="rId2"/>
              </a:rPr>
              <a:t>http://heathbrothers.com/books/switch</a:t>
            </a:r>
            <a:r>
              <a:rPr lang="en-US" sz="1200" smtClean="0">
                <a:solidFill>
                  <a:srgbClr val="1A88CB"/>
                </a:solidFill>
                <a:latin typeface="Effra" panose="020B0506080202020204" pitchFamily="34" charset="0"/>
                <a:hlinkClick r:id="rId2"/>
              </a:rPr>
              <a:t>/</a:t>
            </a:r>
            <a:r>
              <a:rPr lang="en-US" sz="1200" smtClean="0">
                <a:solidFill>
                  <a:srgbClr val="1A88CB"/>
                </a:solidFill>
                <a:latin typeface="Effra" panose="020B0506080202020204" pitchFamily="34" charset="0"/>
              </a:rPr>
              <a:t> </a:t>
            </a:r>
            <a:endParaRPr kumimoji="0" lang="en-US" sz="1200" b="0" i="0" u="none" strike="noStrike" cap="none" spc="0" normalizeH="0" baseline="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00145408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8213" y="3086944"/>
            <a:ext cx="12035335" cy="380553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68927" tIns="268927" rIns="268927" bIns="268927" numCol="1" rtlCol="0" anchor="t" anchorCtr="0" compatLnSpc="1">
            <a:prstTxWarp prst="textNoShape">
              <a:avLst/>
            </a:prstTxWarp>
            <a:spAutoFit/>
          </a:bodyPr>
          <a:lstStyle/>
          <a:p>
            <a:pPr marL="56024">
              <a:defRPr/>
            </a:pPr>
            <a:r>
              <a:rPr lang="en-US" sz="2800" b="1" kern="0" dirty="0">
                <a:solidFill>
                  <a:srgbClr val="1A88CB"/>
                </a:solidFill>
                <a:latin typeface="Effra" panose="020B0506080202020204" pitchFamily="34" charset="0"/>
              </a:rPr>
              <a:t>Cloud computing </a:t>
            </a:r>
            <a:r>
              <a:rPr lang="en-US" sz="2400" kern="0" dirty="0">
                <a:solidFill>
                  <a:srgbClr val="1A88CB"/>
                </a:solidFill>
                <a:latin typeface="Effra" panose="020B0506080202020204" pitchFamily="34" charset="0"/>
              </a:rPr>
              <a:t>is a model for enabling convenient, </a:t>
            </a:r>
            <a:r>
              <a:rPr lang="en-US" sz="2800" b="1" kern="0" dirty="0">
                <a:solidFill>
                  <a:srgbClr val="1A88CB"/>
                </a:solidFill>
                <a:latin typeface="Effra" panose="020B0506080202020204" pitchFamily="34" charset="0"/>
              </a:rPr>
              <a:t>on-demand</a:t>
            </a:r>
            <a:r>
              <a:rPr lang="en-US" sz="2400" kern="0" dirty="0">
                <a:solidFill>
                  <a:srgbClr val="1A88CB"/>
                </a:solidFill>
                <a:latin typeface="Effra" panose="020B0506080202020204" pitchFamily="34" charset="0"/>
              </a:rPr>
              <a:t> network access to a </a:t>
            </a:r>
            <a:r>
              <a:rPr lang="en-US" sz="2800" b="1" kern="0" dirty="0">
                <a:solidFill>
                  <a:srgbClr val="1A88CB"/>
                </a:solidFill>
                <a:latin typeface="Effra" panose="020B0506080202020204" pitchFamily="34" charset="0"/>
              </a:rPr>
              <a:t>shared pool</a:t>
            </a:r>
            <a:r>
              <a:rPr lang="en-US" sz="2400" b="1" kern="0" dirty="0">
                <a:solidFill>
                  <a:srgbClr val="1A88CB"/>
                </a:solidFill>
                <a:latin typeface="Effra" panose="020B0506080202020204" pitchFamily="34" charset="0"/>
              </a:rPr>
              <a:t> </a:t>
            </a:r>
            <a:r>
              <a:rPr lang="en-US" sz="2400" kern="0" dirty="0">
                <a:solidFill>
                  <a:srgbClr val="1A88CB"/>
                </a:solidFill>
                <a:latin typeface="Effra" panose="020B0506080202020204" pitchFamily="34" charset="0"/>
              </a:rPr>
              <a:t>of configurable computing resources (such as networks, servers, storage, applications, and services) that can be </a:t>
            </a:r>
            <a:r>
              <a:rPr lang="en-US" sz="2800" b="1" kern="0" dirty="0">
                <a:solidFill>
                  <a:srgbClr val="1A88CB"/>
                </a:solidFill>
                <a:latin typeface="Effra" panose="020B0506080202020204" pitchFamily="34" charset="0"/>
              </a:rPr>
              <a:t>rapidly provisioned</a:t>
            </a:r>
            <a:r>
              <a:rPr lang="en-US" sz="2800" kern="0" dirty="0">
                <a:solidFill>
                  <a:srgbClr val="1A88CB"/>
                </a:solidFill>
                <a:latin typeface="Effra" panose="020B0506080202020204" pitchFamily="34" charset="0"/>
              </a:rPr>
              <a:t> </a:t>
            </a:r>
            <a:r>
              <a:rPr lang="en-US" sz="2400" kern="0" dirty="0">
                <a:solidFill>
                  <a:srgbClr val="1A88CB"/>
                </a:solidFill>
                <a:latin typeface="Effra" panose="020B0506080202020204" pitchFamily="34" charset="0"/>
              </a:rPr>
              <a:t>and released with </a:t>
            </a:r>
            <a:r>
              <a:rPr lang="en-US" sz="2800" b="1" kern="0" dirty="0">
                <a:solidFill>
                  <a:srgbClr val="1A88CB"/>
                </a:solidFill>
                <a:latin typeface="Effra" panose="020B0506080202020204" pitchFamily="34" charset="0"/>
              </a:rPr>
              <a:t>minimal management effort</a:t>
            </a:r>
            <a:r>
              <a:rPr lang="en-US" sz="2800" kern="0" dirty="0">
                <a:solidFill>
                  <a:srgbClr val="1A88CB"/>
                </a:solidFill>
                <a:latin typeface="Effra" panose="020B0506080202020204" pitchFamily="34" charset="0"/>
              </a:rPr>
              <a:t> </a:t>
            </a:r>
            <a:r>
              <a:rPr lang="en-US" sz="2400" kern="0" dirty="0">
                <a:solidFill>
                  <a:srgbClr val="1A88CB"/>
                </a:solidFill>
                <a:latin typeface="Effra" panose="020B0506080202020204" pitchFamily="34" charset="0"/>
              </a:rPr>
              <a:t>or service provider interaction. This cloud model promotes availability and is composed of </a:t>
            </a:r>
            <a:r>
              <a:rPr lang="en-US" sz="2800" b="1" kern="0" dirty="0">
                <a:solidFill>
                  <a:srgbClr val="1A88CB"/>
                </a:solidFill>
                <a:latin typeface="Effra" panose="020B0506080202020204" pitchFamily="34" charset="0"/>
              </a:rPr>
              <a:t>five essential characteristics</a:t>
            </a:r>
            <a:r>
              <a:rPr lang="en-US" sz="2400" kern="0" dirty="0">
                <a:solidFill>
                  <a:srgbClr val="1A88CB"/>
                </a:solidFill>
                <a:latin typeface="Effra" panose="020B0506080202020204" pitchFamily="34" charset="0"/>
              </a:rPr>
              <a:t>, three service models, and four deployment models.</a:t>
            </a:r>
          </a:p>
          <a:p>
            <a:pPr marL="56024">
              <a:defRPr/>
            </a:pPr>
            <a:endParaRPr lang="en-US" sz="2400" kern="0" dirty="0">
              <a:solidFill>
                <a:srgbClr val="1A88CB"/>
              </a:solidFill>
              <a:latin typeface="Effra" panose="020B0506080202020204" pitchFamily="34" charset="0"/>
            </a:endParaRPr>
          </a:p>
          <a:p>
            <a:pPr algn="r">
              <a:defRPr/>
            </a:pPr>
            <a:r>
              <a:rPr lang="en-US" sz="2400" kern="0" dirty="0">
                <a:solidFill>
                  <a:srgbClr val="1A88CB"/>
                </a:solidFill>
                <a:latin typeface="Effra" panose="020B0506080202020204" pitchFamily="34" charset="0"/>
              </a:rPr>
              <a:t>—National Institute of Standards and Technology</a:t>
            </a:r>
          </a:p>
        </p:txBody>
      </p:sp>
    </p:spTree>
    <p:extLst>
      <p:ext uri="{BB962C8B-B14F-4D97-AF65-F5344CB8AC3E}">
        <p14:creationId xmlns:p14="http://schemas.microsoft.com/office/powerpoint/2010/main" val="3710992299"/>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7200" dirty="0" smtClean="0"/>
              <a:t>Key Takeaways</a:t>
            </a:r>
            <a:endParaRPr lang="en-US" sz="7200" dirty="0"/>
          </a:p>
        </p:txBody>
      </p:sp>
      <p:sp>
        <p:nvSpPr>
          <p:cNvPr id="8" name="Content Placeholder 2"/>
          <p:cNvSpPr txBox="1">
            <a:spLocks/>
          </p:cNvSpPr>
          <p:nvPr/>
        </p:nvSpPr>
        <p:spPr>
          <a:xfrm>
            <a:off x="643890" y="1825625"/>
            <a:ext cx="11437620" cy="43513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584200">
              <a:lnSpc>
                <a:spcPct val="90000"/>
              </a:lnSpc>
              <a:defRPr sz="5000">
                <a:solidFill>
                  <a:srgbClr val="1A88CB"/>
                </a:solidFill>
                <a:latin typeface="Effra"/>
                <a:ea typeface="Effra"/>
                <a:cs typeface="Effra"/>
                <a:sym typeface="Effra"/>
              </a:defRPr>
            </a:lvl1pPr>
            <a:lvl2pPr indent="228600" defTabSz="584200">
              <a:lnSpc>
                <a:spcPct val="90000"/>
              </a:lnSpc>
              <a:defRPr sz="5000">
                <a:solidFill>
                  <a:srgbClr val="1A88CB"/>
                </a:solidFill>
                <a:latin typeface="Effra"/>
                <a:ea typeface="Effra"/>
                <a:cs typeface="Effra"/>
                <a:sym typeface="Effra"/>
              </a:defRPr>
            </a:lvl2pPr>
            <a:lvl3pPr indent="457200" defTabSz="584200">
              <a:lnSpc>
                <a:spcPct val="90000"/>
              </a:lnSpc>
              <a:defRPr sz="5000">
                <a:solidFill>
                  <a:srgbClr val="1A88CB"/>
                </a:solidFill>
                <a:latin typeface="Effra"/>
                <a:ea typeface="Effra"/>
                <a:cs typeface="Effra"/>
                <a:sym typeface="Effra"/>
              </a:defRPr>
            </a:lvl3pPr>
            <a:lvl4pPr indent="685800" defTabSz="584200">
              <a:lnSpc>
                <a:spcPct val="90000"/>
              </a:lnSpc>
              <a:defRPr sz="5000">
                <a:solidFill>
                  <a:srgbClr val="1A88CB"/>
                </a:solidFill>
                <a:latin typeface="Effra"/>
                <a:ea typeface="Effra"/>
                <a:cs typeface="Effra"/>
                <a:sym typeface="Effra"/>
              </a:defRPr>
            </a:lvl4pPr>
            <a:lvl5pPr indent="914400" defTabSz="584200">
              <a:lnSpc>
                <a:spcPct val="90000"/>
              </a:lnSpc>
              <a:defRPr sz="5000">
                <a:solidFill>
                  <a:srgbClr val="1A88CB"/>
                </a:solidFill>
                <a:latin typeface="Effra"/>
                <a:ea typeface="Effra"/>
                <a:cs typeface="Effra"/>
                <a:sym typeface="Effra"/>
              </a:defRPr>
            </a:lvl5pPr>
            <a:lvl6pPr indent="1143000" defTabSz="584200">
              <a:lnSpc>
                <a:spcPct val="90000"/>
              </a:lnSpc>
              <a:defRPr sz="5000">
                <a:solidFill>
                  <a:srgbClr val="1A88CB"/>
                </a:solidFill>
                <a:latin typeface="Effra"/>
                <a:ea typeface="Effra"/>
                <a:cs typeface="Effra"/>
                <a:sym typeface="Effra"/>
              </a:defRPr>
            </a:lvl6pPr>
            <a:lvl7pPr indent="1371600" defTabSz="584200">
              <a:lnSpc>
                <a:spcPct val="90000"/>
              </a:lnSpc>
              <a:defRPr sz="5000">
                <a:solidFill>
                  <a:srgbClr val="1A88CB"/>
                </a:solidFill>
                <a:latin typeface="Effra"/>
                <a:ea typeface="Effra"/>
                <a:cs typeface="Effra"/>
                <a:sym typeface="Effra"/>
              </a:defRPr>
            </a:lvl7pPr>
            <a:lvl8pPr indent="1600200" defTabSz="584200">
              <a:lnSpc>
                <a:spcPct val="90000"/>
              </a:lnSpc>
              <a:defRPr sz="5000">
                <a:solidFill>
                  <a:srgbClr val="1A88CB"/>
                </a:solidFill>
                <a:latin typeface="Effra"/>
                <a:ea typeface="Effra"/>
                <a:cs typeface="Effra"/>
                <a:sym typeface="Effra"/>
              </a:defRPr>
            </a:lvl8pPr>
            <a:lvl9pPr indent="1828800" defTabSz="584200">
              <a:lnSpc>
                <a:spcPct val="90000"/>
              </a:lnSpc>
              <a:defRPr sz="5000">
                <a:solidFill>
                  <a:srgbClr val="1A88CB"/>
                </a:solidFill>
                <a:latin typeface="Effra"/>
                <a:ea typeface="Effra"/>
                <a:cs typeface="Effra"/>
                <a:sym typeface="Effra"/>
              </a:defRPr>
            </a:lvl9pPr>
          </a:lstStyle>
          <a:p>
            <a:pPr marL="685800" indent="-685800" algn="l">
              <a:lnSpc>
                <a:spcPct val="100000"/>
              </a:lnSpc>
              <a:buFont typeface="Arial" panose="020B0604020202020204" pitchFamily="34" charset="0"/>
              <a:buChar char="•"/>
            </a:pPr>
            <a:r>
              <a:rPr lang="en-US" sz="4400" dirty="0" smtClean="0"/>
              <a:t>The Low Cost and High Reliability of the cloud can help your enterprise </a:t>
            </a:r>
            <a:r>
              <a:rPr lang="en-US" sz="4400" b="1" dirty="0" smtClean="0"/>
              <a:t>reduce costs</a:t>
            </a:r>
            <a:r>
              <a:rPr lang="en-US" sz="4400" dirty="0" smtClean="0"/>
              <a:t>.</a:t>
            </a:r>
          </a:p>
          <a:p>
            <a:pPr marL="685800" indent="-685800" algn="l">
              <a:lnSpc>
                <a:spcPct val="100000"/>
              </a:lnSpc>
              <a:buFont typeface="Arial" panose="020B0604020202020204" pitchFamily="34" charset="0"/>
              <a:buChar char="•"/>
            </a:pPr>
            <a:r>
              <a:rPr lang="en-US" sz="4400" dirty="0" smtClean="0"/>
              <a:t>The flexibility of cloud resources empowers you to </a:t>
            </a:r>
            <a:r>
              <a:rPr lang="en-US" sz="4400" b="1" dirty="0" smtClean="0"/>
              <a:t>focus on innovation</a:t>
            </a:r>
            <a:r>
              <a:rPr lang="en-US" sz="4400" dirty="0" smtClean="0"/>
              <a:t>, not on infrastructure.</a:t>
            </a:r>
          </a:p>
          <a:p>
            <a:pPr marL="685800" indent="-685800" algn="l">
              <a:lnSpc>
                <a:spcPct val="100000"/>
              </a:lnSpc>
              <a:buFont typeface="Arial" panose="020B0604020202020204" pitchFamily="34" charset="0"/>
              <a:buChar char="•"/>
            </a:pPr>
            <a:r>
              <a:rPr lang="en-US" sz="4400" dirty="0" smtClean="0"/>
              <a:t>The cloud empowers you to take calculated risks and mitigate costs, providing </a:t>
            </a:r>
            <a:r>
              <a:rPr lang="en-US" sz="4400" b="1" dirty="0" smtClean="0"/>
              <a:t>more opportunities to add revenue</a:t>
            </a:r>
            <a:r>
              <a:rPr lang="en-US" sz="4400" dirty="0" smtClean="0"/>
              <a:t>.</a:t>
            </a:r>
          </a:p>
          <a:p>
            <a:pPr marL="685800" indent="-685800" algn="l">
              <a:lnSpc>
                <a:spcPct val="100000"/>
              </a:lnSpc>
              <a:buFont typeface="Arial" panose="020B0604020202020204" pitchFamily="34" charset="0"/>
              <a:buChar char="•"/>
            </a:pPr>
            <a:r>
              <a:rPr lang="en-US" sz="4400" dirty="0" smtClean="0"/>
              <a:t>There is something in the cloud for everyone</a:t>
            </a:r>
            <a:endParaRPr lang="en-US" sz="4400" dirty="0"/>
          </a:p>
        </p:txBody>
      </p:sp>
    </p:spTree>
    <p:extLst>
      <p:ext uri="{BB962C8B-B14F-4D97-AF65-F5344CB8AC3E}">
        <p14:creationId xmlns:p14="http://schemas.microsoft.com/office/powerpoint/2010/main" val="1594851621"/>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Challenge</a:t>
            </a:r>
            <a:endParaRPr lang="en-US" dirty="0"/>
          </a:p>
        </p:txBody>
      </p:sp>
    </p:spTree>
    <p:extLst>
      <p:ext uri="{BB962C8B-B14F-4D97-AF65-F5344CB8AC3E}">
        <p14:creationId xmlns:p14="http://schemas.microsoft.com/office/powerpoint/2010/main" val="210790956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pPr lvl="0">
              <a:defRPr sz="1800" cap="none">
                <a:solidFill>
                  <a:srgbClr val="000000"/>
                </a:solidFill>
              </a:defRPr>
            </a:pPr>
            <a:r>
              <a:rPr sz="12000" cap="all" dirty="0">
                <a:solidFill>
                  <a:srgbClr val="162953"/>
                </a:solidFill>
              </a:rPr>
              <a:t>thank </a:t>
            </a:r>
            <a:r>
              <a:rPr sz="12000" cap="all" dirty="0" smtClean="0">
                <a:solidFill>
                  <a:srgbClr val="162953"/>
                </a:solidFill>
              </a:rPr>
              <a:t>you</a:t>
            </a:r>
            <a:endParaRPr sz="12000" cap="all" dirty="0">
              <a:solidFill>
                <a:srgbClr val="162953"/>
              </a:solidFill>
            </a:endParaRPr>
          </a:p>
        </p:txBody>
      </p:sp>
      <p:sp>
        <p:nvSpPr>
          <p:cNvPr id="207" name="Shape 207"/>
          <p:cNvSpPr/>
          <p:nvPr/>
        </p:nvSpPr>
        <p:spPr>
          <a:xfrm>
            <a:off x="1016000" y="5054600"/>
            <a:ext cx="10824635" cy="15051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l">
              <a:lnSpc>
                <a:spcPct val="90000"/>
              </a:lnSpc>
              <a:defRPr sz="5000" cap="all">
                <a:solidFill>
                  <a:srgbClr val="1A88CB"/>
                </a:solidFill>
                <a:latin typeface="+mn-lt"/>
                <a:ea typeface="+mn-ea"/>
                <a:cs typeface="+mn-cs"/>
                <a:sym typeface="Effra Bold"/>
              </a:defRPr>
            </a:lvl1pPr>
          </a:lstStyle>
          <a:p>
            <a:pPr lvl="0">
              <a:defRPr sz="1800" cap="none">
                <a:solidFill>
                  <a:srgbClr val="000000"/>
                </a:solidFill>
              </a:defRPr>
            </a:pPr>
            <a:r>
              <a:rPr sz="5000" cap="all">
                <a:solidFill>
                  <a:srgbClr val="1A88CB"/>
                </a:solidFill>
              </a:rPr>
              <a:t>for your time.</a:t>
            </a:r>
          </a:p>
        </p:txBody>
      </p:sp>
      <p:sp>
        <p:nvSpPr>
          <p:cNvPr id="4" name="Rectangle 3"/>
          <p:cNvSpPr/>
          <p:nvPr/>
        </p:nvSpPr>
        <p:spPr>
          <a:xfrm>
            <a:off x="1065938" y="7971143"/>
            <a:ext cx="7582115" cy="1384995"/>
          </a:xfrm>
          <a:prstGeom prst="rect">
            <a:avLst/>
          </a:prstGeom>
        </p:spPr>
        <p:txBody>
          <a:bodyPr wrap="square">
            <a:spAutoFit/>
          </a:bodyPr>
          <a:lstStyle/>
          <a:p>
            <a:pPr algn="l"/>
            <a:endParaRPr lang="en-US" sz="2800" dirty="0">
              <a:latin typeface="Effra" panose="020B0506080202020204" pitchFamily="34" charset="0"/>
              <a:hlinkClick r:id="rId2"/>
            </a:endParaRPr>
          </a:p>
          <a:p>
            <a:pPr algn="l"/>
            <a:r>
              <a:rPr lang="en-US" sz="2800" dirty="0">
                <a:latin typeface="Effra" panose="020B0506080202020204" pitchFamily="34" charset="0"/>
                <a:hlinkClick r:id="rId2"/>
              </a:rPr>
              <a:t>https://twitter.com/AmayaHuman</a:t>
            </a:r>
            <a:r>
              <a:rPr lang="en-US" sz="2800" dirty="0">
                <a:latin typeface="Effra" panose="020B0506080202020204" pitchFamily="34" charset="0"/>
              </a:rPr>
              <a:t> </a:t>
            </a:r>
          </a:p>
          <a:p>
            <a:pPr algn="l"/>
            <a:r>
              <a:rPr lang="en-US" sz="2800" dirty="0">
                <a:latin typeface="Effra" panose="020B0506080202020204" pitchFamily="34" charset="0"/>
                <a:hlinkClick r:id="rId3"/>
              </a:rPr>
              <a:t>https://www.linkedin.com/in/davidamaya</a:t>
            </a:r>
            <a:r>
              <a:rPr lang="en-US" sz="2800" dirty="0">
                <a:latin typeface="Effra" panose="020B0506080202020204" pitchFamily="34" charset="0"/>
              </a:rP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1000"/>
                                  </p:stCondLst>
                                  <p:iterate>
                                    <p:tmAbs val="0"/>
                                  </p:iterate>
                                  <p:childTnLst>
                                    <p:set>
                                      <p:cBhvr>
                                        <p:cTn id="6" fill="hold"/>
                                        <p:tgtEl>
                                          <p:spTgt spid="207"/>
                                        </p:tgtEl>
                                        <p:attrNameLst>
                                          <p:attrName>style.visibility</p:attrName>
                                        </p:attrNameLst>
                                      </p:cBhvr>
                                      <p:to>
                                        <p:strVal val="visible"/>
                                      </p:to>
                                    </p:set>
                                    <p:animEffect transition="in" filter="dissolve">
                                      <p:cBhvr>
                                        <p:cTn id="7" dur="1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1165" y="2426838"/>
            <a:ext cx="9123046" cy="5632311"/>
          </a:xfrm>
          <a:prstGeom prst="rect">
            <a:avLst/>
          </a:prstGeom>
        </p:spPr>
        <p:txBody>
          <a:bodyPr wrap="square">
            <a:spAutoFit/>
          </a:bodyPr>
          <a:lstStyle/>
          <a:p>
            <a:pPr marL="571500" lvl="1" indent="-571500" algn="l">
              <a:lnSpc>
                <a:spcPct val="150000"/>
              </a:lnSpc>
              <a:buFont typeface="Arial" panose="020B0604020202020204" pitchFamily="34" charset="0"/>
              <a:buChar char="•"/>
            </a:pPr>
            <a:r>
              <a:rPr lang="en-US" sz="4800" dirty="0" smtClean="0">
                <a:solidFill>
                  <a:srgbClr val="1A88CB"/>
                </a:solidFill>
                <a:latin typeface="+mj-lt"/>
              </a:rPr>
              <a:t>On-Demand Self Service</a:t>
            </a:r>
          </a:p>
          <a:p>
            <a:pPr marL="571500" lvl="1" indent="-571500" algn="l">
              <a:lnSpc>
                <a:spcPct val="150000"/>
              </a:lnSpc>
              <a:buFont typeface="Arial" panose="020B0604020202020204" pitchFamily="34" charset="0"/>
              <a:buChar char="•"/>
            </a:pPr>
            <a:r>
              <a:rPr lang="en-US" sz="4800" dirty="0" smtClean="0">
                <a:solidFill>
                  <a:srgbClr val="1A88CB"/>
                </a:solidFill>
                <a:latin typeface="+mj-lt"/>
              </a:rPr>
              <a:t>Broad Network Access</a:t>
            </a:r>
          </a:p>
          <a:p>
            <a:pPr marL="571500" lvl="1" indent="-571500" algn="l">
              <a:lnSpc>
                <a:spcPct val="150000"/>
              </a:lnSpc>
              <a:buFont typeface="Arial" panose="020B0604020202020204" pitchFamily="34" charset="0"/>
              <a:buChar char="•"/>
            </a:pPr>
            <a:r>
              <a:rPr lang="en-US" sz="4800" dirty="0" smtClean="0">
                <a:solidFill>
                  <a:srgbClr val="1A88CB"/>
                </a:solidFill>
                <a:latin typeface="+mj-lt"/>
              </a:rPr>
              <a:t>Resource Pooling</a:t>
            </a:r>
          </a:p>
          <a:p>
            <a:pPr marL="571500" lvl="1" indent="-571500" algn="l">
              <a:lnSpc>
                <a:spcPct val="150000"/>
              </a:lnSpc>
              <a:buFont typeface="Arial" panose="020B0604020202020204" pitchFamily="34" charset="0"/>
              <a:buChar char="•"/>
            </a:pPr>
            <a:r>
              <a:rPr lang="en-US" sz="4800" dirty="0" smtClean="0">
                <a:solidFill>
                  <a:srgbClr val="1A88CB"/>
                </a:solidFill>
                <a:latin typeface="+mj-lt"/>
              </a:rPr>
              <a:t>Rapid Elasticity</a:t>
            </a:r>
          </a:p>
          <a:p>
            <a:pPr marL="571500" lvl="1" indent="-571500" algn="l">
              <a:lnSpc>
                <a:spcPct val="150000"/>
              </a:lnSpc>
              <a:buFont typeface="Arial" panose="020B0604020202020204" pitchFamily="34" charset="0"/>
              <a:buChar char="•"/>
            </a:pPr>
            <a:r>
              <a:rPr lang="en-US" sz="4800" dirty="0" smtClean="0">
                <a:solidFill>
                  <a:srgbClr val="1A88CB"/>
                </a:solidFill>
                <a:latin typeface="+mj-lt"/>
              </a:rPr>
              <a:t>Measured Service</a:t>
            </a:r>
            <a:endParaRPr lang="en-US" sz="4800" dirty="0">
              <a:solidFill>
                <a:srgbClr val="1A88CB"/>
              </a:solidFill>
              <a:latin typeface="+mj-lt"/>
            </a:endParaRPr>
          </a:p>
        </p:txBody>
      </p:sp>
      <p:sp>
        <p:nvSpPr>
          <p:cNvPr id="5" name="Title 1"/>
          <p:cNvSpPr>
            <a:spLocks noGrp="1"/>
          </p:cNvSpPr>
          <p:nvPr>
            <p:ph type="title"/>
          </p:nvPr>
        </p:nvSpPr>
        <p:spPr>
          <a:xfrm>
            <a:off x="838200" y="365125"/>
            <a:ext cx="10515600" cy="1325563"/>
          </a:xfrm>
        </p:spPr>
        <p:txBody>
          <a:bodyPr anchor="t">
            <a:normAutofit fontScale="90000"/>
          </a:bodyPr>
          <a:lstStyle/>
          <a:p>
            <a:pPr>
              <a:lnSpc>
                <a:spcPts val="5400"/>
              </a:lnSpc>
            </a:pPr>
            <a:r>
              <a:rPr lang="en-US" sz="5400" dirty="0" smtClean="0"/>
              <a:t>Characteristics of </a:t>
            </a:r>
            <a:br>
              <a:rPr lang="en-US" sz="5400" dirty="0" smtClean="0"/>
            </a:br>
            <a:r>
              <a:rPr lang="en-US" sz="5400" dirty="0" smtClean="0"/>
              <a:t>Cloud Computing</a:t>
            </a:r>
            <a:endParaRPr lang="en-US" sz="5400" dirty="0"/>
          </a:p>
        </p:txBody>
      </p:sp>
      <p:sp>
        <p:nvSpPr>
          <p:cNvPr id="6" name="Rectangle 5"/>
          <p:cNvSpPr/>
          <p:nvPr/>
        </p:nvSpPr>
        <p:spPr>
          <a:xfrm>
            <a:off x="1034622" y="8929202"/>
            <a:ext cx="7171399" cy="184666"/>
          </a:xfrm>
          <a:prstGeom prst="rect">
            <a:avLst/>
          </a:prstGeom>
        </p:spPr>
        <p:txBody>
          <a:bodyPr wrap="square" lIns="0" tIns="0" rIns="0" bIns="0">
            <a:spAutoFit/>
          </a:bodyPr>
          <a:lstStyle/>
          <a:p>
            <a:pPr algn="l"/>
            <a:r>
              <a:rPr lang="en-US" sz="1200" u="sng" dirty="0">
                <a:hlinkClick r:id="rId2"/>
              </a:rPr>
              <a:t>Source: http://csrc.nist.gov/publications/nistpubs/800-145/SP800-145.pdf</a:t>
            </a:r>
            <a:endParaRPr lang="en-US" sz="1200" u="sng" dirty="0"/>
          </a:p>
        </p:txBody>
      </p:sp>
    </p:spTree>
    <p:extLst>
      <p:ext uri="{BB962C8B-B14F-4D97-AF65-F5344CB8AC3E}">
        <p14:creationId xmlns:p14="http://schemas.microsoft.com/office/powerpoint/2010/main" val="392407182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of </a:t>
            </a:r>
            <a:br>
              <a:rPr lang="en-US" dirty="0" smtClean="0"/>
            </a:br>
            <a:r>
              <a:rPr lang="en-US" dirty="0" smtClean="0"/>
              <a:t>cloud flavors</a:t>
            </a:r>
            <a:endParaRPr lang="en-US" dirty="0"/>
          </a:p>
        </p:txBody>
      </p:sp>
      <p:sp>
        <p:nvSpPr>
          <p:cNvPr id="3" name="Text Placeholder 2"/>
          <p:cNvSpPr>
            <a:spLocks noGrp="1"/>
          </p:cNvSpPr>
          <p:nvPr>
            <p:ph type="body" idx="1"/>
          </p:nvPr>
        </p:nvSpPr>
        <p:spPr/>
        <p:txBody>
          <a:bodyPr/>
          <a:lstStyle/>
          <a:p>
            <a:r>
              <a:rPr lang="en-US" sz="4400" dirty="0" smtClean="0"/>
              <a:t>Service Delivery Models</a:t>
            </a:r>
            <a:endParaRPr lang="en-US" sz="4400" dirty="0"/>
          </a:p>
        </p:txBody>
      </p:sp>
    </p:spTree>
    <p:extLst>
      <p:ext uri="{BB962C8B-B14F-4D97-AF65-F5344CB8AC3E}">
        <p14:creationId xmlns:p14="http://schemas.microsoft.com/office/powerpoint/2010/main" val="329441474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0878" y="1396264"/>
            <a:ext cx="6717987" cy="7513438"/>
            <a:chOff x="3549135" y="1443975"/>
            <a:chExt cx="6717987" cy="7513438"/>
          </a:xfrm>
        </p:grpSpPr>
        <p:grpSp>
          <p:nvGrpSpPr>
            <p:cNvPr id="5" name="Group 4"/>
            <p:cNvGrpSpPr/>
            <p:nvPr/>
          </p:nvGrpSpPr>
          <p:grpSpPr>
            <a:xfrm>
              <a:off x="3549135" y="1443975"/>
              <a:ext cx="6717987" cy="7513438"/>
              <a:chOff x="3549135" y="1443975"/>
              <a:chExt cx="6717987" cy="7513438"/>
            </a:xfrm>
          </p:grpSpPr>
          <p:pic>
            <p:nvPicPr>
              <p:cNvPr id="8" name="Picture 7"/>
              <p:cNvPicPr>
                <a:picLocks noChangeAspect="1"/>
              </p:cNvPicPr>
              <p:nvPr/>
            </p:nvPicPr>
            <p:blipFill>
              <a:blip r:embed="rId2"/>
              <a:stretch>
                <a:fillRect/>
              </a:stretch>
            </p:blipFill>
            <p:spPr>
              <a:xfrm>
                <a:off x="3549135" y="1443975"/>
                <a:ext cx="6558178" cy="7366608"/>
              </a:xfrm>
              <a:prstGeom prst="rect">
                <a:avLst/>
              </a:prstGeom>
            </p:spPr>
          </p:pic>
          <p:sp>
            <p:nvSpPr>
              <p:cNvPr id="9" name="Rectangle 8"/>
              <p:cNvSpPr/>
              <p:nvPr/>
            </p:nvSpPr>
            <p:spPr>
              <a:xfrm>
                <a:off x="10018644" y="1443975"/>
                <a:ext cx="248478" cy="7513438"/>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6" name="TextBox 5"/>
            <p:cNvSpPr txBox="1"/>
            <p:nvPr/>
          </p:nvSpPr>
          <p:spPr>
            <a:xfrm>
              <a:off x="6964583" y="8299761"/>
              <a:ext cx="1146720" cy="595035"/>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Cloud </a:t>
              </a:r>
              <a:b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b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Provider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sp>
          <p:nvSpPr>
            <p:cNvPr id="7" name="TextBox 6"/>
            <p:cNvSpPr txBox="1"/>
            <p:nvPr/>
          </p:nvSpPr>
          <p:spPr>
            <a:xfrm>
              <a:off x="8728358" y="8425002"/>
              <a:ext cx="976229" cy="348813"/>
            </a:xfrm>
            <a:prstGeom prst="rect">
              <a:avLst/>
            </a:prstGeom>
            <a:solidFill>
              <a:schemeClr val="tx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rPr>
                <a:t>Customer</a:t>
              </a:r>
              <a:endParaRPr kumimoji="0" lang="en-US" sz="1600" b="0" i="0" u="none" strike="noStrike" cap="none" spc="0" normalizeH="0" baseline="0" dirty="0">
                <a:ln>
                  <a:noFill/>
                </a:ln>
                <a:solidFill>
                  <a:schemeClr val="bg1">
                    <a:lumMod val="65000"/>
                    <a:lumOff val="35000"/>
                  </a:schemeClr>
                </a:solidFill>
                <a:effectLst/>
                <a:uFillTx/>
                <a:latin typeface="Segoe UI" panose="020B0502040204020203" pitchFamily="34" charset="0"/>
                <a:cs typeface="Segoe UI" panose="020B0502040204020203" pitchFamily="34" charset="0"/>
                <a:sym typeface="Helvetica Light"/>
              </a:endParaRPr>
            </a:p>
          </p:txBody>
        </p:sp>
      </p:grpSp>
      <p:sp>
        <p:nvSpPr>
          <p:cNvPr id="10" name="TextBox 9"/>
          <p:cNvSpPr txBox="1"/>
          <p:nvPr/>
        </p:nvSpPr>
        <p:spPr>
          <a:xfrm>
            <a:off x="7118865" y="1967946"/>
            <a:ext cx="5464074" cy="56425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algn="l" rtl="0" latinLnBrk="1" hangingPunct="0"/>
            <a:r>
              <a:rPr lang="en-US" dirty="0" smtClean="0">
                <a:solidFill>
                  <a:srgbClr val="1A88CB"/>
                </a:solidFill>
              </a:rPr>
              <a:t>On-</a:t>
            </a:r>
            <a:r>
              <a:rPr lang="en-US" dirty="0" err="1" smtClean="0">
                <a:solidFill>
                  <a:srgbClr val="1A88CB"/>
                </a:solidFill>
              </a:rPr>
              <a:t>Prem</a:t>
            </a:r>
            <a:endParaRPr lang="en-US" dirty="0">
              <a:solidFill>
                <a:srgbClr val="1A88CB"/>
              </a:solidFill>
            </a:endParaRPr>
          </a:p>
          <a:p>
            <a:pPr algn="l" rtl="0" latinLnBrk="1" hangingPunct="0"/>
            <a:endParaRPr lang="en-US" dirty="0">
              <a:solidFill>
                <a:srgbClr val="1A88CB"/>
              </a:solidFill>
            </a:endParaRPr>
          </a:p>
          <a:p>
            <a:pPr algn="l" rtl="0" latinLnBrk="1" hangingPunct="0"/>
            <a:r>
              <a:rPr lang="en-US" dirty="0">
                <a:solidFill>
                  <a:srgbClr val="1A88CB"/>
                </a:solidFill>
              </a:rPr>
              <a:t>Infrastructure as a Service</a:t>
            </a:r>
            <a:br>
              <a:rPr lang="en-US" dirty="0">
                <a:solidFill>
                  <a:srgbClr val="1A88CB"/>
                </a:solidFill>
              </a:rPr>
            </a:br>
            <a:r>
              <a:rPr lang="en-US" dirty="0">
                <a:solidFill>
                  <a:srgbClr val="1A88CB"/>
                </a:solidFill>
              </a:rPr>
              <a:t>(IaaS)</a:t>
            </a:r>
          </a:p>
          <a:p>
            <a:pPr algn="l" rtl="0" latinLnBrk="1" hangingPunct="0"/>
            <a:endParaRPr lang="en-US" dirty="0">
              <a:solidFill>
                <a:srgbClr val="1A88CB"/>
              </a:solidFill>
            </a:endParaRPr>
          </a:p>
          <a:p>
            <a:pPr algn="l" rtl="0" latinLnBrk="1" hangingPunct="0"/>
            <a:r>
              <a:rPr lang="en-US" dirty="0">
                <a:solidFill>
                  <a:srgbClr val="1A88CB"/>
                </a:solidFill>
              </a:rPr>
              <a:t>Platform as a Service </a:t>
            </a:r>
            <a:br>
              <a:rPr lang="en-US" dirty="0">
                <a:solidFill>
                  <a:srgbClr val="1A88CB"/>
                </a:solidFill>
              </a:rPr>
            </a:br>
            <a:r>
              <a:rPr lang="en-US" dirty="0">
                <a:solidFill>
                  <a:srgbClr val="1A88CB"/>
                </a:solidFill>
              </a:rPr>
              <a:t>(PaaS)</a:t>
            </a:r>
          </a:p>
          <a:p>
            <a:pPr algn="l" rtl="0" latinLnBrk="1" hangingPunct="0"/>
            <a:endParaRPr lang="en-US" dirty="0" smtClean="0">
              <a:solidFill>
                <a:srgbClr val="1A88CB"/>
              </a:solidFill>
            </a:endParaRPr>
          </a:p>
          <a:p>
            <a:pPr algn="l" rtl="0" latinLnBrk="1" hangingPunct="0"/>
            <a:r>
              <a:rPr lang="en-US" dirty="0" smtClean="0">
                <a:solidFill>
                  <a:srgbClr val="1A88CB"/>
                </a:solidFill>
              </a:rPr>
              <a:t>Software </a:t>
            </a:r>
            <a:r>
              <a:rPr lang="en-US" dirty="0">
                <a:solidFill>
                  <a:srgbClr val="1A88CB"/>
                </a:solidFill>
              </a:rPr>
              <a:t>as a Service </a:t>
            </a:r>
            <a:br>
              <a:rPr lang="en-US" dirty="0">
                <a:solidFill>
                  <a:srgbClr val="1A88CB"/>
                </a:solidFill>
              </a:rPr>
            </a:br>
            <a:r>
              <a:rPr lang="en-US" dirty="0">
                <a:solidFill>
                  <a:srgbClr val="1A88CB"/>
                </a:solidFill>
              </a:rPr>
              <a:t>(SaaS</a:t>
            </a:r>
            <a:r>
              <a:rPr lang="en-US" dirty="0" smtClean="0">
                <a:solidFill>
                  <a:srgbClr val="1A88CB"/>
                </a:solidFill>
              </a:rPr>
              <a:t>)</a:t>
            </a:r>
            <a:endParaRPr lang="en-US" dirty="0">
              <a:solidFill>
                <a:srgbClr val="1A88CB"/>
              </a:solidFill>
            </a:endParaRPr>
          </a:p>
        </p:txBody>
      </p:sp>
      <p:sp>
        <p:nvSpPr>
          <p:cNvPr id="17" name="Title 1"/>
          <p:cNvSpPr>
            <a:spLocks noGrp="1"/>
          </p:cNvSpPr>
          <p:nvPr>
            <p:ph type="title"/>
          </p:nvPr>
        </p:nvSpPr>
        <p:spPr>
          <a:xfrm>
            <a:off x="351182" y="365125"/>
            <a:ext cx="11605591" cy="1325563"/>
          </a:xfrm>
        </p:spPr>
        <p:txBody>
          <a:bodyPr anchor="t">
            <a:noAutofit/>
          </a:bodyPr>
          <a:lstStyle/>
          <a:p>
            <a:pPr algn="l">
              <a:lnSpc>
                <a:spcPts val="6000"/>
              </a:lnSpc>
            </a:pPr>
            <a:r>
              <a:rPr lang="en-US" sz="5400" dirty="0" smtClean="0"/>
              <a:t>Service Delivery models</a:t>
            </a:r>
            <a:endParaRPr lang="en-US" sz="5400" dirty="0"/>
          </a:p>
        </p:txBody>
      </p:sp>
      <p:sp>
        <p:nvSpPr>
          <p:cNvPr id="2" name="TextBox 1"/>
          <p:cNvSpPr txBox="1"/>
          <p:nvPr/>
        </p:nvSpPr>
        <p:spPr>
          <a:xfrm>
            <a:off x="3384219" y="9039772"/>
            <a:ext cx="396582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1200" dirty="0">
                <a:solidFill>
                  <a:srgbClr val="1A88CB"/>
                </a:solidFill>
                <a:latin typeface="Effra" panose="020B0506080202020204" pitchFamily="34" charset="0"/>
              </a:rPr>
              <a:t>Source: Microsoft Cloud Security for Enterprise Architects</a:t>
            </a:r>
          </a:p>
          <a:p>
            <a:pPr algn="l" rtl="0" latinLnBrk="1" hangingPunct="0"/>
            <a:r>
              <a:rPr lang="en-US" sz="1200" dirty="0" smtClean="0">
                <a:solidFill>
                  <a:srgbClr val="1A88CB"/>
                </a:solidFill>
                <a:latin typeface="Effra" panose="020B0506080202020204" pitchFamily="34" charset="0"/>
                <a:hlinkClick r:id="rId3"/>
              </a:rPr>
              <a:t>http</a:t>
            </a:r>
            <a:r>
              <a:rPr lang="en-US" sz="1200" dirty="0">
                <a:solidFill>
                  <a:srgbClr val="1A88CB"/>
                </a:solidFill>
                <a:latin typeface="Effra" panose="020B0506080202020204" pitchFamily="34" charset="0"/>
                <a:hlinkClick r:id="rId3"/>
              </a:rPr>
              <a:t>://</a:t>
            </a:r>
            <a:r>
              <a:rPr lang="en-US" sz="1200" dirty="0" smtClean="0">
                <a:solidFill>
                  <a:srgbClr val="1A88CB"/>
                </a:solidFill>
                <a:latin typeface="Effra" panose="020B0506080202020204" pitchFamily="34" charset="0"/>
                <a:hlinkClick r:id="rId3"/>
              </a:rPr>
              <a:t>aka.ms/securecustomer</a:t>
            </a:r>
            <a:r>
              <a:rPr lang="en-US" sz="1200" dirty="0" smtClean="0">
                <a:solidFill>
                  <a:srgbClr val="1A88CB"/>
                </a:solidFill>
                <a:latin typeface="Effra" panose="020B0506080202020204" pitchFamily="34" charset="0"/>
              </a:rPr>
              <a:t> </a:t>
            </a:r>
            <a:endParaRPr kumimoji="0" lang="en-US" sz="1200" b="0" i="0" u="none" strike="noStrike" cap="none" spc="0" normalizeH="0" baseline="0" dirty="0">
              <a:ln>
                <a:noFill/>
              </a:ln>
              <a:solidFill>
                <a:srgbClr val="1A88CB"/>
              </a:solidFill>
              <a:effectLst/>
              <a:uFillTx/>
              <a:latin typeface="Effra" panose="020B0506080202020204" pitchFamily="34" charset="0"/>
              <a:sym typeface="Helvetica Light"/>
            </a:endParaRPr>
          </a:p>
        </p:txBody>
      </p:sp>
    </p:spTree>
    <p:extLst>
      <p:ext uri="{BB962C8B-B14F-4D97-AF65-F5344CB8AC3E}">
        <p14:creationId xmlns:p14="http://schemas.microsoft.com/office/powerpoint/2010/main" val="29426460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Effra Bold"/>
        <a:ea typeface="Effra Bold"/>
        <a:cs typeface="Effra Bold"/>
      </a:majorFont>
      <a:minorFont>
        <a:latin typeface="Effra Bold"/>
        <a:ea typeface="Effra Bold"/>
        <a:cs typeface="Effra Bol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Effra Bold"/>
        <a:ea typeface="Effra Bold"/>
        <a:cs typeface="Effra Bold"/>
      </a:majorFont>
      <a:minorFont>
        <a:latin typeface="Effra Bold"/>
        <a:ea typeface="Effra Bold"/>
        <a:cs typeface="Effra Bol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2292</TotalTime>
  <Words>1337</Words>
  <Application>Microsoft Office PowerPoint</Application>
  <PresentationFormat>Custom</PresentationFormat>
  <Paragraphs>302</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Alegreya Sans</vt:lpstr>
      <vt:lpstr>Arial</vt:lpstr>
      <vt:lpstr>Effra</vt:lpstr>
      <vt:lpstr>Effra Bold</vt:lpstr>
      <vt:lpstr>Effra Light</vt:lpstr>
      <vt:lpstr>Helvetica Light</vt:lpstr>
      <vt:lpstr>Helvetica Neue</vt:lpstr>
      <vt:lpstr>Segoe UI</vt:lpstr>
      <vt:lpstr>Black</vt:lpstr>
      <vt:lpstr>PowerPoint Presentation</vt:lpstr>
      <vt:lpstr>Getting Managers to ride the cloud</vt:lpstr>
      <vt:lpstr>PowerPoint Presentation</vt:lpstr>
      <vt:lpstr>Agenda</vt:lpstr>
      <vt:lpstr>What is the cloud?</vt:lpstr>
      <vt:lpstr>PowerPoint Presentation</vt:lpstr>
      <vt:lpstr>Characteristics of  Cloud Computing</vt:lpstr>
      <vt:lpstr>Variety of  cloud flavors</vt:lpstr>
      <vt:lpstr>Service Delivery models</vt:lpstr>
      <vt:lpstr>Not One Size fits all</vt:lpstr>
      <vt:lpstr>Audience Poll</vt:lpstr>
      <vt:lpstr>How to Change Things when Change is Hard</vt:lpstr>
      <vt:lpstr>How to Change Things when Change is Hard</vt:lpstr>
      <vt:lpstr>Clearing the path</vt:lpstr>
      <vt:lpstr>Security</vt:lpstr>
      <vt:lpstr>Security</vt:lpstr>
      <vt:lpstr>Security</vt:lpstr>
      <vt:lpstr>Security</vt:lpstr>
      <vt:lpstr>Compliance</vt:lpstr>
      <vt:lpstr>Clearing the Path  – Overcoming Obstacles</vt:lpstr>
      <vt:lpstr>Why Use the cloud?</vt:lpstr>
      <vt:lpstr>Why the Cloud?</vt:lpstr>
      <vt:lpstr>Lower costs</vt:lpstr>
      <vt:lpstr>Understand your TCO: Factors often Overlooked</vt:lpstr>
      <vt:lpstr>How much does it cost…</vt:lpstr>
      <vt:lpstr>According to eHow…</vt:lpstr>
      <vt:lpstr>If average is  850 Watts per hour…</vt:lpstr>
      <vt:lpstr>According to  the us energy information administration…</vt:lpstr>
      <vt:lpstr>For those who were wondering…</vt:lpstr>
      <vt:lpstr>Lower Costs – Maintenance </vt:lpstr>
      <vt:lpstr>Lower costs - Reliability</vt:lpstr>
      <vt:lpstr>Focus on Innovation </vt:lpstr>
      <vt:lpstr>A Superhero Tale</vt:lpstr>
      <vt:lpstr>Focus on Innovation: Flexible support for new initiatives</vt:lpstr>
      <vt:lpstr>Focus on Innovation: Flexible support for new initiatives</vt:lpstr>
      <vt:lpstr>Case studies</vt:lpstr>
      <vt:lpstr>Case #1</vt:lpstr>
      <vt:lpstr>Towers Watson – Big Data Analytics</vt:lpstr>
      <vt:lpstr>Case #2</vt:lpstr>
      <vt:lpstr>GE Healthcare – compliance</vt:lpstr>
      <vt:lpstr>Case #3</vt:lpstr>
      <vt:lpstr>Pearson – Education</vt:lpstr>
      <vt:lpstr>Other Cases</vt:lpstr>
      <vt:lpstr>Ziosk – predictive analytics</vt:lpstr>
      <vt:lpstr>The path</vt:lpstr>
      <vt:lpstr>Next Steps</vt:lpstr>
      <vt:lpstr>Migrating to the cloud</vt:lpstr>
      <vt:lpstr>Building  in the Cloud</vt:lpstr>
      <vt:lpstr>New Customer-Facing Applications  Where Microsoft Azure is a very good fit</vt:lpstr>
      <vt:lpstr>Getting Managers to Ride the Cloud</vt:lpstr>
      <vt:lpstr>How would you teach…</vt:lpstr>
      <vt:lpstr>Article: Your Boss is a monkey by dan &amp; Chip heath  http://www.fastcompany.com/756459/your-boss-monkey  </vt:lpstr>
      <vt:lpstr>How to Change Things when Change is Hard</vt:lpstr>
      <vt:lpstr>The Rider –   The rational mind</vt:lpstr>
      <vt:lpstr>Direct the rider</vt:lpstr>
      <vt:lpstr>The Elephant –   The emotional mind</vt:lpstr>
      <vt:lpstr>Motivate the Elephant</vt:lpstr>
      <vt:lpstr>The Path –   The Situation &amp; Environment</vt:lpstr>
      <vt:lpstr>Shape the path</vt:lpstr>
      <vt:lpstr>Key Takeaways</vt:lpstr>
      <vt:lpstr>A Challenge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Amaya</dc:creator>
  <cp:lastModifiedBy>David Amaya</cp:lastModifiedBy>
  <cp:revision>109</cp:revision>
  <dcterms:modified xsi:type="dcterms:W3CDTF">2015-10-23T20:24:52Z</dcterms:modified>
</cp:coreProperties>
</file>