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4"/>
  </p:notesMasterIdLst>
  <p:sldIdLst>
    <p:sldId id="256" r:id="rId2"/>
    <p:sldId id="291" r:id="rId3"/>
    <p:sldId id="396" r:id="rId4"/>
    <p:sldId id="429" r:id="rId5"/>
    <p:sldId id="397" r:id="rId6"/>
    <p:sldId id="416" r:id="rId7"/>
    <p:sldId id="405" r:id="rId8"/>
    <p:sldId id="407" r:id="rId9"/>
    <p:sldId id="486" r:id="rId10"/>
    <p:sldId id="404" r:id="rId11"/>
    <p:sldId id="406" r:id="rId12"/>
    <p:sldId id="408" r:id="rId13"/>
    <p:sldId id="409" r:id="rId14"/>
    <p:sldId id="410" r:id="rId15"/>
    <p:sldId id="398" r:id="rId16"/>
    <p:sldId id="411" r:id="rId17"/>
    <p:sldId id="412" r:id="rId18"/>
    <p:sldId id="413" r:id="rId19"/>
    <p:sldId id="414" r:id="rId20"/>
    <p:sldId id="415" r:id="rId21"/>
    <p:sldId id="417" r:id="rId22"/>
    <p:sldId id="418" r:id="rId23"/>
    <p:sldId id="419" r:id="rId24"/>
    <p:sldId id="421" r:id="rId25"/>
    <p:sldId id="443" r:id="rId26"/>
    <p:sldId id="424" r:id="rId27"/>
    <p:sldId id="426" r:id="rId28"/>
    <p:sldId id="427" r:id="rId29"/>
    <p:sldId id="428" r:id="rId30"/>
    <p:sldId id="430" r:id="rId31"/>
    <p:sldId id="425" r:id="rId32"/>
    <p:sldId id="450" r:id="rId33"/>
    <p:sldId id="451" r:id="rId34"/>
    <p:sldId id="452" r:id="rId35"/>
    <p:sldId id="449" r:id="rId36"/>
    <p:sldId id="448" r:id="rId37"/>
    <p:sldId id="447" r:id="rId38"/>
    <p:sldId id="445" r:id="rId39"/>
    <p:sldId id="444" r:id="rId40"/>
    <p:sldId id="441" r:id="rId41"/>
    <p:sldId id="442" r:id="rId42"/>
    <p:sldId id="440" r:id="rId43"/>
    <p:sldId id="446" r:id="rId44"/>
    <p:sldId id="453" r:id="rId45"/>
    <p:sldId id="455" r:id="rId46"/>
    <p:sldId id="454" r:id="rId47"/>
    <p:sldId id="431" r:id="rId48"/>
    <p:sldId id="438" r:id="rId49"/>
    <p:sldId id="435" r:id="rId50"/>
    <p:sldId id="436" r:id="rId51"/>
    <p:sldId id="437" r:id="rId52"/>
    <p:sldId id="432" r:id="rId53"/>
    <p:sldId id="433" r:id="rId54"/>
    <p:sldId id="434" r:id="rId55"/>
    <p:sldId id="506" r:id="rId56"/>
    <p:sldId id="509" r:id="rId57"/>
    <p:sldId id="457" r:id="rId58"/>
    <p:sldId id="470" r:id="rId59"/>
    <p:sldId id="458" r:id="rId60"/>
    <p:sldId id="459" r:id="rId61"/>
    <p:sldId id="460" r:id="rId62"/>
    <p:sldId id="461" r:id="rId63"/>
    <p:sldId id="462" r:id="rId64"/>
    <p:sldId id="469" r:id="rId65"/>
    <p:sldId id="463" r:id="rId66"/>
    <p:sldId id="465" r:id="rId67"/>
    <p:sldId id="466" r:id="rId68"/>
    <p:sldId id="467" r:id="rId69"/>
    <p:sldId id="468" r:id="rId70"/>
    <p:sldId id="456" r:id="rId71"/>
    <p:sldId id="471" r:id="rId72"/>
    <p:sldId id="473" r:id="rId73"/>
    <p:sldId id="472" r:id="rId74"/>
    <p:sldId id="399" r:id="rId75"/>
    <p:sldId id="475" r:id="rId76"/>
    <p:sldId id="501" r:id="rId77"/>
    <p:sldId id="502" r:id="rId78"/>
    <p:sldId id="503" r:id="rId79"/>
    <p:sldId id="504" r:id="rId80"/>
    <p:sldId id="505" r:id="rId81"/>
    <p:sldId id="477" r:id="rId82"/>
    <p:sldId id="478" r:id="rId83"/>
    <p:sldId id="480" r:id="rId84"/>
    <p:sldId id="479" r:id="rId85"/>
    <p:sldId id="495" r:id="rId86"/>
    <p:sldId id="481" r:id="rId87"/>
    <p:sldId id="483" r:id="rId88"/>
    <p:sldId id="403" r:id="rId89"/>
    <p:sldId id="499" r:id="rId90"/>
    <p:sldId id="482" r:id="rId91"/>
    <p:sldId id="484" r:id="rId92"/>
    <p:sldId id="485" r:id="rId93"/>
    <p:sldId id="487" r:id="rId94"/>
    <p:sldId id="488" r:id="rId95"/>
    <p:sldId id="489" r:id="rId96"/>
    <p:sldId id="490" r:id="rId97"/>
    <p:sldId id="491" r:id="rId98"/>
    <p:sldId id="492" r:id="rId99"/>
    <p:sldId id="493" r:id="rId100"/>
    <p:sldId id="494" r:id="rId101"/>
    <p:sldId id="497" r:id="rId102"/>
    <p:sldId id="496" r:id="rId103"/>
    <p:sldId id="510" r:id="rId104"/>
    <p:sldId id="498" r:id="rId105"/>
    <p:sldId id="500" r:id="rId106"/>
    <p:sldId id="511" r:id="rId107"/>
    <p:sldId id="512" r:id="rId108"/>
    <p:sldId id="515" r:id="rId109"/>
    <p:sldId id="513" r:id="rId110"/>
    <p:sldId id="516" r:id="rId111"/>
    <p:sldId id="517" r:id="rId112"/>
    <p:sldId id="518" r:id="rId113"/>
    <p:sldId id="519" r:id="rId114"/>
    <p:sldId id="514" r:id="rId115"/>
    <p:sldId id="520" r:id="rId116"/>
    <p:sldId id="507" r:id="rId117"/>
    <p:sldId id="508" r:id="rId118"/>
    <p:sldId id="333" r:id="rId119"/>
    <p:sldId id="323" r:id="rId120"/>
    <p:sldId id="334" r:id="rId121"/>
    <p:sldId id="337" r:id="rId122"/>
    <p:sldId id="309" r:id="rId12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6282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15943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5978515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5166650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8224542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6256757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629977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962380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9286196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398114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3622431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9178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3040673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6369073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5295267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6852112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4413974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9584132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0832474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0323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1108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91145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00275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3582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62695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93207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8703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21365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62299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27479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16225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45965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2227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06548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95820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73407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66970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0721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72680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78541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85430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86489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73343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62528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25134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16448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78604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87785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8523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64279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237691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79590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286807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20277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16683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355853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16291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528979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388528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8621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573916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779212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562093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469484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128448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159277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376252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223692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196868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472288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621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664025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210663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183004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873330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347401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402833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949196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539185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509978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714242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8300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450200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635348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52182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137160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600597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119961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504269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4568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550388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045697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8201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745416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654109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584591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744703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842365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697872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989822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051005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584211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628712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7552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693178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888914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011624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572236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644732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672187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3801510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7087902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292736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452616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5852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92/movies?size=12&amp;page=1" TargetMode="External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localhost:8092/movies?size=12" TargetMode="Externa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roku.com/" TargetMode="External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hyperlink" Target="https://iopscience.iop.org/article/10.1088/1742-6596/1933/1/012041/pdf" TargetMode="External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-learn.com/2021/12/spring-boot-starter-tutorial.html" TargetMode="Externa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KW6IlUrxG8" TargetMode="External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javatpoint.com/spring-boot-download-and-install-sts-ide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jquery_quiz.asp" TargetMode="External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bootstrap@5.1.3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9pEHWA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npm@8.12.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react-router-dom@6.2.1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7P03kkrEG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apode.dev/%F0%9F%94%A5top-10-extens%C3%B5es-vscode-para-desenvolvimento-react-%F0%9F%94%A5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0/layout/breakpoints/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etbootstrap.com/docs/4.0/layout/grid/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lify.com/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pt_br/apigateway/latest/developerguide/how-to-cors.html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portuguese/news/npm-x-npx-qual-e-a-diferenca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cebook/create-react-ap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h2-console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Acessar a URL: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https://start.spring.io/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informar 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parametrizações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dependências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Web; JPA; H2; PostgreSQL; Security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Web(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Web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PostgreSQL(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JPA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JPA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H2(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Security(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Clicar em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descompactar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renomear para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Mover para dentro da pasta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dsfilmes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Dentro do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dsfilmes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02 pastas(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827428825"/>
      </p:ext>
    </p:extLst>
  </p:cSld>
  <p:clrMapOvr>
    <a:masterClrMapping/>
  </p:clrMapOvr>
  <p:transition spd="med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Service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MovieService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Autowired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MovieRepository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(readOnly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findAll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findAll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result.map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 -&gt;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	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4936706"/>
      </p:ext>
    </p:extLst>
  </p:cSld>
  <p:clrMapOvr>
    <a:masterClrMapping/>
  </p:clrMapOvr>
  <p:transition spd="med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Controller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MovieController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criando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em cima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 camada vai controlar os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requisições da camada de aplicação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cima da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MovieController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colocar 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@RestController		@RequestMapping(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value=“/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8749359"/>
      </p:ext>
    </p:extLst>
  </p:cSld>
  <p:clrMapOvr>
    <a:masterClrMapping/>
  </p:clrMapOvr>
  <p:transition spd="med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Controller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Agora vamos criar um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acessar todos os filmes,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interagindo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camada de serviço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injeção de dependência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8389705"/>
      </p:ext>
    </p:extLst>
  </p:cSld>
  <p:clrMapOvr>
    <a:masterClrMapping/>
  </p:clrMapOvr>
  <p:transition spd="med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Controller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com.cloudeducation.dsfilmes.controllers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org.springframework.beans.factory.annotation.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Autowired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org.springframework.data.domain.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org.springframework.data.domain.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org.springframework.web.bind.annotation.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GetMapping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org.springframework.web.bind.annotation.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RequestMapping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org.springframework.web.bind.annotation.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RestController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com.cloudeducation.dsfilmes.dto.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com.cloudeducation.dsfilmes.services.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MovieService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357468"/>
      </p:ext>
    </p:extLst>
  </p:cSld>
  <p:clrMapOvr>
    <a:masterClrMapping/>
  </p:clrMapOvr>
  <p:transition spd="med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Controller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RestController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RequestMapping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MovieController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Autowired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Composição de componentes, injeção de dependência.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MovieService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GetMapping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findAll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findAll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809807"/>
      </p:ext>
    </p:extLst>
  </p:cSld>
  <p:clrMapOvr>
    <a:masterClrMapping/>
  </p:clrMapOvr>
  <p:transition spd="med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Testar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endpointers</a:t>
            </a:r>
            <a:r>
              <a:rPr lang="en-US" b="1" dirty="0">
                <a:solidFill>
                  <a:srgbClr val="0070C0"/>
                </a:solidFill>
              </a:rPr>
              <a:t> movies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Abri a aplicação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uma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conjunto de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endpointers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depois criar os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Ex.: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conteúdo: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http://localhost:8091/movies  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Testar: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http://localhost:8092/movies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http://localhost:8092/movies?size=12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http://localhost:8092/movies?size=12&amp;page=1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624196"/>
      </p:ext>
    </p:extLst>
  </p:cSld>
  <p:clrMapOvr>
    <a:masterClrMapping/>
  </p:clrMapOvr>
  <p:transition spd="med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</a:t>
            </a:r>
            <a:r>
              <a:rPr lang="en-US" b="1" dirty="0" err="1">
                <a:solidFill>
                  <a:srgbClr val="0070C0"/>
                </a:solidFill>
              </a:rPr>
              <a:t>Serviço</a:t>
            </a:r>
            <a:r>
              <a:rPr lang="en-US" b="1" dirty="0">
                <a:solidFill>
                  <a:srgbClr val="0070C0"/>
                </a:solidFill>
              </a:rPr>
              <a:t>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Agora, vamos criar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serviço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findById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buscando um filme, integrando com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camada Model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através 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injeção de dependência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...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readOnly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id){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(id).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...</a:t>
            </a:r>
          </a:p>
        </p:txBody>
      </p:sp>
    </p:spTree>
    <p:extLst>
      <p:ext uri="{BB962C8B-B14F-4D97-AF65-F5344CB8AC3E}">
        <p14:creationId xmlns:p14="http://schemas.microsoft.com/office/powerpoint/2010/main" val="1576591864"/>
      </p:ext>
    </p:extLst>
  </p:cSld>
  <p:clrMapOvr>
    <a:masterClrMapping/>
  </p:clrMapOvr>
  <p:transition spd="med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Controller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Agora, vamos criar 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acessar o filme,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interagindo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camada de serviço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injeção de dependência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...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GetMapping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(value = "/{id}")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(@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PathVariable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id){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(id);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...</a:t>
            </a:r>
          </a:p>
        </p:txBody>
      </p:sp>
    </p:spTree>
    <p:extLst>
      <p:ext uri="{BB962C8B-B14F-4D97-AF65-F5344CB8AC3E}">
        <p14:creationId xmlns:p14="http://schemas.microsoft.com/office/powerpoint/2010/main" val="2200130084"/>
      </p:ext>
    </p:extLst>
  </p:cSld>
  <p:clrMapOvr>
    <a:masterClrMapping/>
  </p:clrMapOvr>
  <p:transition spd="med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Entities </a:t>
            </a:r>
            <a:r>
              <a:rPr lang="en-US" b="1" dirty="0" err="1">
                <a:solidFill>
                  <a:srgbClr val="0070C0"/>
                </a:solidFill>
              </a:rPr>
              <a:t>ScoreDTO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criando 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em cima do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Botão direito do mouse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para criar construtores / modificadores.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criar: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/Tipos, com os atributos: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Vazio;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(encapsulamento)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getters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setters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1839470"/>
      </p:ext>
    </p:extLst>
  </p:cSld>
  <p:clrMapOvr>
    <a:masterClrMapping/>
  </p:clrMapOvr>
  <p:transition spd="med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</a:t>
            </a:r>
            <a:r>
              <a:rPr lang="en-US" b="1" dirty="0" err="1">
                <a:solidFill>
                  <a:srgbClr val="0070C0"/>
                </a:solidFill>
              </a:rPr>
              <a:t>Serviço</a:t>
            </a:r>
            <a:r>
              <a:rPr lang="en-US" b="1" dirty="0">
                <a:solidFill>
                  <a:srgbClr val="0070C0"/>
                </a:solidFill>
              </a:rPr>
              <a:t> Score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Agora, vamos criar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serviço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saveScore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salvar a avaliação de um filme, integrando com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camada Model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através 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injeção de dependência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cima da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ScoreService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colocar 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@Service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... //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Autowired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MovieRepository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movieRepository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Composição de componentes.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Autowired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UserRepository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userRepository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Composição de componentes.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Autowired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ScoreRepository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scoreRepository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Composição de componentes.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388148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Testanto</a:t>
            </a:r>
            <a:r>
              <a:rPr lang="en-US" b="1" dirty="0">
                <a:solidFill>
                  <a:srgbClr val="0070C0"/>
                </a:solidFill>
              </a:rPr>
              <a:t> BACKEND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Acessar a IDE STS4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menu do STS4, acessar, File -&gt;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(Next)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(selecionar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clicar Ok.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Spring Boot App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Caso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conflito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a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 do TOMCAT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altere a porta no arquivo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application.properties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conteúdo,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server.port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=8088</a:t>
            </a:r>
            <a:endParaRPr lang="pt-BR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62836"/>
      </p:ext>
    </p:extLst>
  </p:cSld>
  <p:clrMapOvr>
    <a:masterClrMapping/>
  </p:clrMapOvr>
  <p:transition spd="med"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</a:t>
            </a:r>
            <a:r>
              <a:rPr lang="en-US" b="1" dirty="0" err="1">
                <a:solidFill>
                  <a:srgbClr val="0070C0"/>
                </a:solidFill>
              </a:rPr>
              <a:t>Serviço</a:t>
            </a:r>
            <a:r>
              <a:rPr lang="en-US" b="1" dirty="0">
                <a:solidFill>
                  <a:srgbClr val="0070C0"/>
                </a:solidFill>
              </a:rPr>
              <a:t> Score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(readOnly = false)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userRepository.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findByEmail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scoreDTO.getEmail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//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scoreDTO.getEmail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scoreDTO.getEmail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userRepository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.saveAndFlush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314274"/>
      </p:ext>
    </p:extLst>
  </p:cSld>
  <p:clrMapOvr>
    <a:masterClrMapping/>
  </p:clrMapOvr>
  <p:transition spd="med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</a:t>
            </a:r>
            <a:r>
              <a:rPr lang="en-US" b="1" dirty="0" err="1">
                <a:solidFill>
                  <a:srgbClr val="0070C0"/>
                </a:solidFill>
              </a:rPr>
              <a:t>Serviço</a:t>
            </a:r>
            <a:r>
              <a:rPr lang="en-US" b="1" dirty="0">
                <a:solidFill>
                  <a:srgbClr val="0070C0"/>
                </a:solidFill>
              </a:rPr>
              <a:t> Score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movieRepository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scoreDTO.getMovieId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!=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scoreDTO.getScore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score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scoreRepository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.saveAndFlush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(score); 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Salva e atualiza os resultados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351380"/>
      </p:ext>
    </p:extLst>
  </p:cSld>
  <p:clrMapOvr>
    <a:masterClrMapping/>
  </p:clrMapOvr>
  <p:transition spd="med"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</a:t>
            </a:r>
            <a:r>
              <a:rPr lang="en-US" b="1" dirty="0" err="1">
                <a:solidFill>
                  <a:srgbClr val="0070C0"/>
                </a:solidFill>
              </a:rPr>
              <a:t>Serviço</a:t>
            </a:r>
            <a:r>
              <a:rPr lang="en-US" b="1" dirty="0">
                <a:solidFill>
                  <a:srgbClr val="0070C0"/>
                </a:solidFill>
              </a:rPr>
              <a:t> Score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soma = 0.0;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Score s 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getScores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soma = soma +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soma /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getScores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getScores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movieRepository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.save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95574139"/>
      </p:ext>
    </p:extLst>
  </p:cSld>
  <p:clrMapOvr>
    <a:masterClrMapping/>
  </p:clrMapOvr>
  <p:transition spd="med"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</a:t>
            </a:r>
            <a:r>
              <a:rPr lang="en-US" b="1" dirty="0" err="1">
                <a:solidFill>
                  <a:srgbClr val="0070C0"/>
                </a:solidFill>
              </a:rPr>
              <a:t>Serviço</a:t>
            </a:r>
            <a:r>
              <a:rPr lang="en-US" b="1" dirty="0">
                <a:solidFill>
                  <a:srgbClr val="0070C0"/>
                </a:solidFill>
              </a:rPr>
              <a:t> Score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(movie);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return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335188"/>
      </p:ext>
    </p:extLst>
  </p:cSld>
  <p:clrMapOvr>
    <a:masterClrMapping/>
  </p:clrMapOvr>
  <p:transition spd="med"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Controller Score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Agora, vamos criar 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acessar o filme que será avaliado pelo usuário,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interagindo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camada de serviço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injeção de dependência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 //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RestController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RequestMapping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(value = "/scores")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ScoreController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</p:txBody>
      </p:sp>
    </p:spTree>
    <p:extLst>
      <p:ext uri="{BB962C8B-B14F-4D97-AF65-F5344CB8AC3E}">
        <p14:creationId xmlns:p14="http://schemas.microsoft.com/office/powerpoint/2010/main" val="434369592"/>
      </p:ext>
    </p:extLst>
  </p:cSld>
  <p:clrMapOvr>
    <a:masterClrMapping/>
  </p:clrMapOvr>
  <p:transition spd="med"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Controller Score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Autowired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ScoreService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Composição de componentes, injeção de dependência.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PutMapping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Idempotente,  requisição idêntica, sempre vai gravar o mesmo dado, de acordo com os parâmetros.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(@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RequestBody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service.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saveScore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scoreDTO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return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	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6770692"/>
      </p:ext>
    </p:extLst>
  </p:cSld>
  <p:clrMapOvr>
    <a:masterClrMapping/>
  </p:clrMapOvr>
  <p:transition spd="med"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Deploy Heroku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Implantação</a:t>
            </a: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conta no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https://www.heroku.com/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app no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Provisionar banco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Definir variável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APP_PROFILE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Conectar ao banco via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pgAdmin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banco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676182"/>
      </p:ext>
    </p:extLst>
  </p:cSld>
  <p:clrMapOvr>
    <a:masterClrMapping/>
  </p:clrMapOvr>
  <p:transition spd="med"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Deploy Heroku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pasta 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terminal root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-v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git:remote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-a 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nome-do-app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-v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subtree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prefix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237180"/>
      </p:ext>
    </p:extLst>
  </p:cSld>
  <p:clrMapOvr>
    <a:masterClrMapping/>
  </p:clrMapOvr>
  <p:transition spd="med"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https://iopscience.iop.org/article/10.1088/1742-6596/1933/1/012041/pdf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W3Schools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https://www.w3school-learn.com/2021/12/spring-boot-starter-tutorial.html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https://www.youtube.com/watch?v=DKW6IlUrxG8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https://www.javatpoint.com/spring-boot-download-and-install-sts-ide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Testanto</a:t>
            </a:r>
            <a:r>
              <a:rPr lang="en-US" b="1" dirty="0">
                <a:solidFill>
                  <a:srgbClr val="0070C0"/>
                </a:solidFill>
              </a:rPr>
              <a:t> BACKEND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ProjetoApplication.java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da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Acrescentar no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pom.xml(duplo click)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arquivo de configurações do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suas dependências, depois da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&lt;/plugin&gt;, a seguinte instrução: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plugin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org.apache.maven.plugins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artifactId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-plugin&lt;/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artifactId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&gt;3.1.0&lt;/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//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necessário remover esta instrução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&lt;/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plugin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No projeto web, botão direito do mouse,  menu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Update Project (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Ok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Marcar o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Force Update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Snapshots/Releases.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285846"/>
      </p:ext>
    </p:extLst>
  </p:cSld>
  <p:clrMapOvr>
    <a:masterClrMapping/>
  </p:clrMapOvr>
  <p:transition spd="med"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 em Sala de </a:t>
            </a:r>
            <a:r>
              <a:rPr lang="pt-BR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Aula</a:t>
            </a:r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JAVA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https://www.w3schools.com/java/java_quiz.asp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Craig. Spring Boot in action. Simon and Schuster, 2015.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REDDY, K. Siva Prasad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Beginning Spring Boot 2: Applications and microservices with the Spring framework.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Apress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2017.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https://spring.io/tools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Integrar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Projeto</a:t>
            </a:r>
            <a:r>
              <a:rPr lang="en-US" b="1" dirty="0">
                <a:solidFill>
                  <a:srgbClr val="0070C0"/>
                </a:solidFill>
              </a:rPr>
              <a:t> Web GITHUB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projeto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repositório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monorepo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"#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NOMEprojetoweb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&gt;&gt; README.md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README.md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-m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-M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 ou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 da configuração do seu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https://github.com/CloudEducationBrazil/NOMEprojetoweb.git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-u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 ou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2591639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Extensões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extensão de arquivo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é usado para quaisquer módulos e trechos de código feitos em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puro. Você deve usar arquivos JS ao escrever funções que não usarão nenhum recurso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mas serão usadas entre diferentes componentes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extensão de sintaxe de arquivo usada pela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você pode renderizar componentes, importar arquivos CSS e usar ganchos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entre outras coisas.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a versão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JSX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superset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adiciona digitação estática no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013151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Pasta Public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Carregar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Todos os arquivos,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arquivo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arquivo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Limpar os comentários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Apagar as referências link das imagens deletadas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Alterar o título do projeto web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18999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Pasta </a:t>
            </a:r>
            <a:r>
              <a:rPr lang="en-US" b="1" dirty="0" err="1">
                <a:solidFill>
                  <a:srgbClr val="0070C0"/>
                </a:solidFill>
              </a:rPr>
              <a:t>Src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apagar os arquivos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2308860" lvl="5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App.test.js, </a:t>
            </a:r>
          </a:p>
          <a:p>
            <a:pPr marL="2308860" lvl="5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App.css, </a:t>
            </a:r>
          </a:p>
          <a:p>
            <a:pPr marL="2308860" lvl="5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logo.svg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2308860" lvl="5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reportWebVitals.js e </a:t>
            </a:r>
          </a:p>
          <a:p>
            <a:pPr marL="2308860" lvl="5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setupTests.js.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Arquivos na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App.tsx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index.css;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-app-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env.d.ts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10531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Revisar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App.tsx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891540" lvl="2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'react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’;</a:t>
            </a:r>
          </a:p>
          <a:p>
            <a:pPr marL="891540" lvl="2" indent="0" algn="just">
              <a:buNone/>
            </a:pP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&lt;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Página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);</a:t>
            </a: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891540" lvl="2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 App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9261262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Revisar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891540" lvl="2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'react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891540" lvl="2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ReactDOM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'react-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/client';</a:t>
            </a:r>
          </a:p>
          <a:p>
            <a:pPr marL="891540" lvl="2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'./index.css';</a:t>
            </a:r>
          </a:p>
          <a:p>
            <a:pPr marL="891540" lvl="2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'./App';</a:t>
            </a:r>
          </a:p>
          <a:p>
            <a:pPr marL="891540" lvl="2" indent="0" algn="just">
              <a:buNone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root = 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ReactDOM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.createRoot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891540" lvl="2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('root') as 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HTMLElement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);</a:t>
            </a:r>
          </a:p>
          <a:p>
            <a:pPr marL="891540" lvl="2" indent="0" algn="just">
              <a:buNone/>
            </a:pP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render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</a:p>
          <a:p>
            <a:pPr marL="891540" lvl="2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StrictMode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&lt;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891540" lvl="2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StrictMode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);</a:t>
            </a:r>
          </a:p>
        </p:txBody>
      </p:sp>
    </p:spTree>
    <p:extLst>
      <p:ext uri="{BB962C8B-B14F-4D97-AF65-F5344CB8AC3E}">
        <p14:creationId xmlns:p14="http://schemas.microsoft.com/office/powerpoint/2010/main" val="187528944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Testando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891540" lvl="2" indent="0" algn="just">
              <a:buNone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Abrir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terminal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pasta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91540" lvl="2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Compilação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91540" lvl="2" indent="0" algn="just">
              <a:buNone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aparecer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browser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Página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Web)</a:t>
            </a:r>
          </a:p>
          <a:p>
            <a:pPr marL="891540" lvl="2" indent="0" algn="just">
              <a:buNone/>
            </a:pP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Compilação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produção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91540" lvl="2" indent="0" algn="just">
              <a:buNone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build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25071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13 e 14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JAVA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Bootstrap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Integrar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ao projeto front end.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terminal root 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executar: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bootstrap@5.1.3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--force 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audit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279595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Incluir no arquivo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antes da linha: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'./index.css';</a:t>
            </a:r>
          </a:p>
          <a:p>
            <a:pPr marL="0" indent="0" algn="just">
              <a:buNone/>
            </a:pPr>
            <a:r>
              <a:rPr lang="nl-NL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l-NL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nl-NL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'bootstrap/dist/css/bootstrap.css’;</a:t>
            </a:r>
          </a:p>
        </p:txBody>
      </p:sp>
    </p:spTree>
    <p:extLst>
      <p:ext uri="{BB962C8B-B14F-4D97-AF65-F5344CB8AC3E}">
        <p14:creationId xmlns:p14="http://schemas.microsoft.com/office/powerpoint/2010/main" val="157033810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index.css (</a:t>
            </a:r>
            <a:r>
              <a:rPr lang="en-US" b="1" dirty="0" err="1">
                <a:solidFill>
                  <a:srgbClr val="FF0000"/>
                </a:solidFill>
              </a:rPr>
              <a:t>Incluir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@import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('https://fonts.googleapis.com/css2?family=Open+Sans:wght@400;700&amp;display=swap’);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--color-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#4D41C0; 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box-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-box;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font-family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'Open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sans-serif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054792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index.css (</a:t>
            </a:r>
            <a:r>
              <a:rPr lang="en-US" b="1" dirty="0">
                <a:solidFill>
                  <a:srgbClr val="FF0000"/>
                </a:solidFill>
              </a:rPr>
              <a:t>…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background-color: #E5E5E5;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hover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text-decoration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color: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https://fonts.google.com/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(buscar a(s)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(s) 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41037036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dentro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front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dentro de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https://bit.ly/39pEHWA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selecionar a imagem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exportar como .SVG;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https://bit.ly/39pEHWA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selecionar a imagem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arrow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(&lt;, voltar) e exportar (.SVG);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https://bit.ly/39pEHWA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selecionar a imagem star-full e exportar (.SVG);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https://bit.ly/39pEHWA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selecionar a imagem star-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exportar (.SVG);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https://bit.ly/39pEHWA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selecionar a imagem star-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exportar (.SVG);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Colocar 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804852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arquivo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tsconfig.json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(incluir: 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baseUrl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”: ”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”,), incluir no início do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compilerOptions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Para facilitar os atalhos, no momento de referenciar os arquivos dentro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front 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Senão funcionar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raiz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front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incluir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NODE_PATH=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10975642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Próximos Passos (Criando um componente)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componentes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JSX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componentes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TSX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script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1580365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Navbar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(Criando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arquivo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ReactComponent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GithubIcon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assets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github.svg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dsmovie-nav-content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 Filmes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&lt;/h1&gt;</a:t>
            </a:r>
          </a:p>
        </p:txBody>
      </p:sp>
    </p:spTree>
    <p:extLst>
      <p:ext uri="{BB962C8B-B14F-4D97-AF65-F5344CB8AC3E}">
        <p14:creationId xmlns:p14="http://schemas.microsoft.com/office/powerpoint/2010/main" val="2821986823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Navbar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(Criando componente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arquivo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Continuação ...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cloudeducationbrazil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target="_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blank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noreferrer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 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-container"&gt;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GithubIcon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-link"&gt;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cloudeducationbrazil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&lt;/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1344329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Navbar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(Criando componente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arquivo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Continuação ...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9276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9276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);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0245629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Frontend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Baixar/Instalar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(nodejs.org);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Testar: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–v;</a:t>
            </a:r>
            <a:endParaRPr lang="pt-BR" sz="2400" dirty="0"/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Nova Versão NPM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–g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npm@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8.12.1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Baixar/Instalar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https://yarnpkg.com/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ou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--global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(Testar: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–v</a:t>
            </a:r>
            <a:r>
              <a:rPr lang="pt-BR" sz="2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4981000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Rotas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Instalar a biblioteca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para trabalhar com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front 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 da pasta 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react-router-dom@6.2.1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@types/react-router-dom@5.3.2</a:t>
            </a:r>
          </a:p>
        </p:txBody>
      </p:sp>
    </p:spTree>
    <p:extLst>
      <p:ext uri="{BB962C8B-B14F-4D97-AF65-F5344CB8AC3E}">
        <p14:creationId xmlns:p14="http://schemas.microsoft.com/office/powerpoint/2010/main" val="2071465823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MovieCard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"../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Link }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-dom";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447675" lvl="1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const movie = {</a:t>
            </a:r>
          </a:p>
          <a:p>
            <a:pPr marL="447675" lvl="1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id: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</a:p>
        </p:txBody>
      </p:sp>
    </p:spTree>
    <p:extLst>
      <p:ext uri="{BB962C8B-B14F-4D97-AF65-F5344CB8AC3E}">
        <p14:creationId xmlns:p14="http://schemas.microsoft.com/office/powerpoint/2010/main" val="2779540092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MovieCard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image: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"https://www.themoviedb.org/t/p/w533_and_h300_bestv2/jBJWaqoSCiARWtfV0GlqHrcdidd.jpg",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"Juju",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2,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4.5,</a:t>
            </a:r>
          </a:p>
          <a:p>
            <a:pPr marL="447675" lvl="1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};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03306213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MovieCard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-card-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-card-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-container"&gt;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}&lt;/h3&gt;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</p:txBody>
      </p:sp>
    </p:spTree>
    <p:extLst>
      <p:ext uri="{BB962C8B-B14F-4D97-AF65-F5344CB8AC3E}">
        <p14:creationId xmlns:p14="http://schemas.microsoft.com/office/powerpoint/2010/main" val="3972478856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MovieCard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26946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={`/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/${movie.id}`}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btn-primary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dsmovie-btn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"&gt;Avaliar&lt;/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&lt;/Link&gt;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	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65662089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MovieScore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"../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“./styles.css";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score = 3.5;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count = 13;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</p:txBody>
      </p:sp>
    </p:spTree>
    <p:extLst>
      <p:ext uri="{BB962C8B-B14F-4D97-AF65-F5344CB8AC3E}">
        <p14:creationId xmlns:p14="http://schemas.microsoft.com/office/powerpoint/2010/main" val="933548306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JAVA-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MovieScore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-score-container"&gt;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-score-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{score &gt; 0 ?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score.toFixed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: "-"}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&lt;/p&gt;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-score-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avaliações&lt;/p&gt;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80920476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JAVA–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–</a:t>
            </a:r>
            <a:r>
              <a:rPr lang="en-US" b="1" dirty="0" err="1">
                <a:solidFill>
                  <a:srgbClr val="0070C0"/>
                </a:solidFill>
              </a:rPr>
              <a:t>MovieStars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ReactComponent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StarFull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 from "assets/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/star-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full.svg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ReactComponent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StarHalf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 from "assets/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/star-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half.svg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ReactComponent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StarEmpty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 from "assets/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/star-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empty.svg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“./styles.css";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</p:txBody>
      </p:sp>
    </p:spTree>
    <p:extLst>
      <p:ext uri="{BB962C8B-B14F-4D97-AF65-F5344CB8AC3E}">
        <p14:creationId xmlns:p14="http://schemas.microsoft.com/office/powerpoint/2010/main" val="263127695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JAVA–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–</a:t>
            </a:r>
            <a:r>
              <a:rPr lang="en-US" b="1" dirty="0" err="1">
                <a:solidFill>
                  <a:srgbClr val="0070C0"/>
                </a:solidFill>
              </a:rPr>
              <a:t>MovieStars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-stars-container"&gt;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StarFull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StarFull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StarFull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StarHalf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StarEmpty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MovieStars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58510839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JAVA–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–Pagination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 da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{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ReactComponent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Arrow} from "assets/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arrow.svg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“./styles.css";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-container"&gt;</a:t>
            </a: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-box"&gt;</a:t>
            </a:r>
          </a:p>
        </p:txBody>
      </p:sp>
    </p:spTree>
    <p:extLst>
      <p:ext uri="{BB962C8B-B14F-4D97-AF65-F5344CB8AC3E}">
        <p14:creationId xmlns:p14="http://schemas.microsoft.com/office/powerpoint/2010/main" val="45238613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Frontend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https://www.youtube.com/watch?v=c7P03kkrEG8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Instalar as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extensões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highlight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ESLint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flowtype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 Server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IntelliCode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Prettier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DotENV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JSX HTML;</a:t>
            </a:r>
          </a:p>
          <a:p>
            <a:pPr marL="457200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https://papode.dev/%F0%9F%94%A5top-10-extens%C3%B5es-vscode-para-desenvolvimento-react-%F0%9F%94%A5/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Implementar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GUI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app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ReactJS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JSP; JFX;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estático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Figma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https://www.figma.com/)</a:t>
            </a:r>
          </a:p>
        </p:txBody>
      </p:sp>
    </p:spTree>
    <p:extLst>
      <p:ext uri="{BB962C8B-B14F-4D97-AF65-F5344CB8AC3E}">
        <p14:creationId xmlns:p14="http://schemas.microsoft.com/office/powerpoint/2010/main" val="3311475677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JAVA–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–Pagination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dsmovie-pagination-button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disabled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Arrow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&lt;p&gt;{`${1} de ${3}`}&lt;/p&gt;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dsmovie-pagination-button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disabled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={false}&gt;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Arrow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-flip-horizontal"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97168670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JAVA–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–Pagination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94550081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Listing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 da 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duas pastas/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com seus respectivos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../../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../../components/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	&lt;&gt;</a:t>
            </a:r>
          </a:p>
        </p:txBody>
      </p:sp>
    </p:spTree>
    <p:extLst>
      <p:ext uri="{BB962C8B-B14F-4D97-AF65-F5344CB8AC3E}">
        <p14:creationId xmlns:p14="http://schemas.microsoft.com/office/powerpoint/2010/main" val="2501599243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Listing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=“container”&gt; 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		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col-sm-6 col-lg-4 col-xl-3 mb-3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	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col-sm-6 col-lg-4 col-xl-3 mb-3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	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00253736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Listing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col-sm-6 col-lg-4 col-xl-3 mb-3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col-sm-6 col-lg-4 col-xl-3 mb-3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	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col-sm-6 col-lg-4 col-xl-3 mb-3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	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	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MovieCard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53186865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Listing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384300" lvl="3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&lt;/&gt;   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39312442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sz="3600" b="1" dirty="0" err="1">
                <a:solidFill>
                  <a:srgbClr val="0070C0"/>
                </a:solidFill>
              </a:rPr>
              <a:t>BootStrap</a:t>
            </a:r>
            <a:r>
              <a:rPr lang="en-US" sz="3600" b="1" dirty="0">
                <a:solidFill>
                  <a:srgbClr val="0070C0"/>
                </a:solidFill>
              </a:rPr>
              <a:t> breakpoints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447675" lvl="1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Breakpoints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https://getbootstrap.com/docs/5.0/layout/breakpoints/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de Grids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47675" lvl="1" indent="0" algn="just">
              <a:buNone/>
            </a:pPr>
            <a:r>
              <a:rPr lang="pt-BR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https://getbootstrap.com/docs/4.0/layout/grid/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136328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Form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arquivo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index.tsx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acrescentar: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'./styles.css’;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Link }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-dom";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1,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"https://www.themoviedb.org/t/p/w533_and_h300_bestv2/jBJWaqoSCiARWtfV0GlqHrcdidd.jpg",</a:t>
            </a:r>
          </a:p>
        </p:txBody>
      </p:sp>
    </p:spTree>
    <p:extLst>
      <p:ext uri="{BB962C8B-B14F-4D97-AF65-F5344CB8AC3E}">
        <p14:creationId xmlns:p14="http://schemas.microsoft.com/office/powerpoint/2010/main" val="1999182495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Form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"The Witcher",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2,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4.5,  };</a:t>
            </a:r>
          </a:p>
          <a:p>
            <a:pPr marL="447675" lvl="1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		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-container"&gt;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-card-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/&gt;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-card-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-container"&gt;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&gt;{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}&lt;/h3&gt;</a:t>
            </a:r>
          </a:p>
        </p:txBody>
      </p:sp>
    </p:spTree>
    <p:extLst>
      <p:ext uri="{BB962C8B-B14F-4D97-AF65-F5344CB8AC3E}">
        <p14:creationId xmlns:p14="http://schemas.microsoft.com/office/powerpoint/2010/main" val="2473765051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Form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form-group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dsmovie-form-group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htmlFor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"&gt;Informe seu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&lt;input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form-control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id="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	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form-group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dsmovie-form-group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htmlFor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="score"&gt;Informe sua avaliação&lt;/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2308860" lvl="5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="form-control" id="score"&gt;</a:t>
            </a:r>
          </a:p>
          <a:p>
            <a:pPr marL="2308860" lvl="5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&lt;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&gt;1&lt;/option&gt;</a:t>
            </a:r>
          </a:p>
          <a:p>
            <a:pPr marL="2308860" lvl="5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&lt;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&gt;2&lt;/option&gt;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22720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Projeto</a:t>
            </a:r>
            <a:r>
              <a:rPr lang="en-US" b="1" dirty="0">
                <a:solidFill>
                  <a:srgbClr val="0070C0"/>
                </a:solidFill>
              </a:rPr>
              <a:t> Web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Estilo Arquitetural: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MVC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AutoNum type="arabicPeriod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plugin BD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AutoNum type="arabicPeriod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Teste das requisições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0570749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Form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&gt;3&lt;/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&gt;4&lt;/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&gt;5&lt;/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-container"&gt;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btn-primary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dsmovie-btn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Salvar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</a:t>
            </a:r>
          </a:p>
        </p:txBody>
      </p:sp>
    </p:spTree>
    <p:extLst>
      <p:ext uri="{BB962C8B-B14F-4D97-AF65-F5344CB8AC3E}">
        <p14:creationId xmlns:p14="http://schemas.microsoft.com/office/powerpoint/2010/main" val="962145897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Form (</a:t>
            </a:r>
            <a:r>
              <a:rPr lang="en-US" b="1" dirty="0" err="1">
                <a:solidFill>
                  <a:srgbClr val="0070C0"/>
                </a:solidFill>
              </a:rPr>
              <a:t>index.tsx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=“/”&gt;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btn-primary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dsmovie-btn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mt-3"&gt;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Cancelar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&lt;/Link&gt;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400577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App.tsx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App.tsx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substituir: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lugar de: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&gt;Página Web&lt;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/h1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arquivo ficar, assim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BrowserRouter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-dom";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'./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'./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'./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214958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App.tsx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BrowserRouter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inicia a configuração das rotas</a:t>
            </a: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384300" lvl="3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path="/"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/&gt;} /&gt;</a:t>
            </a:r>
          </a:p>
          <a:p>
            <a:pPr marL="1384300" lvl="3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path="/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1384300" lvl="3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path=":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filmeId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/&gt;} /&gt;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subrota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&lt;/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929151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App.tsx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447675" lvl="1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BrowserRouter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App.tsx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Para testar as rotas, digite no browser: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http://localhost:3000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rota 1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http://localhost:3000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/form/1 // rota 2</a:t>
            </a:r>
          </a:p>
        </p:txBody>
      </p:sp>
    </p:spTree>
    <p:extLst>
      <p:ext uri="{BB962C8B-B14F-4D97-AF65-F5344CB8AC3E}">
        <p14:creationId xmlns:p14="http://schemas.microsoft.com/office/powerpoint/2010/main" val="3987537811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Netlify Deploy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Implantação</a:t>
            </a: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conta no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https://www.netlify.com/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site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parametrizar:</a:t>
            </a:r>
          </a:p>
          <a:p>
            <a:pPr marL="0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directory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frontend</a:t>
            </a:r>
          </a:p>
          <a:p>
            <a:pPr marL="0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command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yarn build</a:t>
            </a:r>
          </a:p>
          <a:p>
            <a:pPr marL="0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Publish directory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frontend/build</a:t>
            </a:r>
          </a:p>
          <a:p>
            <a:pPr marL="0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Criar arquivo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redirects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em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conteúdo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/index.html 200</a:t>
            </a:r>
          </a:p>
          <a:p>
            <a:pPr marL="0" lvl="1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7280246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Fontend</a:t>
            </a:r>
            <a:r>
              <a:rPr lang="en-US" b="1" dirty="0">
                <a:solidFill>
                  <a:srgbClr val="0070C0"/>
                </a:solidFill>
              </a:rPr>
              <a:t> – Netlify Deploy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Ajustes:</a:t>
            </a:r>
          </a:p>
          <a:p>
            <a:pPr marL="457200" indent="-457200" algn="just">
              <a:buAutoNum type="arabicPeriod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Configurações adicionais</a:t>
            </a: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 settings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Domain Management: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do seu site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AutoNum type="arabicPeriod"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Trigger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5668070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- CORS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Abri o projeto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dsfilmes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executar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duplo 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na classe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DSfilmesApplication.java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Hospedar,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2. Hospedar,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Habilitar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que é um mecanismo utilizado pelos navegadores para compartilhar recursos entre diferentes origens. Por padrão,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hospedados, em servidores diferentes são boqueados.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especificação 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W3C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faz uso de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informar aos navegadores se determinado recurso pode ser ou não acessado.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519687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- CORS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 descr="Diagrama&#10;&#10;Descrição gerada automaticamente com confiança média">
            <a:extLst>
              <a:ext uri="{FF2B5EF4-FFF2-40B4-BE49-F238E27FC236}">
                <a16:creationId xmlns:a16="http://schemas.microsoft.com/office/drawing/2014/main" id="{60A8BB46-AC28-406A-04A1-7AE6B460D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95" y="1571766"/>
            <a:ext cx="8530034" cy="253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60997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- CORS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liberar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precisamos criar um classe, criando também um novo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Então, clicar com botão direito do mouse, no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selecionar: 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SecurityConfig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com o conteúdo do próximo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https://docs.aws.amazon.com/pt_br/apigateway/latest/developerguide/how-to-cors.html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56970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NPM vs NPX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manager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é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gerenciador de dependências/pacotes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também é uma ferramenta de interface de linha de comando, cujo propósito é facilitar a instalação e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gerenciamento de depende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ncias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hospedadas no registro 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https://www.freecodecamp.org/portuguese/news/npm-x-npx-qual-e-a-diferenca/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4325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- CORS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EnableWebSecurity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SecurityConfig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WebSecurityConfigurerAdapter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Autowired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Override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configure(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HttpSecurity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http)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Arrays.asList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env.getActiveProfiles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http.headers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frameOptions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94980625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– CORS (</a:t>
            </a:r>
            <a:r>
              <a:rPr lang="en-US" b="1" dirty="0">
                <a:solidFill>
                  <a:srgbClr val="FF0000"/>
                </a:solidFill>
              </a:rPr>
              <a:t>Contin…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http.cors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csrf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disable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http.sessionManagement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sessionCreationPolicy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SessionCreationPolicy.STATELESS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http.authorizeRequests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anyRequest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permitAll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CorsConfigurationSource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corsConfigurationSource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CorsConfiguration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CorsConfiguration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applyPermitDefaultValues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configuration.setAllowedMethods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Arrays.asList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("POST", "GET", "PUT", "DELETE", "OPTIONS"));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36908834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- CORS (</a:t>
            </a:r>
            <a:r>
              <a:rPr lang="en-US" b="1" dirty="0">
                <a:solidFill>
                  <a:srgbClr val="FF0000"/>
                </a:solidFill>
              </a:rPr>
              <a:t>Contin…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final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UrlBasedCorsConfigurationSource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UrlBasedCorsConfigurationSource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source.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registerCorsConfiguration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("/**",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Acessar menu principal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opção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Organize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shift+CTRL+O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selecionar:</a:t>
            </a:r>
          </a:p>
          <a:p>
            <a:pPr algn="just">
              <a:buAutoNum type="arabicPeriod"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org.springframework.web.cors.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UrlBasedCorsConfigurationSource</a:t>
            </a:r>
            <a:endParaRPr lang="pt-BR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AutoNum type="arabicPeriod"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core.env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.Environment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AutoNum type="arabicPeriod"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org.springframework.web.cors.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CorsConfigurationSource</a:t>
            </a:r>
            <a:endParaRPr lang="pt-BR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9048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</a:t>
            </a:r>
            <a:r>
              <a:rPr lang="en-US" b="1" dirty="0" err="1">
                <a:solidFill>
                  <a:srgbClr val="0070C0"/>
                </a:solidFill>
              </a:rPr>
              <a:t>Modelo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Conceitual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4B75110-0C24-1BDE-12AB-361CA6424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79" y="1372323"/>
            <a:ext cx="8890652" cy="258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005349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conceitual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Definir 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(primitivos 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com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letras maiúsculas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melhor para integração com banco de dados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640446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criando 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em cima do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Botão direito do mouse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para criar construtores / modificadores.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criar: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/Tipos;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Vazio;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argumentos;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(encapsulamento)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getters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setters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884149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{//Os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javax.persistence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java.util.HashSet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java.util.Set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score;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OneToMany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mappedBy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id.movie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 // Set(interface), conjunto para não repetir dados.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classe q implementa uma interface.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Set&lt;Score&gt;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&lt;&gt;();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{}</a:t>
            </a:r>
          </a:p>
        </p:txBody>
      </p:sp>
    </p:spTree>
    <p:extLst>
      <p:ext uri="{BB962C8B-B14F-4D97-AF65-F5344CB8AC3E}">
        <p14:creationId xmlns:p14="http://schemas.microsoft.com/office/powerpoint/2010/main" val="1850547032"/>
      </p:ext>
    </p:extLst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Double score,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this.id = id;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score;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id; 	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id) { this.id = id;	}</a:t>
            </a:r>
          </a:p>
        </p:txBody>
      </p:sp>
    </p:spTree>
    <p:extLst>
      <p:ext uri="{BB962C8B-B14F-4D97-AF65-F5344CB8AC3E}">
        <p14:creationId xmlns:p14="http://schemas.microsoft.com/office/powerpoint/2010/main" val="2659204584"/>
      </p:ext>
    </p:extLst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Double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score;}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(Double score)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score;}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1469605296"/>
      </p:ext>
    </p:extLst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Somente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pois eh um tipo de lista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Set&lt;Score&gt;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getScores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return scores;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385537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FRONTEND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https://github.com/facebook/create-react-app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NomeProjetoWeb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(criar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somente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pasta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dentro da 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NomeProjetoWeb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depois digitar à instrução abaixo, quando concluir, testar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-app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Installing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react, react-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react-scripts with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cra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-template-typescript...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Quando conclui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deletar a pasta 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 da 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5934932"/>
      </p:ext>
    </p:extLst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User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em cima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De acordo com o modelo conceitual.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Definir 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a classe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criar 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demais objetos(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 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getters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setters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utilizando a opção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266721"/>
      </p:ext>
    </p:extLst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</a:t>
            </a:r>
            <a:r>
              <a:rPr lang="en-US" b="1" dirty="0" err="1">
                <a:solidFill>
                  <a:srgbClr val="0070C0"/>
                </a:solidFill>
              </a:rPr>
              <a:t>ScorePK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ScorePK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em cima do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De acordo com o modelo conceitual.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 classe irá representar a chave composta(PK), pois no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identificador de cada classe,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só pode ser associado a um atributo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id. 	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declarar o atributo como chave composta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faz-se necessário instanciar com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e.g.:,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ScorePK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ScorePK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281890930"/>
      </p:ext>
    </p:extLst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</a:t>
            </a:r>
            <a:r>
              <a:rPr lang="en-US" b="1" dirty="0" err="1">
                <a:solidFill>
                  <a:srgbClr val="0070C0"/>
                </a:solidFill>
              </a:rPr>
              <a:t>ScorePK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para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os valores, criar os seguintes métodos: 	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.setMovie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891540" lvl="2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.setUser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Definir 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a classe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ScorePK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criar 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demais objetos(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 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getters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setters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utilizando a opção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0470376"/>
      </p:ext>
    </p:extLst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Score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em cima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De acordo com o modelo conceitual.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Definir 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a classe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criar 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demais objetos(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 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getters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setters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utilizando a opção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é uma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 reservada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BD H2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campo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303476"/>
      </p:ext>
    </p:extLst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o BD H2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Inicialmente para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perfil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teste, será utilizado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BD H2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memória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pasta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criar um arquivo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application.properties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não existir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com o conteúdo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spring.profiles.active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# BD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somente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teste.</a:t>
            </a:r>
          </a:p>
          <a:p>
            <a:pPr marL="0" indent="0" algn="just">
              <a:buNone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spring.jpa.open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-in-view=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JPA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camada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view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server.port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8092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para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alterar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 do TOMCAT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900081"/>
      </p:ext>
    </p:extLst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o BD H2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pasta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criar os arquivos:</a:t>
            </a:r>
          </a:p>
          <a:p>
            <a:pPr marL="457200" indent="-457200" algn="just">
              <a:buFont typeface="Arial" panose="020B0604020202020204"/>
              <a:buAutoNum type="arabicPeriod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/>
              <a:buAutoNum type="arabicPeriod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application-test.properties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application-prod.properties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application-dev.properties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/>
              <a:buAutoNum type="arabicPeriod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/>
              <a:buAutoNum type="arabicPeriod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system.properties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299488"/>
      </p:ext>
    </p:extLst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o BD H2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Conteúdo do </a:t>
            </a:r>
            <a:r>
              <a:rPr lang="pt-B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application-test.properties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Dados de conexão com o banco H2</a:t>
            </a:r>
          </a:p>
          <a:p>
            <a:pPr marL="0" indent="0" algn="just">
              <a:buNone/>
            </a:pP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.datasource.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=jdbc:h2:mem:testdb</a:t>
            </a:r>
          </a:p>
          <a:p>
            <a:pPr marL="0" indent="0" algn="just">
              <a:buNone/>
            </a:pP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.datasource.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.datasource.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  <a:p>
            <a:pPr marL="0" indent="0" algn="just">
              <a:buNone/>
            </a:pP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Configuração do cliente web do banco H2</a:t>
            </a:r>
          </a:p>
          <a:p>
            <a:pPr marL="0" indent="0" algn="just">
              <a:buNone/>
            </a:pP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.h2.console.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enabled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.h2.console.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=/h2-console</a:t>
            </a:r>
          </a:p>
          <a:p>
            <a:pPr marL="0" indent="0" algn="just">
              <a:buNone/>
            </a:pP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Configuração para mostrar o SQL no console</a:t>
            </a:r>
          </a:p>
          <a:p>
            <a:pPr marL="0" indent="0" algn="just">
              <a:buNone/>
            </a:pP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.jpa.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show-sql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.jpa.properties.hibernate.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_sql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626043"/>
      </p:ext>
    </p:extLst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o BD H2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Conteúdo do </a:t>
            </a:r>
            <a:r>
              <a:rPr lang="pt-B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application-dev.properties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#spring.jpa.properties.javax.persistence.schema-generation.create-source=metadata</a:t>
            </a:r>
          </a:p>
          <a:p>
            <a:pPr marL="0" indent="0" algn="just">
              <a:buNone/>
            </a:pPr>
            <a:r>
              <a:rPr lang="pt-BR"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#spring.jpa.properties.javax.persistence.schema-generation.scripts.action=create</a:t>
            </a:r>
          </a:p>
          <a:p>
            <a:pPr marL="0" indent="0" algn="just">
              <a:buNone/>
            </a:pPr>
            <a:r>
              <a:rPr lang="pt-BR"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#spring.jpa.properties.javax.persistence.schema-generation.scripts.create-target=create.sql</a:t>
            </a:r>
          </a:p>
          <a:p>
            <a:pPr marL="0" indent="0" algn="just">
              <a:buNone/>
            </a:pPr>
            <a:r>
              <a:rPr lang="pt-BR"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#spring.jpa.properties.hibernate.hbm2ddl.delimiter=;</a:t>
            </a:r>
          </a:p>
          <a:p>
            <a:pPr marL="0" indent="0" algn="just">
              <a:buNone/>
            </a:pP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spring.datasource.url=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jdbc:postgresql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://localhost:5432/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dsmovie</a:t>
            </a:r>
            <a:endParaRPr lang="pt-B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spring.datasource.username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</a:t>
            </a:r>
            <a:endParaRPr lang="pt-B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spring.datasource.password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=123</a:t>
            </a:r>
          </a:p>
          <a:p>
            <a:pPr marL="0" indent="0" algn="just">
              <a:buNone/>
            </a:pP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#spring.jpa.properties.hibernate.dialect=org.hibernate.dialect.PostgreSQLDialect</a:t>
            </a:r>
          </a:p>
          <a:p>
            <a:pPr marL="0" indent="0" algn="just">
              <a:buNone/>
            </a:pP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spring.jpa.properties.hibernate.jdbc.lob.non_contextual_creation=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pt-B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spring.jpa.hibernate.ddl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-auto=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endParaRPr lang="pt-B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132657"/>
      </p:ext>
    </p:extLst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o BD H2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Conteúdo 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application-prod.properties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spring.datasource.url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=${DATABASE_URL}</a:t>
            </a:r>
          </a:p>
        </p:txBody>
      </p:sp>
    </p:spTree>
    <p:extLst>
      <p:ext uri="{BB962C8B-B14F-4D97-AF65-F5344CB8AC3E}">
        <p14:creationId xmlns:p14="http://schemas.microsoft.com/office/powerpoint/2010/main" val="37230380"/>
      </p:ext>
    </p:extLst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o BD H2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Conteúdo 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application-prod.properties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spring.datasource.url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=${DATABASE_URL}</a:t>
            </a:r>
          </a:p>
        </p:txBody>
      </p:sp>
    </p:spTree>
    <p:extLst>
      <p:ext uri="{BB962C8B-B14F-4D97-AF65-F5344CB8AC3E}">
        <p14:creationId xmlns:p14="http://schemas.microsoft.com/office/powerpoint/2010/main" val="200401442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Testando</a:t>
            </a:r>
            <a:r>
              <a:rPr lang="en-US" b="1" dirty="0">
                <a:solidFill>
                  <a:srgbClr val="0070C0"/>
                </a:solidFill>
              </a:rPr>
              <a:t> FRONTEND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Alguns arquivos criados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tsconfig.json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-app-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env.d.ts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 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projeto 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digitar: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start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pasta 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(arquivos: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.cmd;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.cmd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alterar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=global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eject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–g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194092"/>
      </p:ext>
    </p:extLst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o BD H2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Conteúdo 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system.properties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java.runtime.version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=17</a:t>
            </a:r>
          </a:p>
        </p:txBody>
      </p:sp>
    </p:spTree>
    <p:extLst>
      <p:ext uri="{BB962C8B-B14F-4D97-AF65-F5344CB8AC3E}">
        <p14:creationId xmlns:p14="http://schemas.microsoft.com/office/powerpoint/2010/main" val="1694895142"/>
      </p:ext>
    </p:extLst>
  </p:cSld>
  <p:clrMapOvr>
    <a:masterClrMapping/>
  </p:clrMapOvr>
  <p:transition spd="med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o JPA+ORM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de domínio de objetos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convertido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banco de dados relacional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será necessário fazer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mapeamento de objetos relacional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 de domínio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Mapeamento de Objetos Relacional (ORM)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são configurações que vão dizer ao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como que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orientado a objetos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será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convertido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relacional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(BD).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configurações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através de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annotations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743613"/>
      </p:ext>
    </p:extLst>
  </p:cSld>
  <p:clrMapOvr>
    <a:masterClrMapping/>
  </p:clrMapOvr>
  <p:transition spd="med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o JPA+ORM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Annotations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Importar com a biblioteca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javax.persistence.Entity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891540" lvl="2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Persistence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a especificação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91540" lvl="2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Hibernate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a implementação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988403"/>
      </p:ext>
    </p:extLst>
  </p:cSld>
  <p:clrMapOvr>
    <a:masterClrMapping/>
  </p:clrMapOvr>
  <p:transition spd="med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o JPA+ORM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@Entity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serve para mapear as entidades do BD.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@Table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da tabela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 =&gt; especifica o nome da tabela do BD.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campo chave primária da tabela.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@GeneratedValue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GenerationType.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gerar o autoincremento do campo chave primária da tabela.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@EmbeddedId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para declaração de chave primárias compostas.</a:t>
            </a:r>
          </a:p>
        </p:txBody>
      </p:sp>
    </p:spTree>
    <p:extLst>
      <p:ext uri="{BB962C8B-B14F-4D97-AF65-F5344CB8AC3E}">
        <p14:creationId xmlns:p14="http://schemas.microsoft.com/office/powerpoint/2010/main" val="2515812542"/>
      </p:ext>
    </p:extLst>
  </p:cSld>
  <p:clrMapOvr>
    <a:masterClrMapping/>
  </p:clrMapOvr>
  <p:transition spd="med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o JPA+ORM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@Embeddable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para classe que representa uma chave primária composta,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ScorePK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classe que representa a chave composta deve ser criada com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Serializabled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java.io.Serializable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;).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Adicionar número de versão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Serializabled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interface do Java que pode ser convertido para bytes.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@ManyToOne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definir a associação da chave estrangeira FK.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@JoinColumn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=“nome da FK”) = define o nome do campo que representa a chave estrangeira.</a:t>
            </a:r>
          </a:p>
        </p:txBody>
      </p:sp>
    </p:spTree>
    <p:extLst>
      <p:ext uri="{BB962C8B-B14F-4D97-AF65-F5344CB8AC3E}">
        <p14:creationId xmlns:p14="http://schemas.microsoft.com/office/powerpoint/2010/main" val="1113235171"/>
      </p:ext>
    </p:extLst>
  </p:cSld>
  <p:clrMapOvr>
    <a:masterClrMapping/>
  </p:clrMapOvr>
  <p:transition spd="med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Outras</a:t>
            </a:r>
            <a:r>
              <a:rPr lang="en-US" b="1" dirty="0">
                <a:solidFill>
                  <a:srgbClr val="0070C0"/>
                </a:solidFill>
              </a:rPr>
              <a:t> Annotations JPA+ORM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@Service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Registra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serviço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como componente do sistema.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@Autowired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Gerenciamento dependência de componentes(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instância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automática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@Transactional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Controle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eficiente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@RestController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Controlar os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endpointers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aplicação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@RestMapping(value=“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caminho(URL)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@GetMapping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caminho(URL)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PathVariable =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Pegar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conteúdo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vem da URL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8006541"/>
      </p:ext>
    </p:extLst>
  </p:cSld>
  <p:clrMapOvr>
    <a:masterClrMapping/>
  </p:clrMapOvr>
  <p:transition spd="med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Entities with JPA+ORM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Agora defina todas as classes de domínio com as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annotations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JPA.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Tabelas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score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.: @Entity 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Mapeando tabela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tb_user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BD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@Table(name="tb_user")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@Id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Mapeando PK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da tabela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tb_user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definindo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@GeneratedValue(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GenerationType.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IDENTITY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Long id;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424396"/>
      </p:ext>
    </p:extLst>
  </p:cSld>
  <p:clrMapOvr>
    <a:masterClrMapping/>
  </p:clrMapOvr>
  <p:transition spd="med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Entities with JPA+ORM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@EmbeddedId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Mapeando FK da tabela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tb_score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ScorePK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 =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ScorePK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@Embeddable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Mapeando 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representa a chave composta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tb_score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ScorePK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implements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Serializable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private static final long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serialVersionUID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1L;</a:t>
            </a:r>
          </a:p>
          <a:p>
            <a:pPr marL="891540" lvl="2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@ManyToOne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Mapeando multiplicidade de relacionamento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tb_score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@JoinColumn(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="movie_id")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Mapeando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FK tabela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tb_score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Movie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...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46906"/>
      </p:ext>
    </p:extLst>
  </p:cSld>
  <p:clrMapOvr>
    <a:masterClrMapping/>
  </p:clrMapOvr>
  <p:transition spd="med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Resources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serve para configuração de variáveis 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ambiente da aplicação JAVA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tais como: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application.properties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=8092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spring.profiles.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=${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APP_PROFILE:test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spring.jpa.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in-view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=false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#spring.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devtools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.add-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=false</a:t>
            </a:r>
          </a:p>
        </p:txBody>
      </p:sp>
    </p:spTree>
    <p:extLst>
      <p:ext uri="{BB962C8B-B14F-4D97-AF65-F5344CB8AC3E}">
        <p14:creationId xmlns:p14="http://schemas.microsoft.com/office/powerpoint/2010/main" val="2945828817"/>
      </p:ext>
    </p:extLst>
  </p:cSld>
  <p:clrMapOvr>
    <a:masterClrMapping/>
  </p:clrMapOvr>
  <p:transition spd="med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Resources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application-test.properties</a:t>
            </a:r>
            <a:endParaRPr lang="pt-BR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Dados de conexão com o banco H2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spring.datasource.url=jdbc:h2:mem:testdb</a:t>
            </a:r>
          </a:p>
          <a:p>
            <a:pPr marL="447675" lvl="1" indent="0" algn="just">
              <a:buNone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spring.datasource.username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spring.datasource.password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  <a:p>
            <a:pPr marL="447675" lvl="1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Configuração do cliente web do banco H2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spring.h2.console.enabled=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spring.h2.console.path=/h2-console</a:t>
            </a:r>
          </a:p>
          <a:p>
            <a:pPr marL="447675" lvl="1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Configuração para mostrar o SQL no console</a:t>
            </a:r>
          </a:p>
          <a:p>
            <a:pPr marL="447675" lvl="1" indent="0" algn="just">
              <a:buNone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spring.jpa.show-sql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=false</a:t>
            </a:r>
          </a:p>
          <a:p>
            <a:pPr marL="447675" lvl="1" indent="0" algn="just">
              <a:buNone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spring.jpa.properties.hibernate.format_sql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=false</a:t>
            </a:r>
          </a:p>
        </p:txBody>
      </p:sp>
    </p:spTree>
    <p:extLst>
      <p:ext uri="{BB962C8B-B14F-4D97-AF65-F5344CB8AC3E}">
        <p14:creationId xmlns:p14="http://schemas.microsoft.com/office/powerpoint/2010/main" val="378183873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FRONTEND – pom.xml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Adicionar no arquivo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gerenciador de dependências do MAVEN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pom.xml: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Depois da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&lt;/plugin&gt;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plugin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org.apache.maven.plugins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artifactId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-plugin&lt;/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artifactId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&gt;3.1.0&lt;/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&lt;!--$NO-MVN-MAN-VER$--&gt;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/plugin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7686"/>
      </p:ext>
    </p:extLst>
  </p:cSld>
  <p:clrMapOvr>
    <a:masterClrMapping/>
  </p:clrMapOvr>
  <p:transition spd="med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Seed BD H2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http://localhost:8080/h2-console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(tela de login do BD H2).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JDBC URL: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datasource.url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(endereço do arquivo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application-test.properties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 senha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recources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o arquivo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import.sql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massa de dados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 no BD H2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VALUES (juju@gmail.com');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VALUES (josy@terra.com.br’);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VALUES (maria@uol.com.br');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509455"/>
      </p:ext>
    </p:extLst>
  </p:cSld>
  <p:clrMapOvr>
    <a:masterClrMapping/>
  </p:clrMapOvr>
  <p:transition spd="med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Seed BD H2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tb_movie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(score, count, title, image) VALUES (4.5, 2, 'The Witcher', 'https://www.themoviedb.org/t/p/w533_and_h300_bestv2/jBJWaqoSCiARWtfV0GlqHrcdidd.jpg’);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(score, count, title, image) VALUES (3.3, 3, 'Venom: Tempo de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Carnificina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'https://www.themoviedb.org/t/p/w533_and_h300_bestv2/vIgyYkXkg6NC2whRbYjBD7eb3Er.jpg’);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(score,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VALUES (0, 0, 'O Espetacular Homem-Aranha 2: A Ameaça de Electro', 'https://www.themoviedb.org/t/p/w533_and_h300_bestv2/u7SeO6Y42P7VCTWLhpnL96cyOqd.jpg’);</a:t>
            </a:r>
          </a:p>
          <a:p>
            <a:pPr marL="0" inden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(score,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VALUES (0, 0, 'Matrix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Resurrections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'https://www.themoviedb.org/t/p/w533_and_h300_bestv2/hv7o3VgfsairBoQFAawgaQ4cR1m.jpg');</a:t>
            </a:r>
          </a:p>
        </p:txBody>
      </p:sp>
    </p:spTree>
    <p:extLst>
      <p:ext uri="{BB962C8B-B14F-4D97-AF65-F5344CB8AC3E}">
        <p14:creationId xmlns:p14="http://schemas.microsoft.com/office/powerpoint/2010/main" val="695481203"/>
      </p:ext>
    </p:extLst>
  </p:cSld>
  <p:clrMapOvr>
    <a:masterClrMapping/>
  </p:clrMapOvr>
  <p:transition spd="med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Seed BD H2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movie_id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VALUES (1, 1, 5.0);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movie_id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VALUES (1, 2, 4.0);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movie_id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VALUES (2, 1, 3.0);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movie_id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VALUES (2, 2, 3.0);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movie_id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VALUES (2, 3, 4.0);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Para definição de entidades e importação independente das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classes/@entity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utilize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schema.sql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data.sql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 no arquivo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application-test.properties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(incluir a instrução,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spring.jpa.hibernate.ddl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-auto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08106062"/>
      </p:ext>
    </p:extLst>
  </p:cSld>
  <p:clrMapOvr>
    <a:masterClrMapping/>
  </p:clrMapOvr>
  <p:transition spd="med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C84F348C-DBF3-0E5B-8E3C-FB34116A36CB}"/>
              </a:ext>
            </a:extLst>
          </p:cNvPr>
          <p:cNvSpPr/>
          <p:nvPr/>
        </p:nvSpPr>
        <p:spPr>
          <a:xfrm>
            <a:off x="425884" y="2041463"/>
            <a:ext cx="8292231" cy="299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D7843CE-F59F-8F75-7521-F66445908C55}"/>
              </a:ext>
            </a:extLst>
          </p:cNvPr>
          <p:cNvSpPr/>
          <p:nvPr/>
        </p:nvSpPr>
        <p:spPr>
          <a:xfrm>
            <a:off x="529228" y="3144033"/>
            <a:ext cx="8085543" cy="17035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Modelo</a:t>
            </a:r>
            <a:r>
              <a:rPr lang="en-US" b="1" dirty="0">
                <a:solidFill>
                  <a:srgbClr val="0070C0"/>
                </a:solidFill>
              </a:rPr>
              <a:t> MVC JAVA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CA25B04-D134-EA5E-2C03-45D127252B47}"/>
              </a:ext>
            </a:extLst>
          </p:cNvPr>
          <p:cNvSpPr/>
          <p:nvPr/>
        </p:nvSpPr>
        <p:spPr>
          <a:xfrm>
            <a:off x="602097" y="2095774"/>
            <a:ext cx="7918733" cy="369328"/>
          </a:xfrm>
          <a:prstGeom prst="rect">
            <a:avLst/>
          </a:prstGeom>
          <a:solidFill>
            <a:srgbClr val="92D05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CONTROLADORES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REST – Camada </a:t>
            </a: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Controller</a:t>
            </a: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(C)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3491ADB-B6E5-3386-D5A9-340772CB0362}"/>
              </a:ext>
            </a:extLst>
          </p:cNvPr>
          <p:cNvSpPr/>
          <p:nvPr/>
        </p:nvSpPr>
        <p:spPr>
          <a:xfrm>
            <a:off x="623170" y="3277348"/>
            <a:ext cx="7897660" cy="369328"/>
          </a:xfrm>
          <a:prstGeom prst="rect">
            <a:avLst/>
          </a:prstGeom>
          <a:solidFill>
            <a:srgbClr val="00B0F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b="1" dirty="0"/>
              <a:t>SERVIÇOS (RN/Transações) – Camada </a:t>
            </a:r>
            <a:r>
              <a:rPr lang="pt-BR" b="1" dirty="0" err="1"/>
              <a:t>service</a:t>
            </a:r>
            <a:r>
              <a:rPr lang="pt-BR" b="1" dirty="0"/>
              <a:t> (V)</a:t>
            </a:r>
            <a:endParaRPr kumimoji="0" lang="pt-BR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A41553B-0F20-4CA4-D324-0D54B689D692}"/>
              </a:ext>
            </a:extLst>
          </p:cNvPr>
          <p:cNvSpPr/>
          <p:nvPr/>
        </p:nvSpPr>
        <p:spPr>
          <a:xfrm>
            <a:off x="623170" y="4330057"/>
            <a:ext cx="7897660" cy="369328"/>
          </a:xfrm>
          <a:prstGeom prst="rect">
            <a:avLst/>
          </a:prstGeom>
          <a:solidFill>
            <a:srgbClr val="FFC00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ACESSO A DADOS (Operações com BD) – Camada </a:t>
            </a: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Repository</a:t>
            </a: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(M)</a:t>
            </a:r>
          </a:p>
        </p:txBody>
      </p:sp>
      <p:sp>
        <p:nvSpPr>
          <p:cNvPr id="4" name="Seta: de Cima para Baixo 3">
            <a:extLst>
              <a:ext uri="{FF2B5EF4-FFF2-40B4-BE49-F238E27FC236}">
                <a16:creationId xmlns:a16="http://schemas.microsoft.com/office/drawing/2014/main" id="{7BA8E044-AC4E-4B6E-E372-2F46E4EA56B2}"/>
              </a:ext>
            </a:extLst>
          </p:cNvPr>
          <p:cNvSpPr/>
          <p:nvPr/>
        </p:nvSpPr>
        <p:spPr>
          <a:xfrm>
            <a:off x="4334005" y="3720230"/>
            <a:ext cx="413359" cy="541264"/>
          </a:xfrm>
          <a:prstGeom prst="upDown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" name="Seta: de Cima para Baixo 11">
            <a:extLst>
              <a:ext uri="{FF2B5EF4-FFF2-40B4-BE49-F238E27FC236}">
                <a16:creationId xmlns:a16="http://schemas.microsoft.com/office/drawing/2014/main" id="{E8C4F0DA-AFC5-48BF-B094-39EDFFB48462}"/>
              </a:ext>
            </a:extLst>
          </p:cNvPr>
          <p:cNvSpPr/>
          <p:nvPr/>
        </p:nvSpPr>
        <p:spPr>
          <a:xfrm>
            <a:off x="4312938" y="2506268"/>
            <a:ext cx="413359" cy="541264"/>
          </a:xfrm>
          <a:prstGeom prst="upDown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F899155-9835-604C-8241-9FD2A4AE2D4D}"/>
              </a:ext>
            </a:extLst>
          </p:cNvPr>
          <p:cNvSpPr/>
          <p:nvPr/>
        </p:nvSpPr>
        <p:spPr>
          <a:xfrm>
            <a:off x="404817" y="1054849"/>
            <a:ext cx="8229600" cy="369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indent="0" algn="ctr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4" name="Seta: de Cima para Baixo 13">
            <a:extLst>
              <a:ext uri="{FF2B5EF4-FFF2-40B4-BE49-F238E27FC236}">
                <a16:creationId xmlns:a16="http://schemas.microsoft.com/office/drawing/2014/main" id="{6CD1D12D-C432-B806-2601-D2B7E3CA5E3B}"/>
              </a:ext>
            </a:extLst>
          </p:cNvPr>
          <p:cNvSpPr/>
          <p:nvPr/>
        </p:nvSpPr>
        <p:spPr>
          <a:xfrm>
            <a:off x="4312937" y="1470574"/>
            <a:ext cx="413359" cy="541264"/>
          </a:xfrm>
          <a:prstGeom prst="upDown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F0535BE-1CEB-7FAD-66D1-4B6A34835555}"/>
              </a:ext>
            </a:extLst>
          </p:cNvPr>
          <p:cNvSpPr txBox="1"/>
          <p:nvPr/>
        </p:nvSpPr>
        <p:spPr>
          <a:xfrm>
            <a:off x="4862943" y="1546875"/>
            <a:ext cx="3329079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(Requisições HTTP/REST)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CDA115B-DA84-9DBB-C388-78384B7372E9}"/>
              </a:ext>
            </a:extLst>
          </p:cNvPr>
          <p:cNvSpPr txBox="1"/>
          <p:nvPr/>
        </p:nvSpPr>
        <p:spPr>
          <a:xfrm>
            <a:off x="4862942" y="2599357"/>
            <a:ext cx="3329079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4781DAB-D9A3-2AE2-5883-68C13BABEF91}"/>
              </a:ext>
            </a:extLst>
          </p:cNvPr>
          <p:cNvSpPr txBox="1"/>
          <p:nvPr/>
        </p:nvSpPr>
        <p:spPr>
          <a:xfrm>
            <a:off x="4862943" y="3749913"/>
            <a:ext cx="2178818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ORM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A2B9771-A70C-01C3-1CA6-EDE800EEA15B}"/>
              </a:ext>
            </a:extLst>
          </p:cNvPr>
          <p:cNvSpPr txBox="1"/>
          <p:nvPr/>
        </p:nvSpPr>
        <p:spPr>
          <a:xfrm>
            <a:off x="7135702" y="3788172"/>
            <a:ext cx="1254313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Transações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3B7D47D-CE0C-8394-7402-32252BA7E3CF}"/>
              </a:ext>
            </a:extLst>
          </p:cNvPr>
          <p:cNvSpPr txBox="1"/>
          <p:nvPr/>
        </p:nvSpPr>
        <p:spPr>
          <a:xfrm>
            <a:off x="529227" y="2650726"/>
            <a:ext cx="2001031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3248284"/>
      </p:ext>
    </p:extLst>
  </p:cSld>
  <p:clrMapOvr>
    <a:masterClrMapping/>
  </p:clrMapOvr>
  <p:transition spd="med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Criar para cada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/entidade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score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Operações CRUD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DTO –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Objetos de transferência de dados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-&gt;DTO)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–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Realiza transações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orquestração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com BD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Controla os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aplicação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end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682381"/>
      </p:ext>
    </p:extLst>
  </p:cSld>
  <p:clrMapOvr>
    <a:masterClrMapping/>
  </p:clrMapOvr>
  <p:transition spd="med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Repository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criando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em cima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Alterar de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interface 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herdar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JpaRepository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&lt;T, ID&gt;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  representa 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representa o tipo do ID da PK  </a:t>
            </a:r>
          </a:p>
        </p:txBody>
      </p:sp>
    </p:spTree>
    <p:extLst>
      <p:ext uri="{BB962C8B-B14F-4D97-AF65-F5344CB8AC3E}">
        <p14:creationId xmlns:p14="http://schemas.microsoft.com/office/powerpoint/2010/main" val="3745807107"/>
      </p:ext>
    </p:extLst>
  </p:cSld>
  <p:clrMapOvr>
    <a:masterClrMapping/>
  </p:clrMapOvr>
  <p:transition spd="med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Repository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springframework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.data.jpa.repository.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JpaRepository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MovieRepository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JpaRepository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1159371"/>
      </p:ext>
    </p:extLst>
  </p:cSld>
  <p:clrMapOvr>
    <a:masterClrMapping/>
  </p:clrMapOvr>
  <p:transition spd="med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OBJETO DTO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criando 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em cima do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Botão direito do mouse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para criar construtores / modificadores.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criar: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/Tipos, cópia da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Vazio;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argumentos;</a:t>
            </a:r>
          </a:p>
          <a:p>
            <a:pPr marL="457200" indent="-457200" algn="just">
              <a:buFont typeface="Arial" panose="020B0604020202020204"/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recebendo como argumentos o objeto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(encapsulamento)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getters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setters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0301797"/>
      </p:ext>
    </p:extLst>
  </p:cSld>
  <p:clrMapOvr>
    <a:masterClrMapping/>
  </p:clrMapOvr>
  <p:transition spd="med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Service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MovieService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criando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em cima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cima da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MovieService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colocar 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@Service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Agora, vamos criar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serviço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findAll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buscando todos os filmes, integrando com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camada Model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através da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injeção de dependência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666390"/>
      </p:ext>
    </p:extLst>
  </p:cSld>
  <p:clrMapOvr>
    <a:masterClrMapping/>
  </p:clrMapOvr>
  <p:transition spd="med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Service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org.springframework.beans.factory.annotation.Autowired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org.springframework.data.domain.Page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org.springframework.data.domain.Pageable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org.springframework.stereotype.Service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org.springframework.transaction.annotation.Transactional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com.cloudeducation.dsfilmes.dto.MovieDTO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com.cloudeducation.dsfilmes.entities.Movie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com.cloudeducation.dsfilmes.repositories.MovieRepository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8506389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11860</TotalTime>
  <Words>8639</Words>
  <Application>Microsoft Office PowerPoint</Application>
  <PresentationFormat>Apresentação na tela (16:9)</PresentationFormat>
  <Paragraphs>1087</Paragraphs>
  <Slides>122</Slides>
  <Notes>119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122</vt:i4>
      </vt:variant>
    </vt:vector>
  </HeadingPairs>
  <TitlesOfParts>
    <vt:vector size="127" baseType="lpstr">
      <vt:lpstr>Arial</vt:lpstr>
      <vt:lpstr>Calibri</vt:lpstr>
      <vt:lpstr>Times New Roman</vt:lpstr>
      <vt:lpstr>Wingdings</vt:lpstr>
      <vt:lpstr>Office Theme</vt:lpstr>
      <vt:lpstr>Desenvolvimento de Software  JAVA</vt:lpstr>
      <vt:lpstr>Aulas 13 e 14 JAVA</vt:lpstr>
      <vt:lpstr>JAVA – Ambiente Frontend</vt:lpstr>
      <vt:lpstr>JAVA – Ambiente Frontend</vt:lpstr>
      <vt:lpstr>JAVA – Projeto Web</vt:lpstr>
      <vt:lpstr>JAVA – NPM vs NPX</vt:lpstr>
      <vt:lpstr>JAVA – FRONTEND</vt:lpstr>
      <vt:lpstr>JAVA – Testando FRONTEND</vt:lpstr>
      <vt:lpstr>JAVA – FRONTEND – pom.xml</vt:lpstr>
      <vt:lpstr>JAVA – BACKEND</vt:lpstr>
      <vt:lpstr>JAVA – Testanto BACKEND</vt:lpstr>
      <vt:lpstr>JAVA – Testanto BACKEND</vt:lpstr>
      <vt:lpstr>JAVA – Integrar Projeto Web GITHUB</vt:lpstr>
      <vt:lpstr>JAVA – Fontend – Extensões</vt:lpstr>
      <vt:lpstr>JAVA – Fontend – Pasta Public</vt:lpstr>
      <vt:lpstr>JAVA – Fontend – Pasta Src</vt:lpstr>
      <vt:lpstr>JAVA – Fontend – Revisar App.tsx</vt:lpstr>
      <vt:lpstr>JAVA – Fontend – Revisar index.tsx</vt:lpstr>
      <vt:lpstr>JAVA – Fontend – Testando</vt:lpstr>
      <vt:lpstr>JAVA – Fontend – Bootstrap</vt:lpstr>
      <vt:lpstr>JAVA – Fontend – index.tsx</vt:lpstr>
      <vt:lpstr>JAVA – Fontend – index.css (Incluir)</vt:lpstr>
      <vt:lpstr>JAVA – Fontend – index.css (…)</vt:lpstr>
      <vt:lpstr>JAVA – Fontend</vt:lpstr>
      <vt:lpstr>JAVA – Fontend</vt:lpstr>
      <vt:lpstr>JAVA – Fontend</vt:lpstr>
      <vt:lpstr>JAVA – Fontend – Navbar (index.tsx)</vt:lpstr>
      <vt:lpstr>JAVA – Fontend – Navbar (index.tsx)</vt:lpstr>
      <vt:lpstr>JAVA – Fontend – Navbar (index.tsx)</vt:lpstr>
      <vt:lpstr>JAVA – Fontend – Rotas</vt:lpstr>
      <vt:lpstr>JAVA-Fontend-MovieCard (index.tsx)</vt:lpstr>
      <vt:lpstr>JAVA-Fontend-MovieCard (index.tsx)</vt:lpstr>
      <vt:lpstr>JAVA-Fontend-MovieCard (index.tsx)</vt:lpstr>
      <vt:lpstr>JAVA-Fontend-MovieCard (index.tsx)</vt:lpstr>
      <vt:lpstr>JAVA-Fontend-MovieScore (index.tsx)</vt:lpstr>
      <vt:lpstr>JAVA-Fontend-MovieScore (index.tsx)</vt:lpstr>
      <vt:lpstr>JAVA–Fontend–MovieStars (index.tsx)</vt:lpstr>
      <vt:lpstr>JAVA–Fontend–MovieStars (index.tsx)</vt:lpstr>
      <vt:lpstr>JAVA–Fontend–Pagination (index.tsx)</vt:lpstr>
      <vt:lpstr>JAVA–Fontend–Pagination (index.tsx)</vt:lpstr>
      <vt:lpstr>JAVA–Fontend–Pagination (index.tsx)</vt:lpstr>
      <vt:lpstr>JAVA – Fontend – Listing (index.tsx)</vt:lpstr>
      <vt:lpstr>JAVA – Fontend – Listing (index.tsx)</vt:lpstr>
      <vt:lpstr>JAVA – Fontend – Listing (index.tsx)</vt:lpstr>
      <vt:lpstr>JAVA – Fontend – Listing (index.tsx)</vt:lpstr>
      <vt:lpstr>JAVA – Fontend – BootStrap breakpoints</vt:lpstr>
      <vt:lpstr>JAVA – Fontend – Form (index.tsx)</vt:lpstr>
      <vt:lpstr>JAVA – Fontend – Form (index.tsx)</vt:lpstr>
      <vt:lpstr>JAVA – Fontend – Form (index.tsx)</vt:lpstr>
      <vt:lpstr>JAVA – Fontend – Form (index.tsx)</vt:lpstr>
      <vt:lpstr>JAVA – Fontend – Form (index.tsx)</vt:lpstr>
      <vt:lpstr>JAVA – Fontend – App.tsx</vt:lpstr>
      <vt:lpstr>JAVA – Fontend – App.tsx</vt:lpstr>
      <vt:lpstr>JAVA – Fontend – App.tsx</vt:lpstr>
      <vt:lpstr>JAVA – Fontend – Netlify Deploy</vt:lpstr>
      <vt:lpstr>JAVA – Fontend – Netlify Deploy</vt:lpstr>
      <vt:lpstr>JAVA – Backend - CORS</vt:lpstr>
      <vt:lpstr>JAVA – Backend - CORS</vt:lpstr>
      <vt:lpstr>JAVA – Backend - CORS</vt:lpstr>
      <vt:lpstr>JAVA – Backend - CORS</vt:lpstr>
      <vt:lpstr>JAVA – Backend – CORS (Contin…)</vt:lpstr>
      <vt:lpstr>JAVA – Backend - CORS (Contin…)</vt:lpstr>
      <vt:lpstr>JAVA – Backend Modelo Conceitual</vt:lpstr>
      <vt:lpstr>JAVA – Backend Entities Movie</vt:lpstr>
      <vt:lpstr>JAVA – Backend Entities Movie</vt:lpstr>
      <vt:lpstr>JAVA – Backend Entities Movie</vt:lpstr>
      <vt:lpstr>JAVA – Backend Entities Movie</vt:lpstr>
      <vt:lpstr>JAVA – Backend Entities Movie</vt:lpstr>
      <vt:lpstr>JAVA – Backend Entities Movie</vt:lpstr>
      <vt:lpstr>JAVA – Backend Entities User</vt:lpstr>
      <vt:lpstr>JAVA – Backend Entities ScorePK</vt:lpstr>
      <vt:lpstr>JAVA – Backend Entities ScorePK</vt:lpstr>
      <vt:lpstr>JAVA – Backend Entities Score</vt:lpstr>
      <vt:lpstr>JAVA – Configurar o BD H2</vt:lpstr>
      <vt:lpstr>JAVA – Configurar o BD H2</vt:lpstr>
      <vt:lpstr>JAVA – Configurar o BD H2</vt:lpstr>
      <vt:lpstr>JAVA – Configurar o BD H2</vt:lpstr>
      <vt:lpstr>JAVA – Configurar o BD H2</vt:lpstr>
      <vt:lpstr>JAVA – Configurar o BD H2</vt:lpstr>
      <vt:lpstr>JAVA – Configurar o BD H2</vt:lpstr>
      <vt:lpstr>JAVA – Configurar o JPA+ORM</vt:lpstr>
      <vt:lpstr>JAVA – Configurar o JPA+ORM</vt:lpstr>
      <vt:lpstr>JAVA – Configurar o JPA+ORM</vt:lpstr>
      <vt:lpstr>JAVA – Configurar o JPA+ORM</vt:lpstr>
      <vt:lpstr>JAVA – Outras Annotations JPA+ORM</vt:lpstr>
      <vt:lpstr>JAVA – Entities with JPA+ORM</vt:lpstr>
      <vt:lpstr>JAVA – Entities with JPA+ORM</vt:lpstr>
      <vt:lpstr>JAVA – Resources</vt:lpstr>
      <vt:lpstr>JAVA – Resources</vt:lpstr>
      <vt:lpstr>JAVA – Seed BD H2</vt:lpstr>
      <vt:lpstr>JAVA – Seed BD H2</vt:lpstr>
      <vt:lpstr>JAVA – Seed BD H2</vt:lpstr>
      <vt:lpstr>JAVA – Modelo MVC JAVA</vt:lpstr>
      <vt:lpstr>JAVA – CAMADAS</vt:lpstr>
      <vt:lpstr>JAVA – CAMADA Repository Movie</vt:lpstr>
      <vt:lpstr>JAVA – CAMADA Repository Movie</vt:lpstr>
      <vt:lpstr>JAVA – OBJETO DTO Movie</vt:lpstr>
      <vt:lpstr>JAVA – CAMADA Service Movie</vt:lpstr>
      <vt:lpstr>JAVA – CAMADA Service Movie</vt:lpstr>
      <vt:lpstr>JAVA – CAMADA Service Movie</vt:lpstr>
      <vt:lpstr>JAVA – CAMADA Controller Movie</vt:lpstr>
      <vt:lpstr>JAVA – CAMADA Controller Movie</vt:lpstr>
      <vt:lpstr>JAVA – CAMADA Controller Movie</vt:lpstr>
      <vt:lpstr>JAVA – CAMADA Controller Movie</vt:lpstr>
      <vt:lpstr>JAVA – Testar endpointers movies</vt:lpstr>
      <vt:lpstr>JAVA – CAMADA Serviço Movie</vt:lpstr>
      <vt:lpstr>JAVA – CAMADA Controller Movie</vt:lpstr>
      <vt:lpstr>JAVA – Entities ScoreDTO</vt:lpstr>
      <vt:lpstr>JAVA – CAMADA Serviço Score</vt:lpstr>
      <vt:lpstr>JAVA – CAMADA Serviço Score</vt:lpstr>
      <vt:lpstr>JAVA – CAMADA Serviço Score</vt:lpstr>
      <vt:lpstr>JAVA – CAMADA Serviço Score</vt:lpstr>
      <vt:lpstr>JAVA – CAMADA Serviço Score</vt:lpstr>
      <vt:lpstr>JAVA – CAMADA Controller Score</vt:lpstr>
      <vt:lpstr>JAVA – CAMADA Controller Score</vt:lpstr>
      <vt:lpstr>JAVA – Deploy Heroku</vt:lpstr>
      <vt:lpstr>JAVA – Deploy Heroku</vt:lpstr>
      <vt:lpstr>Leitura Específica</vt:lpstr>
      <vt:lpstr>Aprenda+</vt:lpstr>
      <vt:lpstr>Dinâmica/Atividades</vt:lpstr>
      <vt:lpstr>Referências Bibliográficas</vt:lpstr>
      <vt:lpstr>Desenvolvimento de Software 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1756</cp:revision>
  <dcterms:created xsi:type="dcterms:W3CDTF">2020-03-17T20:12:34Z</dcterms:created>
  <dcterms:modified xsi:type="dcterms:W3CDTF">2022-06-28T22:43:32Z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