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91" r:id="rId3"/>
    <p:sldId id="332" r:id="rId4"/>
    <p:sldId id="343" r:id="rId5"/>
    <p:sldId id="359" r:id="rId6"/>
    <p:sldId id="362" r:id="rId7"/>
    <p:sldId id="356" r:id="rId8"/>
    <p:sldId id="353" r:id="rId9"/>
    <p:sldId id="351" r:id="rId10"/>
    <p:sldId id="352" r:id="rId11"/>
    <p:sldId id="357" r:id="rId12"/>
    <p:sldId id="358" r:id="rId13"/>
    <p:sldId id="355" r:id="rId14"/>
    <p:sldId id="360" r:id="rId15"/>
    <p:sldId id="361" r:id="rId16"/>
    <p:sldId id="349" r:id="rId17"/>
    <p:sldId id="350" r:id="rId18"/>
    <p:sldId id="335" r:id="rId19"/>
    <p:sldId id="344" r:id="rId20"/>
    <p:sldId id="345" r:id="rId21"/>
    <p:sldId id="340" r:id="rId22"/>
    <p:sldId id="346" r:id="rId23"/>
    <p:sldId id="347" r:id="rId24"/>
    <p:sldId id="348" r:id="rId25"/>
    <p:sldId id="339" r:id="rId26"/>
    <p:sldId id="336" r:id="rId27"/>
    <p:sldId id="342" r:id="rId28"/>
    <p:sldId id="333" r:id="rId29"/>
    <p:sldId id="323" r:id="rId30"/>
    <p:sldId id="334" r:id="rId31"/>
    <p:sldId id="337" r:id="rId32"/>
    <p:sldId id="309" r:id="rId3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64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651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544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045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51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853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173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307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28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612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953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824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01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433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71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093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2139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865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54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212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81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/Eleme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o-que-e-html-conceitos-basico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ostinger.com.br/tutoriais/o-que-e-css-guia-basico-de-css#Como_CSS_Funciona" TargetMode="External"/><Relationship Id="rId5" Type="http://schemas.openxmlformats.org/officeDocument/2006/relationships/hyperlink" Target="https://developer.mozilla.org/pt-BR/docs/Learn/Getting_started_with_the_web/CSS_basics" TargetMode="External"/><Relationship Id="rId4" Type="http://schemas.openxmlformats.org/officeDocument/2006/relationships/hyperlink" Target="https://www.devmedia.com.br/estilizando-fontes-com-css/24226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o-que-e-javascrip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masters.com.br/desenvolvimento/full-stack-vs-full-cycle-develop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maticafractal.com.br/revista/index.php/telfract/article/view/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n.asp" TargetMode="External"/><Relationship Id="rId7" Type="http://schemas.openxmlformats.org/officeDocument/2006/relationships/hyperlink" Target="https://developer.mozilla.org/pt-BR/docs/Learn/Getting_started_with_the_web/Installing_basic_softwar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" TargetMode="External"/><Relationship Id="rId5" Type="http://schemas.openxmlformats.org/officeDocument/2006/relationships/hyperlink" Target="https://youtu.be/CTjUpZqTJDg" TargetMode="External"/><Relationship Id="rId4" Type="http://schemas.openxmlformats.org/officeDocument/2006/relationships/hyperlink" Target="https://elephantsolutions.net/best-css-frameworks-in-2021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e 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55449"/>
            <a:ext cx="8865056" cy="40544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P2P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uma arquitetura de redes em que cada par, ou nó, coopera entre si para prover serviços um ao outro, um sistema para compartilhamento de arquivos, documentos e informações, sem a necessidade de um servidor central.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Compartilhamento de arquivos (torrente), comunicação, criptomoedas, consumo de mídias (compartilhar mídias audiovisuais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IPTV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etc.</a:t>
            </a:r>
          </a:p>
        </p:txBody>
      </p:sp>
    </p:spTree>
    <p:extLst>
      <p:ext uri="{BB962C8B-B14F-4D97-AF65-F5344CB8AC3E}">
        <p14:creationId xmlns:p14="http://schemas.microsoft.com/office/powerpoint/2010/main" val="14210469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cliente-servidor HTTP (03 Camadas):</a:t>
            </a:r>
          </a:p>
          <a:p>
            <a:pPr marL="0" indent="0" algn="l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53A7D35-04F9-4E7E-A8EA-197D87A6F957}"/>
              </a:ext>
            </a:extLst>
          </p:cNvPr>
          <p:cNvSpPr/>
          <p:nvPr/>
        </p:nvSpPr>
        <p:spPr>
          <a:xfrm rot="5400000">
            <a:off x="7601020" y="2086482"/>
            <a:ext cx="724873" cy="543114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240FBF94-C518-4538-8992-224EC6C1E029}"/>
              </a:ext>
            </a:extLst>
          </p:cNvPr>
          <p:cNvSpPr/>
          <p:nvPr/>
        </p:nvSpPr>
        <p:spPr>
          <a:xfrm>
            <a:off x="7443670" y="2857396"/>
            <a:ext cx="1161646" cy="1027622"/>
          </a:xfrm>
          <a:prstGeom prst="can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pt-BR" b="1" dirty="0">
              <a:solidFill>
                <a:schemeClr val="bg1"/>
              </a:solidFill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0D0249-E20F-4747-AD25-A10235044ED7}"/>
              </a:ext>
            </a:extLst>
          </p:cNvPr>
          <p:cNvSpPr txBox="1"/>
          <p:nvPr/>
        </p:nvSpPr>
        <p:spPr>
          <a:xfrm>
            <a:off x="216660" y="1906023"/>
            <a:ext cx="2491886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 Desktop 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39F850-09D4-4338-A1FA-7063487E4C24}"/>
              </a:ext>
            </a:extLst>
          </p:cNvPr>
          <p:cNvSpPr txBox="1"/>
          <p:nvPr/>
        </p:nvSpPr>
        <p:spPr>
          <a:xfrm>
            <a:off x="216660" y="3574213"/>
            <a:ext cx="2491886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 Desktop 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C8FCBC-EE89-4CD2-A65E-D379BBC42831}"/>
              </a:ext>
            </a:extLst>
          </p:cNvPr>
          <p:cNvSpPr txBox="1"/>
          <p:nvPr/>
        </p:nvSpPr>
        <p:spPr>
          <a:xfrm>
            <a:off x="7195138" y="1001129"/>
            <a:ext cx="1551568" cy="9233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Servidor BD</a:t>
            </a:r>
            <a:endParaRPr lang="pt-BR" dirty="0">
              <a:solidFill>
                <a:schemeClr val="bg1"/>
              </a:solidFill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A41104DD-F538-4908-B274-F34B6FDA39EB}"/>
              </a:ext>
            </a:extLst>
          </p:cNvPr>
          <p:cNvCxnSpPr>
            <a:cxnSpLocks/>
          </p:cNvCxnSpPr>
          <p:nvPr/>
        </p:nvCxnSpPr>
        <p:spPr>
          <a:xfrm>
            <a:off x="2708546" y="2076542"/>
            <a:ext cx="1694124" cy="68052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EA20281-3AFF-4F03-AD7B-A928BF85AFA6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2708546" y="2671504"/>
            <a:ext cx="1464508" cy="108737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D46D59-CA1C-47B7-830D-5B89A3A3815B}"/>
              </a:ext>
            </a:extLst>
          </p:cNvPr>
          <p:cNvSpPr txBox="1"/>
          <p:nvPr/>
        </p:nvSpPr>
        <p:spPr>
          <a:xfrm>
            <a:off x="1491641" y="2553430"/>
            <a:ext cx="1785917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Conexão TCP/IP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4F738D9-748E-4E91-8A4A-B09D1F944BD4}"/>
              </a:ext>
            </a:extLst>
          </p:cNvPr>
          <p:cNvCxnSpPr>
            <a:cxnSpLocks/>
          </p:cNvCxnSpPr>
          <p:nvPr/>
        </p:nvCxnSpPr>
        <p:spPr>
          <a:xfrm>
            <a:off x="6606863" y="1395630"/>
            <a:ext cx="0" cy="282385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Dot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5A2E84F-7A1B-4176-830E-96EDD17937DC}"/>
              </a:ext>
            </a:extLst>
          </p:cNvPr>
          <p:cNvCxnSpPr>
            <a:cxnSpLocks/>
          </p:cNvCxnSpPr>
          <p:nvPr/>
        </p:nvCxnSpPr>
        <p:spPr>
          <a:xfrm>
            <a:off x="3245774" y="1417422"/>
            <a:ext cx="0" cy="282385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Dot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FF0B232-B2DF-4EEF-B9E0-2B5796C71D4C}"/>
              </a:ext>
            </a:extLst>
          </p:cNvPr>
          <p:cNvSpPr txBox="1"/>
          <p:nvPr/>
        </p:nvSpPr>
        <p:spPr>
          <a:xfrm>
            <a:off x="4173054" y="2348340"/>
            <a:ext cx="1785915" cy="6463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Servidor de Aplicação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2779475-CB54-4FE1-B8A7-4BEDE534BD1D}"/>
              </a:ext>
            </a:extLst>
          </p:cNvPr>
          <p:cNvCxnSpPr>
            <a:cxnSpLocks/>
          </p:cNvCxnSpPr>
          <p:nvPr/>
        </p:nvCxnSpPr>
        <p:spPr>
          <a:xfrm>
            <a:off x="6143223" y="2671503"/>
            <a:ext cx="1085037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4973DD2-76F3-44EE-9990-E93E913581B1}"/>
              </a:ext>
            </a:extLst>
          </p:cNvPr>
          <p:cNvSpPr txBox="1"/>
          <p:nvPr/>
        </p:nvSpPr>
        <p:spPr>
          <a:xfrm>
            <a:off x="5066011" y="2964875"/>
            <a:ext cx="1785914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Pool de conexões com o BD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A25368B-0ADD-4753-BE34-52FCCFDF3919}"/>
              </a:ext>
            </a:extLst>
          </p:cNvPr>
          <p:cNvSpPr txBox="1"/>
          <p:nvPr/>
        </p:nvSpPr>
        <p:spPr>
          <a:xfrm>
            <a:off x="3745373" y="4021624"/>
            <a:ext cx="222841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Camada de Aplicação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F082884-F586-4995-8029-BD989A10AB82}"/>
              </a:ext>
            </a:extLst>
          </p:cNvPr>
          <p:cNvSpPr txBox="1"/>
          <p:nvPr/>
        </p:nvSpPr>
        <p:spPr>
          <a:xfrm>
            <a:off x="7141897" y="4010892"/>
            <a:ext cx="155156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Camada de BD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924690B-ACBA-41E6-9FF9-C3B0D44EF682}"/>
              </a:ext>
            </a:extLst>
          </p:cNvPr>
          <p:cNvSpPr txBox="1"/>
          <p:nvPr/>
        </p:nvSpPr>
        <p:spPr>
          <a:xfrm>
            <a:off x="311337" y="4055689"/>
            <a:ext cx="251138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Camada de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1518508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ixaDeTexto 45">
            <a:extLst>
              <a:ext uri="{FF2B5EF4-FFF2-40B4-BE49-F238E27FC236}">
                <a16:creationId xmlns:a16="http://schemas.microsoft.com/office/drawing/2014/main" id="{3D243DC7-3232-4C7C-80B2-D6E58D60F83B}"/>
              </a:ext>
            </a:extLst>
          </p:cNvPr>
          <p:cNvSpPr txBox="1"/>
          <p:nvPr/>
        </p:nvSpPr>
        <p:spPr>
          <a:xfrm>
            <a:off x="5572057" y="2211069"/>
            <a:ext cx="1224386" cy="6463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229A91-0FB2-4057-82D4-105D1B199DD9}"/>
              </a:ext>
            </a:extLst>
          </p:cNvPr>
          <p:cNvSpPr txBox="1"/>
          <p:nvPr/>
        </p:nvSpPr>
        <p:spPr>
          <a:xfrm>
            <a:off x="3303488" y="2012630"/>
            <a:ext cx="1224386" cy="6463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cliente-servidor HTTP (n Camadas):</a:t>
            </a:r>
          </a:p>
          <a:p>
            <a:pPr marL="0" indent="0" algn="l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53A7D35-04F9-4E7E-A8EA-197D87A6F957}"/>
              </a:ext>
            </a:extLst>
          </p:cNvPr>
          <p:cNvSpPr/>
          <p:nvPr/>
        </p:nvSpPr>
        <p:spPr>
          <a:xfrm rot="5400000">
            <a:off x="7601020" y="2086482"/>
            <a:ext cx="724873" cy="543114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240FBF94-C518-4538-8992-224EC6C1E029}"/>
              </a:ext>
            </a:extLst>
          </p:cNvPr>
          <p:cNvSpPr/>
          <p:nvPr/>
        </p:nvSpPr>
        <p:spPr>
          <a:xfrm>
            <a:off x="7443670" y="2857396"/>
            <a:ext cx="1161646" cy="1027622"/>
          </a:xfrm>
          <a:prstGeom prst="can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pt-BR" b="1" dirty="0">
              <a:solidFill>
                <a:schemeClr val="bg1"/>
              </a:solidFill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0D0249-E20F-4747-AD25-A10235044ED7}"/>
              </a:ext>
            </a:extLst>
          </p:cNvPr>
          <p:cNvSpPr txBox="1"/>
          <p:nvPr/>
        </p:nvSpPr>
        <p:spPr>
          <a:xfrm>
            <a:off x="216660" y="1906023"/>
            <a:ext cx="2491886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 Desktop 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39F850-09D4-4338-A1FA-7063487E4C24}"/>
              </a:ext>
            </a:extLst>
          </p:cNvPr>
          <p:cNvSpPr txBox="1"/>
          <p:nvPr/>
        </p:nvSpPr>
        <p:spPr>
          <a:xfrm>
            <a:off x="216660" y="3574213"/>
            <a:ext cx="2491886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Celular/PDA/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Smart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Card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C8FCBC-EE89-4CD2-A65E-D379BBC42831}"/>
              </a:ext>
            </a:extLst>
          </p:cNvPr>
          <p:cNvSpPr txBox="1"/>
          <p:nvPr/>
        </p:nvSpPr>
        <p:spPr>
          <a:xfrm>
            <a:off x="7195138" y="1001129"/>
            <a:ext cx="1551568" cy="9233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Servidor BD</a:t>
            </a:r>
            <a:endParaRPr lang="pt-BR" dirty="0">
              <a:solidFill>
                <a:schemeClr val="bg1"/>
              </a:solidFill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A41104DD-F538-4908-B274-F34B6FDA39E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708546" y="2076542"/>
            <a:ext cx="530520" cy="14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EA20281-3AFF-4F03-AD7B-A928BF85AFA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708546" y="2286391"/>
            <a:ext cx="2763532" cy="131962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D46D59-CA1C-47B7-830D-5B89A3A3815B}"/>
              </a:ext>
            </a:extLst>
          </p:cNvPr>
          <p:cNvSpPr txBox="1"/>
          <p:nvPr/>
        </p:nvSpPr>
        <p:spPr>
          <a:xfrm>
            <a:off x="77275" y="2951662"/>
            <a:ext cx="294416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Conexão TCP/IP; </a:t>
            </a:r>
            <a:r>
              <a:rPr lang="pt-BR" b="1" dirty="0"/>
              <a:t>HTTP/HTML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4F738D9-748E-4E91-8A4A-B09D1F944BD4}"/>
              </a:ext>
            </a:extLst>
          </p:cNvPr>
          <p:cNvCxnSpPr>
            <a:cxnSpLocks/>
          </p:cNvCxnSpPr>
          <p:nvPr/>
        </p:nvCxnSpPr>
        <p:spPr>
          <a:xfrm>
            <a:off x="6993229" y="1382435"/>
            <a:ext cx="0" cy="282385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Dot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5A2E84F-7A1B-4176-830E-96EDD17937DC}"/>
              </a:ext>
            </a:extLst>
          </p:cNvPr>
          <p:cNvCxnSpPr>
            <a:cxnSpLocks/>
          </p:cNvCxnSpPr>
          <p:nvPr/>
        </p:nvCxnSpPr>
        <p:spPr>
          <a:xfrm>
            <a:off x="2944464" y="1416570"/>
            <a:ext cx="0" cy="282385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Dot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FF0B232-B2DF-4EEF-B9E0-2B5796C71D4C}"/>
              </a:ext>
            </a:extLst>
          </p:cNvPr>
          <p:cNvSpPr txBox="1"/>
          <p:nvPr/>
        </p:nvSpPr>
        <p:spPr>
          <a:xfrm>
            <a:off x="5472078" y="1963227"/>
            <a:ext cx="1224386" cy="6463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Servidor de Aplicação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2779475-CB54-4FE1-B8A7-4BEDE534BD1D}"/>
              </a:ext>
            </a:extLst>
          </p:cNvPr>
          <p:cNvCxnSpPr>
            <a:cxnSpLocks/>
          </p:cNvCxnSpPr>
          <p:nvPr/>
        </p:nvCxnSpPr>
        <p:spPr>
          <a:xfrm>
            <a:off x="6724747" y="2275351"/>
            <a:ext cx="603332" cy="421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4973DD2-76F3-44EE-9990-E93E913581B1}"/>
              </a:ext>
            </a:extLst>
          </p:cNvPr>
          <p:cNvSpPr txBox="1"/>
          <p:nvPr/>
        </p:nvSpPr>
        <p:spPr>
          <a:xfrm>
            <a:off x="5328879" y="2965417"/>
            <a:ext cx="1785914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Pool de conexões com o BD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A25368B-0ADD-4753-BE34-52FCCFDF3919}"/>
              </a:ext>
            </a:extLst>
          </p:cNvPr>
          <p:cNvSpPr txBox="1"/>
          <p:nvPr/>
        </p:nvSpPr>
        <p:spPr>
          <a:xfrm>
            <a:off x="4776269" y="3993312"/>
            <a:ext cx="214953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Camada de Aplicação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F082884-F586-4995-8029-BD989A10AB82}"/>
              </a:ext>
            </a:extLst>
          </p:cNvPr>
          <p:cNvSpPr txBox="1"/>
          <p:nvPr/>
        </p:nvSpPr>
        <p:spPr>
          <a:xfrm>
            <a:off x="7141897" y="4010892"/>
            <a:ext cx="155156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Camada de BD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924690B-ACBA-41E6-9FF9-C3B0D44EF682}"/>
              </a:ext>
            </a:extLst>
          </p:cNvPr>
          <p:cNvSpPr txBox="1"/>
          <p:nvPr/>
        </p:nvSpPr>
        <p:spPr>
          <a:xfrm>
            <a:off x="311337" y="4055689"/>
            <a:ext cx="251138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Camada de Apresentação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8BA313F-EBC9-4D54-9D52-DAF2F3067C9C}"/>
              </a:ext>
            </a:extLst>
          </p:cNvPr>
          <p:cNvSpPr txBox="1"/>
          <p:nvPr/>
        </p:nvSpPr>
        <p:spPr>
          <a:xfrm>
            <a:off x="216660" y="2370790"/>
            <a:ext cx="2491886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 Desktop n 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CBC058B-66C4-46A3-9733-2DF2D28546A1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693481" y="2078010"/>
            <a:ext cx="545585" cy="45505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92AB983-1732-4E52-8D49-9148A17A796A}"/>
              </a:ext>
            </a:extLst>
          </p:cNvPr>
          <p:cNvCxnSpPr>
            <a:cxnSpLocks/>
          </p:cNvCxnSpPr>
          <p:nvPr/>
        </p:nvCxnSpPr>
        <p:spPr>
          <a:xfrm>
            <a:off x="4673237" y="1478971"/>
            <a:ext cx="0" cy="282385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Dot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FC96721-6E07-41C1-B71D-842B1C7DA04D}"/>
              </a:ext>
            </a:extLst>
          </p:cNvPr>
          <p:cNvSpPr txBox="1"/>
          <p:nvPr/>
        </p:nvSpPr>
        <p:spPr>
          <a:xfrm>
            <a:off x="3239066" y="1754846"/>
            <a:ext cx="1224386" cy="6463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Servidor Web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453B92B-1E8A-4989-B8D5-7F448EB93AA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38430" y="2079158"/>
            <a:ext cx="1033648" cy="2072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7449C13-F674-40EE-9BE4-00FDAB5C3694}"/>
              </a:ext>
            </a:extLst>
          </p:cNvPr>
          <p:cNvSpPr txBox="1"/>
          <p:nvPr/>
        </p:nvSpPr>
        <p:spPr>
          <a:xfrm>
            <a:off x="3105225" y="4039476"/>
            <a:ext cx="138853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Camada WEB</a:t>
            </a:r>
          </a:p>
        </p:txBody>
      </p:sp>
    </p:spTree>
    <p:extLst>
      <p:ext uri="{BB962C8B-B14F-4D97-AF65-F5344CB8AC3E}">
        <p14:creationId xmlns:p14="http://schemas.microsoft.com/office/powerpoint/2010/main" val="21930292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de Web Services: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abordagem arquitetural corporativa que permite a criação de serviços de negócio interoperáveis que podem facilmente ser reutilizados e compartilhados entre aplicações e empresas.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como vantagens a independência de plataforma(PHP, JAVA, C#,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integração de serviços de forma fácil e composição de serviços.</a:t>
            </a:r>
          </a:p>
        </p:txBody>
      </p:sp>
    </p:spTree>
    <p:extLst>
      <p:ext uri="{BB962C8B-B14F-4D97-AF65-F5344CB8AC3E}">
        <p14:creationId xmlns:p14="http://schemas.microsoft.com/office/powerpoint/2010/main" val="33788042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de Web Services: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arquitetura utilizada para transferir dados através de protocolos de comunicação para diferentes plataformas, independentemente das linguagens de programação utilizadas nessas plataformas.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Web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funcionam com qualquer sistema operativo, plataforma de hardware ou linguagem de programação de suporte Web.</a:t>
            </a:r>
          </a:p>
        </p:txBody>
      </p:sp>
    </p:spTree>
    <p:extLst>
      <p:ext uri="{BB962C8B-B14F-4D97-AF65-F5344CB8AC3E}">
        <p14:creationId xmlns:p14="http://schemas.microsoft.com/office/powerpoint/2010/main" val="14917289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9433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de Web Services: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E52FD246-A06A-4335-8747-AAE99BA3B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951" y="1647489"/>
            <a:ext cx="3455670" cy="345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185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30"/>
            <a:ext cx="8865056" cy="39878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Tecnologias para o desenvolvimento Web: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SublimeText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Vim,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 Web Local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Imbutido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Apache,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Firefox,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Edge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de Dados Remoto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Controle de Versão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JAVA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STS 4 Spring Boot JAVA</a:t>
            </a:r>
          </a:p>
        </p:txBody>
      </p:sp>
    </p:spTree>
    <p:extLst>
      <p:ext uri="{BB962C8B-B14F-4D97-AF65-F5344CB8AC3E}">
        <p14:creationId xmlns:p14="http://schemas.microsoft.com/office/powerpoint/2010/main" val="135766590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098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Gráfico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Paint.NET, XD, GIMP, Corel,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Hospedagem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Cyberduck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FileZilla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Automação (testes)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Acelerar Escrita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Bibliotecas, Frameworks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2590209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britânico Tim Berners-Lee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acrônimo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HiperText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Markup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traduzindo ao português: Linguagem de Marcação de Hipertexto.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inserir o conteúdo e estabelecer a estrutura básica de um website. Portanto, ele serve para dar significado e organizar as informações de uma página na web. </a:t>
            </a: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Através de um documento HTML, ou seja, um documento com a extensão 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 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o navegador faz a leitura do arquivo e renderiza o seu conteúdo para que o usuário final possa visualizá-lo.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Sublime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VS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Vim (Linux),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(Linux)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(GNU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Navegadores: Google Chrome,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Safari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Mozilla Firefox, Opera,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 11, Microsoft Edge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183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Caracterização Arquitetura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(W3C)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b, Strong,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p, h1...h6,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link, header,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body,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script,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meta,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https://developer.mozilla.org/pt-BR/docs/Web/HTML/Element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5347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Style (CSS)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 O CSS é fácil de aprender e entender e é facilmente utilizado com as 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linguagens de marcação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ou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https://www.devmedia.com.br/estilizando-fontes-com-css/24226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https://developer.mozilla.org/pt-BR/docs/Learn/Getting_started_with_the_web/CSS_basics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https://www.hostinger.com.br/tutoriais/o-que-e-css-guia-basico-de-css#Como_CSS_Funciona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743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Style (CSS)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(W3C)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font-family; font-style; font-size, color, text-align, padding, border, margin, width, backgroud, etc.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606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Comportamento</a:t>
            </a:r>
            <a:r>
              <a:rPr lang="en-US" b="1" dirty="0">
                <a:solidFill>
                  <a:srgbClr val="0070C0"/>
                </a:solidFill>
              </a:rPr>
              <a:t> (JS)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0047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de alto-nível, interpretada, e baseada em objetos com funções de primeira classe, mais conhecida como a linguagem de script para páginas Web.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no meio da década de 90, mais precisamente em 1996 pelo lendário programador Brendan Eich que, além de criar 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foi também um dos fundadores da Mozilla Corporation.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padrão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 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Desde 2012, todos os navegadores modernos possuem suporte total ao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5.1. 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9556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Comportamento</a:t>
            </a:r>
            <a:r>
              <a:rPr lang="en-US" b="1" dirty="0">
                <a:solidFill>
                  <a:srgbClr val="0070C0"/>
                </a:solidFill>
              </a:rPr>
              <a:t> (JS)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4135"/>
            <a:ext cx="8865056" cy="39033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  <a:p>
            <a:pPr marL="0" indent="0" algn="just">
              <a:buNone/>
            </a:pPr>
            <a:r>
              <a:rPr lang="pt-B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JS</a:t>
            </a:r>
          </a:p>
          <a:p>
            <a:pPr marL="0" indent="0" algn="just">
              <a:buNone/>
            </a:pP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https://terminalroot.com.br/2016/12/alguns-codigos-simples-de-javascript-2.html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https://www.hostinger.com.br/tutoriais/o-que-e-javascript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F7130A-2AF8-4859-9111-205562353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68" y="963023"/>
            <a:ext cx="2910453" cy="34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719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C5066-5D1D-450E-8670-F01233A0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81" y="1106661"/>
            <a:ext cx="3008315" cy="59355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306C9E-3AC1-4E98-82CB-CCBC546A2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2319" y="1541222"/>
            <a:ext cx="2379008" cy="2527733"/>
          </a:xfrm>
        </p:spPr>
        <p:txBody>
          <a:bodyPr>
            <a:normAutofit/>
          </a:bodyPr>
          <a:lstStyle/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Materialize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</a:p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Bulma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Tailwind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1EDCE9-3781-4395-9F34-57A267EBE10E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294359" y="1743642"/>
            <a:ext cx="3008316" cy="252773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8DAB0-700D-4D5F-9583-8823AE792E2F}"/>
              </a:ext>
            </a:extLst>
          </p:cNvPr>
          <p:cNvSpPr txBox="1">
            <a:spLocks/>
          </p:cNvSpPr>
          <p:nvPr/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norm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 hangingPunct="1"/>
            <a:r>
              <a:rPr lang="en-US" sz="4400" dirty="0" err="1">
                <a:solidFill>
                  <a:srgbClr val="0070C0"/>
                </a:solidFill>
              </a:rPr>
              <a:t>Caracterização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9463DD36-9751-490A-82D8-166BD1EDECA1}"/>
              </a:ext>
            </a:extLst>
          </p:cNvPr>
          <p:cNvSpPr txBox="1">
            <a:spLocks/>
          </p:cNvSpPr>
          <p:nvPr/>
        </p:nvSpPr>
        <p:spPr>
          <a:xfrm>
            <a:off x="6195082" y="1541223"/>
            <a:ext cx="2379008" cy="252773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590" marR="0" indent="-32639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Skeleton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Sematic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  <a:p>
            <a:pPr hangingPunct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CSS</a:t>
            </a:r>
          </a:p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Ulkit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BF4982-169A-499A-9FE0-C3BED0240A4F}"/>
              </a:ext>
            </a:extLst>
          </p:cNvPr>
          <p:cNvSpPr txBox="1"/>
          <p:nvPr/>
        </p:nvSpPr>
        <p:spPr>
          <a:xfrm>
            <a:off x="150312" y="4079477"/>
            <a:ext cx="8699329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6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https://www.libtrends.info/npm-compare/bootstrap-vs-bulma-vs-foundation-vs-materialize-css</a:t>
            </a:r>
          </a:p>
        </p:txBody>
      </p:sp>
    </p:spTree>
    <p:extLst>
      <p:ext uri="{BB962C8B-B14F-4D97-AF65-F5344CB8AC3E}">
        <p14:creationId xmlns:p14="http://schemas.microsoft.com/office/powerpoint/2010/main" val="18557215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Vantagens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Vantagens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Mobilidade, redução de custo em hardware/software,  segurança, flexibilidade, atualizações, escalabilidade/elasticidade, multiplataforma, interoperabilidade, etc.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Desvantagens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não responde, conexão com a Internet é obrigatória.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Profissionais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Responsável pela interface visual;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Responsável pela lógica e infraestrutura;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Desenvolvedor de pilha completa, alguém que trabalha com o front-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Engenheiro que pode dar conta no projeto de SI.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(Requisitos, desenvolvimento, teste, implantação e operações)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https://imasters.com.br/desenvolvimento/full-stack-vs-full-cycle-developer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5216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LOUDON, Kyle. Desenvolvimento de grandes aplicações Web. Revista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Telfract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1, 2018.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https://telematicafractal.com.br/revista/index.php/telfract/article/view/9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MILETTO, Evandro Manara; DE CASTRO BERTAGNOLLI, Silvia. Desenvolvimento de Software II: Introdução ao Desenvolvimento Web com HTML, CSS,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PHP-Eixo: Informação e Comunicação-Série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Bookman Editora, 2014.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https://books.google.com.br/books?hl=pt-BR&amp;lr=&amp;id=lcLFAwAAQBAJ&amp;oi=fnd&amp;pg=PR1&amp;dq=desenvolvimento+web+HTML,+CSS,+Javascript&amp;ots=kROItA65yt&amp;sig=kgNIWnhh5BW8_BUa-CyMDsi5MeA#v=onepage&amp;q=desenvolvimento%20web%20HTML%2C%20CSS%2C%20Javascript&amp;f=false</a:t>
            </a: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https://www.w3schools.com/tags/tag_hn.asp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(HTML, CSS, JS, PHP)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https://elephantsolutions.net/best-css-frameworks-in-2021/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https://youtu.be/CTjUpZqTJDg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-BR/docs/Learn/Getting_started_with_the_web/Installing_basic_software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software de um sistema consiste na definição dos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 de software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suas propriedades externas, e seus relacionamentos com outros softwares.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 conjunto de decisões sobre a organização do sistema.</a:t>
            </a: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Elabore um arquivo HTML para reproduzir o texto abaixo: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439B967-8D77-49B2-B05C-F4BE15CC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7" y="1961105"/>
            <a:ext cx="6550908" cy="19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BENTO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Evaldo Junior. Desenvolvimento web com PHP e MySQL. Editora Casa do Código, 2021.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LOUDON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Kyle. Desenvolvimento de grandes aplicações Web. Revista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Telfract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1, 2018.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 e 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Arquitetura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divisão em camadas para auxiliar na decisão da arquitetura e tornar os sistemas mais flexíveis e reutilizáveis.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camada(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arquitetura vai definir uma funcionalidade do sistema. Podem possuir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tipo caixa preta e do tipo caixa branca.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839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Arquitetura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Lado-cliente (TCP/IP; HTTP(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Lado-servidor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 HTTP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Tecnologias Java Web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JSP)</a:t>
            </a:r>
          </a:p>
        </p:txBody>
      </p:sp>
    </p:spTree>
    <p:extLst>
      <p:ext uri="{BB962C8B-B14F-4D97-AF65-F5344CB8AC3E}">
        <p14:creationId xmlns:p14="http://schemas.microsoft.com/office/powerpoint/2010/main" val="42055120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Arquitetura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A63F07-0B2A-4DEF-9973-210FB9025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3" y="1933574"/>
            <a:ext cx="6358220" cy="304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857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53CACF4-9366-4906-BBEE-42E6A2E0FE31}"/>
              </a:ext>
            </a:extLst>
          </p:cNvPr>
          <p:cNvSpPr txBox="1"/>
          <p:nvPr/>
        </p:nvSpPr>
        <p:spPr>
          <a:xfrm>
            <a:off x="1487511" y="1766511"/>
            <a:ext cx="3136005" cy="2031321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pt-BR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pt-BR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pt-BR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Arquitetura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Monolítico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e o BD, servidor local, são executados num único computador.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754B7B2-3F53-4D7A-8139-F2750043A494}"/>
              </a:ext>
            </a:extLst>
          </p:cNvPr>
          <p:cNvSpPr txBox="1"/>
          <p:nvPr/>
        </p:nvSpPr>
        <p:spPr>
          <a:xfrm>
            <a:off x="1822537" y="2066793"/>
            <a:ext cx="2491886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Interface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DBBB0A-94A5-4B20-9504-057414BF6DCB}"/>
              </a:ext>
            </a:extLst>
          </p:cNvPr>
          <p:cNvSpPr txBox="1"/>
          <p:nvPr/>
        </p:nvSpPr>
        <p:spPr>
          <a:xfrm>
            <a:off x="1822537" y="2571750"/>
            <a:ext cx="2491886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Lógica do Negócio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151604-BF10-46A5-9F18-8B394E6F8260}"/>
              </a:ext>
            </a:extLst>
          </p:cNvPr>
          <p:cNvSpPr txBox="1"/>
          <p:nvPr/>
        </p:nvSpPr>
        <p:spPr>
          <a:xfrm>
            <a:off x="1822536" y="3118099"/>
            <a:ext cx="2491887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Lógica de Acesso a Dados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E051AB27-F049-4B8D-88C9-B51387DCA497}"/>
              </a:ext>
            </a:extLst>
          </p:cNvPr>
          <p:cNvSpPr/>
          <p:nvPr/>
        </p:nvSpPr>
        <p:spPr>
          <a:xfrm>
            <a:off x="4765183" y="2386903"/>
            <a:ext cx="940158" cy="48735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9B02217D-E30C-44C1-B378-D5D3F478D2BE}"/>
              </a:ext>
            </a:extLst>
          </p:cNvPr>
          <p:cNvSpPr/>
          <p:nvPr/>
        </p:nvSpPr>
        <p:spPr>
          <a:xfrm>
            <a:off x="6081623" y="2414624"/>
            <a:ext cx="1239840" cy="587210"/>
          </a:xfrm>
          <a:prstGeom prst="can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BD</a:t>
            </a:r>
          </a:p>
        </p:txBody>
      </p:sp>
    </p:spTree>
    <p:extLst>
      <p:ext uri="{BB962C8B-B14F-4D97-AF65-F5344CB8AC3E}">
        <p14:creationId xmlns:p14="http://schemas.microsoft.com/office/powerpoint/2010/main" val="3598868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Arquiteturas de aplicações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divisão em camadas para auxiliar na decisão da arquitetura e tornar os sistemas mais flexíveis e reutilizáveis.</a:t>
            </a:r>
          </a:p>
          <a:p>
            <a:pPr marL="0" indent="0" algn="l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camada vai definir uma funcionalidade do sistema. Interfaces do tipo caixa preta e do tipo caixa branca.</a:t>
            </a:r>
          </a:p>
          <a:p>
            <a:pPr marL="0" indent="0" algn="l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612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cliente-servidor (02 Camadas):</a:t>
            </a:r>
          </a:p>
          <a:p>
            <a:pPr marL="0" indent="0" algn="l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53A7D35-04F9-4E7E-A8EA-197D87A6F957}"/>
              </a:ext>
            </a:extLst>
          </p:cNvPr>
          <p:cNvSpPr/>
          <p:nvPr/>
        </p:nvSpPr>
        <p:spPr>
          <a:xfrm>
            <a:off x="5477888" y="2738185"/>
            <a:ext cx="940158" cy="48735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240FBF94-C518-4538-8992-224EC6C1E029}"/>
              </a:ext>
            </a:extLst>
          </p:cNvPr>
          <p:cNvSpPr/>
          <p:nvPr/>
        </p:nvSpPr>
        <p:spPr>
          <a:xfrm>
            <a:off x="6548570" y="2247848"/>
            <a:ext cx="1616122" cy="1468034"/>
          </a:xfrm>
          <a:prstGeom prst="can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pt-BR" b="1" dirty="0">
              <a:solidFill>
                <a:schemeClr val="bg1"/>
              </a:solidFill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BD</a:t>
            </a:r>
            <a:endParaRPr lang="pt-BR" b="1" dirty="0">
              <a:solidFill>
                <a:schemeClr val="bg1"/>
              </a:solidFill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0D0249-E20F-4747-AD25-A10235044ED7}"/>
              </a:ext>
            </a:extLst>
          </p:cNvPr>
          <p:cNvSpPr txBox="1"/>
          <p:nvPr/>
        </p:nvSpPr>
        <p:spPr>
          <a:xfrm>
            <a:off x="216660" y="1906023"/>
            <a:ext cx="2491886" cy="92332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 Desktop 1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39F850-09D4-4338-A1FA-7063487E4C24}"/>
              </a:ext>
            </a:extLst>
          </p:cNvPr>
          <p:cNvSpPr txBox="1"/>
          <p:nvPr/>
        </p:nvSpPr>
        <p:spPr>
          <a:xfrm>
            <a:off x="216660" y="3574213"/>
            <a:ext cx="2491886" cy="92332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 Desktop 2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C8FCBC-EE89-4CD2-A65E-D379BBC42831}"/>
              </a:ext>
            </a:extLst>
          </p:cNvPr>
          <p:cNvSpPr txBox="1"/>
          <p:nvPr/>
        </p:nvSpPr>
        <p:spPr>
          <a:xfrm>
            <a:off x="3796216" y="2520201"/>
            <a:ext cx="1551568" cy="9233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Servidor BD</a:t>
            </a:r>
            <a:endParaRPr lang="pt-BR" dirty="0">
              <a:solidFill>
                <a:schemeClr val="bg1"/>
              </a:solidFill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A41104DD-F538-4908-B274-F34B6FDA39EB}"/>
              </a:ext>
            </a:extLst>
          </p:cNvPr>
          <p:cNvCxnSpPr>
            <a:cxnSpLocks/>
          </p:cNvCxnSpPr>
          <p:nvPr/>
        </p:nvCxnSpPr>
        <p:spPr>
          <a:xfrm>
            <a:off x="2748917" y="2374024"/>
            <a:ext cx="1047299" cy="5949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EA20281-3AFF-4F03-AD7B-A928BF85AFA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2708546" y="2981864"/>
            <a:ext cx="1087670" cy="105401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6133EE1-DAA3-42AB-AD2E-5F2258743A4C}"/>
              </a:ext>
            </a:extLst>
          </p:cNvPr>
          <p:cNvCxnSpPr>
            <a:cxnSpLocks/>
          </p:cNvCxnSpPr>
          <p:nvPr/>
        </p:nvCxnSpPr>
        <p:spPr>
          <a:xfrm>
            <a:off x="3271234" y="1906023"/>
            <a:ext cx="0" cy="247279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Dot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E9BDD8-509C-4E4C-ADA6-C87940E29A85}"/>
              </a:ext>
            </a:extLst>
          </p:cNvPr>
          <p:cNvSpPr txBox="1"/>
          <p:nvPr/>
        </p:nvSpPr>
        <p:spPr>
          <a:xfrm>
            <a:off x="1549712" y="2975526"/>
            <a:ext cx="2284804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Conexão com o BD</a:t>
            </a:r>
          </a:p>
        </p:txBody>
      </p:sp>
    </p:spTree>
    <p:extLst>
      <p:ext uri="{BB962C8B-B14F-4D97-AF65-F5344CB8AC3E}">
        <p14:creationId xmlns:p14="http://schemas.microsoft.com/office/powerpoint/2010/main" val="27785736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1705</Words>
  <Application>Microsoft Office PowerPoint</Application>
  <PresentationFormat>Apresentação na tela (16:9)</PresentationFormat>
  <Paragraphs>231</Paragraphs>
  <Slides>32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Office Theme</vt:lpstr>
      <vt:lpstr>Desenvolvimento Web HTML, CSS, JS e JAVA</vt:lpstr>
      <vt:lpstr>Aulas 01 Caracterização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- Ambiente</vt:lpstr>
      <vt:lpstr>Contextualização - Ambiente</vt:lpstr>
      <vt:lpstr>Caracterização Marcação (HTML)</vt:lpstr>
      <vt:lpstr>Caracterização Marcação (HTML)</vt:lpstr>
      <vt:lpstr>Caracterização Marcação (HTML)</vt:lpstr>
      <vt:lpstr>Caracterização Style (CSS)</vt:lpstr>
      <vt:lpstr>Caracterização Style (CSS)</vt:lpstr>
      <vt:lpstr>Caracterização Comportamento (JS)</vt:lpstr>
      <vt:lpstr>Caracterização Comportamento (JS)</vt:lpstr>
      <vt:lpstr>Framework</vt:lpstr>
      <vt:lpstr>Vantagens/Desvantagens</vt:lpstr>
      <vt:lpstr>Contextualização (Profissionais)</vt:lpstr>
      <vt:lpstr>Leitura Específica</vt:lpstr>
      <vt:lpstr>Aprenda+</vt:lpstr>
      <vt:lpstr>Dinâmica/Atividades</vt:lpstr>
      <vt:lpstr>Referências Bibliográficas</vt:lpstr>
      <vt:lpstr>Desenvolvimento Web HTML, CSS, JS  e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686</cp:revision>
  <dcterms:created xsi:type="dcterms:W3CDTF">2020-03-17T20:12:34Z</dcterms:created>
  <dcterms:modified xsi:type="dcterms:W3CDTF">2022-04-08T19:01:26Z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