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91" r:id="rId3"/>
    <p:sldId id="398" r:id="rId4"/>
    <p:sldId id="407" r:id="rId5"/>
    <p:sldId id="408" r:id="rId6"/>
    <p:sldId id="406" r:id="rId7"/>
    <p:sldId id="409" r:id="rId8"/>
    <p:sldId id="411" r:id="rId9"/>
    <p:sldId id="412" r:id="rId10"/>
    <p:sldId id="413" r:id="rId11"/>
    <p:sldId id="414" r:id="rId12"/>
    <p:sldId id="410" r:id="rId13"/>
    <p:sldId id="442" r:id="rId14"/>
    <p:sldId id="403" r:id="rId15"/>
    <p:sldId id="420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05" r:id="rId32"/>
    <p:sldId id="415" r:id="rId33"/>
    <p:sldId id="439" r:id="rId34"/>
    <p:sldId id="418" r:id="rId35"/>
    <p:sldId id="419" r:id="rId36"/>
    <p:sldId id="417" r:id="rId37"/>
    <p:sldId id="437" r:id="rId38"/>
    <p:sldId id="399" r:id="rId39"/>
    <p:sldId id="416" r:id="rId40"/>
    <p:sldId id="402" r:id="rId41"/>
    <p:sldId id="400" r:id="rId42"/>
    <p:sldId id="449" r:id="rId43"/>
    <p:sldId id="401" r:id="rId44"/>
    <p:sldId id="404" r:id="rId45"/>
    <p:sldId id="438" r:id="rId46"/>
    <p:sldId id="440" r:id="rId47"/>
    <p:sldId id="441" r:id="rId48"/>
    <p:sldId id="443" r:id="rId49"/>
    <p:sldId id="444" r:id="rId50"/>
    <p:sldId id="450" r:id="rId51"/>
    <p:sldId id="451" r:id="rId52"/>
    <p:sldId id="445" r:id="rId53"/>
    <p:sldId id="446" r:id="rId54"/>
    <p:sldId id="447" r:id="rId55"/>
    <p:sldId id="448" r:id="rId56"/>
    <p:sldId id="333" r:id="rId57"/>
    <p:sldId id="323" r:id="rId58"/>
    <p:sldId id="334" r:id="rId59"/>
    <p:sldId id="337" r:id="rId60"/>
    <p:sldId id="309" r:id="rId6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870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399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896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2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89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0595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60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871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7E3sVM6oznE" TargetMode="External"/><Relationship Id="rId5" Type="http://schemas.openxmlformats.org/officeDocument/2006/relationships/hyperlink" Target="https://bit.ly/3yScxh0" TargetMode="External"/><Relationship Id="rId4" Type="http://schemas.openxmlformats.org/officeDocument/2006/relationships/hyperlink" Target="https://netbeans.apache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s://www.w3schools.com/java/default.asp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JavaLang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mais conhecidas são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RAD(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entendimento das técnicas de programação, baixar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(Desktop – Janelas)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JDK 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 JAVA ORACLE JDK SE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 NETBEANS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Construtor de Tela para Java FX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https://www.youtube.com/watch?v=7E3sVM6oznE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JDK 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do Sistema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Configurar/Revisar -  Variáveis de Ambiente do Sistema: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Files\Java\zulu17.32.13-ca-jdk17.0.2-win_x64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 em Java está associado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int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variáveis ​​dentro de uma classe: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atributos de um objeto da classe, usando a sintaxe de ponto (.):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//Modificando valor de atributo: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métodos são declarados dentro de uma classe e são usados ​​para realizar ações.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acessado sem criar um objeto da classe, diferentemente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só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por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void main(String[]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método especial usado para inicializar objetos.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objeto de uma classe é criado.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pode ser usado para definir valores iniciais para atributos de objeto.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corresponder ao nome da classe e não pode ter um tipo de retorno.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constructor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Main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modificador de acesso, o que significa que é usada para definir o nível de acesso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modificadores em dois grupos: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não controlam o nível de acesso, mas fornecem outras funcionalidades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referência ao carvalho que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visualizava a partir de seu escritório.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na época era integrar objetos do mundo real, através do SO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uma interface gráfica em JAVA.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atributos e métodos não podem ser substituídos/modificados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classe, em vez de um objeto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usado em uma classe abstrata e só pode ser usado em métodos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método não tem um valor de retorno.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&amp;=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fecha o scanner.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para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homenagem à uma ilha da Indonésia de onde os Norte-Americanos importavam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Ternário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condicional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normalmente utilizado como atalho para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Pode deixar o código mais limpo.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método principal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11;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hora &gt; 12 ? "boa tarde“ : "bom dia";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3283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Import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java.net;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2.0;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já vem no pacote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378458842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área de negócio, ex.: acadêmico, financeiro,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descreve as entidades de domínio e suas relações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995EFEE-87DB-92E8-AD3A-63EA91FF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27173"/>
              </p:ext>
            </p:extLst>
          </p:nvPr>
        </p:nvGraphicFramePr>
        <p:xfrm>
          <a:off x="363255" y="2105504"/>
          <a:ext cx="1503123" cy="119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    (PK)</a:t>
                      </a:r>
                    </a:p>
                    <a:p>
                      <a:pPr algn="l"/>
                      <a:r>
                        <a:rPr lang="pt-BR" dirty="0"/>
                        <a:t>Date </a:t>
                      </a:r>
                      <a:r>
                        <a:rPr lang="pt-BR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+ Double </a:t>
                      </a:r>
                      <a:r>
                        <a:rPr lang="pt-BR" b="1" dirty="0" err="1"/>
                        <a:t>vlTotal</a:t>
                      </a:r>
                      <a:r>
                        <a:rPr lang="pt-BR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B88913D-DCAA-8942-987B-73093352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67165"/>
              </p:ext>
            </p:extLst>
          </p:nvPr>
        </p:nvGraphicFramePr>
        <p:xfrm>
          <a:off x="6256751" y="2105504"/>
          <a:ext cx="140917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17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(PK)</a:t>
                      </a:r>
                    </a:p>
                    <a:p>
                      <a:pPr algn="l"/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nome</a:t>
                      </a:r>
                    </a:p>
                    <a:p>
                      <a:pPr algn="l"/>
                      <a:r>
                        <a:rPr lang="pt-BR" b="1" dirty="0"/>
                        <a:t>Double </a:t>
                      </a:r>
                      <a:r>
                        <a:rPr lang="pt-BR" b="1" dirty="0" err="1"/>
                        <a:t>preco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67DA6D52-25A9-B70D-EA3A-D17153FC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8157"/>
              </p:ext>
            </p:extLst>
          </p:nvPr>
        </p:nvGraphicFramePr>
        <p:xfrm>
          <a:off x="3306871" y="3415308"/>
          <a:ext cx="160788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88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ItemPedido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quantidade</a:t>
                      </a:r>
                    </a:p>
                    <a:p>
                      <a:pPr algn="l"/>
                      <a:r>
                        <a:rPr lang="pt-BR" dirty="0"/>
                        <a:t>Double </a:t>
                      </a:r>
                      <a:r>
                        <a:rPr lang="pt-BR" b="1" dirty="0"/>
                        <a:t>desconto</a:t>
                      </a:r>
                    </a:p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+ Double subtotal()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2ED0ED-C162-45B5-B599-E1743BF3A45F}"/>
              </a:ext>
            </a:extLst>
          </p:cNvPr>
          <p:cNvCxnSpPr/>
          <p:nvPr/>
        </p:nvCxnSpPr>
        <p:spPr>
          <a:xfrm>
            <a:off x="1866378" y="2704944"/>
            <a:ext cx="43903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8729D3-345A-1CC8-9AC9-52A8FF417E4C}"/>
              </a:ext>
            </a:extLst>
          </p:cNvPr>
          <p:cNvSpPr txBox="1"/>
          <p:nvPr/>
        </p:nvSpPr>
        <p:spPr>
          <a:xfrm>
            <a:off x="1972849" y="2150057"/>
            <a:ext cx="1020869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Pedidos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</a:rPr>
              <a:t>0..*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5585-A821-481B-A8CA-43831F85B06F}"/>
              </a:ext>
            </a:extLst>
          </p:cNvPr>
          <p:cNvSpPr txBox="1"/>
          <p:nvPr/>
        </p:nvSpPr>
        <p:spPr>
          <a:xfrm>
            <a:off x="5033185" y="2105504"/>
            <a:ext cx="11170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Produtos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CBF70A-183A-4865-EE6A-4B21DAED2B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10815" y="2704944"/>
            <a:ext cx="0" cy="7103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634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29"/>
            <a:ext cx="8865056" cy="409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10">
            <a:extLst>
              <a:ext uri="{FF2B5EF4-FFF2-40B4-BE49-F238E27FC236}">
                <a16:creationId xmlns:a16="http://schemas.microsoft.com/office/drawing/2014/main" id="{131489CA-B868-FCA1-B161-0631B64B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23540"/>
              </p:ext>
            </p:extLst>
          </p:nvPr>
        </p:nvGraphicFramePr>
        <p:xfrm>
          <a:off x="183713" y="949016"/>
          <a:ext cx="8767318" cy="3662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20660">
                  <a:extLst>
                    <a:ext uri="{9D8B030D-6E8A-4147-A177-3AD203B41FA5}">
                      <a16:colId xmlns:a16="http://schemas.microsoft.com/office/drawing/2014/main" val="3758479011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480166921"/>
                    </a:ext>
                  </a:extLst>
                </a:gridCol>
                <a:gridCol w="3595520">
                  <a:extLst>
                    <a:ext uri="{9D8B030D-6E8A-4147-A177-3AD203B41FA5}">
                      <a16:colId xmlns:a16="http://schemas.microsoft.com/office/drawing/2014/main" val="2779268690"/>
                    </a:ext>
                  </a:extLst>
                </a:gridCol>
                <a:gridCol w="1322130">
                  <a:extLst>
                    <a:ext uri="{9D8B030D-6E8A-4147-A177-3AD203B41FA5}">
                      <a16:colId xmlns:a16="http://schemas.microsoft.com/office/drawing/2014/main" val="118713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Conceitual ou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Paradigma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DER/MER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Lógico ou de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Projetista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PRESO AO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MR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Físico ou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Desenvolvedor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PRESO a Tecnologia e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SQL (DDL)</a:t>
                      </a:r>
                    </a:p>
                    <a:p>
                      <a:pPr algn="l"/>
                      <a:r>
                        <a:rPr lang="pt-BR" sz="1800" dirty="0"/>
                        <a:t>C#, Java,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6631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Swing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Criar projeto: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classe principal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Criar a classe: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GUI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Design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Palette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Incluir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Botão direito em cima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Olá Mundo!!!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8870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Necessário adicionar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IDE NetBeans.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Menu Tools-&gt;Library-&gt;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Library(Pasta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criada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JAR/Folder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(apontar para a pasta aonde encontra-se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JDK 11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vem incluído. É necessário baixar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do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e adicioná-lo ao projeto como se fosse uma biblioteca comum.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02574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projeto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Nome projeto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Botão direito do mouse no projeto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Compile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7976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FXML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-&gt; 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manter default,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OlaMundoFX.java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projeto: (propriedades do projeto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VM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module-path "C:\java-libs\javafx-sdk-18.0.1\lib“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-modules=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94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https://docs.oracle.com/javase/8/docs/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JVM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vez,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Kit)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JVM+Lib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independente da plataforma que o Código Fonte foi compilado.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várias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biblioteca JAVA.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9098</TotalTime>
  <Words>3964</Words>
  <Application>Microsoft Office PowerPoint</Application>
  <PresentationFormat>Apresentação na tela (16:9)</PresentationFormat>
  <Paragraphs>511</Paragraphs>
  <Slides>60</Slides>
  <Notes>57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6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12 JAVA – Técnicas de Programação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Ambiente JDK SE</vt:lpstr>
      <vt:lpstr>JAVA – Ambiente Variáveis do Sistema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Operador Ternário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JAVA – Bibliotecas Import</vt:lpstr>
      <vt:lpstr>JAVA – OO</vt:lpstr>
      <vt:lpstr>Domínio / Modelo de Domínio OO</vt:lpstr>
      <vt:lpstr>Níveis de Abstração Modelo Domínio</vt:lpstr>
      <vt:lpstr>JAVA – Swing GUI</vt:lpstr>
      <vt:lpstr>JAVA – JAVAFX GUI</vt:lpstr>
      <vt:lpstr>JAVA – JAVAFX GUI</vt:lpstr>
      <vt:lpstr>JAVA – JAVAFX GUI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1515</cp:revision>
  <dcterms:created xsi:type="dcterms:W3CDTF">2020-03-17T20:12:34Z</dcterms:created>
  <dcterms:modified xsi:type="dcterms:W3CDTF">2022-06-01T00:20:31Z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