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91" r:id="rId3"/>
    <p:sldId id="398" r:id="rId4"/>
    <p:sldId id="407" r:id="rId5"/>
    <p:sldId id="408" r:id="rId6"/>
    <p:sldId id="406" r:id="rId7"/>
    <p:sldId id="409" r:id="rId8"/>
    <p:sldId id="411" r:id="rId9"/>
    <p:sldId id="412" r:id="rId10"/>
    <p:sldId id="413" r:id="rId11"/>
    <p:sldId id="414" r:id="rId12"/>
    <p:sldId id="410" r:id="rId13"/>
    <p:sldId id="454" r:id="rId14"/>
    <p:sldId id="452" r:id="rId15"/>
    <p:sldId id="455" r:id="rId16"/>
    <p:sldId id="456" r:id="rId17"/>
    <p:sldId id="458" r:id="rId18"/>
    <p:sldId id="457" r:id="rId19"/>
    <p:sldId id="442" r:id="rId20"/>
    <p:sldId id="453" r:id="rId21"/>
    <p:sldId id="459" r:id="rId22"/>
    <p:sldId id="460" r:id="rId23"/>
    <p:sldId id="461" r:id="rId24"/>
    <p:sldId id="403" r:id="rId25"/>
    <p:sldId id="420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05" r:id="rId42"/>
    <p:sldId id="415" r:id="rId43"/>
    <p:sldId id="439" r:id="rId44"/>
    <p:sldId id="418" r:id="rId45"/>
    <p:sldId id="419" r:id="rId46"/>
    <p:sldId id="417" r:id="rId47"/>
    <p:sldId id="437" r:id="rId48"/>
    <p:sldId id="399" r:id="rId49"/>
    <p:sldId id="416" r:id="rId50"/>
    <p:sldId id="402" r:id="rId51"/>
    <p:sldId id="400" r:id="rId52"/>
    <p:sldId id="449" r:id="rId53"/>
    <p:sldId id="401" r:id="rId54"/>
    <p:sldId id="404" r:id="rId55"/>
    <p:sldId id="438" r:id="rId56"/>
    <p:sldId id="440" r:id="rId57"/>
    <p:sldId id="441" r:id="rId58"/>
    <p:sldId id="443" r:id="rId59"/>
    <p:sldId id="444" r:id="rId60"/>
    <p:sldId id="450" r:id="rId61"/>
    <p:sldId id="451" r:id="rId62"/>
    <p:sldId id="445" r:id="rId63"/>
    <p:sldId id="446" r:id="rId64"/>
    <p:sldId id="447" r:id="rId65"/>
    <p:sldId id="448" r:id="rId66"/>
    <p:sldId id="333" r:id="rId67"/>
    <p:sldId id="323" r:id="rId68"/>
    <p:sldId id="334" r:id="rId69"/>
    <p:sldId id="337" r:id="rId70"/>
    <p:sldId id="309" r:id="rId7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18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48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00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928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015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151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880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5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414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9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102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009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09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632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89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52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531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7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4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74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25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475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241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101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483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036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237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265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68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757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8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3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166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2084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057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36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653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0940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79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2818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729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60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49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075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870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654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2904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222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4734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27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6399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9269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8962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2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629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897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0595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606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5871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02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05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dk.java.net/1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3sVM6ozn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yScxh0" TargetMode="External"/><Relationship Id="rId5" Type="http://schemas.openxmlformats.org/officeDocument/2006/relationships/hyperlink" Target="https://www.eclipse.org/downloads/packages/" TargetMode="External"/><Relationship Id="rId4" Type="http://schemas.openxmlformats.org/officeDocument/2006/relationships/hyperlink" Target="https://netbeans.apache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dkmlOi_MNb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l.com/downloads/?package=jd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cZ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javase/8/docs/" TargetMode="External"/><Relationship Id="rId4" Type="http://schemas.openxmlformats.org/officeDocument/2006/relationships/hyperlink" Target="https://www.w3schools.com/java/default.asp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Mee8zOw_FQ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rtalgsti.com.br/2016/10/curso-gratuito-java-pela-xti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ecrowd.com.br/judge/pt/categories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jquery/jquery_quiz.asp" TargetMode="External"/><Relationship Id="rId5" Type="http://schemas.openxmlformats.org/officeDocument/2006/relationships/hyperlink" Target="https://www.beecrowd.com.br/judge/en/problems/view/1094?origem=1" TargetMode="External"/><Relationship Id="rId4" Type="http://schemas.openxmlformats.org/officeDocument/2006/relationships/hyperlink" Target="https://www.beecrowd.com.br/judge/en/problems/view/1078?origem=1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programas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todo programador Java deve ter. Ele é um kit de desenvolvimento Java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JavaLang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APIs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conhecidas são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NetBeans, </a:t>
            </a:r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RAD(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Edições/Versões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Java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SE/EE/ME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entendimento das técnicas de programação, baixar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9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= Standard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(Desktop – Janelas)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java.io,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java.net,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etc...).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EE = Enterprise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(Web)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larga escala, sistemas distribuídos, etc. Recursos (JAVA SE),  bibliotecas para acesso a BD (JDBC, JPA), APIs (JMS, RMI), Java Server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ME = Micro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(Portátil)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mobile e sistemas embutidos.</a:t>
            </a:r>
          </a:p>
        </p:txBody>
      </p:sp>
    </p:spTree>
    <p:extLst>
      <p:ext uri="{BB962C8B-B14F-4D97-AF65-F5344CB8AC3E}">
        <p14:creationId xmlns:p14="http://schemas.microsoft.com/office/powerpoint/2010/main" val="28939281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Links JDK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 ORACLE JDK SE LTS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https://www.oracle.com/java/technologies/downloads/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JDK (Kit de Desenvolvimento)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http://jdk.java.net/18/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JDK (Java JDK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JDK Zulu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679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IDE/Tools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NETBEANS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https://www.youtube.com/watch?v=7E3sVM6oznE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https://netbeans.apache.org/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ECLIPSE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EE Java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Web Developers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plugin do STS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https://www.eclipse.org/downloads/packages/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JFX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Construtor de Tela para, Java FX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https://bit.ly/3yScxh0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Insominia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883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VSCode</a:t>
            </a:r>
            <a:r>
              <a:rPr lang="en-US" b="1" dirty="0">
                <a:solidFill>
                  <a:srgbClr val="0070C0"/>
                </a:solidFill>
              </a:rPr>
              <a:t> – IDE HTML/CSS/JS/JQUERY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https://code.visualstudio.com/download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color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891540" lvl="2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JSX HTML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 with JAVA STS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https://www.youtube.com/watch?v=dkmlOi_MNb4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...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072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Versionamento</a:t>
            </a:r>
            <a:r>
              <a:rPr lang="en-US" b="1" dirty="0">
                <a:solidFill>
                  <a:srgbClr val="0070C0"/>
                </a:solidFill>
              </a:rPr>
              <a:t>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 no github.com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(URL: https://github.com)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GIT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https://git-scm.com/download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Instalador)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378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 tools 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clicar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na pasta projeto LOCAL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 GIT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340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JAVA WEB"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 ou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Web em JAVA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suaConta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JAVAWEB.git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722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- Token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em credencial genérica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gerado na plataforma GITHUB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135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EE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Dev Web JDK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Download Azul Zulu Builds of OpenJDK (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MTS; STS)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https://www.azul.com/downloads/?package=jdk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JAVA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c:\Arquivos de Programas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64bits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zipado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JAVA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Configurar-Variáveis de Ambiente do Sistema,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criar/atualizar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C:\Program Files\Java\zulu17.34.19-ca-jdk17.0.3-win_x64\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PATH=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C:\Program Files\Java\zulu17.34.19-ca-jdk17.0.3-win_x64\bin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;%JAVA_HOME%\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;%JAVA_HOME%\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testar.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Técnicas de Programação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Dev Web IDE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Tools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for Eclipse (STS)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Embutida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https://spring.io/tools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 Spring Boot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.JAR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de auto extração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.JAR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contentes.zip dentro da pastar descompactada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sts-4.14.1.RELEASE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c:\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SpringToolSuite4.exe</a:t>
            </a:r>
          </a:p>
        </p:txBody>
      </p:sp>
    </p:spTree>
    <p:extLst>
      <p:ext uri="{BB962C8B-B14F-4D97-AF65-F5344CB8AC3E}">
        <p14:creationId xmlns:p14="http://schemas.microsoft.com/office/powerpoint/2010/main" val="16231873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parâmetros de projeto: </a:t>
            </a: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 marL="904875" lvl="1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a default (no caso, 2.7.0) </a:t>
            </a:r>
          </a:p>
          <a:p>
            <a:pPr marL="447675" lvl="1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04875" lvl="1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JDK do seu projeto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61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Instalar dependências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GENERATE (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zipado)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arquivo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na pasta WS-STS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na IDE STS 4 Spring Boot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projeto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Existente da pasta WS-STS</a:t>
            </a:r>
          </a:p>
          <a:p>
            <a:pPr marL="447675" lvl="1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692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Botão direito do mouse no projeto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novas dependências ao projeto,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no projeto, opção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Starters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Caso, conflite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TOMCAT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arquivo na pasta: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nome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conteúdo: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 outra porta)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http://localhost:8091/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(caso tenha alterado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porta)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418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Tudo em Java está associado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int x = 5;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6376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objeto é criado a partir de uma classe.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um objeto chamado 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 imprimindo o valor de x: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2515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variáveis ​​dentro de uma classe: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3;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129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acessar atributos de um objeto da classe, usando a sintaxe de ponto (.):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//Modificando valor de atributo: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18;</a:t>
            </a:r>
          </a:p>
        </p:txBody>
      </p:sp>
    </p:spTree>
    <p:extLst>
      <p:ext uri="{BB962C8B-B14F-4D97-AF65-F5344CB8AC3E}">
        <p14:creationId xmlns:p14="http://schemas.microsoft.com/office/powerpoint/2010/main" val="217292220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não substituir os valores existentes,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o atributo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17;</a:t>
            </a:r>
          </a:p>
        </p:txBody>
      </p:sp>
    </p:spTree>
    <p:extLst>
      <p:ext uri="{BB962C8B-B14F-4D97-AF65-F5344CB8AC3E}">
        <p14:creationId xmlns:p14="http://schemas.microsoft.com/office/powerpoint/2010/main" val="14747593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“Cardoso";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24;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("Nome: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9053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batizada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carvalho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uma referência ao carvalho que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visualizava a partir de seu escritório.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na época era integrar objetos do mundo real, através do SO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uma interface gráfica em JAVA.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adquirida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Corporation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métodos são declarados dentro de uma classe e são usados ​​para realizar ações.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(“Olá Mundo!");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07226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significa que ele pode ser acessado sem criar um objeto da classe, diferentemente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só pode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por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69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chamados sem criar objetos 						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ser chamados criando objetos");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079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void main(String[]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static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This would compile an error</a:t>
            </a:r>
          </a:p>
          <a:p>
            <a:pPr marL="447675" lvl="1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Create an object of Main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public method on the object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087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Java é um método especial usado para inicializar objetos.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quando um objeto de uma classe é criado.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pode ser usado para definir valores iniciais para atributos de objeto.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corresponder ao nome da classe e não pode ter um tipo de retorno.</a:t>
            </a:r>
          </a:p>
        </p:txBody>
      </p:sp>
    </p:spTree>
    <p:extLst>
      <p:ext uri="{BB962C8B-B14F-4D97-AF65-F5344CB8AC3E}">
        <p14:creationId xmlns:p14="http://schemas.microsoft.com/office/powerpoint/2010/main" val="418624933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x;  // Create a class attribute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class constructor for the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x = 5;  // Set the initial value for the class attribute x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Main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Main(); // Create an object of class Main (This will call the constructor)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Print the value of x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980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year, String name)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year;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name;   }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Main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Main(1969, "Mustang");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403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palavra-chave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modificador de acesso, o que significa que é usada para definir o nível de acesso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Dividimos os modificadores em dois grupos: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controla o nível de acesso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não controlam o nível de acesso, mas fornecem outras funcionalidades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023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é acessível a qualquer outra classe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só é acessível por classes no mesmo pacote.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para todas as classes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dentro da classe declarada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no mesmo pacote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no mesmo pacote e subclasses.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8295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pt-BR" sz="2400" dirty="0"/>
            </a:b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pode usar:</a:t>
            </a:r>
          </a:p>
          <a:p>
            <a:pPr marL="0" indent="0" algn="just">
              <a:buNone/>
            </a:pPr>
            <a:endParaRPr lang="pt-BR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 classe não pode ser herdada por outras classes</a:t>
            </a: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abstract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 classe não pode ser usada para criar objetos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81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era, originalmente, fabricante de computadores, semicondutores 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da linguagem desenvolvida pelo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Green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mudada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 para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 foi uma homenagem à uma ilha da Indonésia de onde os Norte-Americanos importavam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café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 de James Gosling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https://bit.ly/3acZlsX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54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 um dos seguintes: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atributos e métodos não podem ser substituídos/modificados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tributos e métodos pertencem à classe, em vez de um objeto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só pode ser usado em uma classe abstrata e só pode ser usado em métodos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significa que este método não tem um valor de retorno.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84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linha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  */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bloco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1500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 Impressão próxima linha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+ Variável);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+ 5 * 2);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 \n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%?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 %n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%?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idade);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(“Salario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sal);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0964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^; %/*; +-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/=; %=; &amp;=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comparação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==; !=; &gt;; &lt;; &gt;=; &lt;=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bit a bit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&lt;&lt; &gt;&gt; e &gt;&gt;&gt;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++; --</a:t>
            </a:r>
          </a:p>
        </p:txBody>
      </p:sp>
    </p:spTree>
    <p:extLst>
      <p:ext uri="{BB962C8B-B14F-4D97-AF65-F5344CB8AC3E}">
        <p14:creationId xmlns:p14="http://schemas.microsoft.com/office/powerpoint/2010/main" val="386060623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Programa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nomepacote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// IDE: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https://www.onlinegdb.com/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Iniciais maiúscula;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Classe/Interface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principal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 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tudo minúsculo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Atributo/Variável/Método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(inicia com minúscula, demais com maiúscula.</a:t>
            </a:r>
          </a:p>
        </p:txBody>
      </p:sp>
    </p:spTree>
    <p:extLst>
      <p:ext uri="{BB962C8B-B14F-4D97-AF65-F5344CB8AC3E}">
        <p14:creationId xmlns:p14="http://schemas.microsoft.com/office/powerpoint/2010/main" val="368748933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java.util.Locale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Locale.setDefault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(Locale.US);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 // System.in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		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entrada.nextLine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final do programa, lembrar de fechar o Scanner,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361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literal;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 Cardoso";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007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conversão de tipo. Em Java, existem dois tipos de conversão: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menor em um tamanho de tipo maior: byte -&gt; short -&gt; char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myInt = 9; 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myDouble =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maior para um tipo de tamanho menor: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char -&gt; short -&gt; byte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9.78;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613274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Constante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endereços de memória; Possuir semântica;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 padrão de nomenclatura de variáveis (inicia com letra e não pode conter caracteres especiais e ser palavras reservadas).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que o valor atribuído não poderá ser alterado após a inicialização do elemento.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9804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1:?”); x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2:?”); 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(“Média: “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483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bancários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banking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 de cartão de crédito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interface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Ling.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Blu-ray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Kindle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DTVi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Imposto de Renda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SPED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Fiscal/Social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5139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usados ​​para armazenar vários valores em uma única variável, em vez de declarar variáveis ​​separadas para cada valor.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String[]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cars = {“Fiat", “Citroen", "Ford", “Gol"};</a:t>
            </a:r>
          </a:p>
          <a:p>
            <a:pPr marL="0" indent="0" algn="just">
              <a:buNone/>
            </a:pPr>
            <a:r>
              <a:rPr lang="sv-SE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</a:t>
            </a:r>
            <a:r>
              <a:rPr lang="sv-S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 = {17, 12, 45, 29};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carros;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892279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Múltipla Escolha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default: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06074187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Ternário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condicional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normalmente utilizado como atalho para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Pode deixar o código mais limpo.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método principal 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11;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hora &gt; 12 ? "boa tarde“ : "bom dia";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32838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fim)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arrayObjConjunto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instruções }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break/continue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252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Math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auxiliam executam tarefas.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muitos métodos que permitem realizar tarefas matemáticas em números.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101);  // 0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2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(“texto”)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9807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46165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DateTimeFormatterv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DateTimeFormatter.ofPattern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59691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Import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java.net;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2.0;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bstract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indow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já vem no pacote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378458842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modelo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variáveis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ações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instanciação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interface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(modificadores: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que assume várias formas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1635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orientada a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JVM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vez,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605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área de negócio, ex.: acadêmico, financeiro,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descreve as entidades de domínio e suas relações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995EFEE-87DB-92E8-AD3A-63EA91FF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27173"/>
              </p:ext>
            </p:extLst>
          </p:nvPr>
        </p:nvGraphicFramePr>
        <p:xfrm>
          <a:off x="363255" y="2105504"/>
          <a:ext cx="1503123" cy="119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123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    (PK)</a:t>
                      </a:r>
                    </a:p>
                    <a:p>
                      <a:pPr algn="l"/>
                      <a:r>
                        <a:rPr lang="pt-BR" dirty="0"/>
                        <a:t>Date </a:t>
                      </a:r>
                      <a:r>
                        <a:rPr lang="pt-BR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+ Double </a:t>
                      </a:r>
                      <a:r>
                        <a:rPr lang="pt-BR" b="1" dirty="0" err="1"/>
                        <a:t>vlTotal</a:t>
                      </a:r>
                      <a:r>
                        <a:rPr lang="pt-BR" b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FB88913D-DCAA-8942-987B-73093352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67165"/>
              </p:ext>
            </p:extLst>
          </p:nvPr>
        </p:nvGraphicFramePr>
        <p:xfrm>
          <a:off x="6256751" y="2105504"/>
          <a:ext cx="140917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17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(PK)</a:t>
                      </a:r>
                    </a:p>
                    <a:p>
                      <a:pPr algn="l"/>
                      <a:r>
                        <a:rPr lang="pt-BR" dirty="0" err="1"/>
                        <a:t>String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nome</a:t>
                      </a:r>
                    </a:p>
                    <a:p>
                      <a:pPr algn="l"/>
                      <a:r>
                        <a:rPr lang="pt-BR" b="1" dirty="0"/>
                        <a:t>Double </a:t>
                      </a:r>
                      <a:r>
                        <a:rPr lang="pt-BR" b="1" dirty="0" err="1"/>
                        <a:t>preco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67DA6D52-25A9-B70D-EA3A-D17153FCB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18157"/>
              </p:ext>
            </p:extLst>
          </p:nvPr>
        </p:nvGraphicFramePr>
        <p:xfrm>
          <a:off x="3306871" y="3415308"/>
          <a:ext cx="160788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788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ItemPedido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quantidade</a:t>
                      </a:r>
                    </a:p>
                    <a:p>
                      <a:pPr algn="l"/>
                      <a:r>
                        <a:rPr lang="pt-BR" dirty="0"/>
                        <a:t>Double </a:t>
                      </a:r>
                      <a:r>
                        <a:rPr lang="pt-BR" b="1" dirty="0"/>
                        <a:t>desconto</a:t>
                      </a:r>
                    </a:p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+ Double subtotal()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02ED0ED-C162-45B5-B599-E1743BF3A45F}"/>
              </a:ext>
            </a:extLst>
          </p:cNvPr>
          <p:cNvCxnSpPr/>
          <p:nvPr/>
        </p:nvCxnSpPr>
        <p:spPr>
          <a:xfrm>
            <a:off x="1866378" y="2704944"/>
            <a:ext cx="439037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8729D3-345A-1CC8-9AC9-52A8FF417E4C}"/>
              </a:ext>
            </a:extLst>
          </p:cNvPr>
          <p:cNvSpPr txBox="1"/>
          <p:nvPr/>
        </p:nvSpPr>
        <p:spPr>
          <a:xfrm>
            <a:off x="1972849" y="2150057"/>
            <a:ext cx="1020869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Pedidos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>
                <a:solidFill>
                  <a:srgbClr val="FF0000"/>
                </a:solidFill>
              </a:rPr>
              <a:t>0..*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D5585-A821-481B-A8CA-43831F85B06F}"/>
              </a:ext>
            </a:extLst>
          </p:cNvPr>
          <p:cNvSpPr txBox="1"/>
          <p:nvPr/>
        </p:nvSpPr>
        <p:spPr>
          <a:xfrm>
            <a:off x="5033185" y="2105504"/>
            <a:ext cx="111709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Produtos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BCBF70A-183A-4865-EE6A-4B21DAED2B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10815" y="2704944"/>
            <a:ext cx="0" cy="7103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4634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Abstração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29"/>
            <a:ext cx="8865056" cy="4098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10">
            <a:extLst>
              <a:ext uri="{FF2B5EF4-FFF2-40B4-BE49-F238E27FC236}">
                <a16:creationId xmlns:a16="http://schemas.microsoft.com/office/drawing/2014/main" id="{131489CA-B868-FCA1-B161-0631B64B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23540"/>
              </p:ext>
            </p:extLst>
          </p:nvPr>
        </p:nvGraphicFramePr>
        <p:xfrm>
          <a:off x="183713" y="949016"/>
          <a:ext cx="8767318" cy="3662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20660">
                  <a:extLst>
                    <a:ext uri="{9D8B030D-6E8A-4147-A177-3AD203B41FA5}">
                      <a16:colId xmlns:a16="http://schemas.microsoft.com/office/drawing/2014/main" val="3758479011"/>
                    </a:ext>
                  </a:extLst>
                </a:gridCol>
                <a:gridCol w="1929008">
                  <a:extLst>
                    <a:ext uri="{9D8B030D-6E8A-4147-A177-3AD203B41FA5}">
                      <a16:colId xmlns:a16="http://schemas.microsoft.com/office/drawing/2014/main" val="480166921"/>
                    </a:ext>
                  </a:extLst>
                </a:gridCol>
                <a:gridCol w="3595520">
                  <a:extLst>
                    <a:ext uri="{9D8B030D-6E8A-4147-A177-3AD203B41FA5}">
                      <a16:colId xmlns:a16="http://schemas.microsoft.com/office/drawing/2014/main" val="2779268690"/>
                    </a:ext>
                  </a:extLst>
                </a:gridCol>
                <a:gridCol w="1322130">
                  <a:extLst>
                    <a:ext uri="{9D8B030D-6E8A-4147-A177-3AD203B41FA5}">
                      <a16:colId xmlns:a16="http://schemas.microsoft.com/office/drawing/2014/main" val="118713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9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Conceitual ou de 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Analista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Paradigma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DER/MER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2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Lógico ou de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Projetista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PRESO AO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MR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7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Físico ou de 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Desenvolvedor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PRESO a Tecnologia e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SQL (DDL)</a:t>
                      </a:r>
                    </a:p>
                    <a:p>
                      <a:pPr algn="l"/>
                      <a:r>
                        <a:rPr lang="pt-BR" sz="1800" dirty="0"/>
                        <a:t>C#, Java,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1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6631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Swing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Criar projeto: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Project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Desmarcar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classe principal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Criar a classe: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Swing GUI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Design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Palette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Incluir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2.2.1.1. Botão direito em cima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Olá Mundo!!!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88701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Necessário adicionar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IDE.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https://www.eclipse.org/downloads/packages/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Eclipse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-&gt;Library-&gt;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Library(Pasta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criada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JAR/Folder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(apontar para a pasta aonde encontra-se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JDK 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vem incluído. É necessário baixar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separadamente e adicioná-lo ao projeto como se fosse uma biblioteca comum.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025743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projeto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Nome projeto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Botão direito do mouse no projeto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Compile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379761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Criar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FXML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-&gt; Marcar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manter default,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OlaMundoFX.java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projeto: (propriedades do projeto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VM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module-path "C:\java-libs\javafx-sdk-18.0.1\lib“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-modules=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javafx.controls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1947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https://www.w3schools.com/java/default.asp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https://docs.oracle.com/javase/8/docs/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https://www.youtube.com/watch?v=WMee8zOw_FQ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https://www.portalgsti.com.br/2016/10/curso-gratuito-java-pela-xti.html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https://www.beecrowd.com.br/judge/pt/categories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 Online Judge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beecrowd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https://www.beecrowd.com.br/judge/en/problems/view/1078?origem=1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https://www.beecrowd.com.br/judge/en/problems/view/1094?origem=1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https://www.w3schools.com/java/java_quiz.asp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INDRUSIAK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Leandro Soares. Linguagem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Grupo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 Rio Grande do Sul, p. 19, 1996.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Décio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Heinzelmann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MELO, Alexandre Altair. Programação Java para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Codifique uma vez, execute em qualquer plataforma.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Kit)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JVM+Lib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54099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solução capaz de executar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máquina, independente da plataforma que o Código Fonte foi compilado.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composta por: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carregar na RAM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Memória da 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Compilador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(Just in Time).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(Kit de desenvolvimento de software).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09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em várias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pessoais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móveis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dispositivos modernos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(relógios inteligentes, óculos inteligentes,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software que forma um ambiente para a execução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feitos 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Ela é composta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e bibliotecas adicionais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biblioteca JAVA.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189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10350</TotalTime>
  <Words>5020</Words>
  <Application>Microsoft Office PowerPoint</Application>
  <PresentationFormat>Apresentação na tela (16:9)</PresentationFormat>
  <Paragraphs>618</Paragraphs>
  <Slides>70</Slides>
  <Notes>67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6" baseType="lpstr">
      <vt:lpstr>Arial</vt:lpstr>
      <vt:lpstr>Arial</vt:lpstr>
      <vt:lpstr>Calibri</vt:lpstr>
      <vt:lpstr>Times New Roman</vt:lpstr>
      <vt:lpstr>Wingdings</vt:lpstr>
      <vt:lpstr>Office Theme</vt:lpstr>
      <vt:lpstr>Desenvolvimento de Software  JAVA</vt:lpstr>
      <vt:lpstr>Aulas 12 JAVA – Técnicas de Programação</vt:lpstr>
      <vt:lpstr>JAVA – Histórico</vt:lpstr>
      <vt:lpstr>JAVA – Histórico</vt:lpstr>
      <vt:lpstr>JAVA – Exemplos de Aplicação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Links JDK</vt:lpstr>
      <vt:lpstr>JAVA – IDE/Tools</vt:lpstr>
      <vt:lpstr>VSCode – IDE HTML/CSS/JS/JQUERY</vt:lpstr>
      <vt:lpstr>Versionamento – Terminal Root</vt:lpstr>
      <vt:lpstr>Comandos GIT – Terminal Root</vt:lpstr>
      <vt:lpstr>Comandos GIT – Terminal Root</vt:lpstr>
      <vt:lpstr>Comandos GIT – Terminal Root</vt:lpstr>
      <vt:lpstr>JAVA EE – Instalação Dev Web JDK</vt:lpstr>
      <vt:lpstr>JAVA – Instalação Dev Web IDE</vt:lpstr>
      <vt:lpstr>JAVA –Projeto Web STS Spring Boot</vt:lpstr>
      <vt:lpstr>JAVA –Projeto Web STS Spring Boot</vt:lpstr>
      <vt:lpstr>JAVA –Projeto Web STS Spring Boot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Comentário</vt:lpstr>
      <vt:lpstr>JAVA – Saída de Dados</vt:lpstr>
      <vt:lpstr>JAVA – Operadores</vt:lpstr>
      <vt:lpstr>JAVA – Estrutura do Programa</vt:lpstr>
      <vt:lpstr>JAVA – Entrada de Dados</vt:lpstr>
      <vt:lpstr>JAVA – Tipos de Dados Primitivos</vt:lpstr>
      <vt:lpstr>JAVA – Tipos de Dados Primitivos</vt:lpstr>
      <vt:lpstr>JAVA – Variáveis/Constante</vt:lpstr>
      <vt:lpstr>JAVA – Exemplo Fonte</vt:lpstr>
      <vt:lpstr>JAVA – Arrays</vt:lpstr>
      <vt:lpstr>JAVA – Estrutura de Seleção</vt:lpstr>
      <vt:lpstr>JAVA – Operador Ternário</vt:lpstr>
      <vt:lpstr>JAVA – Estrutura de Repetição</vt:lpstr>
      <vt:lpstr>JAVA – Funções Math</vt:lpstr>
      <vt:lpstr>JAVA – Funções String</vt:lpstr>
      <vt:lpstr>JAVA – Funções Date</vt:lpstr>
      <vt:lpstr>JAVA – Funções Date</vt:lpstr>
      <vt:lpstr>JAVA – Bibliotecas Import</vt:lpstr>
      <vt:lpstr>JAVA – OO</vt:lpstr>
      <vt:lpstr>Domínio / Modelo de Domínio OO</vt:lpstr>
      <vt:lpstr>Níveis de Abstração Modelo Domínio</vt:lpstr>
      <vt:lpstr>JAVA – Swing GUI</vt:lpstr>
      <vt:lpstr>JAVA – JAVAFX GUI</vt:lpstr>
      <vt:lpstr>JAVA – JAVAFX GUI</vt:lpstr>
      <vt:lpstr>JAVA – JAVAFX GUI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1587</cp:revision>
  <dcterms:created xsi:type="dcterms:W3CDTF">2020-03-17T20:12:34Z</dcterms:created>
  <dcterms:modified xsi:type="dcterms:W3CDTF">2022-06-03T16:07:04Z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