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91" r:id="rId3"/>
    <p:sldId id="407" r:id="rId4"/>
    <p:sldId id="418" r:id="rId5"/>
    <p:sldId id="422" r:id="rId6"/>
    <p:sldId id="423" r:id="rId7"/>
    <p:sldId id="419" r:id="rId8"/>
    <p:sldId id="424" r:id="rId9"/>
    <p:sldId id="425" r:id="rId10"/>
    <p:sldId id="426" r:id="rId11"/>
    <p:sldId id="438" r:id="rId12"/>
    <p:sldId id="427" r:id="rId13"/>
    <p:sldId id="428" r:id="rId14"/>
    <p:sldId id="429" r:id="rId15"/>
    <p:sldId id="430" r:id="rId16"/>
    <p:sldId id="431" r:id="rId17"/>
    <p:sldId id="449" r:id="rId18"/>
    <p:sldId id="450" r:id="rId19"/>
    <p:sldId id="451" r:id="rId20"/>
    <p:sldId id="453" r:id="rId21"/>
    <p:sldId id="439" r:id="rId22"/>
    <p:sldId id="440" r:id="rId23"/>
    <p:sldId id="441" r:id="rId24"/>
    <p:sldId id="442" r:id="rId25"/>
    <p:sldId id="443" r:id="rId26"/>
    <p:sldId id="444" r:id="rId27"/>
    <p:sldId id="454" r:id="rId28"/>
    <p:sldId id="446" r:id="rId29"/>
    <p:sldId id="447" r:id="rId30"/>
    <p:sldId id="448" r:id="rId31"/>
    <p:sldId id="333" r:id="rId32"/>
    <p:sldId id="323" r:id="rId33"/>
    <p:sldId id="334" r:id="rId34"/>
    <p:sldId id="337" r:id="rId35"/>
    <p:sldId id="309" r:id="rId3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0923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2278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4452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2920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841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9211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9836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3397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3463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469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9836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31794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34216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67025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27128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7967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42613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0198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08573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76368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52052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41517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3758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264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398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2456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1555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478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einaweb.com.br/blog/flexbox-ou-css-gri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lify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br/books?hl=pt-BR&amp;lr=&amp;id=04cbCgAAQBAJ&amp;oi=fnd&amp;pg=PT5&amp;dq=Estiliza%C3%A7%C3%A3o+CSS+HTML&amp;ots=JttwDQX0Za&amp;sig=hDatOrM6nS37uFMOHLHtxBcaNeA#v=onepage&amp;q=Estiliza%C3%A7%C3%A3o%20CSS%20HTML&amp;f=false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V8B24rSN5o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65472492/flexbox-and-grid-layout-question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mozilla.org/en-US/docs/Learn/CSS/CSS_layout/Grid_skills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ujor.com/" TargetMode="External"/><Relationship Id="rId3" Type="http://schemas.openxmlformats.org/officeDocument/2006/relationships/hyperlink" Target="https://developer.mozilla.org/pt-BR/docs/Web/CSS" TargetMode="External"/><Relationship Id="rId7" Type="http://schemas.openxmlformats.org/officeDocument/2006/relationships/hyperlink" Target="https://www.w3c.br/pub/Materiais/PublicacoesW3C/cartilha-w3cbr-acessibilidade-web-fasciculo-I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mozilla.org/pt-BR/docs/Web/CSS/grid" TargetMode="External"/><Relationship Id="rId5" Type="http://schemas.openxmlformats.org/officeDocument/2006/relationships/hyperlink" Target="https://developer.mozilla.org/pt-BR/docs/Learn/CSS/CSS_layout/Flexbox" TargetMode="External"/><Relationship Id="rId4" Type="http://schemas.openxmlformats.org/officeDocument/2006/relationships/hyperlink" Target="https://www.w3schools.com/css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JAVA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Layouts - CSS Grid (Layouts)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a gente quiser, adicionar os cards do lado do outro, em três colunas, precisamos somente adicionar algumas propriedades do CSS Grid no elemento pai.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 .grid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fica responsável por organizar os grids, enquanto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 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fica responsável pela exibição do card.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04450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Layouts - CSS Grid (Layouts) </a:t>
            </a:r>
            <a:r>
              <a:rPr lang="pt-BR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Propriedades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 e Item Container</a:t>
            </a:r>
          </a:p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display: grid;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-áreas, etc.</a:t>
            </a:r>
          </a:p>
          <a:p>
            <a:pPr algn="just">
              <a:buFontTx/>
              <a:buChar char="-"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 Container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-start;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grid-área, etc.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3612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DD6F1E6-2E90-47FD-A02D-73764DC5E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" y="1063230"/>
            <a:ext cx="6551808" cy="387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30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grid-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1fr);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possível grids responsivos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media queries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auto-fit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(200px, 1fr)).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1273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grid-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auto-fit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(250px, 1fr));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59940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a gente quiser, por exemplo, que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tenha 3 colunas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Desktop, 2 colunas em Tablets e 1 coluna no Mobile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 acordo com o número de elementos que cabe na tela, é só adicionar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autofit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junto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250px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o tamanho mínimo das colunas na tela e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1fr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uma fração do espaço disponível no grid.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98705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Tanto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quanto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apresentam suporte completo em todos os navegadores modernos e suporte parcial desde o IE10!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 últimos anos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ganhou várias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interessantes e que facilitam demais nosso dia a dia.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Veja: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https://www.treinaweb.com.br/blog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/flexbox-ou-css-grid</a:t>
            </a:r>
            <a:endParaRPr lang="pt-BR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7954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Media Queries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query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 de um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pelo menos uma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 que limita o escopo das folhas de estilo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usando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tal como largura, altura e cor.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queries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adicionadas no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deixam a apresentação do conteúdo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adaptado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uma gama especifica de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precisando mudar o conteúdo em si.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27280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Media Queries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query são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verdadeiros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especificado na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query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corresponde ao tipo do documento exibido no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todas as expressões na media query são verdadeiras.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55878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Media Queries -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 CSS media query em um elemento de link --&gt;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media="(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max-width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800px)"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="example.css" /&gt;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 CSS media query dentro de um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max-width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600px)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	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facet_sidebar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display: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21594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07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CSS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Media Queries -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(min-width: 700px) { ...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(min-width: 700px) and (orientation: landscape) { ...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tv and (min-width: 700px) and (orientation: landscape) { ...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not all and (monochrome) { ...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not (all and (monochrome)) { ...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(not all) and (monochrome) { ...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not screen and (color), print and (color)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(not (screen and (color))), print and (color)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="stylesheet" media="only screen and (color)"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="example.css" /&gt;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86922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Bootstrap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framework CSS gratuito e de código aberto direcionado ao desenvolvimento web front-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responsivo e mobile-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 contém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 CSS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modelos de design baseados em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tipografia, formulários, botões, navegação e outros componentes de interface.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https://getbootstrap.com/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66427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Deploy Site Netlify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empresa de computação em nuvem com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sede em São Francisco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oferece hospedagem e serviços de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 servidor para aplicativos da web e sites estáticos.</a:t>
            </a:r>
          </a:p>
        </p:txBody>
      </p:sp>
    </p:spTree>
    <p:extLst>
      <p:ext uri="{BB962C8B-B14F-4D97-AF65-F5344CB8AC3E}">
        <p14:creationId xmlns:p14="http://schemas.microsoft.com/office/powerpoint/2010/main" val="370495455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Deploy Site Netlify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 seus repositórios a um fluxo de trabalho completo para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implantação global de CDN, integração contínua e HTTPS automático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 gratuito).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 vez que você confirma alterações, a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cria seu site,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-renderiza a marcação e otimiza os ativos na infraestrutura de compilação dedicada.</a:t>
            </a:r>
          </a:p>
        </p:txBody>
      </p:sp>
    </p:spTree>
    <p:extLst>
      <p:ext uri="{BB962C8B-B14F-4D97-AF65-F5344CB8AC3E}">
        <p14:creationId xmlns:p14="http://schemas.microsoft.com/office/powerpoint/2010/main" val="176842953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Deploy Site Netlify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Procedimento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(Continuação)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Acesse a URL: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https://www.netlify.com/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Crie uma conta no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Efetue o login no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new site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Selecionar o repositório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integração</a:t>
            </a:r>
          </a:p>
          <a:p>
            <a:pPr marL="514350" indent="-51435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Selecionar sua conta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seu projeto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53421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Deploy Site Netlify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Procedimento (Continuação)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Configurar as parâmetros de ambiente: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base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nome da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aonde está o index.html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build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Ex.: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build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(Não vamos utilizar)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aonde está o index.html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(Configurar variável de ambiente)</a:t>
            </a:r>
          </a:p>
        </p:txBody>
      </p:sp>
    </p:spTree>
    <p:extLst>
      <p:ext uri="{BB962C8B-B14F-4D97-AF65-F5344CB8AC3E}">
        <p14:creationId xmlns:p14="http://schemas.microsoft.com/office/powerpoint/2010/main" val="140569202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Deploy Site Netlify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Outras Configurações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Site settings</a:t>
            </a:r>
          </a:p>
          <a:p>
            <a:pPr marL="962025" lvl="1" indent="-514350" algn="just">
              <a:buAutoNum type="arabicPeriod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(alterar nome)</a:t>
            </a:r>
          </a:p>
          <a:p>
            <a:pPr marL="962025" lvl="1" indent="-51435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</a:t>
            </a:r>
          </a:p>
          <a:p>
            <a:pPr marL="514350" indent="-51435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62025" lvl="1" indent="-51435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settings</a:t>
            </a:r>
          </a:p>
          <a:p>
            <a:pPr marL="1405890" lvl="2" indent="-514350" algn="just">
              <a:buAutoNum type="arabicPeriod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5890" lvl="2" indent="-51435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settings</a:t>
            </a:r>
          </a:p>
          <a:p>
            <a:pPr marL="1405890" lvl="2" indent="-514350" algn="just">
              <a:buAutoNum type="arabicPeriod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Branches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166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Sugestão</a:t>
            </a:r>
            <a:r>
              <a:rPr lang="en-US" b="1" dirty="0">
                <a:solidFill>
                  <a:srgbClr val="0070C0"/>
                </a:solidFill>
              </a:rPr>
              <a:t> 1: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Site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do Site</a:t>
            </a:r>
          </a:p>
          <a:p>
            <a:pPr marL="904875" lvl="1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public_hmtl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3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54038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Sugestão</a:t>
            </a:r>
            <a:r>
              <a:rPr lang="en-US" b="1" dirty="0">
                <a:solidFill>
                  <a:srgbClr val="0070C0"/>
                </a:solidFill>
              </a:rPr>
              <a:t> 2: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Site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49630"/>
            <a:ext cx="8865056" cy="4123411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pt-B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do Site</a:t>
            </a: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3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3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marL="2298700" lvl="4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Clientes (index.html; styles.css; javascript.js; </a:t>
            </a: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cliente.php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98700" lvl="4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Fornecedores (index.html; styles.css; javascript.js; </a:t>
            </a: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cliente.php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98700" lvl="4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Colaboradores (index.html; styles.css; javascript.js; </a:t>
            </a: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cliente.php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98700" lvl="4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Produtos (index.html; styles.css; javascript.js; </a:t>
            </a: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cliente.php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98700" lvl="4" indent="-457200" algn="just">
              <a:buAutoNum type="arabicPeriod"/>
            </a:pP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8268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Sugestão</a:t>
            </a:r>
            <a:r>
              <a:rPr lang="en-US" b="1" dirty="0">
                <a:solidFill>
                  <a:srgbClr val="0070C0"/>
                </a:solidFill>
              </a:rPr>
              <a:t> 3: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Site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5391" y="937104"/>
            <a:ext cx="8865056" cy="4123411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pt-B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do Site</a:t>
            </a: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middleware</a:t>
            </a:r>
          </a:p>
          <a:p>
            <a:pPr marL="1348740" lvl="2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  <a:p>
            <a:pPr marL="904875" lvl="1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</a:p>
          <a:p>
            <a:pPr marL="904875" lvl="1" indent="-457200" algn="just">
              <a:buFont typeface="Arial" panose="020B0604020202020204"/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Font typeface="Arial" panose="020B0604020202020204"/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3" indent="-457200" algn="just">
              <a:buFont typeface="Arial" panose="020B0604020202020204"/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(index.html)</a:t>
            </a: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databseConnect.php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66914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Caixa (</a:t>
            </a:r>
            <a:r>
              <a:rPr lang="en-US" b="1">
                <a:solidFill>
                  <a:srgbClr val="0070C0"/>
                </a:solidFill>
              </a:rPr>
              <a:t>Div) </a:t>
            </a:r>
            <a:r>
              <a:rPr lang="en-US" b="1" dirty="0">
                <a:solidFill>
                  <a:srgbClr val="0070C0"/>
                </a:solidFill>
              </a:rPr>
              <a:t>- </a:t>
            </a:r>
            <a:r>
              <a:rPr lang="en-US" b="1" dirty="0" err="1">
                <a:solidFill>
                  <a:srgbClr val="0070C0"/>
                </a:solidFill>
              </a:rPr>
              <a:t>Revisão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91CA211-4FC3-4164-A0D6-C1865C21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98" y="1037312"/>
            <a:ext cx="4027398" cy="401642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7A45DE4-BC03-48F7-A401-91A83061C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721" y="1199814"/>
            <a:ext cx="4448175" cy="10953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10D8F32-0EF2-41C3-A97F-41B2B6781DD4}"/>
              </a:ext>
            </a:extLst>
          </p:cNvPr>
          <p:cNvSpPr txBox="1"/>
          <p:nvPr/>
        </p:nvSpPr>
        <p:spPr>
          <a:xfrm>
            <a:off x="4475719" y="2571750"/>
            <a:ext cx="4532201" cy="17543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Padding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o espaço ao redor do conteúdo (ex.: ao redor do texto de um parágrafo).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Border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a linha sólida do lado de fora do </a:t>
            </a:r>
            <a:r>
              <a:rPr kumimoji="0" lang="pt-B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padding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Margin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o espaço externo a um elemento.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394404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Sugestão</a:t>
            </a:r>
            <a:r>
              <a:rPr lang="en-US" b="1">
                <a:solidFill>
                  <a:srgbClr val="0070C0"/>
                </a:solidFill>
              </a:rPr>
              <a:t> 4: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Site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5391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E07343-8592-425F-B33A-BF607A3D2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628" y="1071683"/>
            <a:ext cx="2463476" cy="396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2683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SCHEIDT,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Felippe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Alex. Fundamentos de CSS: criando design para sistemas web.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Outbox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Livros Digitais, 2015.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https://books.google.com.br/books?hl=pt-BR&amp;lr=&amp;id=04cbCgAAQBAJ&amp;oi=fnd&amp;pg=PT5&amp;dq=Estiliza%C3%A7%C3%A3o+CSS+HTML&amp;ots=JttwDQX0Za&amp;sig=hDatOrM6nS37uFMOHLHtxBcaNeA#v=onepage&amp;q=Estiliza%C3%A7%C3%A3o%20CSS%20HTML&amp;f=false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127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[1]Exemplo de CSS Grid Layout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https://www.youtube.com/watch?v=jV8B24rSN5o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Grid Layout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>
                <a:latin typeface="Calibri" panose="020F0502020204030204" pitchFamily="34" charset="0"/>
                <a:hlinkClick r:id="rId3"/>
              </a:rPr>
              <a:t>https://stackoverflow.com/questions/65472492/flexbox-and-grid-layout-questions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Grid Layout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https://developer.mozilla.org/en-US/docs/Learn/CSS/CSS_layout/Grid_skills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https://developer.mozilla.org/pt-BR/docs/Web/CSS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https://www.w3schools.com/css/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https://developer.mozilla.org/pt-BR/docs/Learn/CSS/CSS_layout/Flexbox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https://developer.mozilla.org/pt-BR/docs/Web/CSS/grid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https://www.w3c.br/pub/Materiais/PublicacoesW3C/cartilha-w3cbr-acessibilidade-web-fasciculo-I.html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https://www.maujor.com/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</a:t>
            </a:r>
            <a:r>
              <a:rPr lang="pt-BR" sz="4800" b="1">
                <a:solidFill>
                  <a:schemeClr val="bg1"/>
                </a:solidFill>
              </a:rPr>
              <a:t>Web JAVA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unidimensional,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coluna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Já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 Layout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multidimensional,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colunas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10302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 de linha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a gente queira que 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assuma comportamento de linha, basta remover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isso porque,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tem,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padrão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0916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305FDE2-5333-4F51-BA9D-BD6B6E503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" y="1063231"/>
            <a:ext cx="8229600" cy="328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5558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</a:t>
            </a: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flex;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row;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justify-content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space-between;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green;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20px;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37851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#fff;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1px 2px 1px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0, 0, 0.1);</a:t>
            </a:r>
          </a:p>
          <a:p>
            <a:pPr marL="891540" lvl="2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24px;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138623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nesse caso 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 faz o alinhamento vertical e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justify-content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alinhamento horizontal.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 exemplos é possível ver como fica simples e rápido manipular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com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1343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3992</TotalTime>
  <Words>1677</Words>
  <Application>Microsoft Office PowerPoint</Application>
  <PresentationFormat>Apresentação na tela (16:9)</PresentationFormat>
  <Paragraphs>218</Paragraphs>
  <Slides>35</Slides>
  <Notes>32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9" baseType="lpstr">
      <vt:lpstr>Arial</vt:lpstr>
      <vt:lpstr>Calibri</vt:lpstr>
      <vt:lpstr>Times New Roman</vt:lpstr>
      <vt:lpstr>Office Theme</vt:lpstr>
      <vt:lpstr>Desenvolvimento Web JAVA CSS</vt:lpstr>
      <vt:lpstr>Aulas 07 CSS</vt:lpstr>
      <vt:lpstr>CSS – Caixa (Div) - Revisão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Media Queries</vt:lpstr>
      <vt:lpstr>CSS – Media Queries</vt:lpstr>
      <vt:lpstr>CSS – Media Queries - Exemplo</vt:lpstr>
      <vt:lpstr>CSS – Media Queries - Operadores</vt:lpstr>
      <vt:lpstr>CSS – Bootstrap</vt:lpstr>
      <vt:lpstr>Deploy Site Netlify</vt:lpstr>
      <vt:lpstr>Deploy Site Netlify</vt:lpstr>
      <vt:lpstr>Deploy Site Netlify</vt:lpstr>
      <vt:lpstr>Deploy Site Netlify</vt:lpstr>
      <vt:lpstr>Deploy Site Netlify</vt:lpstr>
      <vt:lpstr>Sugestão 1: Estrutura Site</vt:lpstr>
      <vt:lpstr>Sugestão 2: Estrutura Site</vt:lpstr>
      <vt:lpstr>Sugestão 3: Estrutura Site</vt:lpstr>
      <vt:lpstr>Sugestão 4: Estrutura Site</vt:lpstr>
      <vt:lpstr>Leitura Específica</vt:lpstr>
      <vt:lpstr>Aprenda+</vt:lpstr>
      <vt:lpstr>Dinâmica/Atividades</vt:lpstr>
      <vt:lpstr>Referências Bibliográficas</vt:lpstr>
      <vt:lpstr>Desenvolvimento Web JAVA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997</cp:revision>
  <dcterms:created xsi:type="dcterms:W3CDTF">2020-03-17T20:12:34Z</dcterms:created>
  <dcterms:modified xsi:type="dcterms:W3CDTF">2022-04-18T13:49:05Z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