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2"/>
  </p:notesMasterIdLst>
  <p:sldIdLst>
    <p:sldId id="256" r:id="rId2"/>
    <p:sldId id="291" r:id="rId3"/>
    <p:sldId id="396" r:id="rId4"/>
    <p:sldId id="429" r:id="rId5"/>
    <p:sldId id="397" r:id="rId6"/>
    <p:sldId id="416" r:id="rId7"/>
    <p:sldId id="405" r:id="rId8"/>
    <p:sldId id="407" r:id="rId9"/>
    <p:sldId id="486" r:id="rId10"/>
    <p:sldId id="404" r:id="rId11"/>
    <p:sldId id="406" r:id="rId12"/>
    <p:sldId id="408" r:id="rId13"/>
    <p:sldId id="409" r:id="rId14"/>
    <p:sldId id="410" r:id="rId15"/>
    <p:sldId id="398" r:id="rId16"/>
    <p:sldId id="411" r:id="rId17"/>
    <p:sldId id="412" r:id="rId18"/>
    <p:sldId id="413" r:id="rId19"/>
    <p:sldId id="414" r:id="rId20"/>
    <p:sldId id="415" r:id="rId21"/>
    <p:sldId id="417" r:id="rId22"/>
    <p:sldId id="418" r:id="rId23"/>
    <p:sldId id="419" r:id="rId24"/>
    <p:sldId id="421" r:id="rId25"/>
    <p:sldId id="443" r:id="rId26"/>
    <p:sldId id="424" r:id="rId27"/>
    <p:sldId id="426" r:id="rId28"/>
    <p:sldId id="427" r:id="rId29"/>
    <p:sldId id="428" r:id="rId30"/>
    <p:sldId id="430" r:id="rId31"/>
    <p:sldId id="425" r:id="rId32"/>
    <p:sldId id="450" r:id="rId33"/>
    <p:sldId id="451" r:id="rId34"/>
    <p:sldId id="452" r:id="rId35"/>
    <p:sldId id="449" r:id="rId36"/>
    <p:sldId id="448" r:id="rId37"/>
    <p:sldId id="447" r:id="rId38"/>
    <p:sldId id="445" r:id="rId39"/>
    <p:sldId id="444" r:id="rId40"/>
    <p:sldId id="441" r:id="rId41"/>
    <p:sldId id="442" r:id="rId42"/>
    <p:sldId id="440" r:id="rId43"/>
    <p:sldId id="446" r:id="rId44"/>
    <p:sldId id="453" r:id="rId45"/>
    <p:sldId id="455" r:id="rId46"/>
    <p:sldId id="454" r:id="rId47"/>
    <p:sldId id="431" r:id="rId48"/>
    <p:sldId id="438" r:id="rId49"/>
    <p:sldId id="435" r:id="rId50"/>
    <p:sldId id="436" r:id="rId51"/>
    <p:sldId id="437" r:id="rId52"/>
    <p:sldId id="432" r:id="rId53"/>
    <p:sldId id="433" r:id="rId54"/>
    <p:sldId id="434" r:id="rId55"/>
    <p:sldId id="506" r:id="rId56"/>
    <p:sldId id="509" r:id="rId57"/>
    <p:sldId id="457" r:id="rId58"/>
    <p:sldId id="470" r:id="rId59"/>
    <p:sldId id="458" r:id="rId60"/>
    <p:sldId id="459" r:id="rId61"/>
    <p:sldId id="460" r:id="rId62"/>
    <p:sldId id="461" r:id="rId63"/>
    <p:sldId id="462" r:id="rId64"/>
    <p:sldId id="469" r:id="rId65"/>
    <p:sldId id="463" r:id="rId66"/>
    <p:sldId id="465" r:id="rId67"/>
    <p:sldId id="466" r:id="rId68"/>
    <p:sldId id="467" r:id="rId69"/>
    <p:sldId id="468" r:id="rId70"/>
    <p:sldId id="456" r:id="rId71"/>
    <p:sldId id="471" r:id="rId72"/>
    <p:sldId id="473" r:id="rId73"/>
    <p:sldId id="472" r:id="rId74"/>
    <p:sldId id="475" r:id="rId75"/>
    <p:sldId id="399" r:id="rId76"/>
    <p:sldId id="501" r:id="rId77"/>
    <p:sldId id="521" r:id="rId78"/>
    <p:sldId id="502" r:id="rId79"/>
    <p:sldId id="503" r:id="rId80"/>
    <p:sldId id="505" r:id="rId81"/>
    <p:sldId id="477" r:id="rId82"/>
    <p:sldId id="478" r:id="rId83"/>
    <p:sldId id="480" r:id="rId84"/>
    <p:sldId id="479" r:id="rId85"/>
    <p:sldId id="495" r:id="rId86"/>
    <p:sldId id="481" r:id="rId87"/>
    <p:sldId id="483" r:id="rId88"/>
    <p:sldId id="403" r:id="rId89"/>
    <p:sldId id="499" r:id="rId90"/>
    <p:sldId id="482" r:id="rId91"/>
    <p:sldId id="484" r:id="rId92"/>
    <p:sldId id="485" r:id="rId93"/>
    <p:sldId id="487" r:id="rId94"/>
    <p:sldId id="488" r:id="rId95"/>
    <p:sldId id="489" r:id="rId96"/>
    <p:sldId id="490" r:id="rId97"/>
    <p:sldId id="491" r:id="rId98"/>
    <p:sldId id="492" r:id="rId99"/>
    <p:sldId id="493" r:id="rId100"/>
    <p:sldId id="494" r:id="rId101"/>
    <p:sldId id="497" r:id="rId102"/>
    <p:sldId id="496" r:id="rId103"/>
    <p:sldId id="510" r:id="rId104"/>
    <p:sldId id="498" r:id="rId105"/>
    <p:sldId id="500" r:id="rId106"/>
    <p:sldId id="511" r:id="rId107"/>
    <p:sldId id="512" r:id="rId108"/>
    <p:sldId id="515" r:id="rId109"/>
    <p:sldId id="513" r:id="rId110"/>
    <p:sldId id="516" r:id="rId111"/>
    <p:sldId id="517" r:id="rId112"/>
    <p:sldId id="518" r:id="rId113"/>
    <p:sldId id="519" r:id="rId114"/>
    <p:sldId id="514" r:id="rId115"/>
    <p:sldId id="520" r:id="rId116"/>
    <p:sldId id="507" r:id="rId117"/>
    <p:sldId id="524" r:id="rId118"/>
    <p:sldId id="523" r:id="rId119"/>
    <p:sldId id="522" r:id="rId120"/>
    <p:sldId id="508" r:id="rId121"/>
    <p:sldId id="525" r:id="rId122"/>
    <p:sldId id="526" r:id="rId123"/>
    <p:sldId id="527" r:id="rId124"/>
    <p:sldId id="529" r:id="rId125"/>
    <p:sldId id="528" r:id="rId126"/>
    <p:sldId id="333" r:id="rId127"/>
    <p:sldId id="323" r:id="rId128"/>
    <p:sldId id="334" r:id="rId129"/>
    <p:sldId id="337" r:id="rId130"/>
    <p:sldId id="309" r:id="rId13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5943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97851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1666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22454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2567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29977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62380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28619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98114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2243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178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067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690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29526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85211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41397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58413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1280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82933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373169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83247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041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3238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18726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92575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5955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77273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11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027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58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26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20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70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136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229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747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622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596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22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654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582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340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697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72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68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854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543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648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334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252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513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6448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8604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7785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52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427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3769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9590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680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0277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6683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585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6291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289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8852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62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739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7921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6209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6948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2844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5927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625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2369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9686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7228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2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402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1066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8300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7333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4740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0283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4919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3918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0997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1424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30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5020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3534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218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0059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716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1996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3368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04269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568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4569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2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45416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5410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84591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4470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4236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97872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89822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51005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8421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28712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552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9317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8891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11624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72236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4473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218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80151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08790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9273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52616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85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2/movies?size=12&amp;page=1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92/movies?size=12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oku.com/" TargetMode="External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mailto:axios@0.24.0" TargetMode="External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2-6596/1933/1/012041/pdf" TargetMode="External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-learn.com/2021/12/spring-boot-starter-tutorial.html" TargetMode="Externa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W6IlUrxG8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t-br.reactjs.org/" TargetMode="External"/><Relationship Id="rId4" Type="http://schemas.openxmlformats.org/officeDocument/2006/relationships/hyperlink" Target="https://www.javatpoint.com/spring-boot-download-and-install-sts-ide" TargetMode="Externa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1.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9pEHW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pm@8.12.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react-router-dom@6.2.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7P03kkrEG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pode.dev/%F0%9F%94%A5top-10-extens%C3%B5es-vscode-para-desenvolvimento-react-%F0%9F%94%A5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breakpoints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docs/4.0/layout/grid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t_br/apigateway/latest/developerguide/how-to-cors.html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portuguese/news/npm-x-npx-qual-e-a-diferen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2/movies?size=12&amp;page=1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https://start.spring.io/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Web; JPA; H2; PostgreSQL; Security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Web(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PostgreSQL(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JPA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H2(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Security(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renomear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Mover para dentro da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pastas(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27428825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(readOnly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result.map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-&gt;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936706"/>
      </p:ext>
    </p:extLst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camada vai controlar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requisições da camada de aplicação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		@RequestMapping(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value=“/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8749359"/>
      </p:ext>
    </p:extLst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vamos criar um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todos os filmes,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389705"/>
      </p:ext>
    </p:extLst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com.cloudeducation.dsfilmes.controllers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com.cloudeducation.dsfilmes.dto.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com.cloudeducation.dsfilmes.services.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57468"/>
      </p:ext>
    </p:extLst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Composição de componentes, injeção de dependência.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09807"/>
      </p:ext>
    </p:extLst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endpointers</a:t>
            </a:r>
            <a:r>
              <a:rPr lang="en-US" b="1" dirty="0">
                <a:solidFill>
                  <a:srgbClr val="0070C0"/>
                </a:solidFill>
              </a:rPr>
              <a:t> movies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Abri a aplicação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depois criar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conteúdo: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http://localhost:8091/movies 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http://localhost:8092/movies?size=12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http://localhost:8092/movies?size=12&amp;page=1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24196"/>
      </p:ext>
    </p:extLst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buscando um filme, integrando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1576591864"/>
      </p:ext>
    </p:extLst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 filme,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 = "/{id}")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200130084"/>
      </p:ext>
    </p:extLst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</a:t>
            </a:r>
            <a:r>
              <a:rPr lang="en-US" b="1" dirty="0" err="1">
                <a:solidFill>
                  <a:srgbClr val="0070C0"/>
                </a:solidFill>
              </a:rPr>
              <a:t>ScoreDTO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/Tipos, com os atributos: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839470"/>
      </p:ext>
    </p:extLst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salvar a avaliação de um filme, integrando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8814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IDE STS4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menu do STS4, acessar, File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(Next)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(selecionar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clicar Ok.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Spring Boot 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Caso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do TOMCAT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altere a porta no arquivo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conteúdo,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=8088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2836"/>
      </p:ext>
    </p:extLst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(readOnly = false)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.saveAndFlush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14274"/>
      </p:ext>
    </p:extLst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scoreDTO.getMovieId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score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.saveAndFlush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(score);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 e atualiza os resultados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51380"/>
      </p:ext>
    </p:extLst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0.0;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Score s 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soma = soma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 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5574139"/>
      </p:ext>
    </p:extLst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35188"/>
      </p:ext>
    </p:extLst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 filme que será avaliado pelo usuário,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 = "/scores")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434369592"/>
      </p:ext>
    </p:extLst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componentes, injeção de dependência.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Idempotente,  requisição idêntica, sempre vai gravar o mesmo dado, de acordo com os parâmetros.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770692"/>
      </p:ext>
    </p:extLst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https://www.heroku.com/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realizar login;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app;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Add-ons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 Provisionar BD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PostGreeSQL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Reveal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criar variável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APP_PROFILE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Reveal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copiar o conteúdo da variável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DATABASE_URL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76182"/>
      </p:ext>
    </p:extLst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Heroku </a:t>
            </a: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URL</a:t>
            </a:r>
            <a:b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49213"/>
            <a:ext cx="8865056" cy="42236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Significado de cada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URL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nrmvdgnrqjyawt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d639e003708602d1257e562f4ce3fa7f185d8aad07e9b78278ac55b5419fc2e3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ec2-44-198-82-71.compute-1.amazonaws.com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5432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de83om4igrmfus</a:t>
            </a:r>
          </a:p>
        </p:txBody>
      </p:sp>
    </p:spTree>
    <p:extLst>
      <p:ext uri="{BB962C8B-B14F-4D97-AF65-F5344CB8AC3E}">
        <p14:creationId xmlns:p14="http://schemas.microsoft.com/office/powerpoint/2010/main" val="470607132"/>
      </p:ext>
    </p:extLst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5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conexão remota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Server</a:t>
            </a: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Parametrizar com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nos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DATABASE URL;</a:t>
            </a: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-server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repetir o BD;</a:t>
            </a: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direito do mouse sobre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remoto, abri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Tool;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através do Query Tools.</a:t>
            </a:r>
          </a:p>
          <a:p>
            <a:pPr marL="457200" indent="-457200" algn="just">
              <a:buAutoNum type="arabicPeriod" startAt="5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 startAt="5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97262"/>
      </p:ext>
    </p:extLst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menu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Delpoy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 CLI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 CLI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haven't already, log in to your Heroku account and follow the prompts to create a new SSH public key.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496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ProjetoApplication.java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Acrescentar no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pom.xml(duplo click)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arquivo de configurações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suas dependências, depois da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&lt;/plugin&gt;, a seguinte instrução: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&gt;3.1.0&lt;/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necessário remover esta instrução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projeto web, botão direito do mouse,  menu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Update Project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Marcar 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Update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Snapshots/Releases.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5846"/>
      </p:ext>
    </p:extLst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root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git:remote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-a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nome-do-app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integrado com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https://dsfilmes.herokuapp.com/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599237180"/>
      </p:ext>
    </p:extLst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Integração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Três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useParams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useNavigate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71667"/>
      </p:ext>
    </p:extLst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Pasta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com o terminal root, Instalar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axios@0.24.0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fazer requisições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Criar o arquivo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requests.js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seguinte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BASE_URL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process.env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REACT_APP_BACKEND_URL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 "http://localhost:8092";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??,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coalescência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arquivo, através da variável,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REACT_APP_BACKEND_URL,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irá realizar à integração com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caso não exista a variável, será realizada um acesso ao servidor LOCAL.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49960"/>
      </p:ext>
    </p:extLst>
  </p:cSld>
  <p:clrMapOvr>
    <a:masterClrMapping/>
  </p:clrMapOvr>
  <p:transition spd="med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retornos da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o conteúdo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 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score: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59504430"/>
      </p:ext>
    </p:extLst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last: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totalElements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size: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number: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first: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numberOfElements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empty: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4629"/>
      </p:ext>
    </p:extLst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Fazer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requisição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 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score: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2044168987"/>
      </p:ext>
    </p:extLst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https://iopscience.iop.org/article/10.1088/1742-6596/1933/1/012041/pdf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https://www.w3school-learn.com/2021/12/spring-boot-starter-tutorial.html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https://www.youtube.com/watch?v=DKW6IlUrxG8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https://www.javatpoint.com/spring-boot-download-and-install-sts-ide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https://pt-br.reactjs.org/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Craig. Spring Boot in action. Simon and Schuster, 2015.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REDDY, K. Siva Prasad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Beginning Spring Boot 2: Applications and microservices with the Spring framework.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https://spring.io/tools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GITHUB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repositório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monorepo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da configuração do 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https://github.com/CloudEducationBrazil/NOMEprojetoweb.git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916394"/>
      </p:ext>
    </p:extLst>
  </p:cSld>
  <p:clrMapOvr>
    <a:masterClrMapping/>
  </p:clrMapOvr>
  <p:transition spd="med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Extensões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usado para quaisquer módulos e trechos de código feitos 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puro. Você deve usar arquivos JS ao escrever funções que não usarão nenhum recurso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serão usadas entre diferentes componentes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sintaxe de arquivo usada pela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renderizar componentes, importar arquivos CSS e usar ganchos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outras coisas.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versão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adiciona digitação estática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1315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Public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arquivos,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Limpar os comentários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as referências link das imagens deletadas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o título do projeto web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os arquivos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App.test.js,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App.css,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logo.svg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reportWebVitals.js e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setupTests.js.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index.css;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053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26126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'react-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/client';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'./App';</a:t>
            </a:r>
          </a:p>
          <a:p>
            <a:pPr marL="891540" lvl="2" indent="0" algn="just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 =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.createRoot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('root') as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HTMLElement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);</a:t>
            </a:r>
          </a:p>
          <a:p>
            <a:pPr marL="891540" lvl="2" indent="0" algn="just">
              <a:buNone/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18752894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pasta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browser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Web)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build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507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13 e 14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projeto front end.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terminal root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bootstrap@5.1.3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--force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7959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Incluir no arquivo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da linha: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0" indent="0" algn="just">
              <a:buNone/>
            </a:pP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'bootstrap/dist/css/bootstrap.css’;</a:t>
            </a:r>
          </a:p>
        </p:txBody>
      </p:sp>
    </p:spTree>
    <p:extLst>
      <p:ext uri="{BB962C8B-B14F-4D97-AF65-F5344CB8AC3E}">
        <p14:creationId xmlns:p14="http://schemas.microsoft.com/office/powerpoint/2010/main" val="157033810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 err="1">
                <a:solidFill>
                  <a:srgbClr val="FF0000"/>
                </a:solidFill>
              </a:rPr>
              <a:t>Incluir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@import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('https://fonts.googleapis.com/css2?family=Open+Sans:wght@400;700&amp;display=swap’);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--color-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#4D41C0;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box-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sans-serif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54792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background-color: #E5E5E5;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color: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https://fonts.google.com/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(buscar a(s)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3703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dentro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como .SVG;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(&lt;, voltar) e exportar (.SVG);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star-full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0485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(incluir: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”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”,), incluir no início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Para facilitar os atalhos, no momento de referenciar os arquivos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funcionar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raiz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NODE_PATH=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097564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Próximos Passos (Criando um componente)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58036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github.svg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dsmovie-nav-content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Filmes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&lt;/h1&gt;</a:t>
            </a:r>
          </a:p>
        </p:txBody>
      </p:sp>
    </p:spTree>
    <p:extLst>
      <p:ext uri="{BB962C8B-B14F-4D97-AF65-F5344CB8AC3E}">
        <p14:creationId xmlns:p14="http://schemas.microsoft.com/office/powerpoint/2010/main" val="282198682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target="_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noreferrer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-link"&gt;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344329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24562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(nodejs.org);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–v;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Versão 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npm@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8.12.1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https://yarnpkg.com/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(Testar: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</a:t>
            </a:r>
            <a:r>
              <a:rPr lang="pt-BR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Rotas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 biblioteca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trabalhar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react-router-dom@6.2.1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@types/react-router-dom@5.3.2</a:t>
            </a:r>
          </a:p>
        </p:txBody>
      </p:sp>
    </p:spTree>
    <p:extLst>
      <p:ext uri="{BB962C8B-B14F-4D97-AF65-F5344CB8AC3E}">
        <p14:creationId xmlns:p14="http://schemas.microsoft.com/office/powerpoint/2010/main" val="207146582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movie = 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id: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</a:p>
        </p:txBody>
      </p:sp>
    </p:spTree>
    <p:extLst>
      <p:ext uri="{BB962C8B-B14F-4D97-AF65-F5344CB8AC3E}">
        <p14:creationId xmlns:p14="http://schemas.microsoft.com/office/powerpoint/2010/main" val="277954009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image: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"https://www.themoviedb.org/t/p/w533_and_h300_bestv2/jBJWaqoSCiARWtfV0GlqHrcdidd.jpg",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"Juju",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330621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97247885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946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={`/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/${movie.id}`}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"&gt;Avaliar&lt;/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&lt;/Link&gt;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56620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= 3.5;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13;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93354830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{score &gt; 0 ?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score.toFixed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: "-"}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avaliações&lt;/p&gt;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092047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26312769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-stars-container"&gt;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851083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Arrow} from "assets/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arrow.svg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-box"&gt;</a:t>
            </a:r>
          </a:p>
        </p:txBody>
      </p:sp>
    </p:spTree>
    <p:extLst>
      <p:ext uri="{BB962C8B-B14F-4D97-AF65-F5344CB8AC3E}">
        <p14:creationId xmlns:p14="http://schemas.microsoft.com/office/powerpoint/2010/main" val="4523861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https://www.youtube.com/watch?v=c7P03kkrEG8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flowtype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Prettier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JSX HTML;</a:t>
            </a:r>
          </a:p>
          <a:p>
            <a:pPr marL="457200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https://papode.dev/%F0%9F%94%A5top-10-extens%C3%B5es-vscode-para-desenvolvimento-react-%F0%9F%94%A5/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GUI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JSP; JFX;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https://www.figma.com/)</a:t>
            </a:r>
          </a:p>
        </p:txBody>
      </p:sp>
    </p:spTree>
    <p:extLst>
      <p:ext uri="{BB962C8B-B14F-4D97-AF65-F5344CB8AC3E}">
        <p14:creationId xmlns:p14="http://schemas.microsoft.com/office/powerpoint/2010/main" val="331147567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&lt;p&gt;{`${1} de ${3}`}&lt;/p&gt;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={false}&gt;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-flip-horizontal"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716867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455008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duas pastas/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seus respectivos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../../components/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&lt;&gt;</a:t>
            </a:r>
          </a:p>
        </p:txBody>
      </p:sp>
    </p:spTree>
    <p:extLst>
      <p:ext uri="{BB962C8B-B14F-4D97-AF65-F5344CB8AC3E}">
        <p14:creationId xmlns:p14="http://schemas.microsoft.com/office/powerpoint/2010/main" val="250159924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=“container”&gt; 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0025373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318686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&lt;/&gt; 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931244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sz="3600" b="1" dirty="0" err="1">
                <a:solidFill>
                  <a:srgbClr val="0070C0"/>
                </a:solidFill>
              </a:rPr>
              <a:t>BootStrap</a:t>
            </a:r>
            <a:r>
              <a:rPr lang="en-US" sz="3600" b="1" dirty="0">
                <a:solidFill>
                  <a:srgbClr val="0070C0"/>
                </a:solidFill>
              </a:rPr>
              <a:t> breakpoints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https://getbootstrap.com/docs/5.0/layout/breakpoints/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Grids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https://getbootstrap.com/docs/4.0/layout/grid/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632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acrescentar: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'./styles.css’;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"https://www.themoviedb.org/t/p/w533_and_h300_bestv2/jBJWaqoSCiARWtfV0GlqHrcdidd.jpg",</a:t>
            </a:r>
          </a:p>
        </p:txBody>
      </p:sp>
    </p:spTree>
    <p:extLst>
      <p:ext uri="{BB962C8B-B14F-4D97-AF65-F5344CB8AC3E}">
        <p14:creationId xmlns:p14="http://schemas.microsoft.com/office/powerpoint/2010/main" val="199918249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"The Witcher",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  };</a:t>
            </a:r>
          </a:p>
          <a:p>
            <a:pPr marL="44767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	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</p:txBody>
      </p:sp>
    </p:spTree>
    <p:extLst>
      <p:ext uri="{BB962C8B-B14F-4D97-AF65-F5344CB8AC3E}">
        <p14:creationId xmlns:p14="http://schemas.microsoft.com/office/powerpoint/2010/main" val="247376505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"&gt;Informe seu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&lt;input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="score"&gt;Informe sua avaliação&lt;/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="form-control" id="score"&gt;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&gt;1&lt;/option&gt;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&gt;2&lt;/option&gt;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272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Estilo Arquitetural: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 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Teste das requisições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57074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&gt;4&lt;/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&gt;5&lt;/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96214589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=“/”&gt;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mt-3"&gt;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&lt;/Link&gt;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0057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substituir: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lugar de: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ficar, assim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1495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inicia a configuração das rotas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path=":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subrota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&lt;/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2915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testar as rotas, digite no browser: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rota 1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/form/1 // rota 2</a:t>
            </a:r>
          </a:p>
        </p:txBody>
      </p:sp>
    </p:spTree>
    <p:extLst>
      <p:ext uri="{BB962C8B-B14F-4D97-AF65-F5344CB8AC3E}">
        <p14:creationId xmlns:p14="http://schemas.microsoft.com/office/powerpoint/2010/main" val="398753781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Netlify Deploy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/index.html 200   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 pelo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efetuar login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Sites,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site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Autorizar login/senha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directory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</a:t>
            </a:r>
          </a:p>
          <a:p>
            <a:pPr marL="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command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 build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 directory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frontend/build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Acompanhar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Menu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overview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8024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Netlify Deploy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Ajustes: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Site settings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Management</a:t>
            </a: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altere o nome do site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566807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 o 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duplo 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na classe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DSfilmesApplication.java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Hospedar,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2. Hospedar,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Habilitar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é um mecanismo utilizado pelos navegadores para compartilhar recursos entre diferentes origens. Por padrão,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hospedados, em servidores diferentes são boqueados.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especificação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faz uso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informar aos navegadores se determinado recurso pode ser ou não acessado.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1968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0A8BB46-AC28-406A-04A1-7AE6B460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" y="1571766"/>
            <a:ext cx="8530034" cy="25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099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liberar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precisamos criar um classe, criando também um novo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clicar com botão direito do mouse,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selecionar: 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 do próximo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https://docs.aws.amazon.com/pt_br/apigateway/latest/developerguide/how-to-cors.html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697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NPM vs NPX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dependências/pacotes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uma ferramenta de interface de linha de comando, cujo propósito é facilitar a instalação 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depende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hospedadas no registro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https://www.freecodecamp.org/portuguese/news/npm-x-npx-qual-e-a-diferenca/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2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EnableWebSecurity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WebSecurityConfigurerAdapter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configure(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HttpSecurity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env.getActiveProfiles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9498062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–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http.cors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http.sessionManagement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SessionCreationPolicy.STATELESS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http.authorizeRequests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anyRequest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permitAll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applyPermitDefaultValues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configuration.setAllowedMethods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("POST", "GET", "PUT", "DELETE", "OPTIONS"));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690883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final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("/**",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Acessar menu principal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shift+CTRL+O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selecionar:</a:t>
            </a: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core.env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.Environment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048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Conceitual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B75110-0C24-1BDE-12AB-361CA642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9" y="1372323"/>
            <a:ext cx="8890652" cy="2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534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conceitual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Definir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(primitivos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letras maiúsculas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melhor para integração com banco de dados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40446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argumentos;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84149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java.util.Set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OneToMany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mappedBy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id.movie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// Set(interface), conjunto para não repetir dados.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classe q implementa uma interface.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Set&lt;Score&gt;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185054703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Double score,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this.id =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 { this.id = id;	}</a:t>
            </a:r>
          </a:p>
        </p:txBody>
      </p:sp>
    </p:spTree>
    <p:extLst>
      <p:ext uri="{BB962C8B-B14F-4D97-AF65-F5344CB8AC3E}">
        <p14:creationId xmlns:p14="http://schemas.microsoft.com/office/powerpoint/2010/main" val="2659204584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score)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469605296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eh um tipo de lista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Set&lt;Score&gt;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scores;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8553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https://github.com/facebook/create-react-app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digitar à instrução abaixo, quando concluir, testar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react, react-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react-scripts with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-template-typescript...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Quando conclui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deletar a pasta 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93493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User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66721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classe irá representar a chave composta(PK), pois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cada classe,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 pode ser associado a um 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id. 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declarar o atributo como chave composta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faz-se necessário instanciar com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e.g.:,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81890930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valores, criar os seguintes métodos: 	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891540" lvl="2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470376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 reservada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H2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303476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with STS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os arquivos: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(BD H2)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application-prod.properties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nome da app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Heroku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/movies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99488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teste, será utilizado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H2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memória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um arquivo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não existir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spring.profiles.active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BD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teste.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spring.jpa.open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-in-view=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JPA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do TOMCAT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00081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Conteúdo do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=jdbc:h2:mem: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filmesdb</a:t>
            </a: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=/h2-console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show-sql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.jpa.properties.hibernate.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2604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</a:t>
            </a:r>
            <a:r>
              <a:rPr lang="en-US" b="1" dirty="0" err="1">
                <a:solidFill>
                  <a:srgbClr val="0070C0"/>
                </a:solidFill>
              </a:rPr>
              <a:t>PostGreSQL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spring.profiles.active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Passos</a:t>
            </a:r>
          </a:p>
          <a:p>
            <a:pPr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BD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BD;</a:t>
            </a:r>
          </a:p>
          <a:p>
            <a:pPr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Descomentar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4 primeiras linhas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STS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comentar novamente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4 primeiras linhas.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Será criado um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BD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881785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</a:t>
            </a:r>
            <a:r>
              <a:rPr lang="en-US" b="1" dirty="0" err="1">
                <a:solidFill>
                  <a:srgbClr val="0070C0"/>
                </a:solidFill>
              </a:rPr>
              <a:t>PostGreSQL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Conteúdo do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#spring.jpa.properties.javax.persistence.schema-generation.create-source=metadata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#spring.jpa.properties.javax.persistence.schema-generation.scripts.action=create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#spring.jpa.properties.javax.persistence.schema-generation.scripts.create-target=create.sql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#spring.jpa.properties.hibernate.hbm2ddl.delimiter=;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jdbc:postgresql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://localhost:5432/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dbfilmes</a:t>
            </a:r>
            <a:endParaRPr lang="pt-B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spring.datasource.username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spring.datasource.password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#spring.jpa.properties.hibernate.dialect=org.hibernate.dialect.PostgreSQLDialect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spring.jpa.properties.hibernate.jdbc.lob.non_contextual_creation=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spring.jpa.hibernate.ddl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-auto=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32657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Conteúdo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application-prod.properties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=${DATABASE_URL}</a:t>
            </a:r>
          </a:p>
        </p:txBody>
      </p:sp>
    </p:spTree>
    <p:extLst>
      <p:ext uri="{BB962C8B-B14F-4D97-AF65-F5344CB8AC3E}">
        <p14:creationId xmlns:p14="http://schemas.microsoft.com/office/powerpoint/2010/main" val="372303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arquivos criados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digitar: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(arquivos: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alterar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=global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94092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Versão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Conteúdo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Criar na raiz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java.runtime.version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=17 // Versão do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foi criado o projeto.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Informar ao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JAVA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95142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domínio de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será necessário fazer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 domínio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(ORM)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configurações que vão dizer ao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será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(BD).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através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43613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com a biblioteca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javax.persistence.Entity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especificação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91540" lvl="2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implementação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8403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serve para mapear as entidades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da tabela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=&gt; especifica o nome da tabela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@GeneratedValue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gerar o autoincremento do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declaração de chave primárias compostas.</a:t>
            </a:r>
          </a:p>
        </p:txBody>
      </p:sp>
    </p:spTree>
    <p:extLst>
      <p:ext uri="{BB962C8B-B14F-4D97-AF65-F5344CB8AC3E}">
        <p14:creationId xmlns:p14="http://schemas.microsoft.com/office/powerpoint/2010/main" val="2515812542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classe que representa uma chave primária composta,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classe que representa a chave composta deve ser criada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;).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número de versão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interface do Java que pode ser convertido para bytes.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@ManyToOne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definir a associação da chave estrangeira FK.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@JoinColumn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FK”) = define o nome do campo que representa a chave estrangeira.</a:t>
            </a:r>
          </a:p>
        </p:txBody>
      </p:sp>
    </p:spTree>
    <p:extLst>
      <p:ext uri="{BB962C8B-B14F-4D97-AF65-F5344CB8AC3E}">
        <p14:creationId xmlns:p14="http://schemas.microsoft.com/office/powerpoint/2010/main" val="1113235171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Annotations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Registra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serviço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componente do sistema.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Gerenciamento dependência de componentes(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instância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automática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Controle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eficiente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Controlar 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@RestMapping(value=“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caminho(URL)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caminho(URL)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vem da 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006541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defina todas as classes de domínio com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JPA.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score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@Entity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@Table(name="tb_user")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PK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definindo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@GeneratedValue(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 id;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24396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FK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representa a chave composta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Serializable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private static final long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serialVersionUID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1L;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@ManyToOne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multiplicidade de relacionamento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@JoinColumn(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="movie_id")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FK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Movie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...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6906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serve para configuração de variáveis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da aplicação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tais como: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=8092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APP_PROFILE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in-view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2945828817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spring.datasource.url=jdbc:h2:mem:testdb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spring.h2.console.enabled=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spring.h2.console.path=/h2-console</a:t>
            </a: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spring.jpa.show-sql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spring.jpa.properties.hibernate.format_sql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37818387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 – pom.xml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no arquivo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 do 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pom.xml: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Depois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&gt;3.1.0&lt;/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&lt;!--$NO-MVN-MAN-VER$--&gt;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/plugin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686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http://localhost:8080/h2-console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(tela de login do BD H2).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datasource.url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(endereço do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senha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import.sql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 de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no BD H2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(juju@gmail.com');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(josy@terra.com.br’);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(maria@uol.com.br');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09455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(4.5, 2, 'The Witcher', 'https://www.themoviedb.org/t/p/w533_and_h300_bestv2/jBJWaqoSCiARWtfV0GlqHrcdidd.jpg’);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(3.3, 3, 'Venom: Tempo de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Carnificina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'https://www.themoviedb.org/t/p/w533_and_h300_bestv2/vIgyYkXkg6NC2whRbYjBD7eb3Er.jpg’);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'O Espetacular Homem-Aranha 2: A Ameaça de Electro', 'https://www.themoviedb.org/t/p/w533_and_h300_bestv2/u7SeO6Y42P7VCTWLhpnL96cyOqd.jpg’);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'Matrix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Resurrections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'https://www.themoviedb.org/t/p/w533_and_h300_bestv2/hv7o3VgfsairBoQFAawgaQ4cR1m.jpg');</a:t>
            </a:r>
          </a:p>
        </p:txBody>
      </p:sp>
    </p:spTree>
    <p:extLst>
      <p:ext uri="{BB962C8B-B14F-4D97-AF65-F5344CB8AC3E}">
        <p14:creationId xmlns:p14="http://schemas.microsoft.com/office/powerpoint/2010/main" val="695481203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1, 5.0);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2, 4.0);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1,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2,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3, 4.0);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definição de entidades e importação independente das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classes/@entity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 a instrução,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spring.jpa.hibernate.ddl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8106062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84F348C-DBF3-0E5B-8E3C-FB34116A36CB}"/>
              </a:ext>
            </a:extLst>
          </p:cNvPr>
          <p:cNvSpPr/>
          <p:nvPr/>
        </p:nvSpPr>
        <p:spPr>
          <a:xfrm>
            <a:off x="425884" y="2041463"/>
            <a:ext cx="8292231" cy="299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7843CE-F59F-8F75-7521-F66445908C55}"/>
              </a:ext>
            </a:extLst>
          </p:cNvPr>
          <p:cNvSpPr/>
          <p:nvPr/>
        </p:nvSpPr>
        <p:spPr>
          <a:xfrm>
            <a:off x="529228" y="3144033"/>
            <a:ext cx="8085543" cy="1703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MVC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A25B04-D134-EA5E-2C03-45D127252B47}"/>
              </a:ext>
            </a:extLst>
          </p:cNvPr>
          <p:cNvSpPr/>
          <p:nvPr/>
        </p:nvSpPr>
        <p:spPr>
          <a:xfrm>
            <a:off x="602097" y="2095774"/>
            <a:ext cx="7918733" cy="369328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CONTROLADORES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REST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Controller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(C)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491ADB-B6E5-3386-D5A9-340772CB0362}"/>
              </a:ext>
            </a:extLst>
          </p:cNvPr>
          <p:cNvSpPr/>
          <p:nvPr/>
        </p:nvSpPr>
        <p:spPr>
          <a:xfrm>
            <a:off x="623170" y="3277348"/>
            <a:ext cx="7897660" cy="369328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SERVIÇOS (RN/Transações) – Camada </a:t>
            </a:r>
            <a:r>
              <a:rPr lang="pt-BR" b="1" dirty="0" err="1"/>
              <a:t>service</a:t>
            </a:r>
            <a:r>
              <a:rPr lang="pt-BR" b="1" dirty="0"/>
              <a:t> (V)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41553B-0F20-4CA4-D324-0D54B689D692}"/>
              </a:ext>
            </a:extLst>
          </p:cNvPr>
          <p:cNvSpPr/>
          <p:nvPr/>
        </p:nvSpPr>
        <p:spPr>
          <a:xfrm>
            <a:off x="623170" y="4330057"/>
            <a:ext cx="7897660" cy="369328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ACESSO A DADOS (Operações com BD)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Repository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(M)</a:t>
            </a:r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7BA8E044-AC4E-4B6E-E372-2F46E4EA56B2}"/>
              </a:ext>
            </a:extLst>
          </p:cNvPr>
          <p:cNvSpPr/>
          <p:nvPr/>
        </p:nvSpPr>
        <p:spPr>
          <a:xfrm>
            <a:off x="4334005" y="3720230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Seta: de Cima para Baixo 11">
            <a:extLst>
              <a:ext uri="{FF2B5EF4-FFF2-40B4-BE49-F238E27FC236}">
                <a16:creationId xmlns:a16="http://schemas.microsoft.com/office/drawing/2014/main" id="{E8C4F0DA-AFC5-48BF-B094-39EDFFB48462}"/>
              </a:ext>
            </a:extLst>
          </p:cNvPr>
          <p:cNvSpPr/>
          <p:nvPr/>
        </p:nvSpPr>
        <p:spPr>
          <a:xfrm>
            <a:off x="4312938" y="2506268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899155-9835-604C-8241-9FD2A4AE2D4D}"/>
              </a:ext>
            </a:extLst>
          </p:cNvPr>
          <p:cNvSpPr/>
          <p:nvPr/>
        </p:nvSpPr>
        <p:spPr>
          <a:xfrm>
            <a:off x="404817" y="1054849"/>
            <a:ext cx="8229600" cy="369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Seta: de Cima para Baixo 13">
            <a:extLst>
              <a:ext uri="{FF2B5EF4-FFF2-40B4-BE49-F238E27FC236}">
                <a16:creationId xmlns:a16="http://schemas.microsoft.com/office/drawing/2014/main" id="{6CD1D12D-C432-B806-2601-D2B7E3CA5E3B}"/>
              </a:ext>
            </a:extLst>
          </p:cNvPr>
          <p:cNvSpPr/>
          <p:nvPr/>
        </p:nvSpPr>
        <p:spPr>
          <a:xfrm>
            <a:off x="4312937" y="1470574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0535BE-1CEB-7FAD-66D1-4B6A34835555}"/>
              </a:ext>
            </a:extLst>
          </p:cNvPr>
          <p:cNvSpPr txBox="1"/>
          <p:nvPr/>
        </p:nvSpPr>
        <p:spPr>
          <a:xfrm>
            <a:off x="4862943" y="1546875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(Requisições HTTP/REST)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DA115B-DA84-9DBB-C388-78384B7372E9}"/>
              </a:ext>
            </a:extLst>
          </p:cNvPr>
          <p:cNvSpPr txBox="1"/>
          <p:nvPr/>
        </p:nvSpPr>
        <p:spPr>
          <a:xfrm>
            <a:off x="4862942" y="2599357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781DAB-D9A3-2AE2-5883-68C13BABEF91}"/>
              </a:ext>
            </a:extLst>
          </p:cNvPr>
          <p:cNvSpPr txBox="1"/>
          <p:nvPr/>
        </p:nvSpPr>
        <p:spPr>
          <a:xfrm>
            <a:off x="4862943" y="3749913"/>
            <a:ext cx="217881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2B9771-A70C-01C3-1CA6-EDE800EEA15B}"/>
              </a:ext>
            </a:extLst>
          </p:cNvPr>
          <p:cNvSpPr txBox="1"/>
          <p:nvPr/>
        </p:nvSpPr>
        <p:spPr>
          <a:xfrm>
            <a:off x="7135702" y="3788172"/>
            <a:ext cx="125431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Transações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B7D47D-CE0C-8394-7402-32252BA7E3CF}"/>
              </a:ext>
            </a:extLst>
          </p:cNvPr>
          <p:cNvSpPr txBox="1"/>
          <p:nvPr/>
        </p:nvSpPr>
        <p:spPr>
          <a:xfrm>
            <a:off x="529227" y="2650726"/>
            <a:ext cx="200103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248284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Criar para cada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/entidade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Operações CRUD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de transferência de dados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-&gt;DTO)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 transações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orquestração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BD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82381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Repository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interface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herdar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&lt;T, ID&gt;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 representa 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representa o tipo do ID da PK  </a:t>
            </a:r>
          </a:p>
        </p:txBody>
      </p:sp>
    </p:spTree>
    <p:extLst>
      <p:ext uri="{BB962C8B-B14F-4D97-AF65-F5344CB8AC3E}">
        <p14:creationId xmlns:p14="http://schemas.microsoft.com/office/powerpoint/2010/main" val="3745807107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Repository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springframework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.data.jpa.repository.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159371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OBJETO DTO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/Tipos, cópia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argumentos;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recebendo como argumentos o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301797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buscando todos os filmes, integrando com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66390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org.springframework.stereotype.Service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org.springframework.transaction.annotation.Transactional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com.cloudeducation.dsfilmes.dto.MovieDTO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com.cloudeducation.dsfilmes.entities.Movie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com.cloudeducation.dsfilmes.repositories.MovieRepository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50638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12572</TotalTime>
  <Words>9406</Words>
  <Application>Microsoft Office PowerPoint</Application>
  <PresentationFormat>Apresentação na tela (16:9)</PresentationFormat>
  <Paragraphs>1180</Paragraphs>
  <Slides>130</Slides>
  <Notes>127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130</vt:i4>
      </vt:variant>
    </vt:vector>
  </HeadingPairs>
  <TitlesOfParts>
    <vt:vector size="135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Aulas 13 e 14 JAVA</vt:lpstr>
      <vt:lpstr>JAVA – Ambiente Frontend</vt:lpstr>
      <vt:lpstr>JAVA – Ambiente Frontend</vt:lpstr>
      <vt:lpstr>JAVA – Projeto Web</vt:lpstr>
      <vt:lpstr>JAVA – NPM vs NPX</vt:lpstr>
      <vt:lpstr>JAVA – FRONTEND</vt:lpstr>
      <vt:lpstr>JAVA – Testando FRONTEND</vt:lpstr>
      <vt:lpstr>JAVA – FRONTEND – pom.xml</vt:lpstr>
      <vt:lpstr>JAVA – BACKEND</vt:lpstr>
      <vt:lpstr>JAVA – Testanto BACKEND</vt:lpstr>
      <vt:lpstr>JAVA – Testanto BACKEND</vt:lpstr>
      <vt:lpstr>JAVA – Integrar Projeto Web GITHUB</vt:lpstr>
      <vt:lpstr>JAVA – Fontend – Extensões</vt:lpstr>
      <vt:lpstr>JAVA – Fontend – Pasta Public</vt:lpstr>
      <vt:lpstr>JAVA – Fontend – Pasta Src</vt:lpstr>
      <vt:lpstr>JAVA – Fontend – Revisar App.tsx</vt:lpstr>
      <vt:lpstr>JAVA – Fontend – Revisar index.tsx</vt:lpstr>
      <vt:lpstr>JAVA – Fontend – Testando</vt:lpstr>
      <vt:lpstr>JAVA – Fontend – Bootstrap</vt:lpstr>
      <vt:lpstr>JAVA – Fontend – index.tsx</vt:lpstr>
      <vt:lpstr>JAVA – Fontend – index.css (Incluir)</vt:lpstr>
      <vt:lpstr>JAVA – Fontend – index.css (…)</vt:lpstr>
      <vt:lpstr>JAVA – Fontend</vt:lpstr>
      <vt:lpstr>JAVA – Fontend</vt:lpstr>
      <vt:lpstr>JAVA – Fontend</vt:lpstr>
      <vt:lpstr>JAVA – Fontend – Navbar (index.tsx)</vt:lpstr>
      <vt:lpstr>JAVA – Fontend – Navbar (index.tsx)</vt:lpstr>
      <vt:lpstr>JAVA – Fontend – Navbar (index.tsx)</vt:lpstr>
      <vt:lpstr>JAVA – Fontend – Rotas</vt:lpstr>
      <vt:lpstr>JAVA-Fontend-MovieCard (index.tsx)</vt:lpstr>
      <vt:lpstr>JAVA-Fontend-MovieCard (index.tsx)</vt:lpstr>
      <vt:lpstr>JAVA-Fontend-MovieCard (index.tsx)</vt:lpstr>
      <vt:lpstr>JAVA-Fontend-MovieCard (index.tsx)</vt:lpstr>
      <vt:lpstr>JAVA-Fontend-MovieScore (index.tsx)</vt:lpstr>
      <vt:lpstr>JAVA-Fontend-MovieScore (index.tsx)</vt:lpstr>
      <vt:lpstr>JAVA–Fontend–MovieStars (index.tsx)</vt:lpstr>
      <vt:lpstr>JAVA–Fontend–MovieStars (index.tsx)</vt:lpstr>
      <vt:lpstr>JAVA–Fontend–Pagination (index.tsx)</vt:lpstr>
      <vt:lpstr>JAVA–Fontend–Pagination (index.tsx)</vt:lpstr>
      <vt:lpstr>JAVA–Fontend–Pagination (index.tsx)</vt:lpstr>
      <vt:lpstr>JAVA – Fontend – Listing (index.tsx)</vt:lpstr>
      <vt:lpstr>JAVA – Fontend – Listing (index.tsx)</vt:lpstr>
      <vt:lpstr>JAVA – Fontend – Listing (index.tsx)</vt:lpstr>
      <vt:lpstr>JAVA – Fontend – Listing (index.tsx)</vt:lpstr>
      <vt:lpstr>JAVA – Fontend – BootStrap breakpoints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App.tsx</vt:lpstr>
      <vt:lpstr>JAVA – Fontend – App.tsx</vt:lpstr>
      <vt:lpstr>JAVA – Fontend – App.tsx</vt:lpstr>
      <vt:lpstr>JAVA – Fontend – Netlify Deploy</vt:lpstr>
      <vt:lpstr>JAVA – Fontend – Netlify Deploy</vt:lpstr>
      <vt:lpstr>JAVA – Backend - CORS</vt:lpstr>
      <vt:lpstr>JAVA – Backend - CORS</vt:lpstr>
      <vt:lpstr>JAVA – Backend - CORS</vt:lpstr>
      <vt:lpstr>JAVA – Backend - CORS</vt:lpstr>
      <vt:lpstr>JAVA – Backend – CORS (Contin…)</vt:lpstr>
      <vt:lpstr>JAVA – Backend - CORS (Contin…)</vt:lpstr>
      <vt:lpstr>JAVA – Backend Modelo Conceitual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User</vt:lpstr>
      <vt:lpstr>JAVA – Backend Entities ScorePK</vt:lpstr>
      <vt:lpstr>JAVA – Backend Entities ScorePK</vt:lpstr>
      <vt:lpstr>JAVA – Backend Entities Score</vt:lpstr>
      <vt:lpstr>JAVA – Configurar o BD with STS</vt:lpstr>
      <vt:lpstr>JAVA – Configurar o BD H2</vt:lpstr>
      <vt:lpstr>JAVA – Configurar o BD H2</vt:lpstr>
      <vt:lpstr>JAVA – Configurar o BD PostGreSQL</vt:lpstr>
      <vt:lpstr>JAVA – Configurar o BD PostGreSQL</vt:lpstr>
      <vt:lpstr>JAVA – Configurar o BD Heroku</vt:lpstr>
      <vt:lpstr>JAVA – Configurar Versão JAVA</vt:lpstr>
      <vt:lpstr>JAVA – Configurar o JPA+ORM</vt:lpstr>
      <vt:lpstr>JAVA – Configurar o JPA+ORM</vt:lpstr>
      <vt:lpstr>JAVA – Configurar o JPA+ORM</vt:lpstr>
      <vt:lpstr>JAVA – Configurar o JPA+ORM</vt:lpstr>
      <vt:lpstr>JAVA – Outras Annotations JPA+ORM</vt:lpstr>
      <vt:lpstr>JAVA – Entities with JPA+ORM</vt:lpstr>
      <vt:lpstr>JAVA – Entities with JPA+ORM</vt:lpstr>
      <vt:lpstr>JAVA – Resources</vt:lpstr>
      <vt:lpstr>JAVA – Resources</vt:lpstr>
      <vt:lpstr>JAVA – Seed BD H2</vt:lpstr>
      <vt:lpstr>JAVA – Seed BD H2</vt:lpstr>
      <vt:lpstr>JAVA – Seed BD H2</vt:lpstr>
      <vt:lpstr>JAVA – Modelo MVC JAVA</vt:lpstr>
      <vt:lpstr>JAVA – CAMADAS</vt:lpstr>
      <vt:lpstr>JAVA – CAMADA Repository Movie</vt:lpstr>
      <vt:lpstr>JAVA – CAMADA Repository Movie</vt:lpstr>
      <vt:lpstr>JAVA – OBJETO DTO Movie</vt:lpstr>
      <vt:lpstr>JAVA – CAMADA Service Movie</vt:lpstr>
      <vt:lpstr>JAVA – CAMADA Service Movie</vt:lpstr>
      <vt:lpstr>JAVA – CAMADA Service Movie</vt:lpstr>
      <vt:lpstr>JAVA – CAMADA Controller Movie</vt:lpstr>
      <vt:lpstr>JAVA – CAMADA Controller Movie</vt:lpstr>
      <vt:lpstr>JAVA – CAMADA Controller Movie</vt:lpstr>
      <vt:lpstr>JAVA – CAMADA Controller Movie</vt:lpstr>
      <vt:lpstr>JAVA – Testar endpointers movies</vt:lpstr>
      <vt:lpstr>JAVA – CAMADA Serviço Movie</vt:lpstr>
      <vt:lpstr>JAVA – CAMADA Controller Movie</vt:lpstr>
      <vt:lpstr>JAVA – Entities ScoreDTO</vt:lpstr>
      <vt:lpstr>JAVA – CAMADA Serviço Score</vt:lpstr>
      <vt:lpstr>JAVA – CAMADA Serviço Score</vt:lpstr>
      <vt:lpstr>JAVA – CAMADA Serviço Score</vt:lpstr>
      <vt:lpstr>JAVA – CAMADA Serviço Score</vt:lpstr>
      <vt:lpstr>JAVA – CAMADA Serviço Score</vt:lpstr>
      <vt:lpstr>JAVA – CAMADA Controller Score</vt:lpstr>
      <vt:lpstr>JAVA – CAMADA Controller Score</vt:lpstr>
      <vt:lpstr>JAVA – Deploy Heroku</vt:lpstr>
      <vt:lpstr>JAVA – Heroku DATABASE URL </vt:lpstr>
      <vt:lpstr>JAVA – Deploy Heroku</vt:lpstr>
      <vt:lpstr>JAVA – Deploy Heroku</vt:lpstr>
      <vt:lpstr>JAVA – Deploy Heroku</vt:lpstr>
      <vt:lpstr>JAVA – Integração Front + Back</vt:lpstr>
      <vt:lpstr>JAVA – Integração Front + Back</vt:lpstr>
      <vt:lpstr>JAVA – Integração Front + Back</vt:lpstr>
      <vt:lpstr>JAVA – Integração Front + Back</vt:lpstr>
      <vt:lpstr>JAVA – Integração Front + Back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1820</cp:revision>
  <dcterms:created xsi:type="dcterms:W3CDTF">2020-03-17T20:12:34Z</dcterms:created>
  <dcterms:modified xsi:type="dcterms:W3CDTF">2022-07-01T01:07:09Z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