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9"/>
  </p:notesMasterIdLst>
  <p:handoutMasterIdLst>
    <p:handoutMasterId r:id="rId10"/>
  </p:handoutMasterIdLst>
  <p:sldIdLst>
    <p:sldId id="264" r:id="rId3"/>
    <p:sldId id="261" r:id="rId4"/>
    <p:sldId id="299" r:id="rId5"/>
    <p:sldId id="300" r:id="rId6"/>
    <p:sldId id="301" r:id="rId7"/>
    <p:sldId id="265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CCEDFC"/>
    <a:srgbClr val="D42F6B"/>
    <a:srgbClr val="FB9B2D"/>
    <a:srgbClr val="8CC63F"/>
    <a:srgbClr val="77C4D3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0" autoAdjust="0"/>
    <p:restoredTop sz="97363"/>
  </p:normalViewPr>
  <p:slideViewPr>
    <p:cSldViewPr snapToGrid="0">
      <p:cViewPr varScale="1">
        <p:scale>
          <a:sx n="69" d="100"/>
          <a:sy n="69" d="100"/>
        </p:scale>
        <p:origin x="-64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57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2259F1-1002-427F-9BF7-1FD263714768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E4D0EC-4CE9-4469-AF0B-2FCB4226DB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0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F0929-2A3A-4A84-AEED-731B0D89DB1A}" type="datetimeFigureOut">
              <a:rPr lang="pt-BR" smtClean="0"/>
              <a:t>23/07/2018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9E920-01D4-45AA-9071-3CA8FDCE38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298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F9E920-01D4-45AA-9071-3CA8FDCE381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252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87D6D-1BA3-4EF7-8E37-E6FF2C751B09}" type="datetime1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2348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C8A0B-80C9-40CB-BBC9-44F26B62D10D}" type="datetime1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8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6473F-883D-4EA2-8E94-9BD9F5508A30}" type="datetime1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833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2B402-F998-48FE-976C-53E64C528DCC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797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26EC7-39D5-4F5F-86C4-15DD64E62879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65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7F5D-AF98-4125-B87E-B0F754F34BF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443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CEAA4-A373-4DA5-A373-E05D43CC347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6682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F1AA6-B0E1-4949-86E5-AFE743A7273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4258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7C01-33C1-4086-BC43-403347E2D6A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4932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90825-E657-48EE-B080-193D0B37D0EF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30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8D698-BA09-4206-98D0-3634D799F0A6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8A506-C0F2-4A5E-9AC6-97D17F22DD40}" type="datetime1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0292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33507-2F64-4870-9EE2-77B6D0DD98E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9039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3BD7D-C5C9-4510-BDDA-E4317D4E3301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1356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25296-B9A4-49FB-89EB-C38F5E3D8F0B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2123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26351-62B9-4AA8-BC0C-7849B527193C}" type="datetime1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2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1B0DA-1531-41DB-A9A0-91BE2816D149}" type="datetime1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972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B301F-0D17-4D54-9A00-A3F452724AFF}" type="datetime1">
              <a:rPr lang="pt-BR" smtClean="0"/>
              <a:t>23/07/2018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9564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B16D2-88E0-4F9A-B9CF-C3B863D3C353}" type="datetime1">
              <a:rPr lang="pt-BR" smtClean="0"/>
              <a:t>23/07/2018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542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8E264-7CD8-4911-899E-55BC346F1A03}" type="datetime1">
              <a:rPr lang="pt-BR" smtClean="0"/>
              <a:t>23/07/2018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3260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10EE-C8B3-4DD7-BAAF-4B770A522FA8}" type="datetime1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88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 smtClean="0"/>
              <a:t>Clique no ícone para adicionar uma imagem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2CFA1-D9CF-4F32-AC17-57ABAAF1ED68}" type="datetime1">
              <a:rPr lang="pt-BR" smtClean="0"/>
              <a:t>23/07/2018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4448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5FCBF-8363-4A8B-AF87-98BA390C5E9D}" type="datetime1">
              <a:rPr lang="pt-BR" smtClean="0"/>
              <a:t>23/07/2018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C4A9-14CE-4D78-933E-344A801D3F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6333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8EB10-60F4-4AE7-BFAA-075DF7C579D3}" type="datetime1">
              <a:rPr lang="pt-BR" smtClean="0">
                <a:solidFill>
                  <a:prstClr val="black">
                    <a:tint val="75000"/>
                  </a:prstClr>
                </a:solidFill>
              </a:rPr>
              <a:t>23/07/2018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0CC4A9-14CE-4D78-933E-344A801D3FB5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41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ctrTitle"/>
          </p:nvPr>
        </p:nvSpPr>
        <p:spPr>
          <a:xfrm>
            <a:off x="822037" y="2153909"/>
            <a:ext cx="184731" cy="757130"/>
          </a:xfrm>
          <a:noFill/>
        </p:spPr>
        <p:txBody>
          <a:bodyPr wrap="none" rtlCol="0">
            <a:spAutoFit/>
          </a:bodyPr>
          <a:lstStyle/>
          <a:p>
            <a:pPr algn="l" defTabSz="914400"/>
            <a:endParaRPr lang="pt-BR" sz="4800" b="1" dirty="0">
              <a:solidFill>
                <a:schemeClr val="bg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Subtítulo 3"/>
          <p:cNvSpPr>
            <a:spLocks noGrp="1"/>
          </p:cNvSpPr>
          <p:nvPr>
            <p:ph type="subTitle" idx="1"/>
          </p:nvPr>
        </p:nvSpPr>
        <p:spPr>
          <a:xfrm>
            <a:off x="822037" y="2911036"/>
            <a:ext cx="184731" cy="480131"/>
          </a:xfrm>
          <a:noFill/>
        </p:spPr>
        <p:txBody>
          <a:bodyPr wrap="none" rtlCol="0">
            <a:spAutoFit/>
          </a:bodyPr>
          <a:lstStyle/>
          <a:p>
            <a:pPr algn="l" defTabSz="914400"/>
            <a:endParaRPr lang="pt-BR" sz="2800" dirty="0">
              <a:solidFill>
                <a:srgbClr val="CCED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stomShape 1"/>
          <p:cNvSpPr/>
          <p:nvPr/>
        </p:nvSpPr>
        <p:spPr>
          <a:xfrm>
            <a:off x="432000" y="1175657"/>
            <a:ext cx="10632960" cy="321732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490320" y="1261337"/>
            <a:ext cx="10280880" cy="304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pt-BR" sz="3800" b="1" strike="noStrike" spc="-1" dirty="0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Estruturado</a:t>
            </a:r>
            <a:endParaRPr lang="pt-BR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800" b="0" i="1" strike="noStrike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Professor </a:t>
            </a:r>
            <a:r>
              <a:rPr lang="pt-BR" sz="24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2400" strike="noStrike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Computer Science: Heleno Cardoso, </a:t>
            </a:r>
            <a:r>
              <a:rPr lang="pt-BR" sz="2400" strike="noStrike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MSc</a:t>
            </a:r>
            <a:endParaRPr lang="pt-BR" sz="2400" strike="noStrike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68" y="5447918"/>
            <a:ext cx="1759903" cy="13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8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66700" y="1028703"/>
            <a:ext cx="11607800" cy="49010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pt-BR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de </a:t>
            </a:r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Seleção</a:t>
            </a:r>
            <a:endParaRPr lang="pt-BR" sz="3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32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2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de Repetição</a:t>
            </a: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0396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0396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Conteúdo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68" y="5447918"/>
            <a:ext cx="1759903" cy="13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8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164" y="862443"/>
            <a:ext cx="12085798" cy="5839354"/>
          </a:xfrm>
        </p:spPr>
        <p:txBody>
          <a:bodyPr>
            <a:no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 smtClean="0">
                <a:solidFill>
                  <a:srgbClr val="333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Objetivo</a:t>
            </a:r>
            <a:r>
              <a:rPr lang="pt-BR" sz="1800" spc="-1" dirty="0">
                <a:solidFill>
                  <a:srgbClr val="333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: </a:t>
            </a:r>
            <a:r>
              <a:rPr lang="pt-BR" sz="18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usada para tomar decisões, ou seja desviar a execução do algoritmo de acordo com uma condição, </a:t>
            </a:r>
            <a:r>
              <a:rPr lang="pt-BR" sz="18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podendo: </a:t>
            </a:r>
            <a:r>
              <a:rPr lang="pt-BR" sz="18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ser </a:t>
            </a:r>
            <a:r>
              <a:rPr lang="pt-BR" sz="18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simples, composta</a:t>
            </a:r>
            <a:r>
              <a:rPr lang="pt-BR" sz="18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, encadeada ou aninhada e múltipla escolha. </a:t>
            </a:r>
            <a:endParaRPr lang="pt-BR" sz="19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680" indent="0" algn="ctr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u="sng" spc="-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SIMPLES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spc="-1" dirty="0" smtClean="0">
              <a:solidFill>
                <a:srgbClr val="333F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680" indent="0" algn="ctr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u="sng" spc="-1" dirty="0" smtClean="0">
              <a:solidFill>
                <a:srgbClr val="333F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680" indent="0" algn="ctr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u="sng" spc="-1" dirty="0">
              <a:solidFill>
                <a:srgbClr val="333F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680" indent="0" algn="ctr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u="sng" spc="-1" dirty="0" smtClean="0">
              <a:solidFill>
                <a:srgbClr val="333F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680" indent="0" algn="ctr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u="sng" spc="-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COMPOSTA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de Seleção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3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5425258" y="2116383"/>
            <a:ext cx="61002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Aplicação: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Calcular 15% de IR para funcionários que ganham salários maiores do que 4000.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                Leia (SALARIO);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         Se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SALARIO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&gt;  4000 ) então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             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IR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SALARIO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0.15;</a:t>
            </a:r>
            <a:endParaRPr lang="pt-BR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       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 Fim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437100" y="4116474"/>
            <a:ext cx="65917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Aplicação: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Dado duas notas, imprima se o aluno foi aprovado ou reprovado. 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Média maiores ou iguais a 7, aluno aprovado.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Leia (Nota1); Leia (Nota2); Media = (Nota1+Nota2) /2;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Se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Media &gt;=  7)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       Escreva (“Aluno Aprovado”)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 Senão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Escreva (“Aluno Reprovado”)</a:t>
            </a:r>
            <a:endParaRPr lang="pt-BR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Fim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59150" y="2116383"/>
            <a:ext cx="4154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b="1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Se (Expressão Lógica)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Verdade=&gt;    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Instruções;</a:t>
            </a:r>
            <a:endParaRPr lang="pt-BR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Fim Se</a:t>
            </a:r>
            <a:endParaRPr lang="pt-BR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577395" y="4132462"/>
            <a:ext cx="4226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Se (Expressão Lógica) </a:t>
            </a: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Verdade=&gt;    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Instruções 1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Senão</a:t>
            </a:r>
            <a:endParaRPr lang="pt-BR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Falsa=&gt;           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Instruções2</a:t>
            </a: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pt-BR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Fim Se</a:t>
            </a:r>
            <a:endParaRPr lang="pt-BR" b="1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68" y="5447918"/>
            <a:ext cx="1759903" cy="13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76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164" y="862443"/>
            <a:ext cx="12085798" cy="5451995"/>
          </a:xfrm>
        </p:spPr>
        <p:txBody>
          <a:bodyPr>
            <a:no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>
                <a:solidFill>
                  <a:srgbClr val="333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Objetivo: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Serve para efetuar um conjunto de ações repetidas vezes. Existem três tipos básicos de repetições, sendo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elas: </a:t>
            </a:r>
            <a:r>
              <a:rPr lang="pt-BR" sz="19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Para, </a:t>
            </a:r>
            <a:r>
              <a:rPr lang="pt-BR" sz="19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Enquanto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e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Repita.</a:t>
            </a:r>
          </a:p>
          <a:p>
            <a:pPr marL="4680" indent="0" algn="ctr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spc="-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PARA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Sintaxe: 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Para X = Valor Inicial Até Valor Final Faça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Instruções;</a:t>
            </a:r>
            <a:endParaRPr lang="pt-BR" sz="1900" spc="-1" dirty="0" smtClean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Fim Para</a:t>
            </a:r>
          </a:p>
          <a:p>
            <a:pPr marL="4680" indent="0" algn="ctr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spc="-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ENQUANTO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dirty="0" smtClean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Link </a:t>
            </a:r>
            <a:r>
              <a:rPr lang="pt-BR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p/ </a:t>
            </a:r>
            <a:r>
              <a:rPr lang="pt-BR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</a:t>
            </a:r>
            <a:r>
              <a:rPr lang="pt-BR" sz="19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9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https://www.onlinegdb.com/</a:t>
            </a:r>
            <a:endParaRPr lang="pt-BR" sz="19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 de Repetição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4</a:t>
            </a:fld>
            <a:endParaRPr lang="pt-BR"/>
          </a:p>
        </p:txBody>
      </p:sp>
      <p:sp>
        <p:nvSpPr>
          <p:cNvPr id="9" name="CaixaDeTexto 8"/>
          <p:cNvSpPr txBox="1"/>
          <p:nvPr/>
        </p:nvSpPr>
        <p:spPr>
          <a:xfrm>
            <a:off x="8693239" y="4031638"/>
            <a:ext cx="30136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2</a:t>
            </a:r>
            <a:r>
              <a:rPr lang="pt-BR" sz="19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Imprima os números de 1 a 10.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0;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 X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10 ) Faça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X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X + 1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Escreva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525036" y="2045870"/>
            <a:ext cx="278183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Aplicação1</a:t>
            </a:r>
            <a:r>
              <a:rPr lang="pt-BR" sz="19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Imprima os números de 1 a 10.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X = 1 Até 10 Faça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Escreva X;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Fim Para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8568743" y="2058749"/>
            <a:ext cx="302868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Aplicação 2</a:t>
            </a:r>
            <a:r>
              <a:rPr lang="pt-BR" sz="1900" b="1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Imprima os números de 5 a 20.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Para Y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5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Até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20 </a:t>
            </a: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Faça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900" spc="-1" dirty="0" smtClean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   Escreva Y</a:t>
            </a:r>
            <a:endParaRPr lang="pt-BR" sz="1900" spc="-1" dirty="0">
              <a:solidFill>
                <a:srgbClr val="333F4F"/>
              </a:solidFill>
              <a:uFill>
                <a:solidFill>
                  <a:srgbClr val="FFFFFF"/>
                </a:solidFill>
              </a:u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>
                <a:solidFill>
                  <a:srgbClr val="333F4F"/>
                </a:solidFill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Fim Para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5525035" y="4066438"/>
            <a:ext cx="3013657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Aplicação </a:t>
            </a:r>
            <a:r>
              <a:rPr lang="pt-BR" sz="19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Imprima os números de 1 a 10.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1;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&lt;=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10)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Escreva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X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X + 1;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 Enquanto</a:t>
            </a:r>
          </a:p>
        </p:txBody>
      </p:sp>
      <p:sp>
        <p:nvSpPr>
          <p:cNvPr id="15" name="CaixaDeTexto 14"/>
          <p:cNvSpPr txBox="1"/>
          <p:nvPr/>
        </p:nvSpPr>
        <p:spPr>
          <a:xfrm>
            <a:off x="113763" y="4027801"/>
            <a:ext cx="449687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b="1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Sintaxe: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Enquanto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(Expressão Lógica) </a:t>
            </a: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Faça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1900" dirty="0" smtClean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Instruções;</a:t>
            </a:r>
            <a:endParaRPr lang="pt-BR" sz="19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Fim Enquanto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68" y="5447918"/>
            <a:ext cx="1759903" cy="13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4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1164" y="862443"/>
            <a:ext cx="12085798" cy="5451995"/>
          </a:xfrm>
        </p:spPr>
        <p:txBody>
          <a:bodyPr>
            <a:noAutofit/>
          </a:bodyPr>
          <a:lstStyle/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 smtClean="0">
                <a:solidFill>
                  <a:srgbClr val="333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Básica: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2000" dirty="0"/>
              <a:t>GUEDES, Sérgio (Org.) Lógica de Programação Algorítmica. São Paulo: Pearson </a:t>
            </a:r>
            <a:r>
              <a:rPr lang="pt-BR" sz="2000" dirty="0" err="1"/>
              <a:t>Education</a:t>
            </a:r>
            <a:r>
              <a:rPr lang="pt-BR" sz="2000" dirty="0"/>
              <a:t> do Brasil, 2014. ASCENCIO, Ana Fernanda G.; Campos Edilene A. V. de. Fundamentos de Programação de Computadores: algoritmos, PASCAL, C/C++ (Padrão ANSI) e Java. 3. ed.. São Paulo: Pearson Prentice-Hall, 2009. FORBELLONE, André Luiz Villar. Lógica de programação: a construção de algoritmo e estrutura de dados. 2. ed. São Paulo : Makron, 2005</a:t>
            </a:r>
            <a:r>
              <a:rPr lang="pt-BR" sz="2000" dirty="0" smtClean="0"/>
              <a:t>.</a:t>
            </a: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endParaRPr lang="pt-BR" sz="1900" spc="-1" dirty="0" smtClean="0">
              <a:solidFill>
                <a:srgbClr val="333F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1900" spc="-1" dirty="0" smtClean="0">
                <a:solidFill>
                  <a:srgbClr val="333F4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>
                  <a:solidFill>
                    <a:srgbClr val="FFFFFF"/>
                  </a:solidFill>
                </a:u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Complementar:</a:t>
            </a:r>
            <a:endParaRPr lang="pt-BR" sz="1900" spc="-1" dirty="0">
              <a:solidFill>
                <a:srgbClr val="333F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  <a:p>
            <a:pPr marL="4680" indent="0" algn="just">
              <a:lnSpc>
                <a:spcPct val="100000"/>
              </a:lnSpc>
              <a:buClr>
                <a:srgbClr val="000000"/>
              </a:buClr>
              <a:buNone/>
            </a:pPr>
            <a:r>
              <a:rPr lang="pt-BR" sz="2000" dirty="0"/>
              <a:t>BORATTI, Isaias Camilo. Programação orientada a objetos em Java. Florianópolis: Visual, 2007. </a:t>
            </a:r>
            <a:br>
              <a:rPr lang="pt-BR" sz="2000" dirty="0"/>
            </a:br>
            <a:r>
              <a:rPr lang="pt-BR" sz="2000" dirty="0"/>
              <a:t>LOPES, Anita, GARCIA, Guto. Introdução à programação: 500 algoritmos resolvidos. Rio de Janeiro: Campus, 2002. MANZANO, José Augusto Navarro Garcia, OLIVEIRA, </a:t>
            </a:r>
            <a:r>
              <a:rPr lang="pt-BR" sz="2000" dirty="0" err="1"/>
              <a:t>Jayr</a:t>
            </a:r>
            <a:r>
              <a:rPr lang="pt-BR" sz="2000" dirty="0"/>
              <a:t> Figueiredo. Algoritmos: lógica  para desenvolvimento de programação. São Paulo: Érica, 2000. BERG, Alexandre Cruz FIGUEIRÓ, Joice </a:t>
            </a:r>
            <a:r>
              <a:rPr lang="pt-BR" sz="2000" dirty="0" err="1"/>
              <a:t>Pavek</a:t>
            </a:r>
            <a:r>
              <a:rPr lang="pt-BR" sz="2000" dirty="0"/>
              <a:t>. Lógica de programação. 3. ed. Canoas: Ed. ULBRA, 2006. SOUZA, João Nunes de. Lógica para ciência da computação: fundamentos de linguagem, semântica e sistemas de duração. Rio de Janeiro: Campus, 2002.</a:t>
            </a:r>
            <a:endParaRPr lang="pt-BR" sz="1900" spc="-1" dirty="0" smtClean="0">
              <a:solidFill>
                <a:srgbClr val="333F4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Fill>
                <a:solidFill>
                  <a:srgbClr val="FFFFFF"/>
                </a:solidFill>
              </a:uFill>
              <a:latin typeface="Arial" panose="020B0604020202020204" pitchFamily="34" charset="0"/>
              <a:ea typeface="DejaVu Sans"/>
              <a:cs typeface="Arial" panose="020B0604020202020204" pitchFamily="34" charset="0"/>
            </a:endParaRPr>
          </a:p>
        </p:txBody>
      </p:sp>
      <p:sp>
        <p:nvSpPr>
          <p:cNvPr id="4" name="Retângulo com Único Canto Arredondado 3"/>
          <p:cNvSpPr/>
          <p:nvPr/>
        </p:nvSpPr>
        <p:spPr>
          <a:xfrm flipV="1">
            <a:off x="0" y="0"/>
            <a:ext cx="12192000" cy="812800"/>
          </a:xfrm>
          <a:prstGeom prst="round1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12800"/>
          </a:xfrm>
        </p:spPr>
        <p:txBody>
          <a:bodyPr anchor="ctr">
            <a:normAutofit/>
          </a:bodyPr>
          <a:lstStyle/>
          <a:p>
            <a:pPr algn="ctr"/>
            <a:r>
              <a:rPr lang="pt-BR" sz="44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Referência Bibliográfica</a:t>
            </a:r>
            <a:endParaRPr lang="pt-BR" sz="4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pt-B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Espaço Reservado para Número de Slid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CC4A9-14CE-4D78-933E-344A801D3FB5}" type="slidenum">
              <a:rPr lang="pt-BR" smtClean="0"/>
              <a:t>5</a:t>
            </a:fld>
            <a:endParaRPr lang="pt-BR"/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68" y="5447918"/>
            <a:ext cx="1759903" cy="13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79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com Canto Arredondado do Mesmo Lado 4"/>
          <p:cNvSpPr/>
          <p:nvPr/>
        </p:nvSpPr>
        <p:spPr>
          <a:xfrm rot="10800000">
            <a:off x="3659415" y="2322286"/>
            <a:ext cx="4902200" cy="1855460"/>
          </a:xfrm>
          <a:prstGeom prst="round2Same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/>
        </p:nvSpPr>
        <p:spPr>
          <a:xfrm>
            <a:off x="4498580" y="4287666"/>
            <a:ext cx="3103735" cy="313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500" dirty="0" smtClean="0">
                <a:solidFill>
                  <a:srgbClr val="CCEDF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helenocardosofilho@gmail.com.br</a:t>
            </a:r>
            <a:endParaRPr lang="pt-BR" sz="1500" dirty="0">
              <a:solidFill>
                <a:srgbClr val="CCEDF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ítulo 1"/>
          <p:cNvSpPr txBox="1">
            <a:spLocks/>
          </p:cNvSpPr>
          <p:nvPr/>
        </p:nvSpPr>
        <p:spPr>
          <a:xfrm>
            <a:off x="1538515" y="2524933"/>
            <a:ext cx="9144000" cy="773048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20000"/>
              </a:srgbClr>
            </a:outerShdw>
          </a:effectLst>
        </p:spPr>
        <p:txBody>
          <a:bodyPr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pt-BR" sz="7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stomShape 1"/>
          <p:cNvSpPr/>
          <p:nvPr/>
        </p:nvSpPr>
        <p:spPr>
          <a:xfrm>
            <a:off x="490320" y="185439"/>
            <a:ext cx="10632960" cy="2029132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" name="CustomShape 2"/>
          <p:cNvSpPr/>
          <p:nvPr/>
        </p:nvSpPr>
        <p:spPr>
          <a:xfrm>
            <a:off x="666360" y="351208"/>
            <a:ext cx="10280880" cy="16975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endParaRPr lang="pt-BR" sz="6000" b="1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6000" b="1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6000" b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3200" b="1" spc="-1" dirty="0" smtClean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pt-BR" sz="3800" b="1" spc="-1" smtClean="0">
                <a:solidFill>
                  <a:srgbClr val="2E75B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Algoritmo Estruturado</a:t>
            </a:r>
            <a:endParaRPr lang="pt-BR" sz="38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3600" i="1" spc="-1" dirty="0">
              <a:solidFill>
                <a:srgbClr val="2E75B6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pPr>
              <a:lnSpc>
                <a:spcPct val="100000"/>
              </a:lnSpc>
            </a:pPr>
            <a:r>
              <a:rPr lang="pt-BR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Professor </a:t>
            </a:r>
            <a:r>
              <a:rPr lang="pt-BR" sz="24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of</a:t>
            </a:r>
            <a:r>
              <a:rPr lang="pt-BR" sz="2400" spc="-1" dirty="0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Computer Science: Heleno Cardoso, </a:t>
            </a:r>
            <a:r>
              <a:rPr lang="pt-BR" sz="2400" spc="-1" dirty="0" err="1" smtClean="0"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MSc</a:t>
            </a:r>
            <a:endParaRPr lang="pt-BR" sz="2400" spc="-1" dirty="0"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468" y="5447918"/>
            <a:ext cx="1759903" cy="131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_2017-UNIFACS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2017-UNIFACS [Somente leitura]" id="{8F5F973D-4C81-4B0F-90AF-06F3E81F4364}" vid="{90C0ED0E-3FD7-4FC9-A886-ED69B0FE8309}"/>
    </a:ext>
  </a:extLst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_2017-UNIFACS [Somente leitura]" id="{8F5F973D-4C81-4B0F-90AF-06F3E81F4364}" vid="{8E56D562-D75F-486D-BB1D-FEBA95397BED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Template_2017-UNIFACS</Template>
  <TotalTime>2120</TotalTime>
  <Words>471</Words>
  <Application>Microsoft Office PowerPoint</Application>
  <PresentationFormat>Personalizar</PresentationFormat>
  <Paragraphs>100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Template_2017-UNIFACS</vt:lpstr>
      <vt:lpstr>1_Tema do Office</vt:lpstr>
      <vt:lpstr>Apresentação do PowerPoint</vt:lpstr>
      <vt:lpstr>Conteúdo</vt:lpstr>
      <vt:lpstr>Estrutura de Seleção</vt:lpstr>
      <vt:lpstr>Estrutura de Repetição</vt:lpstr>
      <vt:lpstr>Referência Bibliográfica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Heleno Cardoso</dc:creator>
  <cp:lastModifiedBy>Heleno Cardoso</cp:lastModifiedBy>
  <cp:revision>315</cp:revision>
  <dcterms:created xsi:type="dcterms:W3CDTF">2017-09-30T23:48:32Z</dcterms:created>
  <dcterms:modified xsi:type="dcterms:W3CDTF">2018-07-23T19:37:36Z</dcterms:modified>
</cp:coreProperties>
</file>