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1" r:id="rId3"/>
    <p:sldId id="331" r:id="rId4"/>
    <p:sldId id="338" r:id="rId5"/>
    <p:sldId id="339" r:id="rId6"/>
    <p:sldId id="340" r:id="rId7"/>
    <p:sldId id="341" r:id="rId8"/>
    <p:sldId id="342" r:id="rId9"/>
    <p:sldId id="343" r:id="rId10"/>
    <p:sldId id="344" r:id="rId11"/>
    <p:sldId id="346" r:id="rId12"/>
    <p:sldId id="345" r:id="rId13"/>
    <p:sldId id="347" r:id="rId14"/>
    <p:sldId id="348" r:id="rId15"/>
    <p:sldId id="349" r:id="rId16"/>
    <p:sldId id="350" r:id="rId17"/>
    <p:sldId id="351" r:id="rId18"/>
    <p:sldId id="352" r:id="rId19"/>
    <p:sldId id="353" r:id="rId20"/>
    <p:sldId id="354" r:id="rId21"/>
    <p:sldId id="333" r:id="rId22"/>
    <p:sldId id="323" r:id="rId23"/>
    <p:sldId id="334" r:id="rId24"/>
    <p:sldId id="337" r:id="rId25"/>
    <p:sldId id="309" r:id="rId2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5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83649" autoAdjust="0"/>
  </p:normalViewPr>
  <p:slideViewPr>
    <p:cSldViewPr snapToGrid="0">
      <p:cViewPr varScale="1">
        <p:scale>
          <a:sx n="71" d="100"/>
          <a:sy n="71" d="100"/>
        </p:scale>
        <p:origin x="678" y="60"/>
      </p:cViewPr>
      <p:guideLst>
        <p:guide orient="horz" pos="1572"/>
        <p:guide pos="2880"/>
      </p:guideLst>
    </p:cSldViewPr>
  </p:slideViewPr>
  <p:notesTextViewPr>
    <p:cViewPr>
      <p:scale>
        <a:sx n="1" d="1"/>
        <a:sy n="1" d="1"/>
      </p:scale>
      <p:origin x="0" y="0"/>
    </p:cViewPr>
  </p:notesTextViewPr>
  <p:sorterViewPr>
    <p:cViewPr>
      <p:scale>
        <a:sx n="100" d="100"/>
        <a:sy n="100" d="100"/>
      </p:scale>
      <p:origin x="0" y="4494"/>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5625259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9739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7C9C6-79F2-D9E4-FDB2-9C873D56D74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418AFBC-9CE4-7A92-DD6F-DE5D91795D3F}"/>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AD2D6C53-79D8-547B-07B8-D64996B26C7E}"/>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484069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4E466-ACD3-A0A7-C86C-563468262AD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1B83C64-C68D-58D7-DFA7-6C4E18AE8272}"/>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B79757B4-E7DC-A2EF-E7C0-08E41A7A25BB}"/>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8643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2B2D0-C349-5C21-FAB8-A2DC03AD3AE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A715BAD-0F43-533A-CA6B-BC5BF8F5217F}"/>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44444618-C85D-A345-139C-B965B982E440}"/>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10237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34BC-09A6-7017-233E-A13AF59C6B8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17F6259-BAE9-9F20-B4A7-D817E5F98086}"/>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18951121-95C6-3333-45CE-A88BD4C00153}"/>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4883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1ABD-B130-83EB-69B8-D090D40C2E9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CAE4A74-8DE1-2F6C-A8C6-B9F52F629886}"/>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4D0252FF-8360-DEA5-80D3-9B20DB307D17}"/>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361241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AAE13-06A4-E742-C981-3D126C88747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C723227-A5D8-82D3-70F2-F29E9A3C4375}"/>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52AFC58E-6E28-1250-DE31-FA9156217AC1}"/>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0822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1F61-AC7A-D2CA-2456-0453E114219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C48140F-AFD3-DA0D-6687-E4BA35D07B2C}"/>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675F77FF-DA9E-58D5-4038-22CAD8D5250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844314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CC250-4B85-1B98-5C25-B37707C58B6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EE0F6038-992C-A900-7C4C-CD601EDA752B}"/>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C245FF83-6D30-48A2-3F56-FD1172AA69E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409804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3861A-BB4E-178F-C5F9-F5D06856623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5B0386D-6A3D-D7BD-733D-287193611A59}"/>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8E046D77-15E9-1895-3B5D-7A80FBA24838}"/>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9510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E58F0-83B2-021E-0567-3612D8B7BA5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6B1E239-4776-D230-777F-1537891DB6D9}"/>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1334B05D-DCB6-A942-3036-AB536D0469A4}"/>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3765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3575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8530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09569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96249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9035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8968D-A134-0B63-A7E7-1D802FE1AD1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AA2134D-12B4-3995-27E5-360E0DD724EC}"/>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B58E5C98-F42A-FF86-FEB4-143DFDA1369E}"/>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8973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31C76-9B1E-4384-1266-20234AB8037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61277DC-4FB1-4A9D-64B7-864F7C7E61E4}"/>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AB291591-F1B7-9E92-AC82-C5D2931F5C74}"/>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1269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4048-D5CB-4E0F-DF9F-D7B2DCA34A7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33C0856-2313-6862-AA55-576C43DF3B0A}"/>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6FBD7167-F1D6-EFEC-2657-9DF17119790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706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26AEB-CE63-A953-322A-C36C8CB6440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7F1F8C5-ABA3-8712-667F-3D5926F83EEB}"/>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4641C8A0-A60D-6649-AA5F-239A27A24039}"/>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4929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A0E3-66FC-64F9-56D1-7E3BC1F864A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C9C2009-BB8E-2E71-36D0-2795FB8BA843}"/>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B6BBDA5D-A924-B110-6E6B-4726B3A2714C}"/>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3614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A778C-B361-1529-53E4-0064DDA50F4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50CB4D6-35CB-2666-ED2F-5FD0220DA272}"/>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6289EBD4-1F5A-5813-4FE6-524816B6A01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7496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8CC68-8FCC-0692-8653-D6E6006D467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D691024-5199-8F47-A515-410E009EE613}"/>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7B385199-B17E-B2F9-1AC5-E887860556F7}"/>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8255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o Título"/>
          <p:cNvSpPr txBox="1">
            <a:spLocks noGrp="1"/>
          </p:cNvSpPr>
          <p:nvPr>
            <p:ph type="title" hasCustomPrompt="1"/>
          </p:nvPr>
        </p:nvSpPr>
        <p:spPr>
          <a:xfrm>
            <a:off x="685802" y="1597820"/>
            <a:ext cx="7772400" cy="1102519"/>
          </a:xfrm>
          <a:prstGeom prst="rect">
            <a:avLst/>
          </a:prstGeom>
        </p:spPr>
        <p:txBody>
          <a:bodyPr/>
          <a:lstStyle/>
          <a:p>
            <a:r>
              <a:t>Texto do Título</a:t>
            </a:r>
          </a:p>
        </p:txBody>
      </p:sp>
      <p:sp>
        <p:nvSpPr>
          <p:cNvPr id="12" name="Nível de Corpo Um…"/>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o Título"/>
          <p:cNvSpPr txBox="1">
            <a:spLocks noGrp="1"/>
          </p:cNvSpPr>
          <p:nvPr>
            <p:ph type="title" hasCustomPrompt="1"/>
          </p:nvPr>
        </p:nvSpPr>
        <p:spPr>
          <a:xfrm>
            <a:off x="722313" y="3305176"/>
            <a:ext cx="7772402" cy="1021556"/>
          </a:xfrm>
          <a:prstGeom prst="rect">
            <a:avLst/>
          </a:prstGeom>
        </p:spPr>
        <p:txBody>
          <a:bodyPr anchor="t"/>
          <a:lstStyle>
            <a:lvl1pPr algn="l">
              <a:defRPr sz="4000" b="1" cap="all"/>
            </a:lvl1pPr>
          </a:lstStyle>
          <a:p>
            <a:r>
              <a:t>Texto do Título</a:t>
            </a:r>
          </a:p>
        </p:txBody>
      </p:sp>
      <p:sp>
        <p:nvSpPr>
          <p:cNvPr id="30" name="Nível de Corpo Um…"/>
          <p:cNvSpPr txBox="1">
            <a:spLocks noGrp="1"/>
          </p:cNvSpPr>
          <p:nvPr>
            <p:ph type="body" sz="quarter" idx="1" hasCustomPrompt="1"/>
          </p:nvPr>
        </p:nvSpPr>
        <p:spPr>
          <a:xfrm>
            <a:off x="722313" y="2180035"/>
            <a:ext cx="7772402" cy="112514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31"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o Título"/>
          <p:cNvSpPr txBox="1">
            <a:spLocks noGrp="1"/>
          </p:cNvSpPr>
          <p:nvPr>
            <p:ph type="title" hasCustomPrompt="1"/>
          </p:nvPr>
        </p:nvSpPr>
        <p:spPr>
          <a:prstGeom prst="rect">
            <a:avLst/>
          </a:prstGeom>
        </p:spPr>
        <p:txBody>
          <a:bodyPr/>
          <a:lstStyle/>
          <a:p>
            <a:r>
              <a:t>Texto do Título</a:t>
            </a:r>
          </a:p>
        </p:txBody>
      </p:sp>
      <p:sp>
        <p:nvSpPr>
          <p:cNvPr id="39" name="Nível de Corpo Um…"/>
          <p:cNvSpPr txBox="1">
            <a:spLocks noGrp="1"/>
          </p:cNvSpPr>
          <p:nvPr>
            <p:ph type="body" sz="half" idx="1" hasCustomPrompt="1"/>
          </p:nvPr>
        </p:nvSpPr>
        <p:spPr>
          <a:xfrm>
            <a:off x="457201" y="1200151"/>
            <a:ext cx="4038601" cy="3394472"/>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o Título"/>
          <p:cNvSpPr txBox="1">
            <a:spLocks noGrp="1"/>
          </p:cNvSpPr>
          <p:nvPr>
            <p:ph type="title" hasCustomPrompt="1"/>
          </p:nvPr>
        </p:nvSpPr>
        <p:spPr>
          <a:prstGeom prst="rect">
            <a:avLst/>
          </a:prstGeom>
        </p:spPr>
        <p:txBody>
          <a:bodyPr/>
          <a:lstStyle/>
          <a:p>
            <a:r>
              <a:t>Texto do Título</a:t>
            </a:r>
          </a:p>
        </p:txBody>
      </p:sp>
      <p:sp>
        <p:nvSpPr>
          <p:cNvPr id="48" name="Nível de Corpo Um…"/>
          <p:cNvSpPr txBox="1">
            <a:spLocks noGrp="1"/>
          </p:cNvSpPr>
          <p:nvPr>
            <p:ph type="body" sz="quarter" idx="1" hasCustomPrompt="1"/>
          </p:nvPr>
        </p:nvSpPr>
        <p:spPr>
          <a:xfrm>
            <a:off x="457200" y="1151335"/>
            <a:ext cx="4040188" cy="479822"/>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9" name="Text Placeholder 4"/>
          <p:cNvSpPr>
            <a:spLocks noGrp="1"/>
          </p:cNvSpPr>
          <p:nvPr>
            <p:ph type="body" sz="quarter" idx="13"/>
          </p:nvPr>
        </p:nvSpPr>
        <p:spPr>
          <a:xfrm>
            <a:off x="4645028" y="1151334"/>
            <a:ext cx="4041774" cy="479824"/>
          </a:xfrm>
          <a:prstGeom prst="rect">
            <a:avLst/>
          </a:prstGeom>
        </p:spPr>
        <p:txBody>
          <a:bodyPr anchor="b"/>
          <a:lstStyle/>
          <a:p>
            <a:endParaRPr/>
          </a:p>
        </p:txBody>
      </p:sp>
      <p:sp>
        <p:nvSpPr>
          <p:cNvPr id="5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o Título"/>
          <p:cNvSpPr txBox="1">
            <a:spLocks noGrp="1"/>
          </p:cNvSpPr>
          <p:nvPr>
            <p:ph type="title" hasCustomPrompt="1"/>
          </p:nvPr>
        </p:nvSpPr>
        <p:spPr>
          <a:xfrm>
            <a:off x="457203" y="204787"/>
            <a:ext cx="3008315" cy="871538"/>
          </a:xfrm>
          <a:prstGeom prst="rect">
            <a:avLst/>
          </a:prstGeom>
        </p:spPr>
        <p:txBody>
          <a:bodyPr anchor="b"/>
          <a:lstStyle>
            <a:lvl1pPr algn="l">
              <a:defRPr sz="2000" b="1"/>
            </a:lvl1pPr>
          </a:lstStyle>
          <a:p>
            <a:r>
              <a:t>Texto do Título</a:t>
            </a:r>
          </a:p>
        </p:txBody>
      </p:sp>
      <p:sp>
        <p:nvSpPr>
          <p:cNvPr id="73" name="Nível de Corpo Um…"/>
          <p:cNvSpPr txBox="1">
            <a:spLocks noGrp="1"/>
          </p:cNvSpPr>
          <p:nvPr>
            <p:ph type="body" idx="1" hasCustomPrompt="1"/>
          </p:nvPr>
        </p:nvSpPr>
        <p:spPr>
          <a:xfrm>
            <a:off x="3575052" y="204789"/>
            <a:ext cx="5111749" cy="438983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74" name="Text Placeholder 3"/>
          <p:cNvSpPr>
            <a:spLocks noGrp="1"/>
          </p:cNvSpPr>
          <p:nvPr>
            <p:ph type="body" sz="half" idx="13"/>
          </p:nvPr>
        </p:nvSpPr>
        <p:spPr>
          <a:xfrm>
            <a:off x="457198" y="1076326"/>
            <a:ext cx="3008316" cy="3518297"/>
          </a:xfrm>
          <a:prstGeom prst="rect">
            <a:avLst/>
          </a:prstGeom>
        </p:spPr>
        <p:txBody>
          <a:bodyPr/>
          <a:lstStyle/>
          <a:p>
            <a:endParaRPr/>
          </a:p>
        </p:txBody>
      </p:sp>
      <p:sp>
        <p:nvSpPr>
          <p:cNvPr id="7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o Título"/>
          <p:cNvSpPr txBox="1">
            <a:spLocks noGrp="1"/>
          </p:cNvSpPr>
          <p:nvPr>
            <p:ph type="title" hasCustomPrompt="1"/>
          </p:nvPr>
        </p:nvSpPr>
        <p:spPr>
          <a:xfrm>
            <a:off x="1792289" y="3600450"/>
            <a:ext cx="5486402" cy="425054"/>
          </a:xfrm>
          <a:prstGeom prst="rect">
            <a:avLst/>
          </a:prstGeom>
        </p:spPr>
        <p:txBody>
          <a:bodyPr anchor="b"/>
          <a:lstStyle>
            <a:lvl1pPr algn="l">
              <a:defRPr sz="2000" b="1"/>
            </a:lvl1pPr>
          </a:lstStyle>
          <a:p>
            <a:r>
              <a:t>Texto do Título</a:t>
            </a:r>
          </a:p>
        </p:txBody>
      </p:sp>
      <p:sp>
        <p:nvSpPr>
          <p:cNvPr id="83" name="Picture Placeholder 2"/>
          <p:cNvSpPr>
            <a:spLocks noGrp="1"/>
          </p:cNvSpPr>
          <p:nvPr>
            <p:ph type="pic" sz="half" idx="13"/>
          </p:nvPr>
        </p:nvSpPr>
        <p:spPr>
          <a:xfrm>
            <a:off x="1792289" y="459581"/>
            <a:ext cx="5486402" cy="3086100"/>
          </a:xfrm>
          <a:prstGeom prst="rect">
            <a:avLst/>
          </a:prstGeom>
        </p:spPr>
        <p:txBody>
          <a:bodyPr lIns="91439" tIns="45719" rIns="91439" bIns="45719">
            <a:noAutofit/>
          </a:bodyPr>
          <a:lstStyle/>
          <a:p>
            <a:endParaRPr/>
          </a:p>
        </p:txBody>
      </p:sp>
      <p:sp>
        <p:nvSpPr>
          <p:cNvPr id="84" name="Nível de Corpo Um…"/>
          <p:cNvSpPr txBox="1">
            <a:spLocks noGrp="1"/>
          </p:cNvSpPr>
          <p:nvPr>
            <p:ph type="body" sz="quarter" idx="1" hasCustomPrompt="1"/>
          </p:nvPr>
        </p:nvSpPr>
        <p:spPr>
          <a:xfrm>
            <a:off x="1792289" y="4025503"/>
            <a:ext cx="5486402" cy="603648"/>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8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o Título"/>
          <p:cNvSpPr txBox="1">
            <a:spLocks noGrp="1"/>
          </p:cNvSpPr>
          <p:nvPr>
            <p:ph type="title" hasCustomPrompt="1"/>
          </p:nvPr>
        </p:nvSpPr>
        <p:spPr>
          <a:prstGeom prst="rect">
            <a:avLst/>
          </a:prstGeom>
        </p:spPr>
        <p:txBody>
          <a:bodyPr/>
          <a:lstStyle/>
          <a:p>
            <a:r>
              <a:t>Texto do Título</a:t>
            </a:r>
          </a:p>
        </p:txBody>
      </p:sp>
      <p:sp>
        <p:nvSpPr>
          <p:cNvPr id="93" name="Nível de Corpo Um…"/>
          <p:cNvSpPr txBox="1">
            <a:spLocks noGrp="1"/>
          </p:cNvSpPr>
          <p:nvPr>
            <p:ph type="body" idx="1" hasCustomPrompt="1"/>
          </p:nvPr>
        </p:nvSpPr>
        <p:spPr>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94"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o Título"/>
          <p:cNvSpPr txBox="1">
            <a:spLocks noGrp="1"/>
          </p:cNvSpPr>
          <p:nvPr>
            <p:ph type="title" hasCustomPrompt="1"/>
          </p:nvPr>
        </p:nvSpPr>
        <p:spPr>
          <a:xfrm>
            <a:off x="6629399" y="205980"/>
            <a:ext cx="2057401" cy="4388645"/>
          </a:xfrm>
          <a:prstGeom prst="rect">
            <a:avLst/>
          </a:prstGeom>
        </p:spPr>
        <p:txBody>
          <a:bodyPr/>
          <a:lstStyle/>
          <a:p>
            <a:r>
              <a:t>Texto do Título</a:t>
            </a:r>
          </a:p>
        </p:txBody>
      </p:sp>
      <p:sp>
        <p:nvSpPr>
          <p:cNvPr id="102" name="Nível de Corpo Um…"/>
          <p:cNvSpPr txBox="1">
            <a:spLocks noGrp="1"/>
          </p:cNvSpPr>
          <p:nvPr>
            <p:ph type="body" idx="1" hasCustomPrompt="1"/>
          </p:nvPr>
        </p:nvSpPr>
        <p:spPr>
          <a:xfrm>
            <a:off x="457200" y="205980"/>
            <a:ext cx="6019801" cy="438864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0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457200" y="205980"/>
            <a:ext cx="8229600" cy="857251"/>
          </a:xfrm>
          <a:prstGeom prst="rect">
            <a:avLst/>
          </a:prstGeom>
          <a:ln w="12700">
            <a:miter lim="400000"/>
          </a:ln>
        </p:spPr>
        <p:txBody>
          <a:bodyPr lIns="45718" tIns="45718" rIns="45718" bIns="45718" anchor="ctr">
            <a:normAutofit/>
          </a:bodyPr>
          <a:lstStyle/>
          <a:p>
            <a:r>
              <a:t>Texto do Título</a:t>
            </a:r>
          </a:p>
        </p:txBody>
      </p:sp>
      <p:sp>
        <p:nvSpPr>
          <p:cNvPr id="3" name="Nível de Corpo Um…"/>
          <p:cNvSpPr txBox="1">
            <a:spLocks noGrp="1"/>
          </p:cNvSpPr>
          <p:nvPr>
            <p:ph type="body" idx="1"/>
          </p:nvPr>
        </p:nvSpPr>
        <p:spPr>
          <a:xfrm>
            <a:off x="457200" y="1200151"/>
            <a:ext cx="8229600" cy="3394472"/>
          </a:xfrm>
          <a:prstGeom prst="rect">
            <a:avLst/>
          </a:prstGeom>
          <a:ln w="12700">
            <a:miter lim="400000"/>
          </a:ln>
        </p:spPr>
        <p:txBody>
          <a:bodyPr lIns="45718" tIns="45718" rIns="45718" bIns="45718">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8342803" y="4765688"/>
            <a:ext cx="344000"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t>‹nº›</a:t>
            </a:fld>
            <a:endParaRPr/>
          </a:p>
        </p:txBody>
      </p:sp>
      <p:pic>
        <p:nvPicPr>
          <p:cNvPr id="5" name="Picture 5" descr="Picture 5"/>
          <p:cNvPicPr>
            <a:picLocks noChangeAspect="1"/>
          </p:cNvPicPr>
          <p:nvPr userDrawn="1"/>
        </p:nvPicPr>
        <p:blipFill>
          <a:blip r:embed="rId11"/>
          <a:stretch>
            <a:fillRect/>
          </a:stretch>
        </p:blipFill>
        <p:spPr>
          <a:xfrm>
            <a:off x="0" y="0"/>
            <a:ext cx="9144000" cy="5143500"/>
          </a:xfrm>
          <a:prstGeom prst="rect">
            <a:avLst/>
          </a:prstGeom>
          <a:ln w="12700">
            <a:miter lim="400000"/>
            <a:headEnd/>
            <a:tailEnd/>
          </a:ln>
        </p:spPr>
      </p:pic>
      <p:pic>
        <p:nvPicPr>
          <p:cNvPr id="6" name="Picture 6" descr="Picture 6"/>
          <p:cNvPicPr>
            <a:picLocks noChangeAspect="1"/>
          </p:cNvPicPr>
          <p:nvPr userDrawn="1"/>
        </p:nvPicPr>
        <p:blipFill>
          <a:blip r:embed="rId12"/>
          <a:stretch>
            <a:fillRect/>
          </a:stretch>
        </p:blipFill>
        <p:spPr>
          <a:xfrm>
            <a:off x="6649752" y="4972050"/>
            <a:ext cx="2494252" cy="171450"/>
          </a:xfrm>
          <a:prstGeom prst="rect">
            <a:avLst/>
          </a:prstGeom>
          <a:ln w="12700">
            <a:miter lim="400000"/>
            <a:headEnd/>
            <a:tailEnd/>
          </a:ln>
        </p:spPr>
      </p:pic>
      <p:pic>
        <p:nvPicPr>
          <p:cNvPr id="7" name="Imagem" descr="Imagem"/>
          <p:cNvPicPr>
            <a:picLocks noChangeAspect="1"/>
          </p:cNvPicPr>
          <p:nvPr userDrawn="1"/>
        </p:nvPicPr>
        <p:blipFill>
          <a:blip r:embed="rId13"/>
          <a:stretch>
            <a:fillRect/>
          </a:stretch>
        </p:blipFill>
        <p:spPr>
          <a:xfrm>
            <a:off x="7051528" y="4341020"/>
            <a:ext cx="1690697" cy="54544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icasdeprogramacao.com.br/o-que-sao-funcoes-e-procedimento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dcm.ffclrp.usp.br/~augusto/teaching/ici/Funcoes-e-Procedimentos.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nNx7e8GzHQ"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youtube.com/watch?v=PDxD_6EHgv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Algoritmos e Complexidade</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p:txBody>
      </p:sp>
      <p:pic>
        <p:nvPicPr>
          <p:cNvPr id="2" name="Google Shape;62;p1" descr="Imagem">
            <a:extLst>
              <a:ext uri="{FF2B5EF4-FFF2-40B4-BE49-F238E27FC236}">
                <a16:creationId xmlns:a16="http://schemas.microsoft.com/office/drawing/2014/main" id="{D9A56D89-1300-762A-5BD5-16B3C4E9985C}"/>
              </a:ext>
            </a:extLst>
          </p:cNvPr>
          <p:cNvPicPr preferRelativeResize="0"/>
          <p:nvPr/>
        </p:nvPicPr>
        <p:blipFill rotWithShape="1">
          <a:blip r:embed="rId4">
            <a:alphaModFix/>
          </a:blip>
          <a:srcRect/>
          <a:stretch/>
        </p:blipFill>
        <p:spPr>
          <a:xfrm>
            <a:off x="469898" y="343798"/>
            <a:ext cx="2858518" cy="1338697"/>
          </a:xfrm>
          <a:prstGeom prst="rect">
            <a:avLst/>
          </a:prstGeom>
          <a:noFill/>
          <a:ln>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1BF9B-2EF6-1405-5EDF-5E4FAF8BE99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BF321DD-CC50-27A0-7AFF-73B71DA3151C}"/>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Exemplos</a:t>
            </a:r>
            <a:r>
              <a:rPr lang="en-US" b="1" dirty="0">
                <a:solidFill>
                  <a:srgbClr val="0070C0"/>
                </a:solidFill>
              </a:rPr>
              <a:t> </a:t>
            </a:r>
            <a:r>
              <a:rPr lang="en-US" b="1" dirty="0" err="1">
                <a:solidFill>
                  <a:srgbClr val="0070C0"/>
                </a:solidFill>
              </a:rPr>
              <a:t>Função</a:t>
            </a:r>
            <a:r>
              <a:rPr lang="en-US" b="1" dirty="0">
                <a:solidFill>
                  <a:srgbClr val="0070C0"/>
                </a:solidFill>
              </a:rPr>
              <a:t> Com Par/Arg</a:t>
            </a:r>
          </a:p>
        </p:txBody>
      </p:sp>
      <p:sp>
        <p:nvSpPr>
          <p:cNvPr id="8" name="Text Placeholder 2">
            <a:extLst>
              <a:ext uri="{FF2B5EF4-FFF2-40B4-BE49-F238E27FC236}">
                <a16:creationId xmlns:a16="http://schemas.microsoft.com/office/drawing/2014/main" id="{272C1708-747F-DB94-57C8-C8CEEDF8599E}"/>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b="1" dirty="0">
                <a:solidFill>
                  <a:schemeClr val="tx1"/>
                </a:solidFill>
                <a:latin typeface="Times New Roman" panose="02020603050405020304" pitchFamily="18" charset="0"/>
                <a:cs typeface="Times New Roman" panose="02020603050405020304" pitchFamily="18" charset="0"/>
              </a:rPr>
              <a:t>#include </a:t>
            </a:r>
            <a:r>
              <a:rPr lang="pt-BR" sz="2200" dirty="0">
                <a:solidFill>
                  <a:schemeClr val="tx1"/>
                </a:solidFill>
                <a:latin typeface="Times New Roman" panose="02020603050405020304" pitchFamily="18" charset="0"/>
                <a:cs typeface="Times New Roman" panose="02020603050405020304" pitchFamily="18" charset="0"/>
              </a:rPr>
              <a:t>&lt;</a:t>
            </a:r>
            <a:r>
              <a:rPr lang="pt-BR" sz="2200" dirty="0" err="1">
                <a:solidFill>
                  <a:schemeClr val="tx1"/>
                </a:solidFill>
                <a:latin typeface="Times New Roman" panose="02020603050405020304" pitchFamily="18" charset="0"/>
                <a:cs typeface="Times New Roman" panose="02020603050405020304" pitchFamily="18" charset="0"/>
              </a:rPr>
              <a:t>stdio.h</a:t>
            </a:r>
            <a:r>
              <a:rPr lang="pt-BR" sz="2200" dirty="0">
                <a:solidFill>
                  <a:schemeClr val="tx1"/>
                </a:solidFill>
                <a:latin typeface="Times New Roman" panose="02020603050405020304" pitchFamily="18" charset="0"/>
                <a:cs typeface="Times New Roman" panose="02020603050405020304" pitchFamily="18" charset="0"/>
              </a:rPr>
              <a:t>&gt;</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200" dirty="0" err="1">
                <a:solidFill>
                  <a:schemeClr val="tx1"/>
                </a:solidFill>
                <a:latin typeface="Times New Roman" panose="02020603050405020304" pitchFamily="18" charset="0"/>
                <a:cs typeface="Times New Roman" panose="02020603050405020304" pitchFamily="18" charset="0"/>
              </a:rPr>
              <a:t>void</a:t>
            </a:r>
            <a:r>
              <a:rPr lang="pt-BR" sz="2200" dirty="0">
                <a:solidFill>
                  <a:schemeClr val="tx1"/>
                </a:solidFill>
                <a:latin typeface="Times New Roman" panose="02020603050405020304" pitchFamily="18" charset="0"/>
                <a:cs typeface="Times New Roman" panose="02020603050405020304" pitchFamily="18" charset="0"/>
              </a:rPr>
              <a:t> </a:t>
            </a:r>
            <a:r>
              <a:rPr lang="pt-BR" sz="2200" b="1" dirty="0" err="1">
                <a:solidFill>
                  <a:schemeClr val="tx1"/>
                </a:solidFill>
                <a:latin typeface="Times New Roman" panose="02020603050405020304" pitchFamily="18" charset="0"/>
                <a:cs typeface="Times New Roman" panose="02020603050405020304" pitchFamily="18" charset="0"/>
              </a:rPr>
              <a:t>saudacao</a:t>
            </a:r>
            <a:r>
              <a:rPr lang="pt-BR" sz="2200" dirty="0">
                <a:solidFill>
                  <a:schemeClr val="tx1"/>
                </a:solidFill>
                <a:latin typeface="Times New Roman" panose="02020603050405020304" pitchFamily="18" charset="0"/>
                <a:cs typeface="Times New Roman" panose="02020603050405020304" pitchFamily="18" charset="0"/>
              </a:rPr>
              <a:t>(char nome[]) {</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printf</a:t>
            </a:r>
            <a:r>
              <a:rPr lang="pt-BR" sz="2200" dirty="0">
                <a:solidFill>
                  <a:schemeClr val="tx1"/>
                </a:solidFill>
                <a:latin typeface="Times New Roman" panose="02020603050405020304" pitchFamily="18" charset="0"/>
                <a:cs typeface="Times New Roman" panose="02020603050405020304" pitchFamily="18" charset="0"/>
              </a:rPr>
              <a:t>("Olá, %s!\n", nome);</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200" dirty="0" err="1">
                <a:solidFill>
                  <a:schemeClr val="tx1"/>
                </a:solidFill>
                <a:latin typeface="Times New Roman" panose="02020603050405020304" pitchFamily="18" charset="0"/>
                <a:cs typeface="Times New Roman" panose="02020603050405020304" pitchFamily="18" charset="0"/>
              </a:rPr>
              <a:t>int</a:t>
            </a:r>
            <a:r>
              <a:rPr lang="pt-BR" sz="2200" dirty="0">
                <a:solidFill>
                  <a:schemeClr val="tx1"/>
                </a:solidFill>
                <a:latin typeface="Times New Roman" panose="02020603050405020304" pitchFamily="18" charset="0"/>
                <a:cs typeface="Times New Roman" panose="02020603050405020304" pitchFamily="18" charset="0"/>
              </a:rPr>
              <a:t> </a:t>
            </a:r>
            <a:r>
              <a:rPr lang="pt-BR" sz="2200" b="1" dirty="0" err="1">
                <a:solidFill>
                  <a:schemeClr val="tx1"/>
                </a:solidFill>
                <a:latin typeface="Times New Roman" panose="02020603050405020304" pitchFamily="18" charset="0"/>
                <a:cs typeface="Times New Roman" panose="02020603050405020304" pitchFamily="18" charset="0"/>
              </a:rPr>
              <a:t>main</a:t>
            </a:r>
            <a:r>
              <a:rPr lang="pt-BR" sz="22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b="1" dirty="0" err="1">
                <a:solidFill>
                  <a:schemeClr val="tx1"/>
                </a:solidFill>
                <a:latin typeface="Times New Roman" panose="02020603050405020304" pitchFamily="18" charset="0"/>
                <a:cs typeface="Times New Roman" panose="02020603050405020304" pitchFamily="18" charset="0"/>
              </a:rPr>
              <a:t>saudacao</a:t>
            </a:r>
            <a:r>
              <a:rPr lang="pt-BR" sz="2200" dirty="0">
                <a:solidFill>
                  <a:schemeClr val="tx1"/>
                </a:solidFill>
                <a:latin typeface="Times New Roman" panose="02020603050405020304" pitchFamily="18" charset="0"/>
                <a:cs typeface="Times New Roman" panose="02020603050405020304" pitchFamily="18" charset="0"/>
              </a:rPr>
              <a:t>("Ana");</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return</a:t>
            </a:r>
            <a:r>
              <a:rPr lang="pt-BR" sz="2200" dirty="0">
                <a:solidFill>
                  <a:schemeClr val="tx1"/>
                </a:solidFill>
                <a:latin typeface="Times New Roman" panose="02020603050405020304" pitchFamily="18" charset="0"/>
                <a:cs typeface="Times New Roman" panose="02020603050405020304" pitchFamily="18" charset="0"/>
              </a:rPr>
              <a:t> 0;</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a:t>
            </a:r>
            <a:endParaRPr lang="pt-BR"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490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12F77-733E-40FC-FDAE-6B6CA73EAC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F81C270-894F-F401-6E88-12BB33992C2A}"/>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Exemplos</a:t>
            </a:r>
            <a:r>
              <a:rPr lang="en-US" b="1" dirty="0">
                <a:solidFill>
                  <a:srgbClr val="0070C0"/>
                </a:solidFill>
              </a:rPr>
              <a:t> </a:t>
            </a:r>
            <a:r>
              <a:rPr lang="en-US" b="1" dirty="0" err="1">
                <a:solidFill>
                  <a:srgbClr val="0070C0"/>
                </a:solidFill>
              </a:rPr>
              <a:t>Função</a:t>
            </a:r>
            <a:r>
              <a:rPr lang="en-US" b="1" dirty="0">
                <a:solidFill>
                  <a:srgbClr val="0070C0"/>
                </a:solidFill>
              </a:rPr>
              <a:t> Com Par/Arg</a:t>
            </a:r>
          </a:p>
        </p:txBody>
      </p:sp>
      <p:sp>
        <p:nvSpPr>
          <p:cNvPr id="8" name="Text Placeholder 2">
            <a:extLst>
              <a:ext uri="{FF2B5EF4-FFF2-40B4-BE49-F238E27FC236}">
                <a16:creationId xmlns:a16="http://schemas.microsoft.com/office/drawing/2014/main" id="{F4B068B9-FBD5-8EE0-938A-5A960B1C6FB2}"/>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400" b="1" dirty="0" err="1">
                <a:solidFill>
                  <a:schemeClr val="tx1"/>
                </a:solidFill>
                <a:latin typeface="Times New Roman" panose="02020603050405020304" pitchFamily="18" charset="0"/>
                <a:cs typeface="Times New Roman" panose="02020603050405020304" pitchFamily="18" charset="0"/>
              </a:rPr>
              <a:t>def</a:t>
            </a:r>
            <a:r>
              <a:rPr lang="pt-BR" sz="2400" dirty="0">
                <a:solidFill>
                  <a:schemeClr val="tx1"/>
                </a:solidFill>
                <a:latin typeface="Times New Roman" panose="02020603050405020304" pitchFamily="18" charset="0"/>
                <a:cs typeface="Times New Roman" panose="02020603050405020304" pitchFamily="18" charset="0"/>
              </a:rPr>
              <a:t> </a:t>
            </a:r>
            <a:r>
              <a:rPr lang="pt-BR" sz="2400" dirty="0" err="1">
                <a:solidFill>
                  <a:schemeClr val="tx1"/>
                </a:solidFill>
                <a:latin typeface="Times New Roman" panose="02020603050405020304" pitchFamily="18" charset="0"/>
                <a:cs typeface="Times New Roman" panose="02020603050405020304" pitchFamily="18" charset="0"/>
              </a:rPr>
              <a:t>saudacao</a:t>
            </a:r>
            <a:r>
              <a:rPr lang="pt-BR" sz="2400" dirty="0">
                <a:solidFill>
                  <a:schemeClr val="tx1"/>
                </a:solidFill>
                <a:latin typeface="Times New Roman" panose="02020603050405020304" pitchFamily="18" charset="0"/>
                <a:cs typeface="Times New Roman" panose="02020603050405020304" pitchFamily="18" charset="0"/>
              </a:rPr>
              <a:t>(nome):  # </a:t>
            </a:r>
            <a:r>
              <a:rPr lang="pt-BR" sz="2400" b="1" dirty="0">
                <a:solidFill>
                  <a:schemeClr val="tx1"/>
                </a:solidFill>
                <a:latin typeface="Times New Roman" panose="02020603050405020304" pitchFamily="18" charset="0"/>
                <a:cs typeface="Times New Roman" panose="02020603050405020304" pitchFamily="18" charset="0"/>
              </a:rPr>
              <a:t>'nome' é o parâmetro</a:t>
            </a:r>
          </a:p>
          <a:p>
            <a:pPr marL="0" indent="0" algn="just">
              <a:buNone/>
            </a:pPr>
            <a:r>
              <a:rPr lang="pt-BR" sz="2400" dirty="0">
                <a:solidFill>
                  <a:schemeClr val="tx1"/>
                </a:solidFill>
                <a:latin typeface="Times New Roman" panose="02020603050405020304" pitchFamily="18" charset="0"/>
                <a:cs typeface="Times New Roman" panose="02020603050405020304" pitchFamily="18" charset="0"/>
              </a:rPr>
              <a:t>    print(</a:t>
            </a:r>
            <a:r>
              <a:rPr lang="pt-BR" sz="2400" dirty="0" err="1">
                <a:solidFill>
                  <a:schemeClr val="tx1"/>
                </a:solidFill>
                <a:latin typeface="Times New Roman" panose="02020603050405020304" pitchFamily="18" charset="0"/>
                <a:cs typeface="Times New Roman" panose="02020603050405020304" pitchFamily="18" charset="0"/>
              </a:rPr>
              <a:t>f"Olá</a:t>
            </a:r>
            <a:r>
              <a:rPr lang="pt-BR" sz="2400" dirty="0">
                <a:solidFill>
                  <a:schemeClr val="tx1"/>
                </a:solidFill>
                <a:latin typeface="Times New Roman" panose="02020603050405020304" pitchFamily="18" charset="0"/>
                <a:cs typeface="Times New Roman" panose="02020603050405020304" pitchFamily="18" charset="0"/>
              </a:rPr>
              <a:t>, {nome}!")</a:t>
            </a:r>
          </a:p>
          <a:p>
            <a:pPr marL="0" indent="0" algn="just">
              <a:buNone/>
            </a:pPr>
            <a:endParaRPr lang="pt-BR"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pt-BR"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400" dirty="0" err="1">
                <a:solidFill>
                  <a:schemeClr val="tx1"/>
                </a:solidFill>
                <a:latin typeface="Times New Roman" panose="02020603050405020304" pitchFamily="18" charset="0"/>
                <a:cs typeface="Times New Roman" panose="02020603050405020304" pitchFamily="18" charset="0"/>
              </a:rPr>
              <a:t>saudacao</a:t>
            </a:r>
            <a:r>
              <a:rPr lang="pt-BR" sz="2400" dirty="0">
                <a:solidFill>
                  <a:schemeClr val="tx1"/>
                </a:solidFill>
                <a:latin typeface="Times New Roman" panose="02020603050405020304" pitchFamily="18" charset="0"/>
                <a:cs typeface="Times New Roman" panose="02020603050405020304" pitchFamily="18" charset="0"/>
              </a:rPr>
              <a:t>("Carlos")  # </a:t>
            </a:r>
            <a:r>
              <a:rPr lang="pt-BR" sz="2400" b="1" dirty="0">
                <a:solidFill>
                  <a:srgbClr val="FF0000"/>
                </a:solidFill>
                <a:latin typeface="Times New Roman" panose="02020603050405020304" pitchFamily="18" charset="0"/>
                <a:cs typeface="Times New Roman" panose="02020603050405020304" pitchFamily="18" charset="0"/>
              </a:rPr>
              <a:t>"Carlos" é o argumento</a:t>
            </a:r>
          </a:p>
        </p:txBody>
      </p:sp>
    </p:spTree>
    <p:extLst>
      <p:ext uri="{BB962C8B-B14F-4D97-AF65-F5344CB8AC3E}">
        <p14:creationId xmlns:p14="http://schemas.microsoft.com/office/powerpoint/2010/main" val="32529970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3A976-F43E-B8E4-B608-41C23F240BA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52643CF-D978-6F9A-C4B4-365B4D2C2D90}"/>
              </a:ext>
            </a:extLst>
          </p:cNvPr>
          <p:cNvSpPr>
            <a:spLocks noGrp="1"/>
          </p:cNvSpPr>
          <p:nvPr>
            <p:ph type="title"/>
          </p:nvPr>
        </p:nvSpPr>
        <p:spPr>
          <a:xfrm>
            <a:off x="457200" y="205980"/>
            <a:ext cx="8229600" cy="857251"/>
          </a:xfrm>
        </p:spPr>
        <p:txBody>
          <a:bodyPr>
            <a:normAutofit fontScale="90000"/>
          </a:bodyPr>
          <a:lstStyle/>
          <a:p>
            <a:r>
              <a:rPr lang="en-US" b="1" dirty="0" err="1">
                <a:solidFill>
                  <a:srgbClr val="0070C0"/>
                </a:solidFill>
              </a:rPr>
              <a:t>Utilidade</a:t>
            </a:r>
            <a:r>
              <a:rPr lang="en-US" b="1" dirty="0">
                <a:solidFill>
                  <a:srgbClr val="0070C0"/>
                </a:solidFill>
              </a:rPr>
              <a:t> dos </a:t>
            </a:r>
            <a:r>
              <a:rPr lang="en-US" b="1" dirty="0" err="1">
                <a:solidFill>
                  <a:srgbClr val="0070C0"/>
                </a:solidFill>
              </a:rPr>
              <a:t>Parâmetros</a:t>
            </a:r>
            <a:r>
              <a:rPr lang="en-US" b="1" dirty="0">
                <a:solidFill>
                  <a:srgbClr val="0070C0"/>
                </a:solidFill>
              </a:rPr>
              <a:t> - </a:t>
            </a:r>
            <a:r>
              <a:rPr lang="en-US" b="1" dirty="0" err="1">
                <a:solidFill>
                  <a:srgbClr val="0070C0"/>
                </a:solidFill>
              </a:rPr>
              <a:t>Funções</a:t>
            </a:r>
            <a:endParaRPr lang="en-US" b="1" dirty="0">
              <a:solidFill>
                <a:srgbClr val="0070C0"/>
              </a:solidFill>
            </a:endParaRPr>
          </a:p>
        </p:txBody>
      </p:sp>
      <p:sp>
        <p:nvSpPr>
          <p:cNvPr id="8" name="Text Placeholder 2">
            <a:extLst>
              <a:ext uri="{FF2B5EF4-FFF2-40B4-BE49-F238E27FC236}">
                <a16:creationId xmlns:a16="http://schemas.microsoft.com/office/drawing/2014/main" id="{52979A2E-BF80-5C1A-F59D-D6A822002218}"/>
              </a:ext>
            </a:extLst>
          </p:cNvPr>
          <p:cNvSpPr>
            <a:spLocks noGrp="1"/>
          </p:cNvSpPr>
          <p:nvPr>
            <p:ph type="body" sz="half" idx="1"/>
          </p:nvPr>
        </p:nvSpPr>
        <p:spPr>
          <a:xfrm>
            <a:off x="142865" y="1200150"/>
            <a:ext cx="8865056" cy="3737370"/>
          </a:xfrm>
        </p:spPr>
        <p:txBody>
          <a:bodyPr>
            <a:noAutofit/>
          </a:bodyPr>
          <a:lstStyle/>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Tornar funções reutilizáveis</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Em vez de criar várias funções para diferentes casos, você usa uma só com parâmetros variáveis.</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Exemplo: mostrar saudações diferentes dependendo do nome passado.</a:t>
            </a:r>
          </a:p>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Flexibilidade</a:t>
            </a:r>
          </a:p>
          <a:p>
            <a:pPr lvl="1" indent="-3429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A função se adapta a diferentes situações com diferentes valores.</a:t>
            </a:r>
          </a:p>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Melhor organização do código</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Você separa a lógica da função dos dados que ela vai manipular.</a:t>
            </a:r>
          </a:p>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Redução de repetição (DRY - </a:t>
            </a:r>
            <a:r>
              <a:rPr lang="pt-BR" sz="2000" dirty="0" err="1">
                <a:solidFill>
                  <a:schemeClr val="tx1"/>
                </a:solidFill>
                <a:latin typeface="Times New Roman" panose="02020603050405020304" pitchFamily="18" charset="0"/>
                <a:cs typeface="Times New Roman" panose="02020603050405020304" pitchFamily="18" charset="0"/>
              </a:rPr>
              <a:t>Don’t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Repeat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Yourself</a:t>
            </a:r>
            <a:r>
              <a:rPr lang="pt-BR" sz="2000" dirty="0">
                <a:solidFill>
                  <a:schemeClr val="tx1"/>
                </a:solidFill>
                <a:latin typeface="Times New Roman" panose="02020603050405020304" pitchFamily="18" charset="0"/>
                <a:cs typeface="Times New Roman" panose="02020603050405020304" pitchFamily="18" charset="0"/>
              </a:rPr>
              <a:t>)</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Não precisa duplicar código com valores diferentes.</a:t>
            </a:r>
          </a:p>
        </p:txBody>
      </p:sp>
    </p:spTree>
    <p:extLst>
      <p:ext uri="{BB962C8B-B14F-4D97-AF65-F5344CB8AC3E}">
        <p14:creationId xmlns:p14="http://schemas.microsoft.com/office/powerpoint/2010/main" val="2203248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A85EF-80C8-D68B-8DE1-0126218DA21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1C7E312-6D80-EB53-22E8-FCB7E3B05425}"/>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D64937F9-35E4-2A8F-046A-05E50DE1DB17}"/>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Funções com retorno são aquelas que devolvem um valor para quem as chamou.</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Esse valor pode ser armazenado em uma variável, usado em cálculos ou exibido diretamente. Diferente das funções sem retorno, que apenas executam uma ação (como imprimir algo), funções com retorno produzem um resultado.</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b="1" dirty="0">
                <a:solidFill>
                  <a:schemeClr val="tx1"/>
                </a:solidFill>
                <a:latin typeface="Times New Roman" panose="02020603050405020304" pitchFamily="18" charset="0"/>
                <a:cs typeface="Times New Roman" panose="02020603050405020304" pitchFamily="18" charset="0"/>
              </a:rPr>
              <a:t>Por que usar funções com retorno?</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Para obter um resultado de um cálculo ou operação.</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Para reaproveitar valores em outras partes do código.</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Para isolar lógicas complexas em blocos reutilizáveis e com resultado definido.</a:t>
            </a:r>
          </a:p>
        </p:txBody>
      </p:sp>
    </p:spTree>
    <p:extLst>
      <p:ext uri="{BB962C8B-B14F-4D97-AF65-F5344CB8AC3E}">
        <p14:creationId xmlns:p14="http://schemas.microsoft.com/office/powerpoint/2010/main" val="22817388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6A8B1-64BC-F21B-8AA8-A1393461D1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0891EA5-2AD9-BCC2-8094-446A4977C52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a:t>
            </a:r>
            <a:r>
              <a:rPr lang="en-US" b="1" dirty="0">
                <a:solidFill>
                  <a:srgbClr val="0070C0"/>
                </a:solidFill>
              </a:rPr>
              <a:t> </a:t>
            </a:r>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859E9040-DF9E-69C2-6216-723BB6CDBCFE}"/>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400" dirty="0" err="1">
                <a:solidFill>
                  <a:schemeClr val="tx1"/>
                </a:solidFill>
                <a:latin typeface="Times New Roman" panose="02020603050405020304" pitchFamily="18" charset="0"/>
                <a:cs typeface="Times New Roman" panose="02020603050405020304" pitchFamily="18" charset="0"/>
              </a:rPr>
              <a:t>def</a:t>
            </a:r>
            <a:r>
              <a:rPr lang="pt-BR" sz="2400" dirty="0">
                <a:solidFill>
                  <a:schemeClr val="tx1"/>
                </a:solidFill>
                <a:latin typeface="Times New Roman" panose="02020603050405020304" pitchFamily="18" charset="0"/>
                <a:cs typeface="Times New Roman" panose="02020603050405020304" pitchFamily="18" charset="0"/>
              </a:rPr>
              <a:t> soma(a, b):</a:t>
            </a:r>
          </a:p>
          <a:p>
            <a:pPr marL="0" indent="0" algn="just">
              <a:buNone/>
            </a:pPr>
            <a:r>
              <a:rPr lang="pt-BR" sz="2400" dirty="0">
                <a:solidFill>
                  <a:schemeClr val="tx1"/>
                </a:solidFill>
                <a:latin typeface="Times New Roman" panose="02020603050405020304" pitchFamily="18" charset="0"/>
                <a:cs typeface="Times New Roman" panose="02020603050405020304" pitchFamily="18" charset="0"/>
              </a:rPr>
              <a:t>    </a:t>
            </a:r>
            <a:r>
              <a:rPr lang="pt-BR" sz="2400" dirty="0" err="1">
                <a:solidFill>
                  <a:schemeClr val="tx1"/>
                </a:solidFill>
                <a:latin typeface="Times New Roman" panose="02020603050405020304" pitchFamily="18" charset="0"/>
                <a:cs typeface="Times New Roman" panose="02020603050405020304" pitchFamily="18" charset="0"/>
              </a:rPr>
              <a:t>return</a:t>
            </a:r>
            <a:r>
              <a:rPr lang="pt-BR" sz="2400" dirty="0">
                <a:solidFill>
                  <a:schemeClr val="tx1"/>
                </a:solidFill>
                <a:latin typeface="Times New Roman" panose="02020603050405020304" pitchFamily="18" charset="0"/>
                <a:cs typeface="Times New Roman" panose="02020603050405020304" pitchFamily="18" charset="0"/>
              </a:rPr>
              <a:t> a + b  # retorna o resultado da soma</a:t>
            </a:r>
          </a:p>
          <a:p>
            <a:pPr marL="0" indent="0" algn="just">
              <a:buNone/>
            </a:pPr>
            <a:endParaRPr lang="pt-BR"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400" b="1" dirty="0">
                <a:solidFill>
                  <a:srgbClr val="FF0000"/>
                </a:solidFill>
                <a:latin typeface="Times New Roman" panose="02020603050405020304" pitchFamily="18" charset="0"/>
                <a:cs typeface="Times New Roman" panose="02020603050405020304" pitchFamily="18" charset="0"/>
              </a:rPr>
              <a:t># usando o retorno</a:t>
            </a:r>
          </a:p>
          <a:p>
            <a:pPr marL="0" indent="0" algn="just">
              <a:buNone/>
            </a:pPr>
            <a:r>
              <a:rPr lang="pt-BR" sz="2400" dirty="0">
                <a:solidFill>
                  <a:schemeClr val="tx1"/>
                </a:solidFill>
                <a:latin typeface="Times New Roman" panose="02020603050405020304" pitchFamily="18" charset="0"/>
                <a:cs typeface="Times New Roman" panose="02020603050405020304" pitchFamily="18" charset="0"/>
              </a:rPr>
              <a:t>resultado = soma(5, 3)</a:t>
            </a:r>
          </a:p>
          <a:p>
            <a:pPr marL="0" indent="0" algn="just">
              <a:buNone/>
            </a:pPr>
            <a:r>
              <a:rPr lang="pt-BR" sz="2400" dirty="0">
                <a:solidFill>
                  <a:schemeClr val="tx1"/>
                </a:solidFill>
                <a:latin typeface="Times New Roman" panose="02020603050405020304" pitchFamily="18" charset="0"/>
                <a:cs typeface="Times New Roman" panose="02020603050405020304" pitchFamily="18" charset="0"/>
              </a:rPr>
              <a:t>print("Resultado:", resultado)</a:t>
            </a:r>
          </a:p>
        </p:txBody>
      </p:sp>
    </p:spTree>
    <p:extLst>
      <p:ext uri="{BB962C8B-B14F-4D97-AF65-F5344CB8AC3E}">
        <p14:creationId xmlns:p14="http://schemas.microsoft.com/office/powerpoint/2010/main" val="25467206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4B78-0079-DCA6-4257-2E7DABB0D34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07E49DE-942B-92A1-94D3-844E6E18CAFF}"/>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a:t>
            </a:r>
            <a:r>
              <a:rPr lang="en-US" b="1" dirty="0">
                <a:solidFill>
                  <a:srgbClr val="0070C0"/>
                </a:solidFill>
              </a:rPr>
              <a:t> </a:t>
            </a:r>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BB7E4B90-6EEA-808C-BEEE-4262C6C34A9A}"/>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#include &lt;</a:t>
            </a:r>
            <a:r>
              <a:rPr lang="pt-BR" sz="2200" dirty="0" err="1">
                <a:solidFill>
                  <a:schemeClr val="tx1"/>
                </a:solidFill>
                <a:latin typeface="Times New Roman" panose="02020603050405020304" pitchFamily="18" charset="0"/>
                <a:cs typeface="Times New Roman" panose="02020603050405020304" pitchFamily="18" charset="0"/>
              </a:rPr>
              <a:t>stdio.h</a:t>
            </a:r>
            <a:r>
              <a:rPr lang="pt-BR" sz="22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pt-BR" sz="2200" dirty="0" err="1">
                <a:solidFill>
                  <a:schemeClr val="tx1"/>
                </a:solidFill>
                <a:latin typeface="Times New Roman" panose="02020603050405020304" pitchFamily="18" charset="0"/>
                <a:cs typeface="Times New Roman" panose="02020603050405020304" pitchFamily="18" charset="0"/>
              </a:rPr>
              <a:t>int</a:t>
            </a:r>
            <a:r>
              <a:rPr lang="pt-BR" sz="2200" dirty="0">
                <a:solidFill>
                  <a:schemeClr val="tx1"/>
                </a:solidFill>
                <a:latin typeface="Times New Roman" panose="02020603050405020304" pitchFamily="18" charset="0"/>
                <a:cs typeface="Times New Roman" panose="02020603050405020304" pitchFamily="18" charset="0"/>
              </a:rPr>
              <a:t> soma(</a:t>
            </a:r>
            <a:r>
              <a:rPr lang="pt-BR" sz="2200" dirty="0" err="1">
                <a:solidFill>
                  <a:schemeClr val="tx1"/>
                </a:solidFill>
                <a:latin typeface="Times New Roman" panose="02020603050405020304" pitchFamily="18" charset="0"/>
                <a:cs typeface="Times New Roman" panose="02020603050405020304" pitchFamily="18" charset="0"/>
              </a:rPr>
              <a:t>int</a:t>
            </a:r>
            <a:r>
              <a:rPr lang="pt-BR" sz="2200" dirty="0">
                <a:solidFill>
                  <a:schemeClr val="tx1"/>
                </a:solidFill>
                <a:latin typeface="Times New Roman" panose="02020603050405020304" pitchFamily="18" charset="0"/>
                <a:cs typeface="Times New Roman" panose="02020603050405020304" pitchFamily="18" charset="0"/>
              </a:rPr>
              <a:t> a, </a:t>
            </a:r>
            <a:r>
              <a:rPr lang="pt-BR" sz="2200" dirty="0" err="1">
                <a:solidFill>
                  <a:schemeClr val="tx1"/>
                </a:solidFill>
                <a:latin typeface="Times New Roman" panose="02020603050405020304" pitchFamily="18" charset="0"/>
                <a:cs typeface="Times New Roman" panose="02020603050405020304" pitchFamily="18" charset="0"/>
              </a:rPr>
              <a:t>int</a:t>
            </a:r>
            <a:r>
              <a:rPr lang="pt-BR" sz="2200" dirty="0">
                <a:solidFill>
                  <a:schemeClr val="tx1"/>
                </a:solidFill>
                <a:latin typeface="Times New Roman" panose="02020603050405020304" pitchFamily="18" charset="0"/>
                <a:cs typeface="Times New Roman" panose="02020603050405020304" pitchFamily="18" charset="0"/>
              </a:rPr>
              <a:t> b) {</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return</a:t>
            </a:r>
            <a:r>
              <a:rPr lang="pt-BR" sz="2200" dirty="0">
                <a:solidFill>
                  <a:schemeClr val="tx1"/>
                </a:solidFill>
                <a:latin typeface="Times New Roman" panose="02020603050405020304" pitchFamily="18" charset="0"/>
                <a:cs typeface="Times New Roman" panose="02020603050405020304" pitchFamily="18" charset="0"/>
              </a:rPr>
              <a:t> a + b;</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200" dirty="0" err="1">
                <a:solidFill>
                  <a:schemeClr val="tx1"/>
                </a:solidFill>
                <a:latin typeface="Times New Roman" panose="02020603050405020304" pitchFamily="18" charset="0"/>
                <a:cs typeface="Times New Roman" panose="02020603050405020304" pitchFamily="18" charset="0"/>
              </a:rPr>
              <a:t>int</a:t>
            </a: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main</a:t>
            </a:r>
            <a:r>
              <a:rPr lang="pt-BR" sz="22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int</a:t>
            </a:r>
            <a:r>
              <a:rPr lang="pt-BR" sz="2200" dirty="0">
                <a:solidFill>
                  <a:schemeClr val="tx1"/>
                </a:solidFill>
                <a:latin typeface="Times New Roman" panose="02020603050405020304" pitchFamily="18" charset="0"/>
                <a:cs typeface="Times New Roman" panose="02020603050405020304" pitchFamily="18" charset="0"/>
              </a:rPr>
              <a:t> resultado = soma(5, 3);</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printf</a:t>
            </a:r>
            <a:r>
              <a:rPr lang="pt-BR" sz="2200" dirty="0">
                <a:solidFill>
                  <a:schemeClr val="tx1"/>
                </a:solidFill>
                <a:latin typeface="Times New Roman" panose="02020603050405020304" pitchFamily="18" charset="0"/>
                <a:cs typeface="Times New Roman" panose="02020603050405020304" pitchFamily="18" charset="0"/>
              </a:rPr>
              <a:t>("Resultado: %d\n", resultado);</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return</a:t>
            </a:r>
            <a:r>
              <a:rPr lang="pt-BR" sz="2200" dirty="0">
                <a:solidFill>
                  <a:schemeClr val="tx1"/>
                </a:solidFill>
                <a:latin typeface="Times New Roman" panose="02020603050405020304" pitchFamily="18" charset="0"/>
                <a:cs typeface="Times New Roman" panose="02020603050405020304" pitchFamily="18" charset="0"/>
              </a:rPr>
              <a:t> 0;</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394772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B1C83-D6B0-F66D-EE8C-D68F36D43D7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9408B6-8011-CBE7-F2EE-330B08D859E9}"/>
              </a:ext>
            </a:extLst>
          </p:cNvPr>
          <p:cNvSpPr>
            <a:spLocks noGrp="1"/>
          </p:cNvSpPr>
          <p:nvPr>
            <p:ph type="title"/>
          </p:nvPr>
        </p:nvSpPr>
        <p:spPr>
          <a:xfrm>
            <a:off x="457200" y="205980"/>
            <a:ext cx="8229600" cy="857251"/>
          </a:xfrm>
        </p:spPr>
        <p:txBody>
          <a:bodyPr>
            <a:normAutofit fontScale="90000"/>
          </a:bodyPr>
          <a:lstStyle/>
          <a:p>
            <a:r>
              <a:rPr lang="en-US" b="1" dirty="0" err="1">
                <a:solidFill>
                  <a:srgbClr val="0070C0"/>
                </a:solidFill>
              </a:rPr>
              <a:t>Características</a:t>
            </a:r>
            <a:r>
              <a:rPr lang="en-US" b="1" dirty="0">
                <a:solidFill>
                  <a:srgbClr val="0070C0"/>
                </a:solidFill>
              </a:rPr>
              <a:t> </a:t>
            </a:r>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288185A8-0117-C173-5CC8-8150369D441D}"/>
              </a:ext>
            </a:extLst>
          </p:cNvPr>
          <p:cNvSpPr>
            <a:spLocks noGrp="1"/>
          </p:cNvSpPr>
          <p:nvPr>
            <p:ph type="body" sz="half" idx="1"/>
          </p:nvPr>
        </p:nvSpPr>
        <p:spPr>
          <a:xfrm>
            <a:off x="142865" y="1200150"/>
            <a:ext cx="8865056" cy="3737370"/>
          </a:xfrm>
        </p:spPr>
        <p:txBody>
          <a:bodyPr>
            <a:noAutofit/>
          </a:bodyPr>
          <a:lstStyle/>
          <a:p>
            <a:pPr algn="just">
              <a:buFont typeface="Wingdings" panose="05000000000000000000" pitchFamily="2" charset="2"/>
              <a:buChar char="ü"/>
            </a:pPr>
            <a:r>
              <a:rPr lang="pt-BR" sz="2200" dirty="0">
                <a:solidFill>
                  <a:schemeClr val="tx1"/>
                </a:solidFill>
                <a:latin typeface="Times New Roman" panose="02020603050405020304" pitchFamily="18" charset="0"/>
                <a:cs typeface="Times New Roman" panose="02020603050405020304" pitchFamily="18" charset="0"/>
              </a:rPr>
              <a:t>Sempre usam a instrução </a:t>
            </a:r>
            <a:r>
              <a:rPr lang="pt-BR" sz="2200" dirty="0" err="1">
                <a:solidFill>
                  <a:schemeClr val="tx1"/>
                </a:solidFill>
                <a:latin typeface="Times New Roman" panose="02020603050405020304" pitchFamily="18" charset="0"/>
                <a:cs typeface="Times New Roman" panose="02020603050405020304" pitchFamily="18" charset="0"/>
              </a:rPr>
              <a:t>return</a:t>
            </a:r>
            <a:r>
              <a:rPr lang="pt-BR" sz="2200" dirty="0">
                <a:solidFill>
                  <a:schemeClr val="tx1"/>
                </a:solidFill>
                <a:latin typeface="Times New Roman" panose="02020603050405020304" pitchFamily="18" charset="0"/>
                <a:cs typeface="Times New Roman" panose="02020603050405020304" pitchFamily="18" charset="0"/>
              </a:rPr>
              <a:t> (ou equivalente) para devolver o valor.</a:t>
            </a:r>
          </a:p>
          <a:p>
            <a:pPr algn="just">
              <a:buFont typeface="Wingdings" panose="05000000000000000000" pitchFamily="2" charset="2"/>
              <a:buChar char="ü"/>
            </a:pPr>
            <a:r>
              <a:rPr lang="pt-BR" sz="2200" dirty="0">
                <a:solidFill>
                  <a:schemeClr val="tx1"/>
                </a:solidFill>
                <a:latin typeface="Times New Roman" panose="02020603050405020304" pitchFamily="18" charset="0"/>
                <a:cs typeface="Times New Roman" panose="02020603050405020304" pitchFamily="18" charset="0"/>
              </a:rPr>
              <a:t>A função termina sua execução ao encontrar o </a:t>
            </a:r>
            <a:r>
              <a:rPr lang="pt-BR" sz="2200" dirty="0" err="1">
                <a:solidFill>
                  <a:schemeClr val="tx1"/>
                </a:solidFill>
                <a:latin typeface="Times New Roman" panose="02020603050405020304" pitchFamily="18" charset="0"/>
                <a:cs typeface="Times New Roman" panose="02020603050405020304" pitchFamily="18" charset="0"/>
              </a:rPr>
              <a:t>return</a:t>
            </a:r>
            <a:r>
              <a:rPr lang="pt-BR" sz="2200"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pt-BR" sz="2200" dirty="0">
                <a:solidFill>
                  <a:schemeClr val="tx1"/>
                </a:solidFill>
                <a:latin typeface="Times New Roman" panose="02020603050405020304" pitchFamily="18" charset="0"/>
                <a:cs typeface="Times New Roman" panose="02020603050405020304" pitchFamily="18" charset="0"/>
              </a:rPr>
              <a:t>O tipo do retorno pode ser: inteiro, real, texto, booleano, lista, etc.</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200" b="1" dirty="0">
                <a:solidFill>
                  <a:schemeClr val="tx1"/>
                </a:solidFill>
                <a:latin typeface="Times New Roman" panose="02020603050405020304" pitchFamily="18" charset="0"/>
                <a:cs typeface="Times New Roman" panose="02020603050405020304" pitchFamily="18" charset="0"/>
              </a:rPr>
              <a:t>Aplicações comuns:</a:t>
            </a:r>
          </a:p>
          <a:p>
            <a:pPr algn="just">
              <a:buFont typeface="Wingdings" panose="05000000000000000000" pitchFamily="2" charset="2"/>
              <a:buChar char="§"/>
            </a:pPr>
            <a:r>
              <a:rPr lang="pt-BR" sz="2200" dirty="0">
                <a:solidFill>
                  <a:schemeClr val="tx1"/>
                </a:solidFill>
                <a:latin typeface="Times New Roman" panose="02020603050405020304" pitchFamily="18" charset="0"/>
                <a:cs typeface="Times New Roman" panose="02020603050405020304" pitchFamily="18" charset="0"/>
              </a:rPr>
              <a:t>Cálculo de áreas, médias, impostos, etc.</a:t>
            </a:r>
          </a:p>
          <a:p>
            <a:pPr algn="just">
              <a:buFont typeface="Wingdings" panose="05000000000000000000" pitchFamily="2" charset="2"/>
              <a:buChar char="§"/>
            </a:pPr>
            <a:r>
              <a:rPr lang="pt-BR" sz="2200" dirty="0">
                <a:solidFill>
                  <a:schemeClr val="tx1"/>
                </a:solidFill>
                <a:latin typeface="Times New Roman" panose="02020603050405020304" pitchFamily="18" charset="0"/>
                <a:cs typeface="Times New Roman" panose="02020603050405020304" pitchFamily="18" charset="0"/>
              </a:rPr>
              <a:t>Verificações lógicas (</a:t>
            </a:r>
            <a:r>
              <a:rPr lang="pt-BR" sz="2200" dirty="0" err="1">
                <a:solidFill>
                  <a:schemeClr val="tx1"/>
                </a:solidFill>
                <a:latin typeface="Times New Roman" panose="02020603050405020304" pitchFamily="18" charset="0"/>
                <a:cs typeface="Times New Roman" panose="02020603050405020304" pitchFamily="18" charset="0"/>
              </a:rPr>
              <a:t>ex</a:t>
            </a:r>
            <a:r>
              <a:rPr lang="pt-BR" sz="2200" dirty="0">
                <a:solidFill>
                  <a:schemeClr val="tx1"/>
                </a:solidFill>
                <a:latin typeface="Times New Roman" panose="02020603050405020304" pitchFamily="18" charset="0"/>
                <a:cs typeface="Times New Roman" panose="02020603050405020304" pitchFamily="18" charset="0"/>
              </a:rPr>
              <a:t>: retornar </a:t>
            </a:r>
            <a:r>
              <a:rPr lang="pt-BR" sz="2200" dirty="0" err="1">
                <a:solidFill>
                  <a:schemeClr val="tx1"/>
                </a:solidFill>
                <a:latin typeface="Times New Roman" panose="02020603050405020304" pitchFamily="18" charset="0"/>
                <a:cs typeface="Times New Roman" panose="02020603050405020304" pitchFamily="18" charset="0"/>
              </a:rPr>
              <a:t>True</a:t>
            </a:r>
            <a:r>
              <a:rPr lang="pt-BR" sz="2200" dirty="0">
                <a:solidFill>
                  <a:schemeClr val="tx1"/>
                </a:solidFill>
                <a:latin typeface="Times New Roman" panose="02020603050405020304" pitchFamily="18" charset="0"/>
                <a:cs typeface="Times New Roman" panose="02020603050405020304" pitchFamily="18" charset="0"/>
              </a:rPr>
              <a:t> ou False).</a:t>
            </a:r>
          </a:p>
          <a:p>
            <a:pPr algn="just">
              <a:buFont typeface="Wingdings" panose="05000000000000000000" pitchFamily="2" charset="2"/>
              <a:buChar char="§"/>
            </a:pPr>
            <a:r>
              <a:rPr lang="pt-BR" sz="2200" dirty="0">
                <a:solidFill>
                  <a:schemeClr val="tx1"/>
                </a:solidFill>
                <a:latin typeface="Times New Roman" panose="02020603050405020304" pitchFamily="18" charset="0"/>
                <a:cs typeface="Times New Roman" panose="02020603050405020304" pitchFamily="18" charset="0"/>
              </a:rPr>
              <a:t>Buscar dados em listas, bancos de dados, arquivos.</a:t>
            </a:r>
          </a:p>
        </p:txBody>
      </p:sp>
    </p:spTree>
    <p:extLst>
      <p:ext uri="{BB962C8B-B14F-4D97-AF65-F5344CB8AC3E}">
        <p14:creationId xmlns:p14="http://schemas.microsoft.com/office/powerpoint/2010/main" val="384415013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080E1-77AC-BD42-1E78-608E9FCE37A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A007DD3-A7D3-D47D-745E-FD929C4ED638}"/>
              </a:ext>
            </a:extLst>
          </p:cNvPr>
          <p:cNvSpPr>
            <a:spLocks noGrp="1"/>
          </p:cNvSpPr>
          <p:nvPr>
            <p:ph type="title"/>
          </p:nvPr>
        </p:nvSpPr>
        <p:spPr>
          <a:xfrm>
            <a:off x="457200" y="205980"/>
            <a:ext cx="8229600" cy="857251"/>
          </a:xfrm>
        </p:spPr>
        <p:txBody>
          <a:bodyPr>
            <a:normAutofit fontScale="90000"/>
          </a:bodyPr>
          <a:lstStyle/>
          <a:p>
            <a:r>
              <a:rPr lang="en-US" b="1" dirty="0" err="1">
                <a:solidFill>
                  <a:srgbClr val="0070C0"/>
                </a:solidFill>
              </a:rPr>
              <a:t>Escopo</a:t>
            </a:r>
            <a:r>
              <a:rPr lang="en-US" b="1" dirty="0">
                <a:solidFill>
                  <a:srgbClr val="0070C0"/>
                </a:solidFill>
              </a:rPr>
              <a:t> de </a:t>
            </a:r>
            <a:r>
              <a:rPr lang="en-US" b="1" dirty="0" err="1">
                <a:solidFill>
                  <a:srgbClr val="0070C0"/>
                </a:solidFill>
              </a:rPr>
              <a:t>Variáveis</a:t>
            </a:r>
            <a:r>
              <a:rPr lang="en-US" b="1" dirty="0">
                <a:solidFill>
                  <a:srgbClr val="0070C0"/>
                </a:solidFill>
              </a:rPr>
              <a:t>: Local vs Global</a:t>
            </a:r>
          </a:p>
        </p:txBody>
      </p:sp>
      <p:sp>
        <p:nvSpPr>
          <p:cNvPr id="8" name="Text Placeholder 2">
            <a:extLst>
              <a:ext uri="{FF2B5EF4-FFF2-40B4-BE49-F238E27FC236}">
                <a16:creationId xmlns:a16="http://schemas.microsoft.com/office/drawing/2014/main" id="{4E9A78A0-BA35-5853-5E2E-29FFE6029959}"/>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b="1" dirty="0">
                <a:solidFill>
                  <a:schemeClr val="tx1"/>
                </a:solidFill>
                <a:latin typeface="Times New Roman" panose="02020603050405020304" pitchFamily="18" charset="0"/>
                <a:cs typeface="Times New Roman" panose="02020603050405020304" pitchFamily="18" charset="0"/>
              </a:rPr>
              <a:t>Exemplo prático</a:t>
            </a:r>
            <a:r>
              <a:rPr lang="pt-BR" sz="2200"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x = 10</a:t>
            </a:r>
          </a:p>
          <a:p>
            <a:pPr marL="0" indent="0" algn="just">
              <a:buNone/>
            </a:pPr>
            <a:r>
              <a:rPr lang="pt-BR" sz="2200" dirty="0" err="1">
                <a:solidFill>
                  <a:schemeClr val="tx1"/>
                </a:solidFill>
                <a:latin typeface="Times New Roman" panose="02020603050405020304" pitchFamily="18" charset="0"/>
                <a:cs typeface="Times New Roman" panose="02020603050405020304" pitchFamily="18" charset="0"/>
              </a:rPr>
              <a:t>def</a:t>
            </a:r>
            <a:r>
              <a:rPr lang="pt-BR" sz="2200" dirty="0">
                <a:solidFill>
                  <a:schemeClr val="tx1"/>
                </a:solidFill>
                <a:latin typeface="Times New Roman" panose="02020603050405020304" pitchFamily="18" charset="0"/>
                <a:cs typeface="Times New Roman" panose="02020603050405020304" pitchFamily="18" charset="0"/>
              </a:rPr>
              <a:t> teste():</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x = 5</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print(x)  </a:t>
            </a:r>
            <a:r>
              <a:rPr lang="pt-BR" sz="2200" b="1" dirty="0">
                <a:solidFill>
                  <a:schemeClr val="tx1"/>
                </a:solidFill>
                <a:latin typeface="Times New Roman" panose="02020603050405020304" pitchFamily="18" charset="0"/>
                <a:cs typeface="Times New Roman" panose="02020603050405020304" pitchFamily="18" charset="0"/>
              </a:rPr>
              <a:t># local</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teste()</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print(x)      </a:t>
            </a:r>
            <a:r>
              <a:rPr lang="pt-BR" sz="2200" b="1" dirty="0">
                <a:solidFill>
                  <a:srgbClr val="FF0000"/>
                </a:solidFill>
                <a:latin typeface="Times New Roman" panose="02020603050405020304" pitchFamily="18" charset="0"/>
                <a:cs typeface="Times New Roman" panose="02020603050405020304" pitchFamily="18" charset="0"/>
              </a:rPr>
              <a:t># global</a:t>
            </a:r>
          </a:p>
        </p:txBody>
      </p:sp>
    </p:spTree>
    <p:extLst>
      <p:ext uri="{BB962C8B-B14F-4D97-AF65-F5344CB8AC3E}">
        <p14:creationId xmlns:p14="http://schemas.microsoft.com/office/powerpoint/2010/main" val="42188879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C5045-DDEF-1872-740F-DC2982E5980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3A1EAD3-012E-ECBD-DD0D-6AC93CB0824E}"/>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Arg. </a:t>
            </a:r>
            <a:r>
              <a:rPr lang="en-US" b="1" dirty="0" err="1">
                <a:solidFill>
                  <a:srgbClr val="0070C0"/>
                </a:solidFill>
              </a:rPr>
              <a:t>por</a:t>
            </a:r>
            <a:r>
              <a:rPr lang="en-US" b="1" dirty="0">
                <a:solidFill>
                  <a:srgbClr val="0070C0"/>
                </a:solidFill>
              </a:rPr>
              <a:t> </a:t>
            </a:r>
            <a:r>
              <a:rPr lang="en-US" b="1" dirty="0" err="1">
                <a:solidFill>
                  <a:srgbClr val="0070C0"/>
                </a:solidFill>
              </a:rPr>
              <a:t>Referência</a:t>
            </a:r>
            <a:endParaRPr lang="en-US" b="1" dirty="0">
              <a:solidFill>
                <a:srgbClr val="0070C0"/>
              </a:solidFill>
            </a:endParaRPr>
          </a:p>
        </p:txBody>
      </p:sp>
      <p:sp>
        <p:nvSpPr>
          <p:cNvPr id="8" name="Text Placeholder 2">
            <a:extLst>
              <a:ext uri="{FF2B5EF4-FFF2-40B4-BE49-F238E27FC236}">
                <a16:creationId xmlns:a16="http://schemas.microsoft.com/office/drawing/2014/main" id="{2DE42819-9F9B-3AC0-C984-9F010C636304}"/>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Em C, passar por referência significa passar o endereço da variável. Isso permite que a função altere diretamente o valor original. Exemplo:</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#include &lt;</a:t>
            </a:r>
            <a:r>
              <a:rPr lang="pt-BR" sz="2000" dirty="0" err="1">
                <a:solidFill>
                  <a:schemeClr val="tx1"/>
                </a:solidFill>
                <a:latin typeface="Times New Roman" panose="02020603050405020304" pitchFamily="18" charset="0"/>
                <a:cs typeface="Times New Roman" panose="02020603050405020304" pitchFamily="18" charset="0"/>
              </a:rPr>
              <a:t>stdio.h</a:t>
            </a:r>
            <a:r>
              <a:rPr lang="pt-BR" sz="20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Função que troca os valores de duas variáveis</a:t>
            </a: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void</a:t>
            </a:r>
            <a:r>
              <a:rPr lang="pt-BR" sz="2000" dirty="0">
                <a:solidFill>
                  <a:schemeClr val="tx1"/>
                </a:solidFill>
                <a:latin typeface="Times New Roman" panose="02020603050405020304" pitchFamily="18" charset="0"/>
                <a:cs typeface="Times New Roman" panose="02020603050405020304" pitchFamily="18" charset="0"/>
              </a:rPr>
              <a:t> trocar(</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*a, </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*b) {</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temp</a:t>
            </a:r>
            <a:r>
              <a:rPr lang="pt-BR" sz="2000" dirty="0">
                <a:solidFill>
                  <a:schemeClr val="tx1"/>
                </a:solidFill>
                <a:latin typeface="Times New Roman" panose="02020603050405020304" pitchFamily="18" charset="0"/>
                <a:cs typeface="Times New Roman" panose="02020603050405020304" pitchFamily="18" charset="0"/>
              </a:rPr>
              <a:t> = *a; // Guarda valor de a</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 = *b;       // a recebe valor de b</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*b = </a:t>
            </a:r>
            <a:r>
              <a:rPr lang="pt-BR" sz="2000" dirty="0" err="1">
                <a:solidFill>
                  <a:schemeClr val="tx1"/>
                </a:solidFill>
                <a:latin typeface="Times New Roman" panose="02020603050405020304" pitchFamily="18" charset="0"/>
                <a:cs typeface="Times New Roman" panose="02020603050405020304" pitchFamily="18" charset="0"/>
              </a:rPr>
              <a:t>temp</a:t>
            </a:r>
            <a:r>
              <a:rPr lang="pt-BR" sz="2000" dirty="0">
                <a:solidFill>
                  <a:schemeClr val="tx1"/>
                </a:solidFill>
                <a:latin typeface="Times New Roman" panose="02020603050405020304" pitchFamily="18" charset="0"/>
                <a:cs typeface="Times New Roman" panose="02020603050405020304" pitchFamily="18" charset="0"/>
              </a:rPr>
              <a:t>;     // b recebe valor de </a:t>
            </a:r>
            <a:r>
              <a:rPr lang="pt-BR" sz="2000" dirty="0" err="1">
                <a:solidFill>
                  <a:schemeClr val="tx1"/>
                </a:solidFill>
                <a:latin typeface="Times New Roman" panose="02020603050405020304" pitchFamily="18" charset="0"/>
                <a:cs typeface="Times New Roman" panose="02020603050405020304" pitchFamily="18" charset="0"/>
              </a:rPr>
              <a:t>temp</a:t>
            </a: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84388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8CE18-9930-F478-ED17-8BB31803EF6F}"/>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9599DA4-CE35-4F0D-9A17-CEB65FB0BE07}"/>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Arg. </a:t>
            </a:r>
            <a:r>
              <a:rPr lang="en-US" b="1" dirty="0" err="1">
                <a:solidFill>
                  <a:srgbClr val="0070C0"/>
                </a:solidFill>
              </a:rPr>
              <a:t>por</a:t>
            </a:r>
            <a:r>
              <a:rPr lang="en-US" b="1" dirty="0">
                <a:solidFill>
                  <a:srgbClr val="0070C0"/>
                </a:solidFill>
              </a:rPr>
              <a:t> </a:t>
            </a:r>
            <a:r>
              <a:rPr lang="en-US" b="1" dirty="0" err="1">
                <a:solidFill>
                  <a:srgbClr val="0070C0"/>
                </a:solidFill>
              </a:rPr>
              <a:t>Referência</a:t>
            </a:r>
            <a:endParaRPr lang="en-US" b="1" dirty="0">
              <a:solidFill>
                <a:srgbClr val="0070C0"/>
              </a:solidFill>
            </a:endParaRPr>
          </a:p>
        </p:txBody>
      </p:sp>
      <p:sp>
        <p:nvSpPr>
          <p:cNvPr id="8" name="Text Placeholder 2">
            <a:extLst>
              <a:ext uri="{FF2B5EF4-FFF2-40B4-BE49-F238E27FC236}">
                <a16:creationId xmlns:a16="http://schemas.microsoft.com/office/drawing/2014/main" id="{EB1D8EC8-1B52-1592-C8FA-DD23BC5F4980}"/>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main</a:t>
            </a:r>
            <a:r>
              <a:rPr lang="pt-BR"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x = 10, y = 20;</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printf</a:t>
            </a:r>
            <a:r>
              <a:rPr lang="pt-BR" sz="2000" dirty="0">
                <a:solidFill>
                  <a:schemeClr val="tx1"/>
                </a:solidFill>
                <a:latin typeface="Times New Roman" panose="02020603050405020304" pitchFamily="18" charset="0"/>
                <a:cs typeface="Times New Roman" panose="02020603050405020304" pitchFamily="18" charset="0"/>
              </a:rPr>
              <a:t>("Antes: x = %d, y = %d\n", x, y);</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trocar(&amp;x, &amp;y); // Passa os endereços</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printf</a:t>
            </a:r>
            <a:r>
              <a:rPr lang="pt-BR" sz="2000" dirty="0">
                <a:solidFill>
                  <a:schemeClr val="tx1"/>
                </a:solidFill>
                <a:latin typeface="Times New Roman" panose="02020603050405020304" pitchFamily="18" charset="0"/>
                <a:cs typeface="Times New Roman" panose="02020603050405020304" pitchFamily="18" charset="0"/>
              </a:rPr>
              <a:t>("Depois: x = %d, y = %d\n", x, y);</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 0;</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 Observação:</a:t>
            </a:r>
          </a:p>
          <a:p>
            <a:pPr algn="just"/>
            <a:r>
              <a:rPr lang="pt-BR" sz="2000" dirty="0">
                <a:solidFill>
                  <a:schemeClr val="tx1"/>
                </a:solidFill>
                <a:latin typeface="Times New Roman" panose="02020603050405020304" pitchFamily="18" charset="0"/>
                <a:cs typeface="Times New Roman" panose="02020603050405020304" pitchFamily="18" charset="0"/>
              </a:rPr>
              <a:t>O operador </a:t>
            </a:r>
            <a:r>
              <a:rPr lang="pt-BR" sz="2000" b="1" dirty="0">
                <a:solidFill>
                  <a:schemeClr val="tx1"/>
                </a:solidFill>
                <a:latin typeface="Times New Roman" panose="02020603050405020304" pitchFamily="18" charset="0"/>
                <a:cs typeface="Times New Roman" panose="02020603050405020304" pitchFamily="18" charset="0"/>
              </a:rPr>
              <a:t>&amp;</a:t>
            </a:r>
            <a:r>
              <a:rPr lang="pt-BR" sz="2000" dirty="0">
                <a:solidFill>
                  <a:schemeClr val="tx1"/>
                </a:solidFill>
                <a:latin typeface="Times New Roman" panose="02020603050405020304" pitchFamily="18" charset="0"/>
                <a:cs typeface="Times New Roman" panose="02020603050405020304" pitchFamily="18" charset="0"/>
              </a:rPr>
              <a:t> pega o endereço de memória da variável.</a:t>
            </a:r>
          </a:p>
          <a:p>
            <a:pPr algn="just"/>
            <a:r>
              <a:rPr lang="pt-BR" sz="2000" dirty="0">
                <a:solidFill>
                  <a:schemeClr val="tx1"/>
                </a:solidFill>
                <a:latin typeface="Times New Roman" panose="02020603050405020304" pitchFamily="18" charset="0"/>
                <a:cs typeface="Times New Roman" panose="02020603050405020304" pitchFamily="18" charset="0"/>
              </a:rPr>
              <a:t>O operador </a:t>
            </a:r>
            <a:r>
              <a:rPr lang="pt-BR" sz="2000" b="1" dirty="0">
                <a:solidFill>
                  <a:schemeClr val="tx1"/>
                </a:solidFill>
                <a:latin typeface="Times New Roman" panose="02020603050405020304" pitchFamily="18" charset="0"/>
                <a:cs typeface="Times New Roman" panose="02020603050405020304" pitchFamily="18" charset="0"/>
              </a:rPr>
              <a:t>*</a:t>
            </a:r>
            <a:r>
              <a:rPr lang="pt-BR" sz="2000" dirty="0">
                <a:solidFill>
                  <a:schemeClr val="tx1"/>
                </a:solidFill>
                <a:latin typeface="Times New Roman" panose="02020603050405020304" pitchFamily="18" charset="0"/>
                <a:cs typeface="Times New Roman" panose="02020603050405020304" pitchFamily="18" charset="0"/>
              </a:rPr>
              <a:t> acessa o valor que está nesse endereço (</a:t>
            </a:r>
            <a:r>
              <a:rPr lang="pt-BR" sz="2000" b="1" dirty="0">
                <a:solidFill>
                  <a:srgbClr val="FF0000"/>
                </a:solidFill>
                <a:latin typeface="Times New Roman" panose="02020603050405020304" pitchFamily="18" charset="0"/>
                <a:cs typeface="Times New Roman" panose="02020603050405020304" pitchFamily="18" charset="0"/>
              </a:rPr>
              <a:t>ponteiro</a:t>
            </a:r>
            <a:r>
              <a:rPr lang="pt-BR"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43675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3"/>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4"/>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348258" y="2277667"/>
            <a:ext cx="8681444" cy="1102519"/>
          </a:xfrm>
        </p:spPr>
        <p:txBody>
          <a:bodyPr>
            <a:noAutofit/>
          </a:bodyPr>
          <a:lstStyle/>
          <a:p>
            <a:pPr algn="l"/>
            <a:br>
              <a:rPr lang="pt-BR" b="1" dirty="0">
                <a:solidFill>
                  <a:schemeClr val="bg1"/>
                </a:solidFill>
              </a:rPr>
            </a:br>
            <a:r>
              <a:rPr lang="pt-BR" b="1" dirty="0">
                <a:solidFill>
                  <a:schemeClr val="bg1"/>
                </a:solidFill>
              </a:rPr>
              <a:t>Aula 01</a:t>
            </a:r>
            <a:br>
              <a:rPr lang="pt-BR" b="1" dirty="0">
                <a:solidFill>
                  <a:schemeClr val="bg1"/>
                </a:solidFill>
              </a:rPr>
            </a:br>
            <a:r>
              <a:rPr lang="pt-BR" b="1" dirty="0">
                <a:solidFill>
                  <a:schemeClr val="bg1"/>
                </a:solidFill>
              </a:rPr>
              <a:t>  </a:t>
            </a:r>
            <a:r>
              <a:rPr lang="pt-BR" sz="3600" b="1" dirty="0">
                <a:solidFill>
                  <a:schemeClr val="bg1"/>
                </a:solidFill>
              </a:rPr>
              <a:t>Algoritmos, Funções, Parâmetros e Retorno</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p:txBody>
      </p:sp>
      <p:pic>
        <p:nvPicPr>
          <p:cNvPr id="4" name="Google Shape;62;p1" descr="Imagem">
            <a:extLst>
              <a:ext uri="{FF2B5EF4-FFF2-40B4-BE49-F238E27FC236}">
                <a16:creationId xmlns:a16="http://schemas.microsoft.com/office/drawing/2014/main" id="{652F850C-6AD9-5CD4-839F-152858F13612}"/>
              </a:ext>
            </a:extLst>
          </p:cNvPr>
          <p:cNvPicPr preferRelativeResize="0"/>
          <p:nvPr/>
        </p:nvPicPr>
        <p:blipFill rotWithShape="1">
          <a:blip r:embed="rId5">
            <a:alphaModFix/>
          </a:blip>
          <a:srcRect/>
          <a:stretch/>
        </p:blipFill>
        <p:spPr>
          <a:xfrm>
            <a:off x="469898" y="343798"/>
            <a:ext cx="2858518" cy="1338697"/>
          </a:xfrm>
          <a:prstGeom prst="rect">
            <a:avLst/>
          </a:prstGeom>
          <a:noFill/>
          <a:ln>
            <a:noFill/>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01767-682B-6324-E1BF-9E6046A89D3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3164134-246A-A8D1-5D04-84430EBA3B7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Arg. </a:t>
            </a:r>
            <a:r>
              <a:rPr lang="en-US" b="1" dirty="0" err="1">
                <a:solidFill>
                  <a:srgbClr val="0070C0"/>
                </a:solidFill>
              </a:rPr>
              <a:t>por</a:t>
            </a:r>
            <a:r>
              <a:rPr lang="en-US" b="1" dirty="0">
                <a:solidFill>
                  <a:srgbClr val="0070C0"/>
                </a:solidFill>
              </a:rPr>
              <a:t> </a:t>
            </a:r>
            <a:r>
              <a:rPr lang="en-US" b="1" dirty="0" err="1">
                <a:solidFill>
                  <a:srgbClr val="0070C0"/>
                </a:solidFill>
              </a:rPr>
              <a:t>Referência</a:t>
            </a:r>
            <a:endParaRPr lang="en-US" b="1" dirty="0">
              <a:solidFill>
                <a:srgbClr val="0070C0"/>
              </a:solidFill>
            </a:endParaRPr>
          </a:p>
        </p:txBody>
      </p:sp>
      <p:sp>
        <p:nvSpPr>
          <p:cNvPr id="8" name="Text Placeholder 2">
            <a:extLst>
              <a:ext uri="{FF2B5EF4-FFF2-40B4-BE49-F238E27FC236}">
                <a16:creationId xmlns:a16="http://schemas.microsoft.com/office/drawing/2014/main" id="{7CF198D0-B6D2-30F0-3A64-BD0EC04CACEC}"/>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b="1" dirty="0">
                <a:solidFill>
                  <a:srgbClr val="FF0000"/>
                </a:solidFill>
                <a:latin typeface="Times New Roman" panose="02020603050405020304" pitchFamily="18" charset="0"/>
                <a:cs typeface="Times New Roman" panose="02020603050405020304" pitchFamily="18" charset="0"/>
              </a:rPr>
              <a:t>Diferença Resumida</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200" b="1" dirty="0">
                <a:solidFill>
                  <a:schemeClr val="tx1"/>
                </a:solidFill>
                <a:latin typeface="Times New Roman" panose="02020603050405020304" pitchFamily="18" charset="0"/>
                <a:cs typeface="Times New Roman" panose="02020603050405020304" pitchFamily="18" charset="0"/>
              </a:rPr>
              <a:t>Tipo de Passagem</a:t>
            </a:r>
            <a:r>
              <a:rPr lang="pt-BR" sz="2200" dirty="0">
                <a:solidFill>
                  <a:schemeClr val="tx1"/>
                </a:solidFill>
                <a:latin typeface="Times New Roman" panose="02020603050405020304" pitchFamily="18" charset="0"/>
                <a:cs typeface="Times New Roman" panose="02020603050405020304" pitchFamily="18" charset="0"/>
              </a:rPr>
              <a:t>		</a:t>
            </a:r>
            <a:r>
              <a:rPr lang="pt-BR" sz="2200" b="1" dirty="0">
                <a:solidFill>
                  <a:schemeClr val="tx1"/>
                </a:solidFill>
                <a:latin typeface="Times New Roman" panose="02020603050405020304" pitchFamily="18" charset="0"/>
                <a:cs typeface="Times New Roman" panose="02020603050405020304" pitchFamily="18" charset="0"/>
              </a:rPr>
              <a:t>O que acontece?</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r>
              <a:rPr lang="pt-BR" sz="2200" dirty="0">
                <a:solidFill>
                  <a:schemeClr val="tx1"/>
                </a:solidFill>
                <a:latin typeface="Times New Roman" panose="02020603050405020304" pitchFamily="18" charset="0"/>
                <a:cs typeface="Times New Roman" panose="02020603050405020304" pitchFamily="18" charset="0"/>
              </a:rPr>
              <a:t>Por valor			A função recebe uma cópia. O original não muda.</a:t>
            </a:r>
          </a:p>
          <a:p>
            <a:r>
              <a:rPr lang="pt-BR" sz="2200" dirty="0">
                <a:solidFill>
                  <a:schemeClr val="tx1"/>
                </a:solidFill>
                <a:latin typeface="Times New Roman" panose="02020603050405020304" pitchFamily="18" charset="0"/>
                <a:cs typeface="Times New Roman" panose="02020603050405020304" pitchFamily="18" charset="0"/>
              </a:rPr>
              <a:t>Por referência		A função recebe o endereço. O original pode mudar.</a:t>
            </a:r>
          </a:p>
        </p:txBody>
      </p:sp>
    </p:spTree>
    <p:extLst>
      <p:ext uri="{BB962C8B-B14F-4D97-AF65-F5344CB8AC3E}">
        <p14:creationId xmlns:p14="http://schemas.microsoft.com/office/powerpoint/2010/main" val="11470127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Leitura</a:t>
            </a:r>
            <a:r>
              <a:rPr lang="en-US" b="1" dirty="0">
                <a:solidFill>
                  <a:srgbClr val="0070C0"/>
                </a:solidFill>
              </a:rPr>
              <a:t> </a:t>
            </a:r>
            <a:r>
              <a:rPr lang="en-US" b="1" dirty="0" err="1">
                <a:solidFill>
                  <a:srgbClr val="0070C0"/>
                </a:solidFill>
              </a:rPr>
              <a:t>Específica</a:t>
            </a:r>
            <a:endParaRPr lang="en-US" b="1" dirty="0">
              <a:solidFill>
                <a:srgbClr val="0070C0"/>
              </a:solidFill>
            </a:endParaRPr>
          </a:p>
        </p:txBody>
      </p:sp>
      <p:sp>
        <p:nvSpPr>
          <p:cNvPr id="8" name="Text Placeholder 2"/>
          <p:cNvSpPr>
            <a:spLocks noGrp="1"/>
          </p:cNvSpPr>
          <p:nvPr>
            <p:ph type="body" sz="half" idx="1"/>
          </p:nvPr>
        </p:nvSpPr>
        <p:spPr>
          <a:xfrm>
            <a:off x="142865" y="1200150"/>
            <a:ext cx="8865056" cy="3737369"/>
          </a:xfrm>
        </p:spPr>
        <p:txBody>
          <a:bodyPr>
            <a:noAutofit/>
          </a:bodyPr>
          <a:lstStyle/>
          <a:p>
            <a:pPr marL="0" indent="0" algn="just">
              <a:buNone/>
            </a:pPr>
            <a:r>
              <a:rPr lang="pt-BR" sz="2000" dirty="0">
                <a:latin typeface="Times New Roman" panose="02020603050405020304" pitchFamily="18" charset="0"/>
                <a:cs typeface="Times New Roman" panose="02020603050405020304" pitchFamily="18" charset="0"/>
              </a:rPr>
              <a:t>[1] </a:t>
            </a:r>
            <a:r>
              <a:rPr lang="pt-BR" sz="2000" dirty="0"/>
              <a:t>Dicas de Programação – Funções e Procedimentos</a:t>
            </a:r>
            <a:endParaRPr lang="pt-BR" sz="2000" dirty="0">
              <a:latin typeface="Times New Roman" panose="02020603050405020304" pitchFamily="18" charset="0"/>
              <a:cs typeface="Times New Roman" panose="02020603050405020304" pitchFamily="18" charset="0"/>
            </a:endParaRP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Disponível em</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a:solidFill>
                  <a:schemeClr val="tx1"/>
                </a:solidFill>
                <a:latin typeface="Times New Roman" panose="02020603050405020304" pitchFamily="18" charset="0"/>
                <a:cs typeface="Times New Roman" panose="02020603050405020304" pitchFamily="18" charset="0"/>
                <a:hlinkClick r:id="rId3"/>
              </a:rPr>
              <a:t>https://dicasdeprogramacao.com.br/o-que-sao-funcoes-e-procedimentos/</a:t>
            </a:r>
            <a:r>
              <a:rPr lang="pt-BR" sz="2000" dirty="0">
                <a:solidFill>
                  <a:schemeClr val="tx1"/>
                </a:solidFill>
                <a:latin typeface="Times New Roman" panose="02020603050405020304" pitchFamily="18" charset="0"/>
                <a:cs typeface="Times New Roman" panose="02020603050405020304" pitchFamily="18" charset="0"/>
              </a:rPr>
              <a:t> </a:t>
            </a:r>
          </a:p>
          <a:p>
            <a:pPr marL="0" indent="0" algn="just">
              <a:buNone/>
            </a:pPr>
            <a:endParaRPr lang="pt-BR" sz="2000" dirty="0">
              <a:latin typeface="Times New Roman" panose="02020603050405020304" pitchFamily="18" charset="0"/>
              <a:cs typeface="Times New Roman" panose="02020603050405020304" pitchFamily="18" charset="0"/>
            </a:endParaRPr>
          </a:p>
          <a:p>
            <a:pPr marL="0" indent="0" algn="just">
              <a:buNone/>
            </a:pPr>
            <a:r>
              <a:rPr lang="pt-BR" sz="2000" dirty="0">
                <a:latin typeface="Times New Roman" panose="02020603050405020304" pitchFamily="18" charset="0"/>
                <a:cs typeface="Times New Roman" panose="02020603050405020304" pitchFamily="18" charset="0"/>
              </a:rPr>
              <a:t>[2] </a:t>
            </a:r>
            <a:r>
              <a:rPr lang="pt-BR" sz="2000" dirty="0"/>
              <a:t>USP – </a:t>
            </a:r>
            <a:r>
              <a:rPr lang="pt-BR" sz="2000" dirty="0" err="1"/>
              <a:t>Sub-algoritmos</a:t>
            </a:r>
            <a:r>
              <a:rPr lang="pt-BR" sz="2000" dirty="0"/>
              <a:t>: Funções e Procedimentos</a:t>
            </a: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Disponível em</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a:solidFill>
                  <a:schemeClr val="tx1"/>
                </a:solidFill>
                <a:latin typeface="Times New Roman" panose="02020603050405020304" pitchFamily="18" charset="0"/>
                <a:cs typeface="Times New Roman" panose="02020603050405020304" pitchFamily="18" charset="0"/>
                <a:hlinkClick r:id="rId4"/>
              </a:rPr>
              <a:t>https://dcm.ffclrp.usp.br/~augusto/teaching/ici/Funcoes-e-Procedimentos.pdf</a:t>
            </a:r>
            <a:r>
              <a:rPr lang="pt-BR" sz="2000" dirty="0">
                <a:solidFill>
                  <a:schemeClr val="tx1"/>
                </a:solidFill>
                <a:latin typeface="Times New Roman" panose="02020603050405020304" pitchFamily="18" charset="0"/>
                <a:cs typeface="Times New Roman" panose="02020603050405020304" pitchFamily="18" charset="0"/>
              </a:rPr>
              <a:t> </a:t>
            </a:r>
            <a:endParaRPr lang="pt-BR" sz="2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6802704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Aprenda</a:t>
            </a:r>
            <a:r>
              <a:rPr lang="en-US" b="1" dirty="0">
                <a:solidFill>
                  <a:srgbClr val="0070C0"/>
                </a:solidFill>
              </a:rPr>
              <a:t>+</a:t>
            </a:r>
          </a:p>
        </p:txBody>
      </p:sp>
      <p:sp>
        <p:nvSpPr>
          <p:cNvPr id="8" name="Text Placeholder 2"/>
          <p:cNvSpPr>
            <a:spLocks noGrp="1"/>
          </p:cNvSpPr>
          <p:nvPr>
            <p:ph type="body" sz="half" idx="1"/>
          </p:nvPr>
        </p:nvSpPr>
        <p:spPr>
          <a:xfrm>
            <a:off x="142865" y="1200150"/>
            <a:ext cx="8865056" cy="3737370"/>
          </a:xfrm>
        </p:spPr>
        <p:txBody>
          <a:bodyPr>
            <a:noAutofit/>
          </a:bodyPr>
          <a:lstStyle/>
          <a:p>
            <a:pPr marL="0" indent="0" algn="just">
              <a:buNone/>
            </a:pPr>
            <a:r>
              <a:rPr lang="pt-BR" sz="2400" dirty="0">
                <a:latin typeface="Times New Roman" panose="02020603050405020304" pitchFamily="18" charset="0"/>
                <a:cs typeface="Times New Roman" panose="02020603050405020304" pitchFamily="18" charset="0"/>
              </a:rPr>
              <a:t>[1] </a:t>
            </a:r>
            <a:r>
              <a:rPr lang="pt-BR" sz="2400" b="1" dirty="0">
                <a:latin typeface="Times New Roman" panose="02020603050405020304" pitchFamily="18" charset="0"/>
                <a:cs typeface="Times New Roman" panose="02020603050405020304" pitchFamily="18" charset="0"/>
              </a:rPr>
              <a:t>Funções - Curso de Algoritmos</a:t>
            </a:r>
          </a:p>
          <a:p>
            <a:pPr marL="0" indent="0" algn="just">
              <a:buNone/>
            </a:pPr>
            <a:r>
              <a:rPr lang="pt-BR" sz="2400" b="1" dirty="0">
                <a:solidFill>
                  <a:srgbClr val="FF0000"/>
                </a:solidFill>
                <a:latin typeface="Times New Roman" panose="02020603050405020304" pitchFamily="18" charset="0"/>
                <a:cs typeface="Times New Roman" panose="02020603050405020304" pitchFamily="18" charset="0"/>
              </a:rPr>
              <a:t>Disponível em: </a:t>
            </a:r>
            <a:r>
              <a:rPr lang="pt-BR" sz="2400" dirty="0">
                <a:latin typeface="Times New Roman" panose="02020603050405020304" pitchFamily="18" charset="0"/>
                <a:cs typeface="Times New Roman" panose="02020603050405020304" pitchFamily="18" charset="0"/>
                <a:hlinkClick r:id="rId3"/>
              </a:rPr>
              <a:t>https://www.youtube.com/watch?v=-nNx7e8GzHQ</a:t>
            </a:r>
            <a:r>
              <a:rPr lang="pt-BR" sz="2400" dirty="0">
                <a:latin typeface="Times New Roman" panose="02020603050405020304" pitchFamily="18" charset="0"/>
                <a:cs typeface="Times New Roman" panose="02020603050405020304" pitchFamily="18" charset="0"/>
              </a:rPr>
              <a:t> </a:t>
            </a:r>
          </a:p>
          <a:p>
            <a:pPr marL="0" indent="0" algn="just">
              <a:buNone/>
            </a:pPr>
            <a:endParaRPr lang="pt-BR" sz="2400" dirty="0">
              <a:latin typeface="Times New Roman" panose="02020603050405020304" pitchFamily="18" charset="0"/>
              <a:cs typeface="Times New Roman" panose="02020603050405020304" pitchFamily="18" charset="0"/>
            </a:endParaRPr>
          </a:p>
          <a:p>
            <a:pPr marL="0" indent="0" algn="just">
              <a:buNone/>
            </a:pPr>
            <a:endParaRPr lang="pt-BR" sz="2400" dirty="0">
              <a:latin typeface="Times New Roman" panose="02020603050405020304" pitchFamily="18" charset="0"/>
              <a:cs typeface="Times New Roman" panose="02020603050405020304" pitchFamily="18" charset="0"/>
            </a:endParaRPr>
          </a:p>
          <a:p>
            <a:pPr marL="0" indent="0" algn="just">
              <a:buNone/>
            </a:pPr>
            <a:r>
              <a:rPr lang="pt-BR" sz="2400" dirty="0">
                <a:latin typeface="Times New Roman" panose="02020603050405020304" pitchFamily="18" charset="0"/>
                <a:cs typeface="Times New Roman" panose="02020603050405020304" pitchFamily="18" charset="0"/>
              </a:rPr>
              <a:t>[2] </a:t>
            </a:r>
            <a:r>
              <a:rPr lang="pt-BR" sz="2400" b="1" dirty="0">
                <a:latin typeface="Times New Roman" panose="02020603050405020304" pitchFamily="18" charset="0"/>
                <a:cs typeface="Times New Roman" panose="02020603050405020304" pitchFamily="18" charset="0"/>
              </a:rPr>
              <a:t>Algoritmos - Funções de forma simples na prática</a:t>
            </a:r>
          </a:p>
          <a:p>
            <a:pPr marL="0" indent="0" algn="just">
              <a:buNone/>
            </a:pPr>
            <a:r>
              <a:rPr lang="pt-BR" sz="2400" b="1" dirty="0">
                <a:solidFill>
                  <a:srgbClr val="FF0000"/>
                </a:solidFill>
                <a:latin typeface="Times New Roman" panose="02020603050405020304" pitchFamily="18" charset="0"/>
                <a:cs typeface="Times New Roman" panose="02020603050405020304" pitchFamily="18" charset="0"/>
              </a:rPr>
              <a:t>Disponível em: </a:t>
            </a:r>
            <a:r>
              <a:rPr lang="pt-BR" sz="2400" dirty="0">
                <a:latin typeface="Times New Roman" panose="02020603050405020304" pitchFamily="18" charset="0"/>
                <a:cs typeface="Times New Roman" panose="02020603050405020304" pitchFamily="18" charset="0"/>
                <a:hlinkClick r:id="rId4"/>
              </a:rPr>
              <a:t>https://www.youtube.com/watch?v=PDxD_6EHgvU</a:t>
            </a:r>
            <a:r>
              <a:rPr lang="pt-BR" sz="2400" dirty="0">
                <a:latin typeface="Times New Roman" panose="02020603050405020304" pitchFamily="18" charset="0"/>
                <a:cs typeface="Times New Roman" panose="02020603050405020304" pitchFamily="18" charset="0"/>
              </a:rPr>
              <a:t> </a:t>
            </a:r>
          </a:p>
          <a:p>
            <a:pPr marL="0" indent="0" algn="just">
              <a:buNone/>
            </a:pP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5969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Dinâmica</a:t>
            </a:r>
            <a:r>
              <a:rPr lang="en-US" b="1" dirty="0">
                <a:solidFill>
                  <a:srgbClr val="0070C0"/>
                </a:solidFill>
              </a:rPr>
              <a:t>/</a:t>
            </a:r>
            <a:r>
              <a:rPr lang="en-US" b="1" dirty="0" err="1">
                <a:solidFill>
                  <a:srgbClr val="0070C0"/>
                </a:solidFill>
              </a:rPr>
              <a:t>Atividades</a:t>
            </a:r>
            <a:endParaRPr lang="en-US" b="1" dirty="0">
              <a:solidFill>
                <a:srgbClr val="0070C0"/>
              </a:solidFill>
            </a:endParaRPr>
          </a:p>
        </p:txBody>
      </p:sp>
      <p:sp>
        <p:nvSpPr>
          <p:cNvPr id="8" name="Text Placeholder 2"/>
          <p:cNvSpPr>
            <a:spLocks noGrp="1"/>
          </p:cNvSpPr>
          <p:nvPr>
            <p:ph type="body" sz="half" idx="1"/>
          </p:nvPr>
        </p:nvSpPr>
        <p:spPr>
          <a:xfrm>
            <a:off x="139472" y="1063230"/>
            <a:ext cx="8865056" cy="3606305"/>
          </a:xfrm>
        </p:spPr>
        <p:txBody>
          <a:bodyPr>
            <a:noAutofit/>
          </a:bodyPr>
          <a:lstStyle/>
          <a:p>
            <a:pPr algn="just">
              <a:buFont typeface="Wingdings" panose="05000000000000000000" pitchFamily="2" charset="2"/>
              <a:buChar char="§"/>
            </a:pPr>
            <a:r>
              <a:rPr lang="pt-BR" sz="2000" dirty="0">
                <a:latin typeface="Times New Roman" panose="02020603050405020304" pitchFamily="18" charset="0"/>
                <a:cs typeface="Times New Roman" panose="02020603050405020304" pitchFamily="18" charset="0"/>
              </a:rPr>
              <a:t>Criar uma função que calcula a área de um retângulo.</a:t>
            </a:r>
          </a:p>
          <a:p>
            <a:pPr algn="just">
              <a:buFont typeface="Wingdings" panose="05000000000000000000" pitchFamily="2" charset="2"/>
              <a:buChar char="§"/>
            </a:pPr>
            <a:endParaRPr lang="pt-BR" sz="2000" dirty="0">
              <a:latin typeface="Times New Roman" panose="02020603050405020304" pitchFamily="18" charset="0"/>
              <a:cs typeface="Times New Roman" panose="02020603050405020304" pitchFamily="18" charset="0"/>
            </a:endParaRP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pt-BR" sz="2000" dirty="0">
                <a:latin typeface="Times New Roman" panose="02020603050405020304" pitchFamily="18" charset="0"/>
                <a:cs typeface="Times New Roman" panose="02020603050405020304" pitchFamily="18" charset="0"/>
              </a:rPr>
              <a:t>Criar outra função que calcula a média de três notas.</a:t>
            </a:r>
          </a:p>
          <a:p>
            <a:pPr algn="just">
              <a:buFont typeface="Wingdings" panose="05000000000000000000" pitchFamily="2" charset="2"/>
              <a:buChar char="§"/>
            </a:pPr>
            <a:endParaRPr lang="pt-BR" sz="2000" dirty="0">
              <a:latin typeface="Times New Roman" panose="02020603050405020304" pitchFamily="18" charset="0"/>
              <a:cs typeface="Times New Roman" panose="02020603050405020304" pitchFamily="18" charset="0"/>
            </a:endParaRPr>
          </a:p>
          <a:p>
            <a:pPr marL="0" indent="0" algn="just">
              <a:buNone/>
            </a:pPr>
            <a:endParaRPr lang="pt-BR" sz="2000" dirty="0">
              <a:latin typeface="Times New Roman" panose="02020603050405020304" pitchFamily="18" charset="0"/>
              <a:cs typeface="Times New Roman" panose="02020603050405020304" pitchFamily="18" charset="0"/>
            </a:endParaRPr>
          </a:p>
          <a:p>
            <a:pPr marL="0" indent="0" algn="just">
              <a:buNone/>
            </a:pPr>
            <a:r>
              <a:rPr lang="pt-BR" sz="2000" b="1" dirty="0">
                <a:latin typeface="Times New Roman" panose="02020603050405020304" pitchFamily="18" charset="0"/>
                <a:cs typeface="Times New Roman" panose="02020603050405020304" pitchFamily="18" charset="0"/>
              </a:rPr>
              <a:t>Nota</a:t>
            </a:r>
            <a:r>
              <a:rPr lang="pt-BR" sz="2000" dirty="0">
                <a:latin typeface="Times New Roman" panose="02020603050405020304" pitchFamily="18" charset="0"/>
                <a:cs typeface="Times New Roman" panose="02020603050405020304" pitchFamily="18" charset="0"/>
              </a:rPr>
              <a:t>: Chamar essas funções com diferentes valores e exibir os resultados.</a:t>
            </a:r>
            <a:endParaRPr lang="pt-BR" sz="2000" dirty="0">
              <a:latin typeface="Calibri" panose="020F0502020204030204" pitchFamily="34" charset="0"/>
            </a:endParaRPr>
          </a:p>
        </p:txBody>
      </p:sp>
    </p:spTree>
    <p:extLst>
      <p:ext uri="{BB962C8B-B14F-4D97-AF65-F5344CB8AC3E}">
        <p14:creationId xmlns:p14="http://schemas.microsoft.com/office/powerpoint/2010/main" val="247065298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200151"/>
            <a:ext cx="8865056" cy="3394472"/>
          </a:xfrm>
        </p:spPr>
        <p:txBody>
          <a:bodyPr>
            <a:noAutofit/>
          </a:bodyPr>
          <a:lstStyle/>
          <a:p>
            <a:pPr marL="0" indent="0" algn="just">
              <a:buNone/>
            </a:pPr>
            <a:r>
              <a:rPr lang="pt-BR" sz="2400" dirty="0">
                <a:latin typeface="Times New Roman" panose="02020603050405020304" pitchFamily="18" charset="0"/>
                <a:cs typeface="Times New Roman" panose="02020603050405020304" pitchFamily="18" charset="0"/>
              </a:rPr>
              <a:t>[1] </a:t>
            </a:r>
            <a:r>
              <a:rPr lang="pt-BR" sz="2400" b="1" dirty="0" err="1">
                <a:latin typeface="Times New Roman" panose="02020603050405020304" pitchFamily="18" charset="0"/>
                <a:cs typeface="Times New Roman" panose="02020603050405020304" pitchFamily="18" charset="0"/>
              </a:rPr>
              <a:t>Cormen</a:t>
            </a:r>
            <a:r>
              <a:rPr lang="pt-BR" sz="2400" b="1" dirty="0">
                <a:latin typeface="Times New Roman" panose="02020603050405020304" pitchFamily="18" charset="0"/>
                <a:cs typeface="Times New Roman" panose="02020603050405020304" pitchFamily="18" charset="0"/>
              </a:rPr>
              <a:t>, T. H.; </a:t>
            </a:r>
            <a:r>
              <a:rPr lang="pt-BR" sz="2400" b="1" dirty="0" err="1">
                <a:latin typeface="Times New Roman" panose="02020603050405020304" pitchFamily="18" charset="0"/>
                <a:cs typeface="Times New Roman" panose="02020603050405020304" pitchFamily="18" charset="0"/>
              </a:rPr>
              <a:t>Leiserson</a:t>
            </a:r>
            <a:r>
              <a:rPr lang="pt-BR" sz="2400" dirty="0">
                <a:latin typeface="Times New Roman" panose="02020603050405020304" pitchFamily="18" charset="0"/>
                <a:cs typeface="Times New Roman" panose="02020603050405020304" pitchFamily="18" charset="0"/>
              </a:rPr>
              <a:t>, </a:t>
            </a:r>
            <a:r>
              <a:rPr lang="pt-BR" sz="2400" b="1" dirty="0">
                <a:latin typeface="Times New Roman" panose="02020603050405020304" pitchFamily="18" charset="0"/>
                <a:cs typeface="Times New Roman" panose="02020603050405020304" pitchFamily="18" charset="0"/>
              </a:rPr>
              <a:t>C. E.; </a:t>
            </a:r>
            <a:r>
              <a:rPr lang="pt-BR" sz="2400" b="1" dirty="0" err="1">
                <a:latin typeface="Times New Roman" panose="02020603050405020304" pitchFamily="18" charset="0"/>
                <a:cs typeface="Times New Roman" panose="02020603050405020304" pitchFamily="18" charset="0"/>
              </a:rPr>
              <a:t>Rivest</a:t>
            </a:r>
            <a:r>
              <a:rPr lang="pt-BR" sz="2400" b="1" dirty="0">
                <a:latin typeface="Times New Roman" panose="02020603050405020304" pitchFamily="18" charset="0"/>
                <a:cs typeface="Times New Roman" panose="02020603050405020304" pitchFamily="18" charset="0"/>
              </a:rPr>
              <a:t>, R. L.; Stein, C</a:t>
            </a:r>
            <a:r>
              <a:rPr lang="pt-BR" sz="2400" dirty="0">
                <a:latin typeface="Times New Roman" panose="02020603050405020304" pitchFamily="18" charset="0"/>
                <a:cs typeface="Times New Roman" panose="02020603050405020304" pitchFamily="18" charset="0"/>
              </a:rPr>
              <a:t>. Algoritmos: teoria e prática. 3. ed. Rio de Janeiro: Elsevier, 2009.</a:t>
            </a:r>
          </a:p>
          <a:p>
            <a:pPr marL="0" indent="0" algn="just">
              <a:buNone/>
            </a:pPr>
            <a:endParaRPr lang="pt-BR" sz="2400" dirty="0">
              <a:latin typeface="Times New Roman" panose="02020603050405020304" pitchFamily="18" charset="0"/>
              <a:cs typeface="Times New Roman" panose="02020603050405020304" pitchFamily="18" charset="0"/>
            </a:endParaRPr>
          </a:p>
          <a:p>
            <a:pPr marL="0" indent="0" algn="just">
              <a:buNone/>
            </a:pPr>
            <a:endParaRPr lang="pt-BR" sz="2400" dirty="0">
              <a:latin typeface="Times New Roman" panose="02020603050405020304" pitchFamily="18" charset="0"/>
              <a:cs typeface="Times New Roman" panose="02020603050405020304" pitchFamily="18" charset="0"/>
            </a:endParaRPr>
          </a:p>
          <a:p>
            <a:pPr marL="0" indent="0" algn="just">
              <a:buNone/>
            </a:pPr>
            <a:r>
              <a:rPr lang="pt-BR" sz="2400" dirty="0">
                <a:latin typeface="Times New Roman" panose="02020603050405020304" pitchFamily="18" charset="0"/>
                <a:cs typeface="Times New Roman" panose="02020603050405020304" pitchFamily="18" charset="0"/>
              </a:rPr>
              <a:t>[2] </a:t>
            </a:r>
            <a:r>
              <a:rPr lang="pt-BR" sz="2400" b="1" dirty="0">
                <a:latin typeface="Times New Roman" panose="02020603050405020304" pitchFamily="18" charset="0"/>
                <a:cs typeface="Times New Roman" panose="02020603050405020304" pitchFamily="18" charset="0"/>
              </a:rPr>
              <a:t>Gonçalves, M. A.; Costa, J. F. </a:t>
            </a:r>
            <a:r>
              <a:rPr lang="pt-BR" sz="2400" dirty="0">
                <a:latin typeface="Times New Roman" panose="02020603050405020304" pitchFamily="18" charset="0"/>
                <a:cs typeface="Times New Roman" panose="02020603050405020304" pitchFamily="18" charset="0"/>
              </a:rPr>
              <a:t>Introdução à programação: lógica e algoritmos com Python. São Paulo: </a:t>
            </a:r>
            <a:r>
              <a:rPr lang="pt-BR" sz="2400" dirty="0" err="1">
                <a:latin typeface="Times New Roman" panose="02020603050405020304" pitchFamily="18" charset="0"/>
                <a:cs typeface="Times New Roman" panose="02020603050405020304" pitchFamily="18" charset="0"/>
              </a:rPr>
              <a:t>Novatec</a:t>
            </a:r>
            <a:r>
              <a:rPr lang="pt-BR" sz="2400" dirty="0">
                <a:latin typeface="Times New Roman" panose="02020603050405020304" pitchFamily="18" charset="0"/>
                <a:cs typeface="Times New Roman" panose="02020603050405020304" pitchFamily="18" charset="0"/>
              </a:rPr>
              <a:t>, </a:t>
            </a:r>
            <a:r>
              <a:rPr lang="pt-BR" sz="2400">
                <a:latin typeface="Times New Roman" panose="02020603050405020304" pitchFamily="18" charset="0"/>
                <a:cs typeface="Times New Roman" panose="02020603050405020304" pitchFamily="18" charset="0"/>
              </a:rPr>
              <a:t>2020.</a:t>
            </a: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31184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Algoritmos e Complexidade</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a:solidFill>
                  <a:schemeClr val="bg1"/>
                </a:solidFill>
              </a:rPr>
              <a:t>M.Sc</a:t>
            </a:r>
            <a:r>
              <a:rPr lang="pt-BR" sz="2000" b="1" dirty="0">
                <a:solidFill>
                  <a:schemeClr val="bg1"/>
                </a:solidFill>
              </a:rPr>
              <a:t>. Heleno Cardoso</a:t>
            </a:r>
          </a:p>
        </p:txBody>
      </p:sp>
      <p:pic>
        <p:nvPicPr>
          <p:cNvPr id="2" name="Google Shape;62;p1" descr="Imagem">
            <a:extLst>
              <a:ext uri="{FF2B5EF4-FFF2-40B4-BE49-F238E27FC236}">
                <a16:creationId xmlns:a16="http://schemas.microsoft.com/office/drawing/2014/main" id="{9C895622-2963-024D-634E-EA58F5381D06}"/>
              </a:ext>
            </a:extLst>
          </p:cNvPr>
          <p:cNvPicPr preferRelativeResize="0"/>
          <p:nvPr/>
        </p:nvPicPr>
        <p:blipFill rotWithShape="1">
          <a:blip r:embed="rId4">
            <a:alphaModFix/>
          </a:blip>
          <a:srcRect/>
          <a:stretch/>
        </p:blipFill>
        <p:spPr>
          <a:xfrm>
            <a:off x="469898" y="343798"/>
            <a:ext cx="2858518" cy="1338697"/>
          </a:xfrm>
          <a:prstGeom prst="rect">
            <a:avLst/>
          </a:prstGeom>
          <a:noFill/>
          <a:ln>
            <a:no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Conceito</a:t>
            </a:r>
            <a:endParaRPr lang="en-US" b="1" dirty="0">
              <a:solidFill>
                <a:srgbClr val="0070C0"/>
              </a:solidFill>
            </a:endParaRPr>
          </a:p>
        </p:txBody>
      </p:sp>
      <p:sp>
        <p:nvSpPr>
          <p:cNvPr id="8" name="Text Placeholder 2"/>
          <p:cNvSpPr>
            <a:spLocks noGrp="1"/>
          </p:cNvSpPr>
          <p:nvPr>
            <p:ph type="body" sz="half" idx="1"/>
          </p:nvPr>
        </p:nvSpPr>
        <p:spPr>
          <a:xfrm>
            <a:off x="139472" y="1063230"/>
            <a:ext cx="8865056" cy="3874289"/>
          </a:xfrm>
        </p:spPr>
        <p:txBody>
          <a:bodyPr>
            <a:noAutofit/>
          </a:bodyPr>
          <a:lstStyle/>
          <a:p>
            <a:pPr marL="0" indent="0" algn="just">
              <a:buNone/>
            </a:pPr>
            <a:r>
              <a:rPr lang="pt-BR" sz="2200" dirty="0">
                <a:latin typeface="Times New Roman" panose="02020603050405020304" pitchFamily="18" charset="0"/>
                <a:cs typeface="Times New Roman" panose="02020603050405020304" pitchFamily="18" charset="0"/>
              </a:rPr>
              <a:t>Um </a:t>
            </a:r>
            <a:r>
              <a:rPr lang="pt-BR" sz="2200" b="1" dirty="0">
                <a:latin typeface="Times New Roman" panose="02020603050405020304" pitchFamily="18" charset="0"/>
                <a:cs typeface="Times New Roman" panose="02020603050405020304" pitchFamily="18" charset="0"/>
              </a:rPr>
              <a:t>algoritmo</a:t>
            </a:r>
            <a:r>
              <a:rPr lang="pt-BR" sz="2200" dirty="0">
                <a:latin typeface="Times New Roman" panose="02020603050405020304" pitchFamily="18" charset="0"/>
                <a:cs typeface="Times New Roman" panose="02020603050405020304" pitchFamily="18" charset="0"/>
              </a:rPr>
              <a:t> é um conjunto finito de passos bem definidos e ordenados, projetado para realizar uma tarefa específica ou resolver um problema. Ele deve ser:</a:t>
            </a:r>
          </a:p>
          <a:p>
            <a:pPr marL="0" indent="0" algn="just">
              <a:buNone/>
            </a:pPr>
            <a:endParaRPr lang="pt-BR"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Finito: deve terminar após um número limitado de etapas;</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Bem definido: cada passo é claro e sem ambiguidade;</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Eficiente: idealmente, resolve o problema no menor tempo e uso de recursos possível.</a:t>
            </a:r>
          </a:p>
          <a:p>
            <a:pPr algn="just">
              <a:buFont typeface="Wingdings" panose="05000000000000000000" pitchFamily="2" charset="2"/>
              <a:buChar char="ü"/>
            </a:pPr>
            <a:endParaRPr lang="pt-BR" sz="2200" dirty="0">
              <a:latin typeface="Times New Roman" panose="02020603050405020304" pitchFamily="18" charset="0"/>
              <a:cs typeface="Times New Roman" panose="02020603050405020304" pitchFamily="18" charset="0"/>
            </a:endParaRPr>
          </a:p>
          <a:p>
            <a:pPr marL="0" indent="0" algn="just">
              <a:buNone/>
            </a:pPr>
            <a:r>
              <a:rPr lang="pt-BR" sz="2200" b="1" dirty="0">
                <a:solidFill>
                  <a:srgbClr val="FF0000"/>
                </a:solidFill>
                <a:latin typeface="Times New Roman" panose="02020603050405020304" pitchFamily="18" charset="0"/>
                <a:cs typeface="Times New Roman" panose="02020603050405020304" pitchFamily="18" charset="0"/>
              </a:rPr>
              <a:t>Exemplo simples</a:t>
            </a:r>
            <a:r>
              <a:rPr lang="pt-BR" sz="2200" dirty="0">
                <a:latin typeface="Times New Roman" panose="02020603050405020304" pitchFamily="18" charset="0"/>
                <a:cs typeface="Times New Roman" panose="02020603050405020304" pitchFamily="18" charset="0"/>
              </a:rPr>
              <a:t>: um algoritmo para somar dois números.</a:t>
            </a:r>
            <a:endParaRPr lang="pt-B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9800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5D63-BDFE-A199-86B8-8539185A358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5459C85-36C2-7645-08B1-DF810C86171F}"/>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Complexidade</a:t>
            </a:r>
            <a:endParaRPr lang="en-US" b="1" dirty="0">
              <a:solidFill>
                <a:srgbClr val="0070C0"/>
              </a:solidFill>
            </a:endParaRPr>
          </a:p>
        </p:txBody>
      </p:sp>
      <p:sp>
        <p:nvSpPr>
          <p:cNvPr id="8" name="Text Placeholder 2">
            <a:extLst>
              <a:ext uri="{FF2B5EF4-FFF2-40B4-BE49-F238E27FC236}">
                <a16:creationId xmlns:a16="http://schemas.microsoft.com/office/drawing/2014/main" id="{4FF5A88D-40D3-43F8-BF14-7BF8CDFAA190}"/>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dirty="0">
                <a:latin typeface="Times New Roman" panose="02020603050405020304" pitchFamily="18" charset="0"/>
                <a:cs typeface="Times New Roman" panose="02020603050405020304" pitchFamily="18" charset="0"/>
              </a:rPr>
              <a:t>A </a:t>
            </a:r>
            <a:r>
              <a:rPr lang="pt-BR" sz="2200" b="1" dirty="0">
                <a:solidFill>
                  <a:srgbClr val="FF0000"/>
                </a:solidFill>
                <a:latin typeface="Times New Roman" panose="02020603050405020304" pitchFamily="18" charset="0"/>
                <a:cs typeface="Times New Roman" panose="02020603050405020304" pitchFamily="18" charset="0"/>
              </a:rPr>
              <a:t>complexidade</a:t>
            </a:r>
            <a:r>
              <a:rPr lang="pt-BR" sz="2200" dirty="0">
                <a:latin typeface="Times New Roman" panose="02020603050405020304" pitchFamily="18" charset="0"/>
                <a:cs typeface="Times New Roman" panose="02020603050405020304" pitchFamily="18" charset="0"/>
              </a:rPr>
              <a:t> de um algoritmo mede o custo computacional de sua execução, geralmente em termos de:</a:t>
            </a:r>
          </a:p>
          <a:p>
            <a:pPr marL="0" indent="0" algn="just">
              <a:buNone/>
            </a:pPr>
            <a:endParaRPr lang="pt-BR"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Tempo (</a:t>
            </a:r>
            <a:r>
              <a:rPr lang="pt-BR" sz="2200" b="1" dirty="0">
                <a:latin typeface="Times New Roman" panose="02020603050405020304" pitchFamily="18" charset="0"/>
                <a:cs typeface="Times New Roman" panose="02020603050405020304" pitchFamily="18" charset="0"/>
              </a:rPr>
              <a:t>complexidade de tempo</a:t>
            </a:r>
            <a:r>
              <a:rPr lang="pt-BR" sz="2200" dirty="0">
                <a:latin typeface="Times New Roman" panose="02020603050405020304" pitchFamily="18" charset="0"/>
                <a:cs typeface="Times New Roman" panose="02020603050405020304" pitchFamily="18" charset="0"/>
              </a:rPr>
              <a:t>): quantos passos são necessários à medida que o tamanho da entrada cresce.</a:t>
            </a:r>
          </a:p>
          <a:p>
            <a:pPr algn="just">
              <a:buFont typeface="Wingdings" panose="05000000000000000000" pitchFamily="2" charset="2"/>
              <a:buChar char="ü"/>
            </a:pPr>
            <a:endParaRPr lang="pt-BR"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Espaço (</a:t>
            </a:r>
            <a:r>
              <a:rPr lang="pt-BR" sz="2200" b="1" dirty="0">
                <a:solidFill>
                  <a:srgbClr val="FF0000"/>
                </a:solidFill>
                <a:latin typeface="Times New Roman" panose="02020603050405020304" pitchFamily="18" charset="0"/>
                <a:cs typeface="Times New Roman" panose="02020603050405020304" pitchFamily="18" charset="0"/>
              </a:rPr>
              <a:t>complexidade de espaço</a:t>
            </a:r>
            <a:r>
              <a:rPr lang="pt-BR" sz="2200" dirty="0">
                <a:latin typeface="Times New Roman" panose="02020603050405020304" pitchFamily="18" charset="0"/>
                <a:cs typeface="Times New Roman" panose="02020603050405020304" pitchFamily="18" charset="0"/>
              </a:rPr>
              <a:t>): quanta memória é necessária para o algoritmo funcionar.</a:t>
            </a:r>
          </a:p>
          <a:p>
            <a:pPr algn="just">
              <a:buFont typeface="Wingdings" panose="05000000000000000000" pitchFamily="2" charset="2"/>
              <a:buChar char="ü"/>
            </a:pPr>
            <a:endParaRPr lang="pt-BR" sz="2200" dirty="0">
              <a:latin typeface="Times New Roman" panose="02020603050405020304" pitchFamily="18" charset="0"/>
              <a:cs typeface="Times New Roman" panose="02020603050405020304" pitchFamily="18" charset="0"/>
            </a:endParaRP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511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85B99-D777-02FA-4926-CAA0BF27849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F676157-CCA0-38F8-BC47-00B69DF0162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Complexidade</a:t>
            </a:r>
            <a:endParaRPr lang="en-US" b="1" dirty="0">
              <a:solidFill>
                <a:srgbClr val="0070C0"/>
              </a:solidFill>
            </a:endParaRPr>
          </a:p>
        </p:txBody>
      </p:sp>
      <p:sp>
        <p:nvSpPr>
          <p:cNvPr id="8" name="Text Placeholder 2">
            <a:extLst>
              <a:ext uri="{FF2B5EF4-FFF2-40B4-BE49-F238E27FC236}">
                <a16:creationId xmlns:a16="http://schemas.microsoft.com/office/drawing/2014/main" id="{61AD715C-040F-6D88-ADB0-779328C8A8CD}"/>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dirty="0">
                <a:latin typeface="Times New Roman" panose="02020603050405020304" pitchFamily="18" charset="0"/>
                <a:cs typeface="Times New Roman" panose="02020603050405020304" pitchFamily="18" charset="0"/>
              </a:rPr>
              <a:t>Essas medidas são expressas frequentemente em notação assintótica, como:</a:t>
            </a:r>
          </a:p>
          <a:p>
            <a:pPr marL="0" indent="0" algn="just">
              <a:buNone/>
            </a:pPr>
            <a:endParaRPr lang="pt-BR"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O(1) – constante</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O(log n) – logarítmica</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O(n) – linear</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O(n²) – quadrática</a:t>
            </a:r>
          </a:p>
          <a:p>
            <a:pPr marL="0" indent="0" algn="just">
              <a:buNone/>
            </a:pPr>
            <a:endParaRPr lang="pt-BR" sz="2200" dirty="0">
              <a:latin typeface="Times New Roman" panose="02020603050405020304" pitchFamily="18" charset="0"/>
              <a:cs typeface="Times New Roman" panose="02020603050405020304" pitchFamily="18" charset="0"/>
            </a:endParaRPr>
          </a:p>
          <a:p>
            <a:pPr marL="0" indent="0" algn="just">
              <a:buNone/>
            </a:pPr>
            <a:r>
              <a:rPr lang="pt-BR" sz="2200" b="1" dirty="0">
                <a:latin typeface="Times New Roman" panose="02020603050405020304" pitchFamily="18" charset="0"/>
                <a:cs typeface="Times New Roman" panose="02020603050405020304" pitchFamily="18" charset="0"/>
              </a:rPr>
              <a:t>Algoritmo</a:t>
            </a:r>
            <a:r>
              <a:rPr lang="pt-BR" sz="2200" dirty="0">
                <a:latin typeface="Times New Roman" panose="02020603050405020304" pitchFamily="18" charset="0"/>
                <a:cs typeface="Times New Roman" panose="02020603050405020304" pitchFamily="18" charset="0"/>
              </a:rPr>
              <a:t>: receita para resolver um problema.</a:t>
            </a:r>
          </a:p>
          <a:p>
            <a:pPr marL="0" indent="0" algn="just">
              <a:buNone/>
            </a:pPr>
            <a:r>
              <a:rPr lang="pt-BR" sz="2200" b="1" dirty="0">
                <a:solidFill>
                  <a:srgbClr val="FF0000"/>
                </a:solidFill>
                <a:latin typeface="Times New Roman" panose="02020603050405020304" pitchFamily="18" charset="0"/>
                <a:cs typeface="Times New Roman" panose="02020603050405020304" pitchFamily="18" charset="0"/>
              </a:rPr>
              <a:t>Complexidade</a:t>
            </a:r>
            <a:r>
              <a:rPr lang="pt-BR" sz="2200" dirty="0">
                <a:latin typeface="Times New Roman" panose="02020603050405020304" pitchFamily="18" charset="0"/>
                <a:cs typeface="Times New Roman" panose="02020603050405020304" pitchFamily="18" charset="0"/>
              </a:rPr>
              <a:t>: quão “cara” é essa receita em tempo e espaço.</a:t>
            </a:r>
            <a:endParaRPr lang="pt-B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1544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75394-B4A2-EA88-3828-5DD7012DEB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F3724ED-EBCD-9F08-D36F-1AFEA814C4BC}"/>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Funções</a:t>
            </a:r>
            <a:endParaRPr lang="en-US" b="1" dirty="0">
              <a:solidFill>
                <a:srgbClr val="0070C0"/>
              </a:solidFill>
            </a:endParaRPr>
          </a:p>
        </p:txBody>
      </p:sp>
      <p:sp>
        <p:nvSpPr>
          <p:cNvPr id="8" name="Text Placeholder 2">
            <a:extLst>
              <a:ext uri="{FF2B5EF4-FFF2-40B4-BE49-F238E27FC236}">
                <a16:creationId xmlns:a16="http://schemas.microsoft.com/office/drawing/2014/main" id="{D9BA786A-905B-9CAA-8CF2-E42A9FAB1F25}"/>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b="1" dirty="0">
                <a:latin typeface="Times New Roman" panose="02020603050405020304" pitchFamily="18" charset="0"/>
                <a:cs typeface="Times New Roman" panose="02020603050405020304" pitchFamily="18" charset="0"/>
              </a:rPr>
              <a:t>Definição de função</a:t>
            </a:r>
            <a:r>
              <a:rPr lang="pt-BR" sz="2200" dirty="0">
                <a:latin typeface="Times New Roman" panose="02020603050405020304" pitchFamily="18" charset="0"/>
                <a:cs typeface="Times New Roman" panose="02020603050405020304" pitchFamily="18" charset="0"/>
              </a:rPr>
              <a:t>: bloco de código nomeado que realiza uma tarefa.</a:t>
            </a:r>
          </a:p>
          <a:p>
            <a:pPr marL="0" indent="0" algn="just">
              <a:buNone/>
            </a:pPr>
            <a:endParaRPr lang="pt-BR" sz="2200" dirty="0">
              <a:latin typeface="Times New Roman" panose="02020603050405020304" pitchFamily="18" charset="0"/>
              <a:cs typeface="Times New Roman" panose="02020603050405020304" pitchFamily="18" charset="0"/>
            </a:endParaRPr>
          </a:p>
          <a:p>
            <a:pPr marL="0" indent="0" algn="just">
              <a:buNone/>
            </a:pPr>
            <a:r>
              <a:rPr lang="pt-BR" sz="2200" b="1" u="sng" dirty="0">
                <a:solidFill>
                  <a:srgbClr val="FF0000"/>
                </a:solidFill>
                <a:latin typeface="Times New Roman" panose="02020603050405020304" pitchFamily="18" charset="0"/>
                <a:cs typeface="Times New Roman" panose="02020603050405020304" pitchFamily="18" charset="0"/>
              </a:rPr>
              <a:t>Vantagens</a:t>
            </a:r>
            <a:r>
              <a:rPr lang="pt-BR" sz="2200" dirty="0">
                <a:latin typeface="Times New Roman" panose="02020603050405020304" pitchFamily="18" charset="0"/>
                <a:cs typeface="Times New Roman" panose="02020603050405020304" pitchFamily="18" charset="0"/>
              </a:rPr>
              <a:t>:</a:t>
            </a:r>
          </a:p>
          <a:p>
            <a:pPr marL="0" indent="0" algn="just">
              <a:buNone/>
            </a:pPr>
            <a:endParaRPr lang="pt-BR"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Reutilização</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Clareza</a:t>
            </a:r>
          </a:p>
          <a:p>
            <a:pPr algn="just">
              <a:buFont typeface="Wingdings" panose="05000000000000000000" pitchFamily="2" charset="2"/>
              <a:buChar char="ü"/>
            </a:pPr>
            <a:r>
              <a:rPr lang="pt-BR" sz="2200" dirty="0">
                <a:latin typeface="Times New Roman" panose="02020603050405020304" pitchFamily="18" charset="0"/>
                <a:cs typeface="Times New Roman" panose="02020603050405020304" pitchFamily="18" charset="0"/>
              </a:rPr>
              <a:t>Modularização</a:t>
            </a:r>
          </a:p>
        </p:txBody>
      </p:sp>
    </p:spTree>
    <p:extLst>
      <p:ext uri="{BB962C8B-B14F-4D97-AF65-F5344CB8AC3E}">
        <p14:creationId xmlns:p14="http://schemas.microsoft.com/office/powerpoint/2010/main" val="2286779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6339A-EA5F-75E3-AEE1-506DDD76C1F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9432B37-2C2F-9DEF-8AF2-763E2744C01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a:t>
            </a:r>
            <a:r>
              <a:rPr lang="en-US" b="1" dirty="0">
                <a:solidFill>
                  <a:srgbClr val="0070C0"/>
                </a:solidFill>
              </a:rPr>
              <a:t> </a:t>
            </a:r>
            <a:r>
              <a:rPr lang="en-US" b="1" dirty="0" err="1">
                <a:solidFill>
                  <a:srgbClr val="0070C0"/>
                </a:solidFill>
              </a:rPr>
              <a:t>Função</a:t>
            </a:r>
            <a:endParaRPr lang="en-US" b="1" dirty="0">
              <a:solidFill>
                <a:srgbClr val="0070C0"/>
              </a:solidFill>
            </a:endParaRPr>
          </a:p>
        </p:txBody>
      </p:sp>
      <p:sp>
        <p:nvSpPr>
          <p:cNvPr id="8" name="Text Placeholder 2">
            <a:extLst>
              <a:ext uri="{FF2B5EF4-FFF2-40B4-BE49-F238E27FC236}">
                <a16:creationId xmlns:a16="http://schemas.microsoft.com/office/drawing/2014/main" id="{9E15980F-0CCF-111A-CA7D-493B8445B342}"/>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400" b="1" dirty="0">
                <a:latin typeface="Times New Roman" panose="02020603050405020304" pitchFamily="18" charset="0"/>
                <a:cs typeface="Times New Roman" panose="02020603050405020304" pitchFamily="18" charset="0"/>
              </a:rPr>
              <a:t>Estrutura geral </a:t>
            </a:r>
            <a:r>
              <a:rPr lang="pt-BR" sz="2400" dirty="0">
                <a:latin typeface="Times New Roman" panose="02020603050405020304" pitchFamily="18" charset="0"/>
                <a:cs typeface="Times New Roman" panose="02020603050405020304" pitchFamily="18" charset="0"/>
              </a:rPr>
              <a:t>(pseudocódigo e linguagem de programação, </a:t>
            </a:r>
            <a:r>
              <a:rPr lang="pt-BR" sz="2400" dirty="0" err="1">
                <a:latin typeface="Times New Roman" panose="02020603050405020304" pitchFamily="18" charset="0"/>
                <a:cs typeface="Times New Roman" panose="02020603050405020304" pitchFamily="18" charset="0"/>
              </a:rPr>
              <a:t>ex</a:t>
            </a:r>
            <a:r>
              <a:rPr lang="pt-BR" sz="2400" dirty="0">
                <a:latin typeface="Times New Roman" panose="02020603050405020304" pitchFamily="18" charset="0"/>
                <a:cs typeface="Times New Roman" panose="02020603050405020304" pitchFamily="18" charset="0"/>
              </a:rPr>
              <a:t>: </a:t>
            </a:r>
            <a:r>
              <a:rPr lang="pt-BR" sz="2400" b="1" dirty="0">
                <a:latin typeface="Times New Roman" panose="02020603050405020304" pitchFamily="18" charset="0"/>
                <a:cs typeface="Times New Roman" panose="02020603050405020304" pitchFamily="18" charset="0"/>
              </a:rPr>
              <a:t>Python</a:t>
            </a:r>
            <a:r>
              <a:rPr lang="pt-BR" sz="2400" dirty="0">
                <a:latin typeface="Times New Roman" panose="02020603050405020304" pitchFamily="18" charset="0"/>
                <a:cs typeface="Times New Roman" panose="02020603050405020304" pitchFamily="18" charset="0"/>
              </a:rPr>
              <a:t>):</a:t>
            </a:r>
          </a:p>
          <a:p>
            <a:pPr marL="0" indent="0" algn="just">
              <a:buNone/>
            </a:pPr>
            <a:endParaRPr lang="pt-BR"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pt-BR"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400" b="1" dirty="0" err="1">
                <a:solidFill>
                  <a:schemeClr val="tx1"/>
                </a:solidFill>
                <a:latin typeface="Times New Roman" panose="02020603050405020304" pitchFamily="18" charset="0"/>
                <a:cs typeface="Times New Roman" panose="02020603050405020304" pitchFamily="18" charset="0"/>
              </a:rPr>
              <a:t>def</a:t>
            </a:r>
            <a:r>
              <a:rPr lang="pt-BR" sz="2400" dirty="0">
                <a:solidFill>
                  <a:schemeClr val="tx1"/>
                </a:solidFill>
                <a:latin typeface="Times New Roman" panose="02020603050405020304" pitchFamily="18" charset="0"/>
                <a:cs typeface="Times New Roman" panose="02020603050405020304" pitchFamily="18" charset="0"/>
              </a:rPr>
              <a:t> </a:t>
            </a:r>
            <a:r>
              <a:rPr lang="pt-BR" sz="2400" dirty="0" err="1">
                <a:solidFill>
                  <a:schemeClr val="tx1"/>
                </a:solidFill>
                <a:latin typeface="Times New Roman" panose="02020603050405020304" pitchFamily="18" charset="0"/>
                <a:cs typeface="Times New Roman" panose="02020603050405020304" pitchFamily="18" charset="0"/>
              </a:rPr>
              <a:t>nome_da_funcao</a:t>
            </a:r>
            <a:r>
              <a:rPr lang="pt-BR"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400" dirty="0">
                <a:solidFill>
                  <a:schemeClr val="tx1"/>
                </a:solidFill>
                <a:latin typeface="Times New Roman" panose="02020603050405020304" pitchFamily="18" charset="0"/>
                <a:cs typeface="Times New Roman" panose="02020603050405020304" pitchFamily="18" charset="0"/>
              </a:rPr>
              <a:t>    # </a:t>
            </a:r>
            <a:r>
              <a:rPr lang="pt-BR" sz="2400" b="1" dirty="0">
                <a:solidFill>
                  <a:srgbClr val="FF0000"/>
                </a:solidFill>
                <a:latin typeface="Times New Roman" panose="02020603050405020304" pitchFamily="18" charset="0"/>
                <a:cs typeface="Times New Roman" panose="02020603050405020304" pitchFamily="18" charset="0"/>
              </a:rPr>
              <a:t>instruções</a:t>
            </a:r>
          </a:p>
        </p:txBody>
      </p:sp>
    </p:spTree>
    <p:extLst>
      <p:ext uri="{BB962C8B-B14F-4D97-AF65-F5344CB8AC3E}">
        <p14:creationId xmlns:p14="http://schemas.microsoft.com/office/powerpoint/2010/main" val="38521949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9BD0-1E22-82C0-BDA6-256FE0DB3D8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C8C6D20-7B40-E409-DAA9-AF82252C1E41}"/>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Sem </a:t>
            </a:r>
            <a:r>
              <a:rPr lang="en-US" b="1" dirty="0" err="1">
                <a:solidFill>
                  <a:srgbClr val="0070C0"/>
                </a:solidFill>
              </a:rPr>
              <a:t>Parâmetro</a:t>
            </a:r>
            <a:r>
              <a:rPr lang="en-US" b="1" dirty="0">
                <a:solidFill>
                  <a:srgbClr val="0070C0"/>
                </a:solidFill>
              </a:rPr>
              <a:t> e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28836CF2-36A8-8B83-FE31-2A3CE0A2214D}"/>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200" b="1" dirty="0" err="1">
                <a:solidFill>
                  <a:schemeClr val="tx1"/>
                </a:solidFill>
                <a:latin typeface="Times New Roman" panose="02020603050405020304" pitchFamily="18" charset="0"/>
                <a:cs typeface="Times New Roman" panose="02020603050405020304" pitchFamily="18" charset="0"/>
              </a:rPr>
              <a:t>def</a:t>
            </a:r>
            <a:r>
              <a:rPr lang="pt-BR" sz="2200" dirty="0">
                <a:solidFill>
                  <a:schemeClr val="tx1"/>
                </a:solidFill>
                <a:latin typeface="Times New Roman" panose="02020603050405020304" pitchFamily="18" charset="0"/>
                <a:cs typeface="Times New Roman" panose="02020603050405020304" pitchFamily="18" charset="0"/>
              </a:rPr>
              <a:t> </a:t>
            </a:r>
            <a:r>
              <a:rPr lang="pt-BR" sz="2200" dirty="0" err="1">
                <a:solidFill>
                  <a:schemeClr val="tx1"/>
                </a:solidFill>
                <a:latin typeface="Times New Roman" panose="02020603050405020304" pitchFamily="18" charset="0"/>
                <a:cs typeface="Times New Roman" panose="02020603050405020304" pitchFamily="18" charset="0"/>
              </a:rPr>
              <a:t>saudacao</a:t>
            </a:r>
            <a:r>
              <a:rPr lang="pt-BR" sz="22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    print("Olá, bem-vindo ao curso!")</a:t>
            </a: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pt-BR" sz="2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200" dirty="0">
                <a:solidFill>
                  <a:schemeClr val="tx1"/>
                </a:solidFill>
                <a:latin typeface="Times New Roman" panose="02020603050405020304" pitchFamily="18" charset="0"/>
                <a:cs typeface="Times New Roman" panose="02020603050405020304" pitchFamily="18" charset="0"/>
              </a:rPr>
              <a:t>Esse tipo de função é útil quando você precisa executar uma ação simples e isolada, sem depender de valores externos (parâmetros) e sem precisar enviar um resultado de volta (retorno).</a:t>
            </a:r>
          </a:p>
        </p:txBody>
      </p:sp>
    </p:spTree>
    <p:extLst>
      <p:ext uri="{BB962C8B-B14F-4D97-AF65-F5344CB8AC3E}">
        <p14:creationId xmlns:p14="http://schemas.microsoft.com/office/powerpoint/2010/main" val="13303499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FFBB8-CB2E-5F9C-6471-EE41247A9F0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7CA3FBB-EA7B-B953-C65A-E4B7D09BCC5C}"/>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t>
            </a:r>
            <a:r>
              <a:rPr lang="en-US" b="1" dirty="0" err="1">
                <a:solidFill>
                  <a:srgbClr val="0070C0"/>
                </a:solidFill>
              </a:rPr>
              <a:t>Parâmetro</a:t>
            </a:r>
            <a:endParaRPr lang="en-US" b="1" dirty="0">
              <a:solidFill>
                <a:srgbClr val="0070C0"/>
              </a:solidFill>
            </a:endParaRPr>
          </a:p>
        </p:txBody>
      </p:sp>
      <p:sp>
        <p:nvSpPr>
          <p:cNvPr id="8" name="Text Placeholder 2">
            <a:extLst>
              <a:ext uri="{FF2B5EF4-FFF2-40B4-BE49-F238E27FC236}">
                <a16:creationId xmlns:a16="http://schemas.microsoft.com/office/drawing/2014/main" id="{01A450BE-F914-CF40-0879-792745263276}"/>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saudacao_com_nome</a:t>
            </a:r>
            <a:r>
              <a:rPr lang="pt-BR" sz="2000" dirty="0">
                <a:solidFill>
                  <a:schemeClr val="tx1"/>
                </a:solidFill>
                <a:latin typeface="Times New Roman" panose="02020603050405020304" pitchFamily="18" charset="0"/>
                <a:cs typeface="Times New Roman" panose="02020603050405020304" pitchFamily="18" charset="0"/>
              </a:rPr>
              <a:t>(nome):</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print(</a:t>
            </a:r>
            <a:r>
              <a:rPr lang="pt-BR" sz="2000" dirty="0" err="1">
                <a:solidFill>
                  <a:schemeClr val="tx1"/>
                </a:solidFill>
                <a:latin typeface="Times New Roman" panose="02020603050405020304" pitchFamily="18" charset="0"/>
                <a:cs typeface="Times New Roman" panose="02020603050405020304" pitchFamily="18" charset="0"/>
              </a:rPr>
              <a:t>f"Olá</a:t>
            </a:r>
            <a:r>
              <a:rPr lang="pt-BR" sz="2000" dirty="0">
                <a:solidFill>
                  <a:schemeClr val="tx1"/>
                </a:solidFill>
                <a:latin typeface="Times New Roman" panose="02020603050405020304" pitchFamily="18" charset="0"/>
                <a:cs typeface="Times New Roman" panose="02020603050405020304" pitchFamily="18" charset="0"/>
              </a:rPr>
              <a:t>, {nome}!")</a:t>
            </a:r>
          </a:p>
          <a:p>
            <a:pPr marL="0" indent="0" algn="just">
              <a:buNone/>
            </a:pPr>
            <a:endParaRPr lang="pt-BR"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Parâmetros são valores que uma função recebe quando é chamada, permitindo que ela execute sua tarefa com dados específicos.</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Quando você define a função, declara os parâmetros.</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Quando você chama a função, fornece os argumentos (valores reais).</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algn="just"/>
            <a:r>
              <a:rPr lang="pt-BR" sz="2000" b="1" dirty="0">
                <a:solidFill>
                  <a:schemeClr val="tx1"/>
                </a:solidFill>
                <a:latin typeface="Times New Roman" panose="02020603050405020304" pitchFamily="18" charset="0"/>
                <a:cs typeface="Times New Roman" panose="02020603050405020304" pitchFamily="18" charset="0"/>
              </a:rPr>
              <a:t>Parâmetro</a:t>
            </a:r>
            <a:r>
              <a:rPr lang="pt-BR" sz="2000" dirty="0">
                <a:solidFill>
                  <a:schemeClr val="tx1"/>
                </a:solidFill>
                <a:latin typeface="Times New Roman" panose="02020603050405020304" pitchFamily="18" charset="0"/>
                <a:cs typeface="Times New Roman" panose="02020603050405020304" pitchFamily="18" charset="0"/>
              </a:rPr>
              <a:t> = variável usada na definição da função</a:t>
            </a:r>
          </a:p>
          <a:p>
            <a:pPr algn="just"/>
            <a:r>
              <a:rPr lang="pt-BR" sz="2000" b="1" dirty="0">
                <a:solidFill>
                  <a:srgbClr val="FF0000"/>
                </a:solidFill>
                <a:latin typeface="Times New Roman" panose="02020603050405020304" pitchFamily="18" charset="0"/>
                <a:cs typeface="Times New Roman" panose="02020603050405020304" pitchFamily="18" charset="0"/>
              </a:rPr>
              <a:t>Argumento</a:t>
            </a:r>
            <a:r>
              <a:rPr lang="pt-BR" sz="2000" dirty="0">
                <a:solidFill>
                  <a:schemeClr val="tx1"/>
                </a:solidFill>
                <a:latin typeface="Times New Roman" panose="02020603050405020304" pitchFamily="18" charset="0"/>
                <a:cs typeface="Times New Roman" panose="02020603050405020304" pitchFamily="18" charset="0"/>
              </a:rPr>
              <a:t> = valor passado ao chamar a função</a:t>
            </a:r>
          </a:p>
        </p:txBody>
      </p:sp>
    </p:spTree>
    <p:extLst>
      <p:ext uri="{BB962C8B-B14F-4D97-AF65-F5344CB8AC3E}">
        <p14:creationId xmlns:p14="http://schemas.microsoft.com/office/powerpoint/2010/main" val="124195168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3192</TotalTime>
  <Words>1358</Words>
  <Application>Microsoft Office PowerPoint</Application>
  <PresentationFormat>Apresentação na tela (16:9)</PresentationFormat>
  <Paragraphs>184</Paragraphs>
  <Slides>25</Slides>
  <Notes>23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Times New Roman</vt:lpstr>
      <vt:lpstr>Wingdings</vt:lpstr>
      <vt:lpstr>Office Theme</vt:lpstr>
      <vt:lpstr>Algoritmos e Complexidade</vt:lpstr>
      <vt:lpstr> Aula 01   Algoritmos, Funções, Parâmetros e Retorno</vt:lpstr>
      <vt:lpstr>Conceito</vt:lpstr>
      <vt:lpstr>Complexidade</vt:lpstr>
      <vt:lpstr>Complexidade</vt:lpstr>
      <vt:lpstr>Funções</vt:lpstr>
      <vt:lpstr>Exemplo Função</vt:lpstr>
      <vt:lpstr>Função Sem Parâmetro e Retorno</vt:lpstr>
      <vt:lpstr>Função Com Parâmetro</vt:lpstr>
      <vt:lpstr>Exemplos Função Com Par/Arg</vt:lpstr>
      <vt:lpstr>Exemplos Função Com Par/Arg</vt:lpstr>
      <vt:lpstr>Utilidade dos Parâmetros - Funções</vt:lpstr>
      <vt:lpstr>Função Com Retorno</vt:lpstr>
      <vt:lpstr>Exemplo Função Com Retorno</vt:lpstr>
      <vt:lpstr>Exemplo Função Com Retorno</vt:lpstr>
      <vt:lpstr>Características Função Com Retorno</vt:lpstr>
      <vt:lpstr>Escopo de Variáveis: Local vs Global</vt:lpstr>
      <vt:lpstr>Função Com Arg. por Referência</vt:lpstr>
      <vt:lpstr>Função Com Arg. por Referência</vt:lpstr>
      <vt:lpstr>Função Com Arg. por Referência</vt:lpstr>
      <vt:lpstr>Leitura Específica</vt:lpstr>
      <vt:lpstr>Aprenda+</vt:lpstr>
      <vt:lpstr>Dinâmica/Atividades</vt:lpstr>
      <vt:lpstr>Referências Bibliográficas</vt:lpstr>
      <vt:lpstr>Algoritmos e Complexidade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 Disciplina</dc:title>
  <dc:creator>JOAO CAIRO FERREIRA</dc:creator>
  <cp:lastModifiedBy>Heleno Cardoso</cp:lastModifiedBy>
  <cp:revision>782</cp:revision>
  <dcterms:created xsi:type="dcterms:W3CDTF">2020-03-17T20:12:34Z</dcterms:created>
  <dcterms:modified xsi:type="dcterms:W3CDTF">2025-08-13T13:38:35Z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