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31" r:id="rId4"/>
    <p:sldId id="338" r:id="rId5"/>
    <p:sldId id="346" r:id="rId6"/>
    <p:sldId id="347" r:id="rId7"/>
    <p:sldId id="348" r:id="rId8"/>
    <p:sldId id="339" r:id="rId9"/>
    <p:sldId id="340" r:id="rId10"/>
    <p:sldId id="349" r:id="rId11"/>
    <p:sldId id="350" r:id="rId12"/>
    <p:sldId id="341" r:id="rId13"/>
    <p:sldId id="351" r:id="rId14"/>
    <p:sldId id="343" r:id="rId15"/>
    <p:sldId id="354" r:id="rId16"/>
    <p:sldId id="352" r:id="rId17"/>
    <p:sldId id="355" r:id="rId18"/>
    <p:sldId id="353" r:id="rId19"/>
    <p:sldId id="356" r:id="rId20"/>
    <p:sldId id="357" r:id="rId21"/>
    <p:sldId id="342" r:id="rId22"/>
    <p:sldId id="360" r:id="rId23"/>
    <p:sldId id="358" r:id="rId24"/>
    <p:sldId id="361" r:id="rId25"/>
    <p:sldId id="359" r:id="rId26"/>
    <p:sldId id="362" r:id="rId27"/>
    <p:sldId id="363" r:id="rId28"/>
    <p:sldId id="344" r:id="rId29"/>
    <p:sldId id="345" r:id="rId30"/>
    <p:sldId id="364" r:id="rId31"/>
    <p:sldId id="365" r:id="rId32"/>
    <p:sldId id="366" r:id="rId33"/>
    <p:sldId id="367" r:id="rId34"/>
    <p:sldId id="368" r:id="rId35"/>
    <p:sldId id="369" r:id="rId36"/>
    <p:sldId id="333" r:id="rId37"/>
    <p:sldId id="32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51DB0-E60D-F058-1CE4-EED2CA04D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1677375-45C5-BB01-0431-BDE1C33159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FD46147-2F66-BF70-2BAF-B7044ACAF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740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47724-AB9C-C5B5-117C-ACF145564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6C36468-F072-3DE3-74DF-E07D395272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2DF38B4-CE65-2473-D4A0-B4D5156C3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8381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99E88-6C86-ADA0-9517-536B6E99A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66F1F5-8033-E417-B057-5D4F9DB74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F3733CC-84EE-3B04-E5F0-054B91D1D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076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EA32A-D2D6-D26B-BFA2-A3FC60D51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F26C5BA-E8BC-B77F-C590-5029AFFFBD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57DE752-DCCF-BB2C-B066-7257F6677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64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EC881-0F32-9CA2-032C-8E2A8FAD4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8C9EB99-C04B-4B92-E675-089BE879B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9D0B70C-CBBE-FBA6-19F7-CA37FCA12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246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D2526-76BF-1058-C793-0D01A39B5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72F1D6D-7876-BD59-85C1-CE4F93A3A4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154DC03-8F4F-F5F9-14A6-5A6D30D64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927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4D68A-1501-0D24-0905-8A003CF8E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37D9626-F199-322F-F480-2F0DF85EA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BD7A2F5-2044-D054-8CA5-F4DC5FF41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0211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E4771-6B8C-ED57-725F-F1C278EBC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BD8D3B-9B2A-993F-F53D-0685446E6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F38DAD2-0ACB-F297-5B9C-92CD6806B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6661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3FF3A-FFED-0044-7D60-CEC2FBFF3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7B8195E-0004-8DA7-7AF1-16632E4D0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6C79A6-621D-56CE-AA41-F3587ED7F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4413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3B7C3-C3B7-0527-B2A4-E6F22AF35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8FACC82-0EB2-810B-394C-C847A3525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19797CA-A721-CF62-4C71-633A64EF4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762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BDE0F-3B69-3363-4E32-014765AB1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BAB40C5-99D5-C7F5-F9C6-5B5C56978F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1893D26-18D0-FD53-1F04-91975A52C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33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39A60-DA7C-0FF4-DE6C-5707DCB6E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DC30566-BE5E-9DAC-C2F5-96DDFE181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1B2ECB8-B094-250E-E084-E81451B4C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887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F8807-CAB1-A318-1035-C4B20C17F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C5CADE5-DFCB-8359-B952-5FF7CC9C83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4F221F3-34CC-4478-D7C2-FC3CE4B1C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6569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BFC17-DC3D-0D14-B1C9-0A26AD593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C71223F-687F-FB11-CA37-5D3DA5EF25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49448DA-00A6-0130-5768-C4C4D2607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62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2702A-9582-D8E3-4FD4-91EED51E3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42161AC-4E5D-0EA0-D8D8-F86178F5C8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12789D4-DF14-D3EF-0D07-656CBBBC7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175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0FEFA-1759-9A29-5BEB-0D1A1BE98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4BE279B-2E92-EAD0-0367-AD030E5268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007A979-B90B-88B0-1F32-BDAE6EB17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598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BC797-7F54-9AA6-2C64-228B45E5F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3130157-3BF5-7387-0FC0-E6BAD0DB5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1A0266-7E25-38B1-88C8-3BC97DD43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5464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0D65-F8B9-C3B0-5428-F80D1A25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70C18EE-25A9-DDAA-25D2-860C2BFEE8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2B634DE-8C4E-8BA8-0600-ED1227F37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8763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A00D0-B06F-13E8-85F3-DDE497791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613EAE2-095E-DAF4-3A13-5AC590491B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E697302-E83A-E6D4-9F76-8B7EA49D5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7035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82D45-E277-B4A1-64C3-948AAD22A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4F56CB1-5C7F-EE17-2D50-F737CBB194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176FB94-3B44-A759-2F36-43685CD58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151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A44C5-EE50-8640-FDD3-69EA1E36E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7EA618B-9716-33B8-F9F3-46ADE293B7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038DB11-46AD-C6B3-1CF4-0E3CE7530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59069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E70B4-EEE3-6535-969D-606BCE421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AC59EE7-9AD2-08E4-A517-8C6C6341A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6595F22-1455-A07C-DCD1-254CFDDA6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683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B1C18-7FD0-23A5-A5AE-A44B0F0FF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CBE0E52-129D-BE46-D023-0BE812C9B6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F9CFDD7-C920-5375-885F-17BBA312F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6507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2F4CF-3BBE-823C-645C-74D6AE724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B51273-A93C-2703-CC47-F212B52EF5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CBC7B77-9636-280D-8DD6-F79BF9C6C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1565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D7F8C-47BA-10F3-74E7-C459A376F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39E9E63-B819-E1CC-FBDD-EEE30BAAB9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5EC713C-A1F1-803E-C640-384089AF5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724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CFD22-5AEC-C41B-5A27-7194C5630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B4662D9-C5E2-9868-DD4D-CAB4221B7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769239-6CF4-6C80-B8CA-590F81FEE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2446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806F9-FEB9-6098-4779-D0A9B29DB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2FC3FA3-9748-F319-A782-A5300A0369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5A85387-816D-2C1F-FCAC-B643BBED3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4795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CE7FF-E135-360C-6809-7E59F01BA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FA4CBD4-4BE0-7523-FD23-146DD4F089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4A78E0C-4244-B260-18A8-6141E6D3A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207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E0DAF-FD2F-7EF0-2C1F-AD216ECEC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BF93DBA-9329-B88F-2AA2-282C1F9AB9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3D18BC9-3647-0420-C44F-3EF5F43C7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501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0B600-7C98-1B5D-C203-BB2162061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DCBE0A2-2A5C-1BE7-CE87-AE986DBE0A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E4C29D3-D079-E298-AEA9-ED7BB8761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386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EBBCE-FAA5-3A3B-55B0-A3CDB5A35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74C58D2-D7CA-AFA7-5943-0B33EA013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6782D2-E62E-06D3-74E6-6D2742B05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738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9D4F9-8E0F-656E-E08B-29EE7EED9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D6B2ECF-69E1-52DB-96C6-C3D519D28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5C18C0-E6ED-CE17-6357-C5A8A9FCF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69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daily.com/lessons/merge-sort-vs-quick-sort-heap-sort?utm_source=chatgpt.com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eeksforgeeks.org/dsa/merge-sort-vs-insertion-sort/?utm_source=chatgpt.com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li_FI7CuzA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4VqmGXwpLqc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A1E9E-07E6-F462-3E30-6A5006296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113DABE-7379-A453-99C4-7595A9B7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Classificação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390478-F706-904A-F71E-DB7AD91853F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Ordenação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estável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Instável</a:t>
            </a: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Estável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mantém a ordem relativa de elementos iguais.</a:t>
            </a:r>
          </a:p>
          <a:p>
            <a:pPr marL="457200" lvl="1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ordenar alunos por nota sem alterar a ordem dos nomes dos que têm a mesma nota.</a:t>
            </a:r>
          </a:p>
        </p:txBody>
      </p:sp>
    </p:spTree>
    <p:extLst>
      <p:ext uri="{BB962C8B-B14F-4D97-AF65-F5344CB8AC3E}">
        <p14:creationId xmlns:p14="http://schemas.microsoft.com/office/powerpoint/2010/main" val="20795499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542D3-76FC-43AD-B779-4FD581168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7584B4-4660-C97B-1EA8-036EED7E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Classificação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1A50466-563C-6151-D199-4799D772A7D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Ordenação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estável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instável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pt-B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Instável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elementos iguais podem ter sua ordem alterada após a ordenação.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Lista de alunos com (nome, nota)	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[(Ana, 8),  (João, 8), (Maria, 9)] 		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Ordenação Estável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[(Ana, 8), (João, 8), (Maria, 9)]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Ordenação Instável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[(João, 8), (Ana, 8), (Maria, 9)]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86446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C50A0-790B-4300-7975-B5FD2D6D8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1C6B2C3-12BC-510E-D1EA-A89FDF12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Comparação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5FF4FD2-3562-0CF2-30A5-21E007AF54D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comparação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decide a ordem dos elementos com base em comparações diretas (&lt;,&gt;,=).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Bubble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Merge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Quick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 teórico de eficiência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Ω(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no pior caso.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Não-comparação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usa outras técnicas (distribuição, contagem,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Counting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Bucket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 atingir complexidade linear 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em alguns cenários.</a:t>
            </a:r>
          </a:p>
        </p:txBody>
      </p:sp>
    </p:spTree>
    <p:extLst>
      <p:ext uri="{BB962C8B-B14F-4D97-AF65-F5344CB8AC3E}">
        <p14:creationId xmlns:p14="http://schemas.microsoft.com/office/powerpoint/2010/main" val="71401111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24377-8553-695A-EBC8-A688F2643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DC8A80-3D8B-0658-1421-8C03DE90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Problema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B8F8EE-04FB-FFB9-026E-F801AF77A34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claramente 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de ordenação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o primeiro passo para entender e escolher o algoritmo mais adequado.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Diferentes classificações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interna/externa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estável/instável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comparação/não-comparação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afetam diretamente a eficiência e a aplicação prática da ordenação em sistemas reais.</a:t>
            </a:r>
          </a:p>
        </p:txBody>
      </p:sp>
    </p:spTree>
    <p:extLst>
      <p:ext uri="{BB962C8B-B14F-4D97-AF65-F5344CB8AC3E}">
        <p14:creationId xmlns:p14="http://schemas.microsoft.com/office/powerpoint/2010/main" val="16554048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A68D0-4166-6927-D47A-2A912E623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13D504-810B-DB93-5247-744AF353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Simples Bubble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BC3D2D3-2518-69E8-B0DF-58C5702B3A2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Ideia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percorre a lista repetidamente, comparando pares de elementos adjacentes e trocando-os quando estão fora de ordem.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cada passagem, o maior elemento 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borbulha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para o final da lista.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Pior caso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O(n²)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caso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(lista já ordenada): O(n)</a:t>
            </a:r>
          </a:p>
        </p:txBody>
      </p:sp>
    </p:spTree>
    <p:extLst>
      <p:ext uri="{BB962C8B-B14F-4D97-AF65-F5344CB8AC3E}">
        <p14:creationId xmlns:p14="http://schemas.microsoft.com/office/powerpoint/2010/main" val="10624705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F2F2F-B6EF-D338-C842-9F9695CD6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1F88439-88DC-13BA-76E4-7F9D7F20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Simples Bubble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B46D95E-0A9E-01E0-8EC0-C612876B66D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implementação simples.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Desvantagem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muito lento em listas grandes.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(5, 3, 4):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1ª passagem: (3, 5, 4) =&gt; (3, 4, 5)</a:t>
            </a:r>
          </a:p>
        </p:txBody>
      </p:sp>
    </p:spTree>
    <p:extLst>
      <p:ext uri="{BB962C8B-B14F-4D97-AF65-F5344CB8AC3E}">
        <p14:creationId xmlns:p14="http://schemas.microsoft.com/office/powerpoint/2010/main" val="12506962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9224B-67E6-B3D7-9D4B-3381286E7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EC9BCB-1359-09B7-F65B-053529BB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Simples Selection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9A0BBA-8064-8AD7-5B06-BB7A9C656DD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Ideia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divide a lista em duas partes: ordenada e não ordenada.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cada passo, seleciona o menor elemento da parte não ordenada e coloca-o na posição correta.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Sempre O(n²), independentemente da ordem inicial.</a:t>
            </a:r>
          </a:p>
        </p:txBody>
      </p:sp>
    </p:spTree>
    <p:extLst>
      <p:ext uri="{BB962C8B-B14F-4D97-AF65-F5344CB8AC3E}">
        <p14:creationId xmlns:p14="http://schemas.microsoft.com/office/powerpoint/2010/main" val="248973295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29727-8DBF-CF04-0A30-64D4B4922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63956DD-4EBE-48C0-3F0F-501ECB9F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Simples Selection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28BE319-4333-2953-7CC2-73D9E830204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faz poucas trocas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máximo n−1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Desvantagem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número elevado de comparações, mesmo em listas pequenas já ordenadas.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(5, 3, 4):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1ª Iteração - Seleciona 3 =&gt; (3, 5, 4)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2ª Iteração - Seleciona 4 =&gt; (3, 4, 5)</a:t>
            </a:r>
          </a:p>
        </p:txBody>
      </p:sp>
    </p:spTree>
    <p:extLst>
      <p:ext uri="{BB962C8B-B14F-4D97-AF65-F5344CB8AC3E}">
        <p14:creationId xmlns:p14="http://schemas.microsoft.com/office/powerpoint/2010/main" val="347392095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BED16-C122-2432-238C-DEC769093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EF853BC-E56D-C131-6E56-115C63CD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Simples Insertion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E091913-5FDD-265A-1F22-3974A8A088B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Ideia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percorre a lista e insere cada elemento na posição correta da parte já ordenada (como quando se organiza cartas de baralho).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Pior caso: O(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(lista invertida).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caso: O(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(lista já quase ordenada).</a:t>
            </a:r>
          </a:p>
        </p:txBody>
      </p:sp>
    </p:spTree>
    <p:extLst>
      <p:ext uri="{BB962C8B-B14F-4D97-AF65-F5344CB8AC3E}">
        <p14:creationId xmlns:p14="http://schemas.microsoft.com/office/powerpoint/2010/main" val="377561880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CB42E-4EF7-90E1-A8FF-43E398276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8BEF346-A976-79B5-E4DA-551EB287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Simples Insertion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67F6282-C583-0630-479F-96A8E0A1E13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muito eficiente para listas pequenas ou quase ordenadas.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Desvantagem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não é indicado para listas muito grandes.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(5, 3, 4):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Passo 1: Insere 3 antes do 5 =&gt; (3, 5, 4)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Passo 2: Insere 4 entre 3 e 5 =&gt; (3, 4, 5)</a:t>
            </a:r>
          </a:p>
        </p:txBody>
      </p:sp>
    </p:spTree>
    <p:extLst>
      <p:ext uri="{BB962C8B-B14F-4D97-AF65-F5344CB8AC3E}">
        <p14:creationId xmlns:p14="http://schemas.microsoft.com/office/powerpoint/2010/main" val="33864503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Algoritmos de Ordenação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FFDA7-768A-3114-2174-4FDEDE630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DAE2A4-A124-84BB-E44B-3DEBCE54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Simples </a:t>
            </a:r>
            <a:r>
              <a:rPr lang="en-US" b="1" dirty="0" err="1">
                <a:solidFill>
                  <a:srgbClr val="0070C0"/>
                </a:solidFill>
              </a:rPr>
              <a:t>Comparação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60D890D-A37E-2CA8-E720-21829EAF5DF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A3AC7BE-0FE0-7A92-98E8-560BE4D17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573"/>
              </p:ext>
            </p:extLst>
          </p:nvPr>
        </p:nvGraphicFramePr>
        <p:xfrm>
          <a:off x="242047" y="1648398"/>
          <a:ext cx="8262937" cy="2575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532182013"/>
                    </a:ext>
                  </a:extLst>
                </a:gridCol>
                <a:gridCol w="2020887">
                  <a:extLst>
                    <a:ext uri="{9D8B030D-6E8A-4147-A177-3AD203B41FA5}">
                      <a16:colId xmlns:a16="http://schemas.microsoft.com/office/drawing/2014/main" val="3441193104"/>
                    </a:ext>
                  </a:extLst>
                </a:gridCol>
                <a:gridCol w="3435350">
                  <a:extLst>
                    <a:ext uri="{9D8B030D-6E8A-4147-A177-3AD203B41FA5}">
                      <a16:colId xmlns:a16="http://schemas.microsoft.com/office/drawing/2014/main" val="2661566974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3240627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Algoritmo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Complexidade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Melhor uso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Trocas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04561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pt-BR" sz="20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Bubble </a:t>
                      </a:r>
                      <a:r>
                        <a:rPr lang="pt-BR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</a:t>
                      </a:r>
                      <a:r>
                        <a:rPr lang="pt-BR" sz="2000" kern="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Aprendizado, simplicidade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Muitas</a:t>
                      </a:r>
                      <a:endParaRPr lang="pt-BR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821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pt-BR" sz="20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</a:t>
                      </a: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</a:t>
                      </a:r>
                      <a:r>
                        <a:rPr lang="pt-BR" sz="2000" kern="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Poucas trocas necessárias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Poucas</a:t>
                      </a:r>
                      <a:endParaRPr lang="pt-BR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35383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pt-BR" sz="20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Insertion</a:t>
                      </a: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</a:t>
                      </a:r>
                      <a:r>
                        <a:rPr lang="pt-BR" sz="2000" kern="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Listas pequenas/quase ordenadas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Moderadas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25581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9662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41A78-A8A3-1EAB-D6AC-B462A79CE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89F8C0-C07D-0C5E-1BC6-46A4E3FA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Eficientes</a:t>
            </a:r>
            <a:r>
              <a:rPr lang="en-US" b="1" dirty="0">
                <a:solidFill>
                  <a:srgbClr val="0070C0"/>
                </a:solidFill>
              </a:rPr>
              <a:t> Merge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A59AB7C-CD7B-2ED9-1250-0CE81DFE3A7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Ideia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usa a técnica Dividir para Conquistar.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o vetor em duas metades.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Ordena cada metade recursivamente.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 (merge) as duas metades já ordenadas.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Pior caso: O(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caso: O(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540847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15DEA-9243-D7A1-34C6-D02AA36A9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63637F-7681-4BFB-6159-C9A3437F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Eficientes</a:t>
            </a:r>
            <a:r>
              <a:rPr lang="en-US" b="1" dirty="0">
                <a:solidFill>
                  <a:srgbClr val="0070C0"/>
                </a:solidFill>
              </a:rPr>
              <a:t> Merge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3140745-2CEE-F92E-ECF6-B4D8DBF99C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Estável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 (mantém a ordem relativa de elementos iguais).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previsível e ótimo desempenho para listas grandes.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Desvantagem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requer memória extra para a etapa de merge.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(5, 3, 4, 1):</a:t>
            </a:r>
          </a:p>
          <a:p>
            <a:pPr marL="447675" lvl="1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[5, 3] e [4, 1]</a:t>
            </a:r>
          </a:p>
          <a:p>
            <a:pPr marL="447675" lvl="1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Ordena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[3, 5] e [1, 4]</a:t>
            </a:r>
          </a:p>
          <a:p>
            <a:pPr marL="447675" lvl="1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[1, 3, 4, 5]</a:t>
            </a:r>
          </a:p>
        </p:txBody>
      </p:sp>
    </p:spTree>
    <p:extLst>
      <p:ext uri="{BB962C8B-B14F-4D97-AF65-F5344CB8AC3E}">
        <p14:creationId xmlns:p14="http://schemas.microsoft.com/office/powerpoint/2010/main" val="308494066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EABF7-FA54-E385-2496-A5B9B2F7A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3B74F3-A758-8512-C308-B31728F2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Eficientes</a:t>
            </a:r>
            <a:r>
              <a:rPr lang="en-US" b="1" dirty="0">
                <a:solidFill>
                  <a:srgbClr val="0070C0"/>
                </a:solidFill>
              </a:rPr>
              <a:t> Quick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C6A252-FDFC-D629-3BC8-DA71EF5F0BE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também usa Dividir para Conquistar, mas escolhe um pivô: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Coloca elementos menores que o pivô à esquerda.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Coloca elementos maiores que o pivô à direita.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Ordena recursivamente as duas partições.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caso: O(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Médio caso: O(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Pior caso: O(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(quando sempre escolhe pivô ruim).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65701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B3150-7F6F-3908-2D92-F76BAD593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AB8B60-4214-F8FD-7158-7117F45E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Eficientes</a:t>
            </a:r>
            <a:r>
              <a:rPr lang="en-US" b="1" dirty="0">
                <a:solidFill>
                  <a:srgbClr val="0070C0"/>
                </a:solidFill>
              </a:rPr>
              <a:t> Quick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9E23DD3-E0CC-FBDA-C998-28E0B51F04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Estável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muito rápido na prática, usado em bibliotecas padrão (C, Java, Python).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Desvantagem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desempenho ruim sem boas escolhas de pivô.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(5, 3, 4, 1):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Pivô = 4 =&gt; [3, 1] | 4 | [5]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Ordena =&gt; [1, 3] | 4 | [5]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=&gt; [1, 3, 4, 5]</a:t>
            </a:r>
          </a:p>
        </p:txBody>
      </p:sp>
    </p:spTree>
    <p:extLst>
      <p:ext uri="{BB962C8B-B14F-4D97-AF65-F5344CB8AC3E}">
        <p14:creationId xmlns:p14="http://schemas.microsoft.com/office/powerpoint/2010/main" val="395481951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1643C-A720-EEA2-179B-FE1B05767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5FE6AF3-D994-314C-3CD9-A70DC024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Eficientes</a:t>
            </a:r>
            <a:r>
              <a:rPr lang="en-US" b="1" dirty="0">
                <a:solidFill>
                  <a:srgbClr val="0070C0"/>
                </a:solidFill>
              </a:rPr>
              <a:t> Heap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973ABE-A5C7-C74A-F02D-29CEF911041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Ideia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usa uma estrutura de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(árvore binária completa):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Constrói um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máximo.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o maior elemento (raiz) e coloca no final do vetor.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Reorganiza 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repete até ordenar tudo.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Pior caso: O(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caso: O(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535242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265E4-51D0-727A-E2F8-5E0B8DD73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621383-C033-3C4E-E2F8-BE8F0C9E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Eficientes</a:t>
            </a:r>
            <a:r>
              <a:rPr lang="en-US" b="1" dirty="0">
                <a:solidFill>
                  <a:srgbClr val="0070C0"/>
                </a:solidFill>
              </a:rPr>
              <a:t> Heap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D7E5FFC-9831-F23F-AE22-2005178084D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Estável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não (pode mudar a ordem relativa de iguais).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não precisa de memória extra, robusto.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Desvantagem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menos eficiente na prática que Quick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(5, 3, 4, 1):</a:t>
            </a:r>
          </a:p>
          <a:p>
            <a:pPr marL="447675" lvl="1" indent="0" algn="just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inicial: [5, 3, 4, 1]</a:t>
            </a:r>
          </a:p>
          <a:p>
            <a:pPr marL="447675" lvl="1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5 =&gt; coloca no fim =&gt; [1, 3, 4, | 5]</a:t>
            </a:r>
          </a:p>
          <a:p>
            <a:pPr marL="447675" lvl="1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4 =&gt; coloca =&gt; [1, 3, | 4, 5]</a:t>
            </a:r>
          </a:p>
          <a:p>
            <a:pPr marL="447675" lvl="1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3 =&gt; coloca =&gt; [1, | 3, 4, 5]</a:t>
            </a:r>
          </a:p>
          <a:p>
            <a:pPr marL="447675" lvl="1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Ordenado: [1, 3, 4, 5]</a:t>
            </a:r>
          </a:p>
        </p:txBody>
      </p:sp>
    </p:spTree>
    <p:extLst>
      <p:ext uri="{BB962C8B-B14F-4D97-AF65-F5344CB8AC3E}">
        <p14:creationId xmlns:p14="http://schemas.microsoft.com/office/powerpoint/2010/main" val="20286114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6CA61-7334-2277-0B41-D99531C12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6DEC82-3FA5-2DE4-8A8C-F730A03D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Eficiente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Comparação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DC6651-E6DD-5430-5E21-F861F74645B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55013419-D472-346A-631B-4F185E691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5010"/>
              </p:ext>
            </p:extLst>
          </p:nvPr>
        </p:nvGraphicFramePr>
        <p:xfrm>
          <a:off x="316005" y="1200150"/>
          <a:ext cx="8511989" cy="2972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3314">
                  <a:extLst>
                    <a:ext uri="{9D8B030D-6E8A-4147-A177-3AD203B41FA5}">
                      <a16:colId xmlns:a16="http://schemas.microsoft.com/office/drawing/2014/main" val="2901229622"/>
                    </a:ext>
                  </a:extLst>
                </a:gridCol>
                <a:gridCol w="1992468">
                  <a:extLst>
                    <a:ext uri="{9D8B030D-6E8A-4147-A177-3AD203B41FA5}">
                      <a16:colId xmlns:a16="http://schemas.microsoft.com/office/drawing/2014/main" val="4274295109"/>
                    </a:ext>
                  </a:extLst>
                </a:gridCol>
                <a:gridCol w="914889">
                  <a:extLst>
                    <a:ext uri="{9D8B030D-6E8A-4147-A177-3AD203B41FA5}">
                      <a16:colId xmlns:a16="http://schemas.microsoft.com/office/drawing/2014/main" val="865878589"/>
                    </a:ext>
                  </a:extLst>
                </a:gridCol>
                <a:gridCol w="4491318">
                  <a:extLst>
                    <a:ext uri="{9D8B030D-6E8A-4147-A177-3AD203B41FA5}">
                      <a16:colId xmlns:a16="http://schemas.microsoft.com/office/drawing/2014/main" val="3087266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Algoritmo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Complexidade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Estável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Uso prático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23113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pt-BR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Merge </a:t>
                      </a:r>
                      <a:r>
                        <a:rPr lang="pt-BR" sz="1800" kern="100" dirty="0" err="1">
                          <a:effectLst/>
                        </a:rPr>
                        <a:t>Sort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O(</a:t>
                      </a:r>
                      <a:r>
                        <a:rPr lang="pt-BR" sz="1800" kern="100" dirty="0" err="1">
                          <a:effectLst/>
                        </a:rPr>
                        <a:t>nlogn</a:t>
                      </a:r>
                      <a:r>
                        <a:rPr lang="pt-BR" sz="1800" kern="100" dirty="0">
                          <a:effectLst/>
                        </a:rPr>
                        <a:t>)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✔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</a:rPr>
                        <a:t>Ótimo para listas grandes, ordenação estável</a:t>
                      </a:r>
                      <a:endParaRPr lang="pt-B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94244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Quick </a:t>
                      </a:r>
                      <a:r>
                        <a:rPr lang="pt-BR" sz="1800" kern="100" dirty="0" err="1">
                          <a:effectLst/>
                        </a:rPr>
                        <a:t>Sort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</a:rPr>
                        <a:t>O(nlogn) em média, </a:t>
                      </a:r>
                      <a:endParaRPr lang="pt-BR" sz="1100" kern="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</a:rPr>
                        <a:t>O(n</a:t>
                      </a:r>
                      <a:r>
                        <a:rPr lang="pt-BR" sz="1800" kern="100" baseline="30000">
                          <a:effectLst/>
                        </a:rPr>
                        <a:t>2</a:t>
                      </a:r>
                      <a:r>
                        <a:rPr lang="pt-BR" sz="1800" kern="100">
                          <a:effectLst/>
                        </a:rPr>
                        <a:t>) pior caso</a:t>
                      </a:r>
                      <a:endParaRPr lang="pt-B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✘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Muito rápido, padrão em muitas linguagens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77907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pt-BR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 err="1">
                          <a:effectLst/>
                        </a:rPr>
                        <a:t>Heap</a:t>
                      </a:r>
                      <a:r>
                        <a:rPr lang="pt-BR" sz="1800" kern="100" dirty="0">
                          <a:effectLst/>
                        </a:rPr>
                        <a:t> </a:t>
                      </a:r>
                      <a:r>
                        <a:rPr lang="pt-BR" sz="1800" kern="100" dirty="0" err="1">
                          <a:effectLst/>
                        </a:rPr>
                        <a:t>Sort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</a:rPr>
                        <a:t>O(nlogn)</a:t>
                      </a:r>
                      <a:endParaRPr lang="pt-B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✘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Robusto, não precisa de memória extra, mas menos usado na prática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22852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39742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875AD-318A-9FEA-38A2-EA8C33422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C5B935-25E1-DA7A-B31F-4DFA6E07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F444F6A-2714-B1A2-95A7-B857AD4F128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visualgo.net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Bubble, Merge e Quick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7740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587B6-FC12-431B-3A8B-20603EA09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EF9142-0E62-4369-F6AC-F4FBD2F0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Analise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023C0DE-D3F7-1261-687D-698F893D801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usar para 1 milhão de registros?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45605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Compreender a importância dos algoritmos de ordenação.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Diferenciar os principais algoritmos de ordenação quanto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 de tempo e espaço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e analisar algoritmos de ordenação básicos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eficientes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Quick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79F1A-F063-1450-0274-513327F3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14F448-C7F9-8AF2-7E25-EE01A0A4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Analise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8FCCEE-C442-8F67-D59B-11A6937CAF6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Sort, Bubble Sort e Selection Sort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descartados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 O(n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inviável.</a:t>
            </a:r>
          </a:p>
          <a:p>
            <a:pPr lvl="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n= 10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seriam ~10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operações = muito lento.</a:t>
            </a:r>
          </a:p>
          <a:p>
            <a:pPr marL="0" lv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boa opção </a:t>
            </a:r>
          </a:p>
          <a:p>
            <a:pPr lvl="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Garantia de O(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sempre.</a:t>
            </a:r>
          </a:p>
          <a:p>
            <a:pPr lvl="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Estável (mantém ordem de elementos iguais).</a:t>
            </a:r>
          </a:p>
          <a:p>
            <a:pPr lvl="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Desvantagem: precisa de memória extra proporcional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8950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B7225-8091-EB0A-F86B-D002A9600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33CC13E-7D1F-2747-F259-0823B5E2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Analise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F163590-2E99-A197-0E85-309D9A01D84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ótima opção em muitos casos </a:t>
            </a:r>
          </a:p>
          <a:p>
            <a:pPr lvl="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 média O(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muito rápido na prática.</a:t>
            </a:r>
          </a:p>
          <a:p>
            <a:pPr lvl="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Usado em bibliotecas padrão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Java, Python, 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Cuidado: se o pivô for mal escolhido, pode cair em O(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Versões modernas usam estratégias como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mediana de 3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pivô aleatório para evitar isso.</a:t>
            </a:r>
          </a:p>
          <a:p>
            <a:pPr marL="0" lv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também funciona </a:t>
            </a:r>
          </a:p>
          <a:p>
            <a:pPr lvl="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Garantia de O(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sem risco de O(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precisa de memória extra.</a:t>
            </a:r>
          </a:p>
          <a:p>
            <a:pPr lvl="0" algn="just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lento,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Quick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/Merge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 causa da manipulação 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94417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CD08A-D13A-21C3-DB46-FC307BF5E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15F9E05-81EB-DA55-693B-2665CF6A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Analise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19AB39-57C2-8ED6-6891-1AE3F75812E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usar para 1 milhão de registros?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Resposta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costuma ser mais rápido na prática.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preferível se você precisa de estabilidade (ex.: ordenar alunos por nota sem mudar ordem dos nomes iguais).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303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8D445-0B8E-A9E3-A689-8562315EC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1FD1EB-6CA5-842F-35EE-E987CA96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Analise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EE5B31A-22E7-4611-66C3-39A293CA977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superar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140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81AF6-F4AE-6939-058B-EBEC55DD6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BD87DB-199A-A00A-B87D-EBED602A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Analise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E5E204-57D3-75B3-8A17-8376918AC48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Embora o </a:t>
            </a:r>
            <a:r>
              <a:rPr lang="pt-BR" sz="2000" b="1" dirty="0" err="1"/>
              <a:t>Insertion</a:t>
            </a:r>
            <a:r>
              <a:rPr lang="pt-BR" sz="2000" b="1" dirty="0"/>
              <a:t> </a:t>
            </a:r>
            <a:r>
              <a:rPr lang="pt-BR" sz="2000" b="1" dirty="0" err="1"/>
              <a:t>Sort</a:t>
            </a:r>
            <a:r>
              <a:rPr lang="pt-BR" sz="2000" dirty="0"/>
              <a:t> O(</a:t>
            </a:r>
            <a:r>
              <a:rPr lang="pt-BR" sz="2000" b="1" dirty="0"/>
              <a:t>n</a:t>
            </a:r>
            <a:r>
              <a:rPr lang="pt-BR" sz="2000" b="1" baseline="30000" dirty="0"/>
              <a:t>2</a:t>
            </a:r>
            <a:r>
              <a:rPr lang="pt-BR" sz="2000" dirty="0"/>
              <a:t>) no pior caso, pode ser mais eficiente em:</a:t>
            </a:r>
          </a:p>
          <a:p>
            <a:pPr marL="0" lvl="0" indent="0">
              <a:buNone/>
            </a:pPr>
            <a:r>
              <a:rPr lang="pt-BR" sz="2000" b="1" dirty="0"/>
              <a:t>Listas pequenas</a:t>
            </a:r>
            <a:endParaRPr lang="pt-BR" sz="2000" dirty="0"/>
          </a:p>
          <a:p>
            <a:pPr marL="457200" lvl="1" indent="0">
              <a:buNone/>
            </a:pPr>
            <a:r>
              <a:rPr lang="pt-BR" sz="2000" dirty="0"/>
              <a:t>Em vetores com poucas dezenas de elementos (até ~30-50), o custo fixo do </a:t>
            </a:r>
            <a:r>
              <a:rPr lang="pt-BR" sz="2000" b="1" dirty="0"/>
              <a:t>Merge </a:t>
            </a:r>
            <a:r>
              <a:rPr lang="pt-BR" sz="2000" b="1" dirty="0" err="1"/>
              <a:t>Sort</a:t>
            </a:r>
            <a:r>
              <a:rPr lang="pt-BR" sz="2000" dirty="0"/>
              <a:t> (recursão + cópias) é maior.</a:t>
            </a:r>
          </a:p>
          <a:p>
            <a:pPr marL="457200" lvl="1" indent="0">
              <a:buNone/>
            </a:pPr>
            <a:r>
              <a:rPr lang="pt-BR" sz="2000" dirty="0"/>
              <a:t>Nesses casos, o </a:t>
            </a:r>
            <a:r>
              <a:rPr lang="pt-BR" sz="2000" b="1" dirty="0" err="1"/>
              <a:t>Insertion</a:t>
            </a:r>
            <a:r>
              <a:rPr lang="pt-BR" sz="2000" b="1" dirty="0"/>
              <a:t> </a:t>
            </a:r>
            <a:r>
              <a:rPr lang="pt-BR" sz="2000" b="1" dirty="0" err="1"/>
              <a:t>Sort</a:t>
            </a:r>
            <a:r>
              <a:rPr lang="pt-BR" sz="2000" dirty="0"/>
              <a:t> pode ser mais rápido.</a:t>
            </a:r>
          </a:p>
          <a:p>
            <a:pPr marL="0" lvl="0" indent="0">
              <a:buNone/>
            </a:pPr>
            <a:r>
              <a:rPr lang="pt-BR" sz="2000" b="1" dirty="0"/>
              <a:t>Listas quase ordenadas</a:t>
            </a:r>
            <a:endParaRPr lang="pt-BR" sz="2000" dirty="0"/>
          </a:p>
          <a:p>
            <a:pPr marL="457200" lvl="1" indent="0" algn="just">
              <a:buNone/>
            </a:pPr>
            <a:r>
              <a:rPr lang="pt-BR" sz="2000" dirty="0"/>
              <a:t>Se o vetor já estiver </a:t>
            </a:r>
            <a:r>
              <a:rPr lang="pt-BR" sz="2000" b="1" dirty="0"/>
              <a:t>quase em ordem</a:t>
            </a:r>
            <a:r>
              <a:rPr lang="pt-BR" sz="2000" dirty="0"/>
              <a:t>, o </a:t>
            </a:r>
            <a:r>
              <a:rPr lang="pt-BR" sz="2000" b="1" dirty="0" err="1">
                <a:solidFill>
                  <a:srgbClr val="FF0000"/>
                </a:solidFill>
              </a:rPr>
              <a:t>Insertion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Sort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tem desempenho próximo de O(</a:t>
            </a:r>
            <a:r>
              <a:rPr lang="pt-BR" sz="2000" b="1" dirty="0"/>
              <a:t>n</a:t>
            </a:r>
            <a:r>
              <a:rPr lang="pt-BR" sz="2000" dirty="0"/>
              <a:t>).</a:t>
            </a:r>
          </a:p>
          <a:p>
            <a:pPr marL="457200" lvl="1" indent="0">
              <a:buNone/>
            </a:pPr>
            <a:r>
              <a:rPr lang="pt-BR" sz="2000" dirty="0"/>
              <a:t>O </a:t>
            </a:r>
            <a:r>
              <a:rPr lang="pt-BR" sz="2000" b="1" dirty="0"/>
              <a:t>Merge </a:t>
            </a:r>
            <a:r>
              <a:rPr lang="pt-BR" sz="2000" b="1" dirty="0" err="1"/>
              <a:t>Sort</a:t>
            </a:r>
            <a:r>
              <a:rPr lang="pt-BR" sz="2000" dirty="0"/>
              <a:t> continuará sempre em O(</a:t>
            </a:r>
            <a:r>
              <a:rPr lang="pt-BR" sz="2000" b="1" dirty="0" err="1"/>
              <a:t>nlogn</a:t>
            </a:r>
            <a:r>
              <a:rPr lang="pt-BR" sz="2000" dirty="0"/>
              <a:t>), então pode ser mais lento nesse cenário.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6209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CC589-B6B2-C16F-441F-A35C7E312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D2E1C1-8CBD-5A8B-43F7-D905FE66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Analise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8978BE4-A2E7-4152-D3BE-AE9FFAECA66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pt-BR" sz="2000" b="1" dirty="0"/>
              <a:t>Usado como complemento em algoritmos híbridos</a:t>
            </a:r>
            <a:endParaRPr lang="pt-BR" sz="2000" dirty="0"/>
          </a:p>
          <a:p>
            <a:pPr marL="457200" lvl="1" indent="0">
              <a:buNone/>
            </a:pPr>
            <a:r>
              <a:rPr lang="pt-BR" sz="2000" dirty="0"/>
              <a:t>Muitos algoritmos modernos (como </a:t>
            </a:r>
            <a:r>
              <a:rPr lang="pt-BR" sz="2000" b="1" dirty="0" err="1"/>
              <a:t>TimSort</a:t>
            </a:r>
            <a:r>
              <a:rPr lang="pt-BR" sz="2000" dirty="0"/>
              <a:t>, usado em Java e Python) combinam </a:t>
            </a:r>
            <a:r>
              <a:rPr lang="pt-BR" sz="2000" b="1" dirty="0"/>
              <a:t>Merge </a:t>
            </a:r>
            <a:r>
              <a:rPr lang="pt-BR" sz="2000" b="1" dirty="0" err="1"/>
              <a:t>Sort</a:t>
            </a:r>
            <a:r>
              <a:rPr lang="pt-BR" sz="2000" dirty="0"/>
              <a:t> + </a:t>
            </a:r>
            <a:r>
              <a:rPr lang="pt-BR" sz="2000" b="1" dirty="0" err="1"/>
              <a:t>Insertion</a:t>
            </a:r>
            <a:r>
              <a:rPr lang="pt-BR" sz="2000" b="1" dirty="0"/>
              <a:t> </a:t>
            </a:r>
            <a:r>
              <a:rPr lang="pt-BR" sz="2000" b="1" dirty="0" err="1"/>
              <a:t>Sort</a:t>
            </a:r>
            <a:r>
              <a:rPr lang="pt-BR" sz="2000" dirty="0"/>
              <a:t>.</a:t>
            </a:r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r>
              <a:rPr lang="pt-BR" sz="2000" dirty="0"/>
              <a:t>O algoritmo divide o vetor em blocos:</a:t>
            </a:r>
          </a:p>
          <a:p>
            <a:pPr marL="914400" lvl="2" indent="0">
              <a:buNone/>
            </a:pPr>
            <a:r>
              <a:rPr lang="pt-BR" sz="2000" dirty="0"/>
              <a:t>Usa </a:t>
            </a:r>
            <a:r>
              <a:rPr lang="pt-BR" sz="2000" b="1" dirty="0" err="1"/>
              <a:t>Insertion</a:t>
            </a:r>
            <a:r>
              <a:rPr lang="pt-BR" sz="2000" b="1" dirty="0"/>
              <a:t> </a:t>
            </a:r>
            <a:r>
              <a:rPr lang="pt-BR" sz="2000" b="1" dirty="0" err="1"/>
              <a:t>Sort</a:t>
            </a:r>
            <a:r>
              <a:rPr lang="pt-BR" sz="2000" dirty="0"/>
              <a:t> para ordenar pequenos blocos (rápido e eficiente).</a:t>
            </a:r>
          </a:p>
          <a:p>
            <a:pPr marL="914400" lvl="2" indent="0">
              <a:buNone/>
            </a:pPr>
            <a:r>
              <a:rPr lang="pt-BR" sz="2000" dirty="0"/>
              <a:t>Usa </a:t>
            </a:r>
            <a:r>
              <a:rPr lang="pt-BR" sz="2000" b="1" dirty="0"/>
              <a:t>Merge </a:t>
            </a:r>
            <a:r>
              <a:rPr lang="pt-BR" sz="2000" b="1" dirty="0" err="1"/>
              <a:t>Sort</a:t>
            </a:r>
            <a:r>
              <a:rPr lang="pt-BR" sz="2000" dirty="0"/>
              <a:t> para unir os blocos ordenados.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superar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listas pequenas ou quase ordenadas. Ainda é usado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híbridos modernos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273857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Comparação entre Merge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Quick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https://algodaily.com/lessons/merge-sort-vs-quick-sort-heap-sort?utm_source=chatgpt.com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Comparação entre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Merge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https://www.geeksforgeeks.org/dsa/merge-sort-vs-insertion-sort/?utm_source=chatgpt.com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https://youtu.be/xli_FI7CuzA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https://youtu.be/4VqmGXwpLqc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Implemente: Bubble,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compare os tempos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Explique por que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geralmente mais rápido que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Counting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quando ele pode ser melhor que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CORMEN, Thomas H.; LEISERSON, Charles E.; RIVEST, Ronald L.; STEIN, Clifford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3. ed. Cambridge: MIT Press, 2009.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SKIENA, Steven S.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Manual. 2. ed. New York: Springer, 2008.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WEISS, Mark Allen.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C++. 4. ed. Boston: Pearson, 2014.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DAF19-F912-A0B9-2EBF-47419473E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2D4FF2-924E-A96E-36D5-A27C5110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Contexto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01C7792-97BC-7BB5-36AB-78A48FADA09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Lidamos constantemente com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organizar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abrimos uma lista de contatos no celular;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Fazemos uma pesquisa no Google;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Acessamos um relatório financeiro;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 social.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Há sempre algum algoritmo de ordenação atuando em segundo plano.</a:t>
            </a:r>
          </a:p>
        </p:txBody>
      </p:sp>
    </p:spTree>
    <p:extLst>
      <p:ext uri="{BB962C8B-B14F-4D97-AF65-F5344CB8AC3E}">
        <p14:creationId xmlns:p14="http://schemas.microsoft.com/office/powerpoint/2010/main" val="137797615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509C9-E36B-3138-0F7E-12877CED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FB7A931-1707-8F39-B6F2-6F6710D61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Contexto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E6710B6-D168-5236-2861-1A0E649B2FB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localizar rapidamente um item em uma lista só é eficiente quando os dados estão ordenados.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Relatórios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empresas precisam classificar dados, ordenar vendas, etc.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consultas SQL muitas vezes dependem de operações de ORDER BY.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compressão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utilizam ordenação para organizar padrões de repetição.</a:t>
            </a:r>
          </a:p>
        </p:txBody>
      </p:sp>
    </p:spTree>
    <p:extLst>
      <p:ext uri="{BB962C8B-B14F-4D97-AF65-F5344CB8AC3E}">
        <p14:creationId xmlns:p14="http://schemas.microsoft.com/office/powerpoint/2010/main" val="21467822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FAA6C-F760-C482-6935-74293C241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4C166EC-5D5C-8B3E-856F-19D9CAE8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Contexto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662E63-4B56-EE20-9BC6-C42652CF96B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Imagine que temos uma lista de alunos e precisamos gerar um ranking de desempenho baseado nas notas.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a lista não estiver ordenada, comparar alunos individualmente é trabalhoso.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a lista ordenada, podemos rapidamente identificar o melhor aluno, a média da turma ou até aplicar outras análises.</a:t>
            </a:r>
          </a:p>
        </p:txBody>
      </p:sp>
    </p:spTree>
    <p:extLst>
      <p:ext uri="{BB962C8B-B14F-4D97-AF65-F5344CB8AC3E}">
        <p14:creationId xmlns:p14="http://schemas.microsoft.com/office/powerpoint/2010/main" val="35836529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0AEC9-AA48-9DE9-3E78-7F2F3EEA4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78526A-0336-BD13-BBAE-87AA2293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Contexto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9170B3-87A1-27FC-1C20-B1194963B00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Motivação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ordenação é um dos pilares da Ciência da Computação.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base para eficiência em buscas (binária, árvores balanceadas, índices em banco de dados).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Afeta o tempo de resposta de sistemas que lidam com grandes volumes de dados.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como pré-processamento para outros algoritmos (compressão, análise de grafos, machine learning).</a:t>
            </a:r>
          </a:p>
        </p:txBody>
      </p:sp>
    </p:spTree>
    <p:extLst>
      <p:ext uri="{BB962C8B-B14F-4D97-AF65-F5344CB8AC3E}">
        <p14:creationId xmlns:p14="http://schemas.microsoft.com/office/powerpoint/2010/main" val="41747019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ED05F-8F4D-B9DA-4E4C-567AECD17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126D41-4046-17E0-25EF-FB478FFF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Fundamentos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B23A51-A1F1-441E-9863-D1165689A1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ordenação consiste em reorganizar os elementos de uma sequência (lista, vetor, tabela, etc.) de acordo com um critério definido (ex.: crescente, decrescente, ordem alfabética).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uma sequência de n elementos: 𝐴[1..𝑛]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uma nova sequência com os mesmos elementos, mas ordenados em ordem não decrescente, isto é: A[1] ≤ A[2] ≤⋯ ≤ A[n]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[7, 2, 9, 1, 5]; 		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[1, 2, 5, 7, 9]</a:t>
            </a:r>
          </a:p>
        </p:txBody>
      </p:sp>
    </p:spTree>
    <p:extLst>
      <p:ext uri="{BB962C8B-B14F-4D97-AF65-F5344CB8AC3E}">
        <p14:creationId xmlns:p14="http://schemas.microsoft.com/office/powerpoint/2010/main" val="4600220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12F80-D2B6-9022-6934-16AB804D9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1DC640F-4720-D036-680E-2A29E66C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Classificação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CF91F5-3AD3-E043-1C81-738ED3C622A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Ordenação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todos os dados cabem na memória principal (RAM).</a:t>
            </a:r>
          </a:p>
          <a:p>
            <a:pPr marL="457200" lvl="1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ordenar um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vetor de 1000 números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Java/Python.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os dados são tão grandes que precisam ser manipulados em memória secundária 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HD, SSD, nuvem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lvl="1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ordenar 1 bilhão de registros em um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32590290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</TotalTime>
  <Words>2412</Words>
  <Application>Microsoft Office PowerPoint</Application>
  <PresentationFormat>Apresentação na tela (16:9)</PresentationFormat>
  <Paragraphs>327</Paragraphs>
  <Slides>40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Aptos</vt:lpstr>
      <vt:lpstr>Arial</vt:lpstr>
      <vt:lpstr>Calibri</vt:lpstr>
      <vt:lpstr>Courier New</vt:lpstr>
      <vt:lpstr>Times New Roman</vt:lpstr>
      <vt:lpstr>Wingdings</vt:lpstr>
      <vt:lpstr>Office Theme</vt:lpstr>
      <vt:lpstr>Algoritmos e Complexidade</vt:lpstr>
      <vt:lpstr> Aula 04  Algoritmos de Ordenação</vt:lpstr>
      <vt:lpstr>Algoritmos de Ordenação</vt:lpstr>
      <vt:lpstr>Algoritmos de Ordenação - Contexto</vt:lpstr>
      <vt:lpstr>Algoritmos de Ordenação - Contexto</vt:lpstr>
      <vt:lpstr>Algoritmos de Ordenação - Contexto</vt:lpstr>
      <vt:lpstr>Algoritmos de Ordenação - Contexto</vt:lpstr>
      <vt:lpstr>Alg. de Ordenação - Fundamentos</vt:lpstr>
      <vt:lpstr>Alg. de Ordenação - Classificação</vt:lpstr>
      <vt:lpstr>Alg. de Ordenação - Classificação</vt:lpstr>
      <vt:lpstr>Alg. de Ordenação - Classificação</vt:lpstr>
      <vt:lpstr>Alg. de Ordenação - Comparação</vt:lpstr>
      <vt:lpstr>Alg. de Ordenação - Problema</vt:lpstr>
      <vt:lpstr>Alg. Ordenação Simples Bubble Sort</vt:lpstr>
      <vt:lpstr>Alg. Ordenação Simples Bubble Sort</vt:lpstr>
      <vt:lpstr>Alg. Ordenação Simples Selection Sort</vt:lpstr>
      <vt:lpstr>Alg. Ordenação Simples Selection Sort</vt:lpstr>
      <vt:lpstr>Alg. Ordenação Simples Insertion Sort</vt:lpstr>
      <vt:lpstr>Alg. Ordenação Simples Insertion Sort</vt:lpstr>
      <vt:lpstr>Alg. Ordenação Simples Comparação</vt:lpstr>
      <vt:lpstr>Alg. Ordenação Eficientes Merge Sort</vt:lpstr>
      <vt:lpstr>Alg. Ordenação Eficientes Merge Sort</vt:lpstr>
      <vt:lpstr>Alg. Ordenação Eficientes Quick Sort</vt:lpstr>
      <vt:lpstr>Alg. Ordenação Eficientes Quick Sort</vt:lpstr>
      <vt:lpstr>Alg. Ordenação Eficientes Heap Sort</vt:lpstr>
      <vt:lpstr>Alg. Ordenação Eficientes Heap Sort</vt:lpstr>
      <vt:lpstr>Alg. Ordenação Eficiente Comparação</vt:lpstr>
      <vt:lpstr>Alg. de Ordenação Exemplos</vt:lpstr>
      <vt:lpstr>Algoritmos de Ordenação Analise</vt:lpstr>
      <vt:lpstr>Algoritmos de Ordenação Analise</vt:lpstr>
      <vt:lpstr>Algoritmos de Ordenação Analise</vt:lpstr>
      <vt:lpstr>Algoritmos de Ordenação Analise</vt:lpstr>
      <vt:lpstr>Algoritmos de Ordenação Analise</vt:lpstr>
      <vt:lpstr>Algoritmos de Ordenação Analise</vt:lpstr>
      <vt:lpstr>Algoritmos de Ordenação Analise</vt:lpstr>
      <vt:lpstr>Leitura Específica</vt:lpstr>
      <vt:lpstr>Aprenda+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835</cp:revision>
  <dcterms:created xsi:type="dcterms:W3CDTF">2020-03-17T20:12:34Z</dcterms:created>
  <dcterms:modified xsi:type="dcterms:W3CDTF">2025-09-01T18:28:10Z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