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5" r:id="rId10"/>
    <p:sldId id="343" r:id="rId11"/>
    <p:sldId id="333" r:id="rId12"/>
    <p:sldId id="323" r:id="rId13"/>
    <p:sldId id="334" r:id="rId14"/>
    <p:sldId id="344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2AF1-B5E0-C878-70A5-0A4BF115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977548-337F-5739-399D-2E02D56E2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33FCA0-6278-3DB4-F545-DEE862A26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588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9B6B2-E1B7-D8D0-49AB-78FBE1FF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212D45-6CEE-2EA5-D83E-CE74959FF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FFE993-FDC3-ABB7-C903-6872159EB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682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94AD2-27D8-E78B-0882-23587823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FA98A9A-6025-B5BC-2EAE-9CBE527D4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FEF2A3-324E-8AC6-7FD2-13B356D59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6445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140A-31AD-4BE9-1B0E-478E4D2FF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9E4DAA-8E00-FAC4-0CF3-7FFF1B78D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B47A24-82EB-F6BF-F50D-17A9C0548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19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CD9DC-D305-DC94-32B8-883E43F2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199F29-E886-21F5-1756-DB4D91A64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55C6B8-F660-ED89-7AD1-E08CD07DB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421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9A734-EBFD-79C9-DDE7-FD0265F7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700ED0-C175-F227-3B87-753DF89EC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D82C63-6FEA-D00B-DA69-2A43F06F1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514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5798-E483-4D97-0D0A-CF861290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E10A35-B205-EE31-09B8-B60748AAC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27F431-27DA-9C9F-F2BB-9CBE87174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2503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1676-C2C0-B4FC-8D6B-019794951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73078C-559C-574E-D915-566DB18F8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7D9CFF-052F-803C-AE7D-B6439F796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070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p.ifi.lmu.de/~grinberg/t/22s/graphs.pdf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eksforgeeks.org/dsa/graph-theory-tutorial/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_tJo3XwY-M&amp;utm_source=chatgpt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C7YrMRdLkqo&amp;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7BC2-D4FA-32EB-F9A2-081B71A9C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734618-7B24-330A-FB7B-46C76426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DADB5DD-199F-9802-D8BF-4994CD3D2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social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Vértices = pessoas.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Arestas = amizades (não direcionadas).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Rotas de voo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Vértices = aeroportos.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Arestas = voos (direcionados).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Pesos = distância ou preço da passagem.</a:t>
            </a:r>
          </a:p>
        </p:txBody>
      </p:sp>
    </p:spTree>
    <p:extLst>
      <p:ext uri="{BB962C8B-B14F-4D97-AF65-F5344CB8AC3E}">
        <p14:creationId xmlns:p14="http://schemas.microsoft.com/office/powerpoint/2010/main" val="36805209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Graph Theory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Darij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Grinberg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https://www.cip.ifi.lmu.de/~grinberg/t/22s/graphs.pdf?utm_source=chatgpt.com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Tutorial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Cobertura dos fundamentos, representações de grafos e algoritmos básicos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https://www.geeksforgeeks.org/dsa/graph-theory-tutorial/?utm_source=chatgpt.com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 Theory [Discrete Mathematics]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https://www.youtube.com/watch?v=N_tJo3XwY-M&amp;utm_source=chatgpt.com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to Graph Theory | Definitions &amp; Ex: 7 Bridges of Konigsberg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https://www.youtube.com/watch?v=C7YrMRdLkqo&amp;utm_source=chatgpt.com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1: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Represente em 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 não direcionado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rede de amizade entre os alunos de uma turma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mínimo 5 vértices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2: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Construa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matriz de adjacência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grafo abaixo: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Vértices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C, D}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Arestas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{(A, B), (A, C), (B, D), (C, D)}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1008-9AE4-591F-B94B-79524F538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DC06D0-EFC9-46C0-7BF6-4CB69C6E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0D724B-AFCA-FE3C-97C2-FB2D70E136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3: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Identifique se o grafo definido pelo conjunto: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Vértices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2, 3, 4}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Arestas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{(1,2), (2,3), (3,4), (4,1), (1,3)} é um grafo completo. Justifique.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 4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Implemente em uma linguagem de programação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 Java, C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outra)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representar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utilizando lista de adjacência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610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6021"/>
            <a:ext cx="8865056" cy="38583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 et al.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Algoritmos: teoria e prática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2012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SZWARCFITER, Jayme Luiz; MARKENZON, Lilian.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Grafos e algoritmos computacionais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2018.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GROSS, Jonathan L.; YELLEN, Jay.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theory and its applications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ed. Boca Raton: Chapman &amp; Hall/CRC, 2006.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KNUTH, Donald E.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computer programming, volume 1: fundamental algorithms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ed. Boston: Addison-Wesley, 1997.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Grafos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matemática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usada para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 relações entre objetos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Formalmente, 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G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definido como um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 ordenado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 = (V,E) </a:t>
            </a:r>
          </a:p>
          <a:p>
            <a:pPr mar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é o conjunto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vértices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nós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é o conjunto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arestas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ligações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entre os vértices.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98C55-AC27-BA1D-A7FD-6052AF4E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AC785A-1B79-B9E1-B896-0B84D5F4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40E899-FD2B-3301-E06F-ABEC7E899F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não direcionado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arestas não têm direção.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direcionado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dígrafo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arestas possuem orientação.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ponderado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cada aresta possui um peso (custo, distância, tempo).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completo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todo vértice está ligado a todos os outros.</a:t>
            </a:r>
          </a:p>
          <a:p>
            <a:pPr lvl="0"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bipartido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vértices podem ser divididos em dois conjuntos, sem conexões dentro do mesmo conjunto.</a:t>
            </a:r>
          </a:p>
        </p:txBody>
      </p:sp>
    </p:spTree>
    <p:extLst>
      <p:ext uri="{BB962C8B-B14F-4D97-AF65-F5344CB8AC3E}">
        <p14:creationId xmlns:p14="http://schemas.microsoft.com/office/powerpoint/2010/main" val="19122229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14BBA-98B3-E3C7-E60A-38FDE0DC3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F53B2B-48D4-E17F-5DCA-94261D6E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Grafos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Representação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5B27DC-C133-FC8C-EA21-54AA6656167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adjacência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cada vértice possui uma lista com seus vizinhos.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Matriz de adjacência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matriz n x n onde cada célula indica a existência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peso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 uma aresta.</a:t>
            </a:r>
          </a:p>
        </p:txBody>
      </p:sp>
    </p:spTree>
    <p:extLst>
      <p:ext uri="{BB962C8B-B14F-4D97-AF65-F5344CB8AC3E}">
        <p14:creationId xmlns:p14="http://schemas.microsoft.com/office/powerpoint/2010/main" val="42237396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AF975-B406-38AD-B605-F37116D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B3600B-9328-337A-5D92-AFB2A0B7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Ciclo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7D9443E-9B8D-3669-0127-761A322E01A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caminho fechado dentro de um grafo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vértices e arestas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começa e termina no mesmo vértice,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arestas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repetir vértices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(exceto o inicial/final).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/>
              <a:t>v1​→ v​2→ v3​→ v1.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440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2C728-0D26-F5DC-2B60-CC5AA9DF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0FB1FB-A930-6362-2E57-9E36679E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1E3929-D828-2E29-FB51-E3F2469C6A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 ciclo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grafo especial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formado por um único ciclo que conecta todos os vértices.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direcionado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ciclo em que as arestas não têm direção.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Direcionado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ciclo em que todas as arestas seguem uma orientação, formando um "circuito".</a:t>
            </a:r>
          </a:p>
        </p:txBody>
      </p:sp>
    </p:spTree>
    <p:extLst>
      <p:ext uri="{BB962C8B-B14F-4D97-AF65-F5344CB8AC3E}">
        <p14:creationId xmlns:p14="http://schemas.microsoft.com/office/powerpoint/2010/main" val="237665442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C3A2-503E-A71F-01EB-34CC97AF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28EABE-3639-D49E-FF0F-2C903B1E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: Outros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995020-B4D5-CEF0-4773-1269E7C6BEB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grafo ciclo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ponderado ou não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(dependendo se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têm peso).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completo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(pois não conecta todos os vértices entre si).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bipartido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o ciclo tiver número par de vértices (ex.: um quadrado é bipartido, mas um triângulo não é).</a:t>
            </a:r>
          </a:p>
        </p:txBody>
      </p:sp>
    </p:spTree>
    <p:extLst>
      <p:ext uri="{BB962C8B-B14F-4D97-AF65-F5344CB8AC3E}">
        <p14:creationId xmlns:p14="http://schemas.microsoft.com/office/powerpoint/2010/main" val="5637599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6D573-FBC5-6DC8-277D-338A7F5F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35452B-1ECE-59C0-18BE-B4B394DB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Grafo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C883AF-69BD-E913-A817-B46A907374D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73905028-CFE7-ED78-A81B-2B9084BAFE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9" y="1200150"/>
            <a:ext cx="5430931" cy="36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309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859</Words>
  <Application>Microsoft Office PowerPoint</Application>
  <PresentationFormat>Apresentação na tela (16:9)</PresentationFormat>
  <Paragraphs>96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07  Grafos</vt:lpstr>
      <vt:lpstr>Grafos: Definição</vt:lpstr>
      <vt:lpstr>Grafos: Tipos</vt:lpstr>
      <vt:lpstr>Grafos: Representação</vt:lpstr>
      <vt:lpstr>Grafo: Ciclo</vt:lpstr>
      <vt:lpstr>Grafo Ciclo: Classificação</vt:lpstr>
      <vt:lpstr>Grafo Ciclo: Outros</vt:lpstr>
      <vt:lpstr>Grafo Ciclo: Exemplo</vt:lpstr>
      <vt:lpstr>Grafos: Exemplos</vt:lpstr>
      <vt:lpstr>Leitura Específica</vt:lpstr>
      <vt:lpstr>Aprenda+</vt:lpstr>
      <vt:lpstr>Dinâmica/Atividades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784</cp:revision>
  <dcterms:created xsi:type="dcterms:W3CDTF">2020-03-17T20:12:34Z</dcterms:created>
  <dcterms:modified xsi:type="dcterms:W3CDTF">2025-09-19T20:27:21Z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