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62" r:id="rId7"/>
    <p:sldId id="268" r:id="rId8"/>
    <p:sldId id="269" r:id="rId9"/>
    <p:sldId id="270" r:id="rId10"/>
    <p:sldId id="271" r:id="rId11"/>
    <p:sldId id="272" r:id="rId12"/>
    <p:sldId id="263" r:id="rId13"/>
    <p:sldId id="264" r:id="rId14"/>
    <p:sldId id="265" r:id="rId15"/>
    <p:sldId id="266" r:id="rId16"/>
    <p:sldId id="267" r:id="rId17"/>
    <p:sldId id="260" r:id="rId1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7" autoAdjust="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09/09/2023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Suponha que você esteja criando um programa de catálogo de produtos. Cada produto tem um nome (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um preço (número) e uma descrição (também uma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Você pode usar um objeto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criar uma Estrutura de Dados heterogênea, onde os elementos são de tipos diferentes. Aqui está um exemplo:</a:t>
            </a:r>
          </a:p>
          <a:p>
            <a:pPr algn="just"/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 exemplo, o objeto </a:t>
            </a:r>
            <a:r>
              <a:rPr lang="pt-BR" dirty="0" smtClean="0"/>
              <a:t>produto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heterogêneo porque contém informações de tipos diferentes (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número e outra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Isso permite que você organize e acesse informações variadas sobre um único produto em seu catálogo.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8166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Suponha que você tenha um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números e deseje acessar o terceiro número no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Você pode usar um ponteiro (um índice) para fazer isso:</a:t>
            </a:r>
          </a:p>
          <a:p>
            <a:pPr algn="just"/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 exemplo, o índice </a:t>
            </a:r>
            <a:r>
              <a:rPr lang="pt-BR" dirty="0" smtClean="0"/>
              <a:t>2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atua como um ponteiro, apontando para o terceiro número no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Isso nos permite acessar o valor desejado de forma eficiente, sem precisar percorrer todo 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Ponteiros são úteis para navegar e trabalhar com dados em Estruturas de Dados de maneira rápida e direta.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34405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35880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Lembre-se de escolher a Estrutura de Dados apropriada com base nas necessidades do seu programa. Praticando e explorando mais, você se tornará um programador mais eficiente e capaz de lidar com uma variedade de problemas de forma organizada.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40008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Hoje, vamos aprender sobre Estruturas de Dados, que são como diferentes tipos de caixas que usamos para organizar nossos objetos na programação.“</a:t>
            </a:r>
          </a:p>
          <a:p>
            <a:endParaRPr lang="pt-BR" dirty="0" smtClean="0"/>
          </a:p>
          <a:p>
            <a:r>
              <a:rPr lang="pt-BR" dirty="0" smtClean="0"/>
              <a:t>Estrutura</a:t>
            </a:r>
            <a:r>
              <a:rPr lang="pt-BR" baseline="0" dirty="0" smtClean="0"/>
              <a:t> de dados: Nada mais que a organização de dados, na memoria de um computador ou um dispositivo de armazenamento.</a:t>
            </a:r>
            <a:br>
              <a:rPr lang="pt-BR" baseline="0" dirty="0" smtClean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Aqui, o "Registro" é a Estrutura de Dados que mantém todas essas informações juntas, tornando mais fácil acessar e gerenciar os detalhes de contato. Isso é o que as Estruturas de Dados fazem em nossos programas: organizam informações de maneira eficaz para que possamos trabalhar com elas de forma mais conveniente e eficiente.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6368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8310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9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984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13093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79600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Imagine que você está criando um programa de lista de tarefas. Você pode usar um "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" em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para criar uma Estrutura de Dados homogênea, onde todos os elementos são do mesmo tipo (por exemplo,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 representando tarefas). Aqui está um exemplo: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 exemplo, o "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é homogêneo porque todos os elementos são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representando tarefas. Isso torna mais simples trabalhar com esses dados, pois eles têm o mesmo tipo.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5627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09/09/2023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09/09/2023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09/09/2023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09/09/2023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09/09/2023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09/09/2023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09/09/2023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09/09/2023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09/09/2023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09/09/2023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09/09/2023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09/09/2023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5100" dirty="0" smtClean="0">
                <a:solidFill>
                  <a:schemeClr val="bg1"/>
                </a:solidFill>
              </a:rPr>
              <a:t>Estrutura de dados</a:t>
            </a:r>
            <a:endParaRPr lang="pt-BR" sz="51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Autofit/>
          </a:bodyPr>
          <a:lstStyle/>
          <a:p>
            <a:pPr rtl="0"/>
            <a:r>
              <a:rPr lang="pt-BR" sz="2800" dirty="0" smtClean="0">
                <a:solidFill>
                  <a:srgbClr val="7CEBFF"/>
                </a:solidFill>
              </a:rPr>
              <a:t>Homogênea, Heterogenia e Ponteiro</a:t>
            </a:r>
            <a:endParaRPr lang="pt-BR" sz="2800" dirty="0">
              <a:solidFill>
                <a:srgbClr val="7CEBFF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987015" y="5986650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Aluno: Mario Sergio Queiroz da Silva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5483" y="917592"/>
            <a:ext cx="8636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EFF"/>
                </a:solidFill>
              </a:rPr>
              <a:t>Heterogeneidade em Estruturas de Dados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782648" y="2413338"/>
            <a:ext cx="10678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heterogeneidade em Estruturas de Dados significa que a estrutura pode conter elementos de tipos diferentes. Isso é útil quando você precisa armazenar informações variadas em uma única estrutura. Vamos usar um exemplo em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para ilustrar isso: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45" y="3531498"/>
            <a:ext cx="6974270" cy="31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5483" y="917592"/>
            <a:ext cx="8636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FFFEFF"/>
                </a:solidFill>
              </a:rPr>
              <a:t>Ponteiro em </a:t>
            </a:r>
            <a:r>
              <a:rPr lang="pt-BR" sz="2800" dirty="0">
                <a:solidFill>
                  <a:srgbClr val="FFFEFF"/>
                </a:solidFill>
              </a:rPr>
              <a:t>Estruturas de Dados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595483" y="2450916"/>
            <a:ext cx="10678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Ponteiros são como setas que apontam para a localização de dados na memória do computador. Eles são usados para acessar e manipular dados de forma eficiente. Vamos usar um exemplo simples em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para entender como os ponteiros funcionam: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22" y="3716974"/>
            <a:ext cx="9808348" cy="26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5483" y="917592"/>
            <a:ext cx="8636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EFF"/>
                </a:solidFill>
              </a:rPr>
              <a:t>Comparando Homogeneidade e Heterogeneidade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595483" y="1899771"/>
            <a:ext cx="106786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Imagine que você está criando um sistema de armazenamento de informações de estudantes, onde cada estudante tem um nome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) e uma idade (número).</a:t>
            </a:r>
          </a:p>
          <a:p>
            <a:pPr algn="just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Estrutura Homogênea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Você pode usar 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homogêneo para armazenar apenas nomes dos estudantes, o que seria eficiente se você só precisasse dessas informações.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339" y="3660983"/>
            <a:ext cx="9364952" cy="56341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42586" y="4406402"/>
            <a:ext cx="113945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Estrutura Heterogênea (Objeto):</a:t>
            </a:r>
          </a:p>
          <a:p>
            <a:r>
              <a:rPr lang="pt-BR" dirty="0" smtClean="0"/>
              <a:t>Mas</a:t>
            </a:r>
            <a:r>
              <a:rPr lang="pt-BR" dirty="0"/>
              <a:t>, se você precisar armazenar tanto o nome quanto a idade de cada estudante, uma estrutura heterogênea, como um objeto, é mais adequada: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570" y="5511732"/>
            <a:ext cx="6558489" cy="5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5483" y="917592"/>
            <a:ext cx="8636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FFFEFF"/>
                </a:solidFill>
              </a:rPr>
              <a:t>Conclusão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595483" y="2488494"/>
            <a:ext cx="106786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resumo, as Estruturas de Dados desempenham um papel fundamental na organização e manipulação de informações em programação. Entendemos que:</a:t>
            </a:r>
          </a:p>
          <a:p>
            <a:pPr algn="just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Estruturas homogêneas são usadas quando todos os elementos são do mesmo tipo, tornando a manipulação mais simples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Estruturas heterogêneas são ideais quando você precisa armazenar informações de tipos diferentes em uma única estrutura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Ponteiros são como "setas" que apontam para dados na memória e permitem acesso eficiente.</a:t>
            </a:r>
          </a:p>
          <a:p>
            <a:pPr algn="just"/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9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5483" y="917592"/>
            <a:ext cx="6420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FFFEFF"/>
                </a:solidFill>
              </a:rPr>
              <a:t>Introdução a Estrutura de Dados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901385" y="2788414"/>
            <a:ext cx="105190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Estrutura de Dados é como organizamos e armazenamos informações em nossos programas de computador. É como escolhemos arrumar nossos dados, como se fossem peças de um quebra-cabeça, para que possamos manipulá-los de forma eficaz. Imagine-a como a base sobre a qual construímos nossos programas, permitindo-nos armazenar, acessar e modificar informações de maneira organizada e eficiente. Nesta apresentação, vamos explorar o que são Estruturas de Dados e por que são tão importantes na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5483" y="917592"/>
            <a:ext cx="6420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EFF"/>
                </a:solidFill>
              </a:rPr>
              <a:t>O que são Estruturas de Dados?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807701" y="2062609"/>
            <a:ext cx="106786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Estruturas de Dados são como caixas organizacionais para nossos dados em programas de computador. Elas nos ajudam a armazenar e gerenciar informações de maneira eficaz, tornando mais fácil trabalhar com números, palavras e outros tipos de dados. Pense nelas como recipientes especiais que tornam nossos programas mais organizados e eficientes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Imagine que você está criando um programa de gerenciamento de contatos para seu telefone celular. Cada contato tem informações como nome, número de telefone e endereço de e-mail. Você pode usar uma Estrutura de Dados chamada "Registro" para organizar essas informações.</a:t>
            </a:r>
          </a:p>
          <a:p>
            <a:pPr algn="just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99033" y="4808064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Nome: John Doe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Número de Telefone: (123) 456-7890</a:t>
            </a:r>
          </a:p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Endereço de E-mail: john@example.com</a:t>
            </a:r>
          </a:p>
        </p:txBody>
      </p:sp>
    </p:spTree>
    <p:extLst>
      <p:ext uri="{BB962C8B-B14F-4D97-AF65-F5344CB8AC3E}">
        <p14:creationId xmlns:p14="http://schemas.microsoft.com/office/powerpoint/2010/main" val="20461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5483" y="917592"/>
            <a:ext cx="9087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FFFEFF"/>
                </a:solidFill>
              </a:rPr>
              <a:t>E quais são os tipos Estruturas </a:t>
            </a:r>
            <a:r>
              <a:rPr lang="pt-BR" sz="2800" dirty="0">
                <a:solidFill>
                  <a:srgbClr val="FFFEFF"/>
                </a:solidFill>
              </a:rPr>
              <a:t>de Dados?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363254" y="1869415"/>
            <a:ext cx="114613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As estruturas de dados mais usadas podem variar dependendo do contexto e das necessidades do projeto, mas algumas estruturas são extremamente comuns e amplamente utilizadas na programação. Aqui estão algumas das estruturas de dados mais usadas</a:t>
            </a:r>
            <a:r>
              <a:rPr lang="pt-BR" dirty="0" smtClean="0"/>
              <a:t>:</a:t>
            </a:r>
          </a:p>
          <a:p>
            <a:pPr algn="just"/>
            <a:endParaRPr lang="pt-BR" dirty="0"/>
          </a:p>
          <a:p>
            <a:pPr algn="just"/>
            <a:r>
              <a:rPr lang="pt-BR" b="1" dirty="0" err="1"/>
              <a:t>Arrays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dirty="0" smtClean="0"/>
              <a:t>são </a:t>
            </a:r>
            <a:r>
              <a:rPr lang="pt-BR" dirty="0"/>
              <a:t>coleções ordenadas de elementos do mesmo tipo. Eles são eficientes para acessar elementos por índice, mas podem ter um tamanho fixo em algumas linguagens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b="1" dirty="0" smtClean="0"/>
              <a:t>Pilhas:</a:t>
            </a:r>
            <a:r>
              <a:rPr lang="pt-BR" dirty="0" smtClean="0"/>
              <a:t> são </a:t>
            </a:r>
            <a:r>
              <a:rPr lang="pt-BR" dirty="0"/>
              <a:t>coleções de elementos organizados pelo princípio LILO (</a:t>
            </a:r>
            <a:r>
              <a:rPr lang="pt-BR" dirty="0" err="1"/>
              <a:t>Last</a:t>
            </a:r>
            <a:r>
              <a:rPr lang="pt-BR" dirty="0"/>
              <a:t>-In, </a:t>
            </a:r>
            <a:r>
              <a:rPr lang="pt-BR" dirty="0" err="1"/>
              <a:t>Last</a:t>
            </a:r>
            <a:r>
              <a:rPr lang="pt-BR" dirty="0"/>
              <a:t>-Out). O último elemento inserido é o primeiro a ser removido. São úteis para rastrear chamadas de função e desfazer ações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b="1" dirty="0" smtClean="0"/>
              <a:t>Filas:</a:t>
            </a:r>
            <a:r>
              <a:rPr lang="pt-BR" dirty="0" smtClean="0"/>
              <a:t> </a:t>
            </a:r>
            <a:r>
              <a:rPr lang="pt-BR" dirty="0"/>
              <a:t>Filas são coleções de elementos organizados pelo princípio FIFO (</a:t>
            </a:r>
            <a:r>
              <a:rPr lang="pt-BR" dirty="0" err="1"/>
              <a:t>First</a:t>
            </a:r>
            <a:r>
              <a:rPr lang="pt-BR" dirty="0"/>
              <a:t>-In, </a:t>
            </a:r>
            <a:r>
              <a:rPr lang="pt-BR" dirty="0" err="1"/>
              <a:t>First</a:t>
            </a:r>
            <a:r>
              <a:rPr lang="pt-BR" dirty="0"/>
              <a:t>-Out). O primeiro elemento inserido é o primeiro a ser removido. São comuns em algoritmos de busca e gerenciamento de tarefas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b="1" dirty="0" smtClean="0"/>
              <a:t>Árvores:</a:t>
            </a:r>
            <a:r>
              <a:rPr lang="pt-BR" dirty="0" smtClean="0"/>
              <a:t> </a:t>
            </a:r>
            <a:r>
              <a:rPr lang="pt-BR" dirty="0"/>
              <a:t>Árvores são estruturas hierárquicas amplamente usadas em algoritmos de busca e organização de dados. Exemplos incluem árvores binárias, árvores de busca binária, árvores AVL e árvores B.</a:t>
            </a:r>
          </a:p>
        </p:txBody>
      </p:sp>
    </p:spTree>
    <p:extLst>
      <p:ext uri="{BB962C8B-B14F-4D97-AF65-F5344CB8AC3E}">
        <p14:creationId xmlns:p14="http://schemas.microsoft.com/office/powerpoint/2010/main" val="38517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5483" y="917592"/>
            <a:ext cx="9087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FFFEFF"/>
                </a:solidFill>
              </a:rPr>
              <a:t>Estruturas </a:t>
            </a:r>
            <a:r>
              <a:rPr lang="pt-BR" sz="2800" dirty="0">
                <a:solidFill>
                  <a:srgbClr val="FFFEFF"/>
                </a:solidFill>
              </a:rPr>
              <a:t>de </a:t>
            </a:r>
            <a:r>
              <a:rPr lang="pt-BR" sz="2800" dirty="0" smtClean="0">
                <a:solidFill>
                  <a:srgbClr val="FFFEFF"/>
                </a:solidFill>
              </a:rPr>
              <a:t>Dados - </a:t>
            </a:r>
            <a:r>
              <a:rPr lang="pt-BR" sz="2800" dirty="0" err="1" smtClean="0">
                <a:solidFill>
                  <a:srgbClr val="FFFEFF"/>
                </a:solidFill>
              </a:rPr>
              <a:t>Arrays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91" y="3057062"/>
            <a:ext cx="9933141" cy="2103047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736207" y="5709064"/>
            <a:ext cx="901874" cy="57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tângulo 7"/>
          <p:cNvSpPr/>
          <p:nvPr/>
        </p:nvSpPr>
        <p:spPr>
          <a:xfrm>
            <a:off x="3855192" y="5709065"/>
            <a:ext cx="901874" cy="57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974177" y="5709065"/>
            <a:ext cx="901874" cy="57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093162" y="5709064"/>
            <a:ext cx="901874" cy="57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7212147" y="5709064"/>
            <a:ext cx="901874" cy="57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3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5483" y="917592"/>
            <a:ext cx="9087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FFFEFF"/>
                </a:solidFill>
              </a:rPr>
              <a:t>Estruturas </a:t>
            </a:r>
            <a:r>
              <a:rPr lang="pt-BR" sz="2800" dirty="0">
                <a:solidFill>
                  <a:srgbClr val="FFFEFF"/>
                </a:solidFill>
              </a:rPr>
              <a:t>de </a:t>
            </a:r>
            <a:r>
              <a:rPr lang="pt-BR" sz="2800" dirty="0" smtClean="0">
                <a:solidFill>
                  <a:srgbClr val="FFFEFF"/>
                </a:solidFill>
              </a:rPr>
              <a:t>Dados - Pilha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16" y="1941967"/>
            <a:ext cx="10075161" cy="318956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776596" y="6285261"/>
            <a:ext cx="835284" cy="431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1º 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776596" y="5804853"/>
            <a:ext cx="835284" cy="431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 B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76596" y="5332620"/>
            <a:ext cx="835284" cy="431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3º 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503508" y="533262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021368" y="534160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7874808" y="5310476"/>
            <a:ext cx="835284" cy="431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  <a:r>
              <a:rPr lang="pt-BR" dirty="0" smtClean="0">
                <a:solidFill>
                  <a:schemeClr val="tx1"/>
                </a:solidFill>
              </a:rPr>
              <a:t>º </a:t>
            </a:r>
            <a:r>
              <a:rPr lang="pt-BR" dirty="0" smtClean="0">
                <a:solidFill>
                  <a:schemeClr val="tx1"/>
                </a:solidFill>
              </a:rPr>
              <a:t>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7874808" y="5782709"/>
            <a:ext cx="835284" cy="431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 B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874808" y="6273347"/>
            <a:ext cx="835284" cy="431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dirty="0" smtClean="0">
                <a:solidFill>
                  <a:schemeClr val="tx1"/>
                </a:solidFill>
              </a:rPr>
              <a:t>º </a:t>
            </a:r>
            <a:r>
              <a:rPr lang="pt-BR" dirty="0" smtClean="0">
                <a:solidFill>
                  <a:schemeClr val="tx1"/>
                </a:solidFill>
              </a:rPr>
              <a:t>C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3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5483" y="917592"/>
            <a:ext cx="9087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FFFEFF"/>
                </a:solidFill>
              </a:rPr>
              <a:t>Estruturas </a:t>
            </a:r>
            <a:r>
              <a:rPr lang="pt-BR" sz="2800" dirty="0">
                <a:solidFill>
                  <a:srgbClr val="FFFEFF"/>
                </a:solidFill>
              </a:rPr>
              <a:t>de </a:t>
            </a:r>
            <a:r>
              <a:rPr lang="pt-BR" sz="2800" dirty="0" smtClean="0">
                <a:solidFill>
                  <a:srgbClr val="FFFEFF"/>
                </a:solidFill>
              </a:rPr>
              <a:t>Dados - Fila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79" y="2047681"/>
            <a:ext cx="9921353" cy="310742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895581" y="5660244"/>
            <a:ext cx="901874" cy="57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1º 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776596" y="5660245"/>
            <a:ext cx="901874" cy="57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2º B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657611" y="5660246"/>
            <a:ext cx="901874" cy="57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3º 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233757" y="5704169"/>
            <a:ext cx="901874" cy="57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114772" y="5709065"/>
            <a:ext cx="901874" cy="57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95787" y="5709065"/>
            <a:ext cx="901874" cy="576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743265" y="518466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050068" y="5174535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2459370" y="6383442"/>
            <a:ext cx="1536324" cy="3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>
            <a:off x="7797547" y="6383442"/>
            <a:ext cx="1536324" cy="358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1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5483" y="917592"/>
            <a:ext cx="9087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FFFEFF"/>
                </a:solidFill>
              </a:rPr>
              <a:t>Estruturas </a:t>
            </a:r>
            <a:r>
              <a:rPr lang="pt-BR" sz="2800" dirty="0">
                <a:solidFill>
                  <a:srgbClr val="FFFEFF"/>
                </a:solidFill>
              </a:rPr>
              <a:t>de </a:t>
            </a:r>
            <a:r>
              <a:rPr lang="pt-BR" sz="2800" dirty="0" smtClean="0">
                <a:solidFill>
                  <a:srgbClr val="FFFEFF"/>
                </a:solidFill>
              </a:rPr>
              <a:t>Dados - Árvore</a:t>
            </a:r>
            <a:endParaRPr lang="pt-BR" sz="28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3" y="2172823"/>
            <a:ext cx="8038919" cy="424044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137516" y="3171395"/>
            <a:ext cx="835284" cy="431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348797" y="4080010"/>
            <a:ext cx="835284" cy="431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814656" y="4080010"/>
            <a:ext cx="835284" cy="431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931155" y="4933450"/>
            <a:ext cx="835284" cy="431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979372" y="4933450"/>
            <a:ext cx="835284" cy="431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" name="Conector de seta reta 11"/>
          <p:cNvCxnSpPr>
            <a:stCxn id="6" idx="2"/>
            <a:endCxn id="7" idx="0"/>
          </p:cNvCxnSpPr>
          <p:nvPr/>
        </p:nvCxnSpPr>
        <p:spPr>
          <a:xfrm flipH="1">
            <a:off x="9766439" y="3602984"/>
            <a:ext cx="788719" cy="47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2"/>
            <a:endCxn id="8" idx="0"/>
          </p:cNvCxnSpPr>
          <p:nvPr/>
        </p:nvCxnSpPr>
        <p:spPr>
          <a:xfrm>
            <a:off x="10555158" y="3602984"/>
            <a:ext cx="677140" cy="47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2"/>
            <a:endCxn id="9" idx="0"/>
          </p:cNvCxnSpPr>
          <p:nvPr/>
        </p:nvCxnSpPr>
        <p:spPr>
          <a:xfrm flipH="1">
            <a:off x="9348797" y="4511599"/>
            <a:ext cx="417642" cy="4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2"/>
            <a:endCxn id="10" idx="0"/>
          </p:cNvCxnSpPr>
          <p:nvPr/>
        </p:nvCxnSpPr>
        <p:spPr>
          <a:xfrm>
            <a:off x="9766439" y="4511599"/>
            <a:ext cx="630575" cy="42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95483" y="917592"/>
            <a:ext cx="8636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FEFF"/>
                </a:solidFill>
              </a:rPr>
              <a:t>Homogeneidade em Estruturas de Dados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782649" y="2563651"/>
            <a:ext cx="10678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homogeneidade em Estruturas de Dados significa que todos os elementos dentro da estrutura são do mesmo tipo. Isso facilita a organização e manipulação de dados semelhantes. </a:t>
            </a:r>
            <a:endParaRPr lang="pt-B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94" y="3547131"/>
            <a:ext cx="8767885" cy="27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C0E1B3954ED7468DD4389B96923CBF" ma:contentTypeVersion="4" ma:contentTypeDescription="Crie um novo documento." ma:contentTypeScope="" ma:versionID="eaa7be1dcb7b2e4307cb3ce9cc1aa8d6">
  <xsd:schema xmlns:xsd="http://www.w3.org/2001/XMLSchema" xmlns:xs="http://www.w3.org/2001/XMLSchema" xmlns:p="http://schemas.microsoft.com/office/2006/metadata/properties" xmlns:ns2="b46e8151-1f19-402b-8c66-53e7682eb25f" targetNamespace="http://schemas.microsoft.com/office/2006/metadata/properties" ma:root="true" ma:fieldsID="3e69b4066a5c74ccd0726c3fcee464c3" ns2:_="">
    <xsd:import namespace="b46e8151-1f19-402b-8c66-53e7682eb25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e8151-1f19-402b-8c66-53e7682eb25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46e8151-1f19-402b-8c66-53e7682eb25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67D6D5-CBE6-4440-818F-1CB5DB2366A1}"/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0</TotalTime>
  <Words>1202</Words>
  <Application>Microsoft Office PowerPoint</Application>
  <PresentationFormat>Widescreen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 2</vt:lpstr>
      <vt:lpstr>Dividendo</vt:lpstr>
      <vt:lpstr>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2023-09-08T23:21:36Z</dcterms:created>
  <dcterms:modified xsi:type="dcterms:W3CDTF">2023-09-09T04:08:02Z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0x01010079C0E1B3954ED7468DD4389B96923CBF</vt:lpwstr>
  </property>
</Properties>
</file>