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Average"/>
      <p:regular r:id="rId18"/>
    </p:embeddedFont>
    <p:embeddedFont>
      <p:font typeface="Oswald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font" Target="fonts/Average-regular.fntdata"/><Relationship Id="rId8" Type="http://schemas.openxmlformats.org/officeDocument/2006/relationships/slide" Target="slides/slide3.xml"/><Relationship Id="rId3" Type="http://schemas.openxmlformats.org/officeDocument/2006/relationships/presProps" Target="presProps.xml"/><Relationship Id="rId21" Type="http://schemas.openxmlformats.org/officeDocument/2006/relationships/customXml" Target="../customXml/item1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7" Type="http://schemas.openxmlformats.org/officeDocument/2006/relationships/slide" Target="slides/slide2.xml"/><Relationship Id="rId20" Type="http://schemas.openxmlformats.org/officeDocument/2006/relationships/font" Target="fonts/Oswald-bold.fntdata"/><Relationship Id="rId2" Type="http://schemas.openxmlformats.org/officeDocument/2006/relationships/viewProps" Target="viewProps.xml"/><Relationship Id="rId16" Type="http://schemas.openxmlformats.org/officeDocument/2006/relationships/slide" Target="slides/slide11.xml"/><Relationship Id="rId11" Type="http://schemas.openxmlformats.org/officeDocument/2006/relationships/slide" Target="slides/slide6.xml"/><Relationship Id="rId1" Type="http://schemas.openxmlformats.org/officeDocument/2006/relationships/theme" Target="theme/theme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5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font" Target="fonts/Oswald-regular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customXml" Target="../customXml/item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80f91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80f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e84758ca02_0_3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e84758ca02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e84758ca02_0_4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e84758ca02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e84758ca02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e84758ca0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980f91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980f9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c6f980f91_0_2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c6f980f91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c6f980f91_0_3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c6f980f91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c6f980f91_0_4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c6f980f91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e8475aacb2_0_2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e8475aacb2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c6f980f91_0_8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c6f980f91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e84758ca02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e84758ca0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e84758ca02_0_2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e84758ca02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jp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Como Implementar Recursividade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30</a:t>
            </a:r>
            <a:r>
              <a:rPr lang="pt-BR"/>
              <a:t> de setembro de 2023</a:t>
            </a:r>
            <a:endParaRPr/>
          </a:p>
        </p:txBody>
      </p:sp>
      <p:sp>
        <p:nvSpPr>
          <p:cNvPr id="61" name="Google Shape;61;p13"/>
          <p:cNvSpPr txBox="1"/>
          <p:nvPr/>
        </p:nvSpPr>
        <p:spPr>
          <a:xfrm>
            <a:off x="4684750" y="4365025"/>
            <a:ext cx="3531000" cy="6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62" name="Google Shape;62;p13"/>
          <p:cNvSpPr txBox="1"/>
          <p:nvPr>
            <p:ph idx="1" type="subTitle"/>
          </p:nvPr>
        </p:nvSpPr>
        <p:spPr>
          <a:xfrm>
            <a:off x="0" y="4059300"/>
            <a:ext cx="5293200" cy="108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Aluno: Jônatas Gomes Lima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Disciplina: Algoritmos e Complexidade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Professor: Heleno Cardoso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Como Implementar a Recursividade</a:t>
            </a:r>
            <a:endParaRPr/>
          </a:p>
        </p:txBody>
      </p:sp>
      <p:sp>
        <p:nvSpPr>
          <p:cNvPr id="149" name="Google Shape;149;p2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100">
                <a:solidFill>
                  <a:schemeClr val="dk1"/>
                </a:solidFill>
              </a:rPr>
              <a:t>Definindo a Chamada Recursiva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sz="1600"/>
              <a:t>Após identificar o caso base, você precisa definir como a função chama a si mesma com um problema menor. Essa chamada recursiva deve se aproximar do caso base a cada iteração, para que a recursão termine eventualmente.</a:t>
            </a:r>
            <a:endParaRPr sz="1600"/>
          </a:p>
        </p:txBody>
      </p:sp>
      <p:sp>
        <p:nvSpPr>
          <p:cNvPr id="150" name="Google Shape;150;p22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100">
                <a:solidFill>
                  <a:schemeClr val="dk1"/>
                </a:solidFill>
              </a:rPr>
              <a:t> </a:t>
            </a:r>
            <a:r>
              <a:rPr b="1" lang="pt-BR" sz="2100">
                <a:solidFill>
                  <a:schemeClr val="dk1"/>
                </a:solidFill>
              </a:rPr>
              <a:t>Garantindo a Convergência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600"/>
              <a:t>Certifique-se de que, em cada iteração da recursão, o problema esteja se movendo em direção ao caso base. Isso é chamado de convergência e é fundamental para evitar recursões infinitas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Como Implementar a Recursividade</a:t>
            </a:r>
            <a:endParaRPr/>
          </a:p>
        </p:txBody>
      </p:sp>
      <p:sp>
        <p:nvSpPr>
          <p:cNvPr id="156" name="Google Shape;156;p2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100">
                <a:solidFill>
                  <a:schemeClr val="dk1"/>
                </a:solidFill>
              </a:rPr>
              <a:t>Implementando a Função Recursiv</a:t>
            </a:r>
            <a:r>
              <a:rPr b="1" lang="pt-BR" sz="2100">
                <a:solidFill>
                  <a:schemeClr val="dk1"/>
                </a:solidFill>
              </a:rPr>
              <a:t>a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sz="1600"/>
              <a:t>Após os passos anteriores você pode implementar a função recursiva usando a definição do caso base e a chamada recursiva. Apenas certifique-see de que a função está retornando resultados corretos e está se aproximando do caso base.</a:t>
            </a:r>
            <a:endParaRPr sz="1600"/>
          </a:p>
        </p:txBody>
      </p:sp>
      <p:sp>
        <p:nvSpPr>
          <p:cNvPr id="157" name="Google Shape;157;p23"/>
          <p:cNvSpPr txBox="1"/>
          <p:nvPr>
            <p:ph idx="2" type="body"/>
          </p:nvPr>
        </p:nvSpPr>
        <p:spPr>
          <a:xfrm>
            <a:off x="4832400" y="1152475"/>
            <a:ext cx="3999900" cy="167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100">
                <a:solidFill>
                  <a:schemeClr val="dk1"/>
                </a:solidFill>
              </a:rPr>
              <a:t> Chamando a Função Recursiva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600"/>
              <a:t>Chame a função com os parâmetros apropriados no código onde você precise usar a função.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58" name="Google Shape;158;p23"/>
          <p:cNvSpPr txBox="1"/>
          <p:nvPr>
            <p:ph idx="2" type="body"/>
          </p:nvPr>
        </p:nvSpPr>
        <p:spPr>
          <a:xfrm>
            <a:off x="4832400" y="2825575"/>
            <a:ext cx="3999900" cy="206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100">
                <a:solidFill>
                  <a:schemeClr val="dk1"/>
                </a:solidFill>
              </a:rPr>
              <a:t>Otimizando a Recursão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sz="1600"/>
              <a:t>A recursividade consome muitos recursos computacionais, o que pode diminuir a eficiência do programa, por isso é interessante que se otimize o código sempre que possível.</a:t>
            </a:r>
            <a:endParaRPr sz="1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4"/>
          <p:cNvSpPr txBox="1"/>
          <p:nvPr>
            <p:ph type="title"/>
          </p:nvPr>
        </p:nvSpPr>
        <p:spPr>
          <a:xfrm>
            <a:off x="671250" y="1881925"/>
            <a:ext cx="7852200" cy="112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Obrigado!!!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Visão Geral</a:t>
            </a:r>
            <a:endParaRPr/>
          </a:p>
        </p:txBody>
      </p:sp>
      <p:grpSp>
        <p:nvGrpSpPr>
          <p:cNvPr id="68" name="Google Shape;68;p14"/>
          <p:cNvGrpSpPr/>
          <p:nvPr/>
        </p:nvGrpSpPr>
        <p:grpSpPr>
          <a:xfrm>
            <a:off x="471815" y="1747661"/>
            <a:ext cx="3929717" cy="2613888"/>
            <a:chOff x="431925" y="1304875"/>
            <a:chExt cx="2628925" cy="3416400"/>
          </a:xfrm>
        </p:grpSpPr>
        <p:sp>
          <p:nvSpPr>
            <p:cNvPr id="69" name="Google Shape;69;p14"/>
            <p:cNvSpPr txBox="1"/>
            <p:nvPr/>
          </p:nvSpPr>
          <p:spPr>
            <a:xfrm>
              <a:off x="431925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14"/>
            <p:cNvSpPr/>
            <p:nvPr/>
          </p:nvSpPr>
          <p:spPr>
            <a:xfrm>
              <a:off x="4319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1" name="Google Shape;71;p14"/>
          <p:cNvSpPr txBox="1"/>
          <p:nvPr>
            <p:ph idx="4294967295" type="body"/>
          </p:nvPr>
        </p:nvSpPr>
        <p:spPr>
          <a:xfrm>
            <a:off x="546325" y="1747675"/>
            <a:ext cx="2494500" cy="3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Definição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2" name="Google Shape;72;p14"/>
          <p:cNvSpPr txBox="1"/>
          <p:nvPr>
            <p:ph idx="4294967295" type="body"/>
          </p:nvPr>
        </p:nvSpPr>
        <p:spPr>
          <a:xfrm>
            <a:off x="548213" y="2293100"/>
            <a:ext cx="3853200" cy="20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750"/>
              <a:t>Mais do que uma ideia ou conceito, a recursividade é um mecanismo fundamental na programação onde uma função ou objeto definido refere-se ao próprio objeto sendo definido.</a:t>
            </a:r>
            <a:endParaRPr sz="1750"/>
          </a:p>
        </p:txBody>
      </p:sp>
      <p:grpSp>
        <p:nvGrpSpPr>
          <p:cNvPr id="73" name="Google Shape;73;p14"/>
          <p:cNvGrpSpPr/>
          <p:nvPr/>
        </p:nvGrpSpPr>
        <p:grpSpPr>
          <a:xfrm>
            <a:off x="4742382" y="1747598"/>
            <a:ext cx="3929796" cy="2613888"/>
            <a:chOff x="3320450" y="1304875"/>
            <a:chExt cx="2632500" cy="3416400"/>
          </a:xfrm>
        </p:grpSpPr>
        <p:sp>
          <p:nvSpPr>
            <p:cNvPr id="74" name="Google Shape;74;p14"/>
            <p:cNvSpPr txBox="1"/>
            <p:nvPr/>
          </p:nvSpPr>
          <p:spPr>
            <a:xfrm>
              <a:off x="3324050" y="1304875"/>
              <a:ext cx="2628900" cy="464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4"/>
            <p:cNvSpPr/>
            <p:nvPr/>
          </p:nvSpPr>
          <p:spPr>
            <a:xfrm>
              <a:off x="3320450" y="1304875"/>
              <a:ext cx="2628900" cy="34164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4"/>
          <p:cNvSpPr txBox="1"/>
          <p:nvPr>
            <p:ph idx="4294967295" type="body"/>
          </p:nvPr>
        </p:nvSpPr>
        <p:spPr>
          <a:xfrm>
            <a:off x="4829075" y="1747675"/>
            <a:ext cx="3333000" cy="33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Importância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77" name="Google Shape;77;p14"/>
          <p:cNvSpPr txBox="1"/>
          <p:nvPr>
            <p:ph idx="4294967295" type="body"/>
          </p:nvPr>
        </p:nvSpPr>
        <p:spPr>
          <a:xfrm>
            <a:off x="4714813" y="2293100"/>
            <a:ext cx="3853200" cy="20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750"/>
              <a:t>A importância da recursividade na programação é inegável, pois esse conceito desempenha um papel fundamental em muitas áreas computacionais.</a:t>
            </a:r>
            <a:endParaRPr sz="1750">
              <a:solidFill>
                <a:srgbClr val="D1D5DB"/>
              </a:solidFill>
              <a:highlight>
                <a:srgbClr val="444654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/>
          <p:nvPr>
            <p:ph type="title"/>
          </p:nvPr>
        </p:nvSpPr>
        <p:spPr>
          <a:xfrm>
            <a:off x="490250" y="1215300"/>
            <a:ext cx="8454600" cy="208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/>
              <a:t>O objetivo desta apresentação é fornecer uma compreensão abrangente da recursividade na programação, abordando alguns pontos como:</a:t>
            </a:r>
            <a:endParaRPr sz="4200"/>
          </a:p>
        </p:txBody>
      </p:sp>
      <p:sp>
        <p:nvSpPr>
          <p:cNvPr id="83" name="Google Shape;83;p15"/>
          <p:cNvSpPr txBox="1"/>
          <p:nvPr/>
        </p:nvSpPr>
        <p:spPr>
          <a:xfrm>
            <a:off x="490250" y="287825"/>
            <a:ext cx="6442800" cy="8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2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Objetivo da apresentação 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84" name="Google Shape;84;p15"/>
          <p:cNvSpPr txBox="1"/>
          <p:nvPr/>
        </p:nvSpPr>
        <p:spPr>
          <a:xfrm>
            <a:off x="490250" y="3340675"/>
            <a:ext cx="3930000" cy="13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swald"/>
              <a:buChar char="●"/>
            </a:pPr>
            <a:r>
              <a:rPr lang="pt-BR" sz="24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Compreensão Conceitual</a:t>
            </a:r>
            <a:endParaRPr sz="24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swald"/>
              <a:buChar char="●"/>
            </a:pPr>
            <a:r>
              <a:rPr lang="pt-BR" sz="24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Exploração da Importância</a:t>
            </a:r>
            <a:endParaRPr sz="24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Oswald"/>
              <a:buChar char="●"/>
            </a:pPr>
            <a:r>
              <a:rPr lang="pt-BR" sz="24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Aplicação Prática</a:t>
            </a:r>
            <a:endParaRPr sz="24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/>
          <p:nvPr>
            <p:ph type="title"/>
          </p:nvPr>
        </p:nvSpPr>
        <p:spPr>
          <a:xfrm>
            <a:off x="671250" y="1881925"/>
            <a:ext cx="7852200" cy="112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Entendendo em detalhes a importância da recursividade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Detalhes da Importância</a:t>
            </a:r>
            <a:endParaRPr/>
          </a:p>
        </p:txBody>
      </p:sp>
      <p:sp>
        <p:nvSpPr>
          <p:cNvPr id="95" name="Google Shape;95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100">
                <a:solidFill>
                  <a:schemeClr val="dk1"/>
                </a:solidFill>
              </a:rPr>
              <a:t>Solução Elegante de Problemas Complexos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sz="1600"/>
              <a:t>O primeiro ponto a se destacar no que diz respeito à importância da recursividade é </a:t>
            </a:r>
            <a:r>
              <a:rPr lang="pt-BR" sz="1600"/>
              <a:t>que ela oferece uma maneira intuitiva e elegante de resolver problemas. Ela oferece a possibilidade de quebrar um problema em subproblemas menores que serão resolvidos de maneira recursiva, o que possibilita a simplificação da lógica do programa.</a:t>
            </a:r>
            <a:endParaRPr sz="1600"/>
          </a:p>
        </p:txBody>
      </p:sp>
      <p:sp>
        <p:nvSpPr>
          <p:cNvPr id="96" name="Google Shape;96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100">
                <a:solidFill>
                  <a:schemeClr val="dk1"/>
                </a:solidFill>
              </a:rPr>
              <a:t>Manipulação de Estruturas de Dados Complexas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600"/>
              <a:t>Em estruturas de dados como árvores, grafos e listas encadeadas, a recursão é uma ferramenta poderosa para navegar e manipular os elementos de forma eficiente.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97" name="Google Shape;97;p17"/>
          <p:cNvPicPr preferRelativeResize="0"/>
          <p:nvPr/>
        </p:nvPicPr>
        <p:blipFill rotWithShape="1">
          <a:blip r:embed="rId3">
            <a:alphaModFix/>
          </a:blip>
          <a:srcRect b="48575" l="0" r="0" t="0"/>
          <a:stretch/>
        </p:blipFill>
        <p:spPr>
          <a:xfrm>
            <a:off x="6005963" y="3380225"/>
            <a:ext cx="1652775" cy="1404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Detalhes da Importância</a:t>
            </a:r>
            <a:endParaRPr/>
          </a:p>
        </p:txBody>
      </p:sp>
      <p:sp>
        <p:nvSpPr>
          <p:cNvPr id="103" name="Google Shape;103;p18"/>
          <p:cNvSpPr txBox="1"/>
          <p:nvPr>
            <p:ph idx="1" type="body"/>
          </p:nvPr>
        </p:nvSpPr>
        <p:spPr>
          <a:xfrm>
            <a:off x="311700" y="1152475"/>
            <a:ext cx="39999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100">
                <a:solidFill>
                  <a:schemeClr val="dk1"/>
                </a:solidFill>
              </a:rPr>
              <a:t>Legibilidade do Código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600"/>
              <a:t>A recursão auxilia também ao manter o código mais legível e compreensível, pois facilita a colaboração nos projetos e a manutenção do código.</a:t>
            </a:r>
            <a:endParaRPr sz="1600"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●"/>
            </a:pPr>
            <a:r>
              <a:rPr b="1" lang="pt-BR" sz="2100">
                <a:solidFill>
                  <a:schemeClr val="dk1"/>
                </a:solidFill>
              </a:rPr>
              <a:t>Reutilização de Código</a:t>
            </a:r>
            <a:endParaRPr b="1" sz="2100">
              <a:solidFill>
                <a:schemeClr val="dk1"/>
              </a:solidFill>
            </a:endParaRPr>
          </a:p>
          <a:p>
            <a:pPr indent="-330200" lvl="1" marL="914400" rtl="0" algn="l">
              <a:spcBef>
                <a:spcPts val="1600"/>
              </a:spcBef>
              <a:spcAft>
                <a:spcPts val="1600"/>
              </a:spcAft>
              <a:buSzPts val="1600"/>
              <a:buChar char="○"/>
            </a:pPr>
            <a:r>
              <a:rPr lang="pt-BR" sz="1600"/>
              <a:t>As funções recursivas podem ser reutilizadas em várias partes do programa. O que economiza tempo, esforço e auxilia ainda mais na legibilidade.</a:t>
            </a:r>
            <a:endParaRPr b="1" sz="2100">
              <a:solidFill>
                <a:schemeClr val="dk1"/>
              </a:solidFill>
            </a:endParaRPr>
          </a:p>
        </p:txBody>
      </p:sp>
      <p:sp>
        <p:nvSpPr>
          <p:cNvPr id="104" name="Google Shape;104;p18"/>
          <p:cNvSpPr txBox="1"/>
          <p:nvPr>
            <p:ph idx="2" type="body"/>
          </p:nvPr>
        </p:nvSpPr>
        <p:spPr>
          <a:xfrm>
            <a:off x="4832400" y="445025"/>
            <a:ext cx="3999900" cy="412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100">
                <a:solidFill>
                  <a:schemeClr val="dk1"/>
                </a:solidFill>
              </a:rPr>
              <a:t>Modelagem Natural de Problemas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600"/>
              <a:t>Alguns problemas têm uma estrutura recursiva por natureza, por exemplo o cálculo de fatorial: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05" name="Google Shape;105;p18"/>
          <p:cNvPicPr preferRelativeResize="0"/>
          <p:nvPr/>
        </p:nvPicPr>
        <p:blipFill rotWithShape="1">
          <a:blip r:embed="rId3">
            <a:alphaModFix/>
          </a:blip>
          <a:srcRect b="1783" l="0" r="0" t="1793"/>
          <a:stretch/>
        </p:blipFill>
        <p:spPr>
          <a:xfrm>
            <a:off x="5281550" y="1915975"/>
            <a:ext cx="3373947" cy="3150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Tipos de Recursividade</a:t>
            </a:r>
            <a:endParaRPr/>
          </a:p>
        </p:txBody>
      </p:sp>
      <p:grpSp>
        <p:nvGrpSpPr>
          <p:cNvPr id="111" name="Google Shape;111;p19"/>
          <p:cNvGrpSpPr/>
          <p:nvPr/>
        </p:nvGrpSpPr>
        <p:grpSpPr>
          <a:xfrm>
            <a:off x="424825" y="2346530"/>
            <a:ext cx="8294372" cy="1367404"/>
            <a:chOff x="424813" y="1177875"/>
            <a:chExt cx="8294372" cy="849900"/>
          </a:xfrm>
        </p:grpSpPr>
        <p:sp>
          <p:nvSpPr>
            <p:cNvPr id="112" name="Google Shape;112;p19"/>
            <p:cNvSpPr/>
            <p:nvPr/>
          </p:nvSpPr>
          <p:spPr>
            <a:xfrm>
              <a:off x="2927684" y="1177875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9"/>
            <p:cNvSpPr/>
            <p:nvPr/>
          </p:nvSpPr>
          <p:spPr>
            <a:xfrm>
              <a:off x="424813" y="1177875"/>
              <a:ext cx="3055800" cy="849900"/>
            </a:xfrm>
            <a:prstGeom prst="homePlate">
              <a:avLst>
                <a:gd fmla="val 26719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4" name="Google Shape;114;p19"/>
          <p:cNvSpPr txBox="1"/>
          <p:nvPr>
            <p:ph idx="4294967295" type="body"/>
          </p:nvPr>
        </p:nvSpPr>
        <p:spPr>
          <a:xfrm>
            <a:off x="539676" y="2485899"/>
            <a:ext cx="2422500" cy="108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Recursividade Mútua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5" name="Google Shape;115;p19"/>
          <p:cNvSpPr txBox="1"/>
          <p:nvPr>
            <p:ph idx="4294967295" type="body"/>
          </p:nvPr>
        </p:nvSpPr>
        <p:spPr>
          <a:xfrm>
            <a:off x="3480461" y="2485900"/>
            <a:ext cx="5111700" cy="108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pt-BR" sz="1600">
                <a:solidFill>
                  <a:schemeClr val="lt1"/>
                </a:solidFill>
              </a:rPr>
              <a:t>A recursividade mútua ocorre quando duas ou mais funções chamam umas às outras de forma recursiva</a:t>
            </a:r>
            <a:endParaRPr sz="1600">
              <a:solidFill>
                <a:schemeClr val="lt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pt-BR" sz="1600">
                <a:solidFill>
                  <a:schemeClr val="lt1"/>
                </a:solidFill>
              </a:rPr>
              <a:t>Essa técnica é usada para resolver problemas que naturalmente envolvem duas ou mais entidades relacionadas</a:t>
            </a:r>
            <a:endParaRPr sz="1600">
              <a:solidFill>
                <a:schemeClr val="lt1"/>
              </a:solidFill>
            </a:endParaRPr>
          </a:p>
        </p:txBody>
      </p:sp>
      <p:grpSp>
        <p:nvGrpSpPr>
          <p:cNvPr id="116" name="Google Shape;116;p19"/>
          <p:cNvGrpSpPr/>
          <p:nvPr/>
        </p:nvGrpSpPr>
        <p:grpSpPr>
          <a:xfrm>
            <a:off x="424825" y="1032428"/>
            <a:ext cx="8294360" cy="1087787"/>
            <a:chOff x="424813" y="2075689"/>
            <a:chExt cx="8294360" cy="849900"/>
          </a:xfrm>
        </p:grpSpPr>
        <p:sp>
          <p:nvSpPr>
            <p:cNvPr id="117" name="Google Shape;117;p19"/>
            <p:cNvSpPr/>
            <p:nvPr/>
          </p:nvSpPr>
          <p:spPr>
            <a:xfrm>
              <a:off x="2927672" y="2075689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9"/>
            <p:cNvSpPr/>
            <p:nvPr/>
          </p:nvSpPr>
          <p:spPr>
            <a:xfrm>
              <a:off x="424813" y="2075689"/>
              <a:ext cx="3055800" cy="849900"/>
            </a:xfrm>
            <a:prstGeom prst="homePlate">
              <a:avLst>
                <a:gd fmla="val 26719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9"/>
          <p:cNvSpPr txBox="1"/>
          <p:nvPr>
            <p:ph idx="4294967295" type="body"/>
          </p:nvPr>
        </p:nvSpPr>
        <p:spPr>
          <a:xfrm>
            <a:off x="539676" y="1017725"/>
            <a:ext cx="2700600" cy="108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Recursividade de Cauda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0" name="Google Shape;120;p19"/>
          <p:cNvSpPr txBox="1"/>
          <p:nvPr>
            <p:ph idx="4294967295" type="body"/>
          </p:nvPr>
        </p:nvSpPr>
        <p:spPr>
          <a:xfrm>
            <a:off x="3240279" y="1032540"/>
            <a:ext cx="5478900" cy="108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pt-BR" sz="1600">
                <a:solidFill>
                  <a:schemeClr val="lt1"/>
                </a:solidFill>
              </a:rPr>
              <a:t>Neste tipo de recursão, a chamada recursiva é a última operação executada dentro da função</a:t>
            </a:r>
            <a:endParaRPr sz="1600">
              <a:solidFill>
                <a:schemeClr val="lt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pt-BR" sz="1600">
                <a:solidFill>
                  <a:schemeClr val="lt1"/>
                </a:solidFill>
              </a:rPr>
              <a:t>Isso significa que não há cálculos ou operações adicionais após a chamada recursiva</a:t>
            </a:r>
            <a:endParaRPr sz="1600">
              <a:solidFill>
                <a:schemeClr val="lt1"/>
              </a:solidFill>
            </a:endParaRPr>
          </a:p>
        </p:txBody>
      </p:sp>
      <p:sp>
        <p:nvSpPr>
          <p:cNvPr id="121" name="Google Shape;121;p19"/>
          <p:cNvSpPr txBox="1"/>
          <p:nvPr>
            <p:ph idx="4294967295" type="body"/>
          </p:nvPr>
        </p:nvSpPr>
        <p:spPr>
          <a:xfrm>
            <a:off x="539676" y="4122504"/>
            <a:ext cx="2422500" cy="90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Serviço</a:t>
            </a:r>
            <a:r>
              <a:rPr lang="pt-BR">
                <a:solidFill>
                  <a:schemeClr val="lt1"/>
                </a:solidFill>
              </a:rPr>
              <a:t> 4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122" name="Google Shape;122;p19"/>
          <p:cNvGrpSpPr/>
          <p:nvPr/>
        </p:nvGrpSpPr>
        <p:grpSpPr>
          <a:xfrm>
            <a:off x="424825" y="3847885"/>
            <a:ext cx="8294360" cy="1087787"/>
            <a:chOff x="424813" y="2075689"/>
            <a:chExt cx="8294360" cy="849900"/>
          </a:xfrm>
        </p:grpSpPr>
        <p:sp>
          <p:nvSpPr>
            <p:cNvPr id="123" name="Google Shape;123;p19"/>
            <p:cNvSpPr/>
            <p:nvPr/>
          </p:nvSpPr>
          <p:spPr>
            <a:xfrm>
              <a:off x="2927672" y="2075689"/>
              <a:ext cx="5791500" cy="8499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9"/>
            <p:cNvSpPr/>
            <p:nvPr/>
          </p:nvSpPr>
          <p:spPr>
            <a:xfrm>
              <a:off x="424813" y="2075689"/>
              <a:ext cx="3055800" cy="849900"/>
            </a:xfrm>
            <a:prstGeom prst="homePlate">
              <a:avLst>
                <a:gd fmla="val 26719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9"/>
          <p:cNvSpPr txBox="1"/>
          <p:nvPr>
            <p:ph idx="4294967295" type="body"/>
          </p:nvPr>
        </p:nvSpPr>
        <p:spPr>
          <a:xfrm>
            <a:off x="539676" y="3938918"/>
            <a:ext cx="2700600" cy="90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1"/>
                </a:solidFill>
              </a:rPr>
              <a:t>Recursividade Aninhada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6" name="Google Shape;126;p19"/>
          <p:cNvSpPr txBox="1"/>
          <p:nvPr>
            <p:ph idx="4294967295" type="body"/>
          </p:nvPr>
        </p:nvSpPr>
        <p:spPr>
          <a:xfrm>
            <a:off x="3480461" y="3847998"/>
            <a:ext cx="5111700" cy="108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pt-BR" sz="1600">
                <a:solidFill>
                  <a:schemeClr val="lt1"/>
                </a:solidFill>
              </a:rPr>
              <a:t>A recursividade aninhada ocorre quando uma função recursiva chama a si mesma dentro de uma função diferente</a:t>
            </a:r>
            <a:endParaRPr sz="1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 de Recursividade </a:t>
            </a:r>
            <a:endParaRPr/>
          </a:p>
        </p:txBody>
      </p:sp>
      <p:pic>
        <p:nvPicPr>
          <p:cNvPr id="132" name="Google Shape;132;p20"/>
          <p:cNvPicPr preferRelativeResize="0"/>
          <p:nvPr/>
        </p:nvPicPr>
        <p:blipFill rotWithShape="1">
          <a:blip r:embed="rId3">
            <a:alphaModFix/>
          </a:blip>
          <a:srcRect b="1783" l="0" r="0" t="1793"/>
          <a:stretch/>
        </p:blipFill>
        <p:spPr>
          <a:xfrm>
            <a:off x="311700" y="1591025"/>
            <a:ext cx="3537600" cy="330316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0"/>
          <p:cNvSpPr txBox="1"/>
          <p:nvPr/>
        </p:nvSpPr>
        <p:spPr>
          <a:xfrm>
            <a:off x="467200" y="1157175"/>
            <a:ext cx="3537600" cy="4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Recursividade de Cauda (Linear)</a:t>
            </a:r>
            <a:endParaRPr sz="18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34" name="Google Shape;134;p20"/>
          <p:cNvSpPr txBox="1"/>
          <p:nvPr/>
        </p:nvSpPr>
        <p:spPr>
          <a:xfrm>
            <a:off x="5411600" y="2354850"/>
            <a:ext cx="2124900" cy="4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Recursividade Simples</a:t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135" name="Google Shape;13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59502" y="2894600"/>
            <a:ext cx="4229100" cy="166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59501" y="1430402"/>
            <a:ext cx="4211391" cy="92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Como Implementar a Recursividade</a:t>
            </a:r>
            <a:endParaRPr/>
          </a:p>
        </p:txBody>
      </p:sp>
      <p:sp>
        <p:nvSpPr>
          <p:cNvPr id="142" name="Google Shape;142;p2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100">
                <a:solidFill>
                  <a:schemeClr val="dk1"/>
                </a:solidFill>
              </a:rPr>
              <a:t> Definindo o Problema Recursivo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sz="1600"/>
              <a:t>Antes de implementar a recursividade, é fundamental compreender o problema que deseja resolver de forma recursiva. O desenvolvedor deve se perguntar se o problema pode ser dividido em subproblemas menores, semelhantes ao problema original. Isso é essencial para determinar se a recursividade é apropriada.</a:t>
            </a:r>
            <a:endParaRPr sz="1600"/>
          </a:p>
        </p:txBody>
      </p:sp>
      <p:sp>
        <p:nvSpPr>
          <p:cNvPr id="143" name="Google Shape;143;p2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100">
                <a:solidFill>
                  <a:schemeClr val="dk1"/>
                </a:solidFill>
              </a:rPr>
              <a:t> Identificando o Caso Base</a:t>
            </a:r>
            <a:endParaRPr b="1" sz="2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600"/>
              <a:t>Todo algoritmo recursivo precisa de um caso base, que é a condição que determina quando a recursão deve parar. O caso base é a resposta direta e geralmente é uma situação trivial que não requer recursão. É importante identificar claramente o caso base para evitar recursões infinitas.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C0E1B3954ED7468DD4389B96923CBF" ma:contentTypeVersion="4" ma:contentTypeDescription="Create a new document." ma:contentTypeScope="" ma:versionID="32ce955cdc1154a9fec23c7c61d34437">
  <xsd:schema xmlns:xsd="http://www.w3.org/2001/XMLSchema" xmlns:xs="http://www.w3.org/2001/XMLSchema" xmlns:p="http://schemas.microsoft.com/office/2006/metadata/properties" xmlns:ns2="b46e8151-1f19-402b-8c66-53e7682eb25f" targetNamespace="http://schemas.microsoft.com/office/2006/metadata/properties" ma:root="true" ma:fieldsID="f736b8b970985a35de605bf568f2d664" ns2:_="">
    <xsd:import namespace="b46e8151-1f19-402b-8c66-53e7682eb25f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46e8151-1f19-402b-8c66-53e7682eb25f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C7D171E-A8DF-40AD-9EB6-A63EF05885A6}"/>
</file>

<file path=customXml/itemProps2.xml><?xml version="1.0" encoding="utf-8"?>
<ds:datastoreItem xmlns:ds="http://schemas.openxmlformats.org/officeDocument/2006/customXml" ds:itemID="{51469EA3-5092-46AC-A2D3-0C8FB8A21D44}"/>
</file>