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06" autoAdjust="0"/>
  </p:normalViewPr>
  <p:slideViewPr>
    <p:cSldViewPr>
      <p:cViewPr varScale="1">
        <p:scale>
          <a:sx n="78" d="100"/>
          <a:sy n="78" d="100"/>
        </p:scale>
        <p:origin x="773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https://www.cs.usfca.edu/~galles/visualization/Algorithms.html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46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https://www.cs.usfca.edu/~galles/visualization/Algorithms.html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23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https://www.cs.usfca.edu/~galles/visualization/Algorithms.html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31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https://www.cs.usfca.edu/~galles/visualization/Algorithms.html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83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https://www.cs.usfca.edu/~galles/visualization/Algorithms.html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1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https://www.cs.usfca.edu/~galles/visualization/Algorithms.html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1700808"/>
            <a:ext cx="8735325" cy="883643"/>
          </a:xfrm>
        </p:spPr>
        <p:txBody>
          <a:bodyPr rtlCol="0">
            <a:normAutofit/>
          </a:bodyPr>
          <a:lstStyle/>
          <a:p>
            <a:r>
              <a:rPr lang="pt-BR" dirty="0"/>
              <a:t>ANÁLISE DOS </a:t>
            </a:r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/>
              <a:t>ORDENAÇÃO ELEMENTARES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5517232"/>
            <a:ext cx="2835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400" dirty="0" smtClean="0"/>
              <a:t>Aluno: Mário Sergio Queiroz da Silva</a:t>
            </a:r>
          </a:p>
          <a:p>
            <a:pPr algn="just"/>
            <a:r>
              <a:rPr lang="pt-BR" sz="1400" dirty="0" smtClean="0"/>
              <a:t>Matricula: 202104032561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150196" y="260648"/>
            <a:ext cx="4002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 err="1"/>
              <a:t>Insertion</a:t>
            </a:r>
            <a:r>
              <a:rPr lang="pt-BR" sz="4800" dirty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  <p:sp>
        <p:nvSpPr>
          <p:cNvPr id="2" name="Retângulo 1"/>
          <p:cNvSpPr/>
          <p:nvPr/>
        </p:nvSpPr>
        <p:spPr>
          <a:xfrm>
            <a:off x="1197868" y="1556792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D1D5DB"/>
                </a:solidFill>
                <a:latin typeface="Söhne"/>
              </a:rPr>
              <a:t>Vantagens:</a:t>
            </a:r>
          </a:p>
          <a:p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É eficiente em listas pequenas ou quase classificadas.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É um algoritmo estável.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É fácil de entender e implementar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.</a:t>
            </a:r>
            <a:endParaRPr lang="pt-BR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97868" y="3789040"/>
            <a:ext cx="1080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D1D5DB"/>
                </a:solidFill>
                <a:latin typeface="Söhne"/>
              </a:rPr>
              <a:t>Desvantagens</a:t>
            </a:r>
            <a:r>
              <a:rPr lang="pt-BR" b="1" dirty="0" smtClean="0">
                <a:solidFill>
                  <a:srgbClr val="D1D5DB"/>
                </a:solidFill>
                <a:latin typeface="Söhne"/>
              </a:rPr>
              <a:t>:</a:t>
            </a:r>
          </a:p>
          <a:p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Seu desempenho decai rapidamente à medida que o tamanho da lista aumenta, com complexidade de tempo 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O(n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²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).</a:t>
            </a:r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Não é a melhor opção para listas desordenadas.</a:t>
            </a:r>
            <a:endParaRPr lang="pt-BR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59978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ion sort with copy of the array [5, 1, 7, 2]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6" y="2060848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5" y="836712"/>
            <a:ext cx="7473375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9836" y="1988840"/>
            <a:ext cx="106571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u="sng" dirty="0" err="1" smtClean="0">
                <a:solidFill>
                  <a:srgbClr val="D1D5DB"/>
                </a:solidFill>
                <a:latin typeface="Söhne"/>
              </a:rPr>
              <a:t>Bubble</a:t>
            </a:r>
            <a:r>
              <a:rPr lang="pt-BR" b="1" u="sng" dirty="0" smtClean="0">
                <a:solidFill>
                  <a:srgbClr val="D1D5DB"/>
                </a:solidFill>
                <a:latin typeface="Söhne"/>
              </a:rPr>
              <a:t> </a:t>
            </a:r>
            <a:r>
              <a:rPr lang="pt-BR" b="1" u="sng" dirty="0" err="1">
                <a:solidFill>
                  <a:srgbClr val="D1D5DB"/>
                </a:solidFill>
                <a:latin typeface="Söhne"/>
              </a:rPr>
              <a:t>Sort</a:t>
            </a:r>
            <a:r>
              <a:rPr lang="pt-BR" b="1" dirty="0">
                <a:solidFill>
                  <a:srgbClr val="D1D5DB"/>
                </a:solidFill>
                <a:latin typeface="Söhne"/>
              </a:rPr>
              <a:t>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compara elementos adjacentes na lista e troca-os se estiverem fora de ordem.</a:t>
            </a:r>
          </a:p>
          <a:p>
            <a:pPr algn="just"/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just"/>
            <a:r>
              <a:rPr lang="pt-BR" b="1" u="sng" dirty="0" err="1">
                <a:solidFill>
                  <a:srgbClr val="D1D5DB"/>
                </a:solidFill>
                <a:latin typeface="Söhne"/>
              </a:rPr>
              <a:t>Selection</a:t>
            </a:r>
            <a:r>
              <a:rPr lang="pt-BR" b="1" u="sng" dirty="0">
                <a:solidFill>
                  <a:srgbClr val="D1D5DB"/>
                </a:solidFill>
                <a:latin typeface="Söhne"/>
              </a:rPr>
              <a:t> </a:t>
            </a:r>
            <a:r>
              <a:rPr lang="pt-BR" b="1" u="sng" dirty="0" err="1" smtClean="0">
                <a:solidFill>
                  <a:srgbClr val="D1D5DB"/>
                </a:solidFill>
                <a:latin typeface="Söhne"/>
              </a:rPr>
              <a:t>Sort</a:t>
            </a:r>
            <a:r>
              <a:rPr lang="pt-BR" b="1" dirty="0" smtClean="0">
                <a:solidFill>
                  <a:srgbClr val="D1D5DB"/>
                </a:solidFill>
                <a:latin typeface="Söhne"/>
              </a:rPr>
              <a:t> 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divide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a lista em duas partes: a parte já ordenada e a parte não ordenada. Ele encontra o menor elemento da parte não ordenada e o move para a parte ordenada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.</a:t>
            </a:r>
          </a:p>
          <a:p>
            <a:pPr algn="just"/>
            <a:endParaRPr lang="pt-BR" dirty="0">
              <a:solidFill>
                <a:srgbClr val="D1D5DB"/>
              </a:solidFill>
              <a:latin typeface="Söhne"/>
            </a:endParaRPr>
          </a:p>
          <a:p>
            <a:pPr algn="just"/>
            <a:r>
              <a:rPr lang="pt-BR" b="1" u="sng" dirty="0" err="1" smtClean="0">
                <a:solidFill>
                  <a:srgbClr val="D1D5DB"/>
                </a:solidFill>
                <a:latin typeface="Söhne"/>
              </a:rPr>
              <a:t>Insertion</a:t>
            </a:r>
            <a:r>
              <a:rPr lang="pt-BR" b="1" u="sng" dirty="0" smtClean="0">
                <a:solidFill>
                  <a:srgbClr val="D1D5DB"/>
                </a:solidFill>
                <a:latin typeface="Söhne"/>
              </a:rPr>
              <a:t> </a:t>
            </a:r>
            <a:r>
              <a:rPr lang="pt-BR" b="1" u="sng" dirty="0" err="1" smtClean="0">
                <a:solidFill>
                  <a:srgbClr val="D1D5DB"/>
                </a:solidFill>
                <a:latin typeface="Söhne"/>
              </a:rPr>
              <a:t>Sort</a:t>
            </a:r>
            <a:r>
              <a:rPr lang="pt-BR" b="1" dirty="0" smtClean="0">
                <a:solidFill>
                  <a:srgbClr val="D1D5DB"/>
                </a:solidFill>
                <a:latin typeface="Söhne"/>
              </a:rPr>
              <a:t>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constrói a lista ordenada elemento por elemento. Ele seleciona um elemento da lista não ordenada e o insere na posição correta na lista ordenada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.</a:t>
            </a:r>
            <a:endParaRPr lang="pt-BR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14092" y="548680"/>
            <a:ext cx="58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 smtClean="0">
                <a:solidFill>
                  <a:srgbClr val="D1D5DB"/>
                </a:solidFill>
                <a:latin typeface="Söhne"/>
              </a:rPr>
              <a:t>Principais diferenças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33947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1844" y="2348880"/>
            <a:ext cx="10945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D1D5DB"/>
                </a:solidFill>
                <a:latin typeface="Söhne"/>
              </a:rPr>
              <a:t>O </a:t>
            </a:r>
            <a:r>
              <a:rPr lang="pt-BR" dirty="0" err="1" smtClean="0">
                <a:solidFill>
                  <a:srgbClr val="D1D5DB"/>
                </a:solidFill>
                <a:latin typeface="Söhne"/>
              </a:rPr>
              <a:t>Bubble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Sort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, o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Selection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Sort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e o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Insertion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Sort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são algoritmos de ordenação simples, adequados para listas pequenas e fáceis de implementar. No entanto, todos eles têm complexidade de tempo quadrática 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O(n²), 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o que os torna ineficientes para listas grandes. Se você precisar ordenar listas maiores com eficiência, é aconselhável considerar algoritmos de ordenação mais eficientes, como o Merge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Sort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ou o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Quick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Sort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.</a:t>
            </a:r>
            <a:endParaRPr lang="pt-BR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38228" y="764704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 smtClean="0"/>
              <a:t>Conclusão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6072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94212" y="2924944"/>
            <a:ext cx="280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 smtClean="0"/>
              <a:t>Obrigado!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7717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29915" y="2636912"/>
            <a:ext cx="9477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Algoritmos elementares de ordenação, também conhecidos como algoritmos de ordenação simples, são métodos básicos de classificar elementos em uma lista ou </a:t>
            </a:r>
            <a:r>
              <a:rPr lang="pt-BR" dirty="0" err="1"/>
              <a:t>array</a:t>
            </a:r>
            <a:r>
              <a:rPr lang="pt-BR" dirty="0"/>
              <a:t>. Eles são frequentemente usados para fins educacionais e em situações em que a simplicidade é mais importante do que a eficiência. Aqui está uma breve introdução a esses algoritmos: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4909591" y="1124744"/>
            <a:ext cx="2917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4800" dirty="0" smtClean="0"/>
              <a:t>Introdução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25859" y="2492896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é um dos algoritmos de ordenação mais simples. Ele funciona comparando pares de elementos adjacentes na lista e trocando-os se estiverem fora de ordem. Esse processo é repetido várias vezes até que a lista inteira esteja ordenada. No entanto, 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não é eficiente para listas grandes, pois tem uma complexidade de tempo de </a:t>
            </a:r>
            <a:r>
              <a:rPr lang="pt-BR" dirty="0" smtClean="0"/>
              <a:t>O(n</a:t>
            </a:r>
            <a:r>
              <a:rPr lang="pt-BR" dirty="0"/>
              <a:t>²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84409" y="908720"/>
            <a:ext cx="3396067" cy="86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 err="1"/>
              <a:t>Bubble</a:t>
            </a:r>
            <a:r>
              <a:rPr lang="pt-BR" sz="4800" dirty="0"/>
              <a:t> </a:t>
            </a:r>
            <a:r>
              <a:rPr lang="pt-BR" sz="4800" dirty="0" err="1"/>
              <a:t>Sort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17094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54252" y="344995"/>
            <a:ext cx="3396067" cy="86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 err="1"/>
              <a:t>Bubble</a:t>
            </a:r>
            <a:r>
              <a:rPr lang="pt-BR" sz="4800" dirty="0"/>
              <a:t> </a:t>
            </a:r>
            <a:r>
              <a:rPr lang="pt-BR" sz="4800" dirty="0" err="1"/>
              <a:t>Sort</a:t>
            </a:r>
            <a:endParaRPr lang="pt-BR" sz="4800" dirty="0"/>
          </a:p>
        </p:txBody>
      </p:sp>
      <p:sp>
        <p:nvSpPr>
          <p:cNvPr id="2" name="Retângulo 1"/>
          <p:cNvSpPr/>
          <p:nvPr/>
        </p:nvSpPr>
        <p:spPr>
          <a:xfrm>
            <a:off x="963190" y="4077072"/>
            <a:ext cx="112053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D1D5DB"/>
                </a:solidFill>
                <a:latin typeface="Söhne"/>
              </a:rPr>
              <a:t>Desvantagens:</a:t>
            </a:r>
          </a:p>
          <a:p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É ineficiente em listas grandes, com uma complexidade de tempo de 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O(n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²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).</a:t>
            </a:r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Não é o algoritmo mais rápido, mesmo para listas pequenas.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Não é estável.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81844" y="1518754"/>
            <a:ext cx="102251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D1D5DB"/>
                </a:solidFill>
                <a:latin typeface="Söhne"/>
              </a:rPr>
              <a:t>Vantagens</a:t>
            </a:r>
            <a:r>
              <a:rPr lang="pt-BR" b="1" dirty="0" smtClean="0">
                <a:solidFill>
                  <a:srgbClr val="D1D5DB"/>
                </a:solidFill>
                <a:latin typeface="Söhne"/>
              </a:rPr>
              <a:t>:</a:t>
            </a:r>
          </a:p>
          <a:p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É fácil de entender e implementar.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Requer memória mínima, pois é um algoritmo de ordenação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in-place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É adequado para listas pequenas ou quase classificadas.</a:t>
            </a:r>
            <a:endParaRPr lang="pt-BR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4455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bble s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4653136"/>
            <a:ext cx="5112568" cy="191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260648"/>
            <a:ext cx="7344816" cy="41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25859" y="2492896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divide a lista em duas partes: a parte já ordenada e a parte não ordenada. Ele encontra o menor elemento da parte não ordenada e o move para a parte ordenada. Esse processo é repetido até que toda a lista esteja ordenada. Assim como 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, o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não é adequado para listas grandes devido à sua complexidade de tempo de </a:t>
            </a:r>
            <a:r>
              <a:rPr lang="pt-BR" dirty="0" smtClean="0"/>
              <a:t>O(n²).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81297" y="1124744"/>
            <a:ext cx="4002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 err="1"/>
              <a:t>Selection</a:t>
            </a:r>
            <a:r>
              <a:rPr lang="pt-BR" sz="4800" dirty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32161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69234" y="3284984"/>
            <a:ext cx="10895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D1D5DB"/>
                </a:solidFill>
                <a:latin typeface="Söhne"/>
              </a:rPr>
              <a:t>Desvantagens</a:t>
            </a:r>
            <a:r>
              <a:rPr lang="pt-BR" b="1" dirty="0">
                <a:solidFill>
                  <a:srgbClr val="D1D5DB"/>
                </a:solidFill>
                <a:latin typeface="Söhne"/>
              </a:rPr>
              <a:t>:</a:t>
            </a:r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Assim como o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Bubble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Sort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, é ineficiente em listas grandes, com complexidade de tempo 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O(n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²</a:t>
            </a:r>
            <a:r>
              <a:rPr lang="pt-BR" dirty="0" smtClean="0">
                <a:solidFill>
                  <a:srgbClr val="D1D5DB"/>
                </a:solidFill>
                <a:latin typeface="Söhne"/>
              </a:rPr>
              <a:t>).</a:t>
            </a:r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Não é estável.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O número de comparações é sempre o mesmo, independentemente da entrada.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85075" y="1760766"/>
            <a:ext cx="11086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D1D5DB"/>
                </a:solidFill>
                <a:latin typeface="Söhne"/>
              </a:rPr>
              <a:t>Vantagens:</a:t>
            </a:r>
            <a:endParaRPr lang="pt-BR" dirty="0">
              <a:solidFill>
                <a:srgbClr val="D1D5DB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É simples de implementar e fácil de entender.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D1D5DB"/>
                </a:solidFill>
                <a:latin typeface="Söhne"/>
              </a:rPr>
              <a:t>Requer memória mínima, pois é um algoritmo de ordenação </a:t>
            </a:r>
            <a:r>
              <a:rPr lang="pt-BR" dirty="0" err="1">
                <a:solidFill>
                  <a:srgbClr val="D1D5DB"/>
                </a:solidFill>
                <a:latin typeface="Söhne"/>
              </a:rPr>
              <a:t>in-place</a:t>
            </a:r>
            <a:r>
              <a:rPr lang="pt-BR" dirty="0">
                <a:solidFill>
                  <a:srgbClr val="D1D5DB"/>
                </a:solidFill>
                <a:latin typeface="Söhne"/>
              </a:rPr>
              <a:t>.</a:t>
            </a:r>
            <a:endParaRPr lang="pt-BR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150196" y="336431"/>
            <a:ext cx="3645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 err="1"/>
              <a:t>Selection</a:t>
            </a:r>
            <a:r>
              <a:rPr lang="pt-BR" sz="4800" dirty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48050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lection Sort Algorithm Visualisati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916831"/>
            <a:ext cx="35623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2" y="1028179"/>
            <a:ext cx="70236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3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25859" y="2492896"/>
            <a:ext cx="105131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constrói a lista ordenada elemento por elemento. Ele seleciona um elemento da lista não ordenada e o insere na posição correta na lista ordenada. O algoritmo é eficiente para listas pequenas ou quase ordenadas, mas também tem uma complexidade de tempo de </a:t>
            </a:r>
            <a:r>
              <a:rPr lang="pt-BR" dirty="0" smtClean="0"/>
              <a:t>O(n</a:t>
            </a:r>
            <a:r>
              <a:rPr lang="pt-BR" dirty="0"/>
              <a:t>²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381297" y="1124744"/>
            <a:ext cx="40022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dirty="0" err="1"/>
              <a:t>Insertion</a:t>
            </a:r>
            <a:r>
              <a:rPr lang="pt-BR" sz="4800" dirty="0"/>
              <a:t> </a:t>
            </a:r>
            <a:r>
              <a:rPr lang="pt-BR" sz="4800" dirty="0" err="1" smtClean="0"/>
              <a:t>Sort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33314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46e8151-1f19-402b-8c66-53e7682eb2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C0E1B3954ED7468DD4389B96923CBF" ma:contentTypeVersion="4" ma:contentTypeDescription="Crie um novo documento." ma:contentTypeScope="" ma:versionID="eaa7be1dcb7b2e4307cb3ce9cc1aa8d6">
  <xsd:schema xmlns:xsd="http://www.w3.org/2001/XMLSchema" xmlns:xs="http://www.w3.org/2001/XMLSchema" xmlns:p="http://schemas.microsoft.com/office/2006/metadata/properties" xmlns:ns2="b46e8151-1f19-402b-8c66-53e7682eb25f" targetNamespace="http://schemas.microsoft.com/office/2006/metadata/properties" ma:root="true" ma:fieldsID="3e69b4066a5c74ccd0726c3fcee464c3" ns2:_="">
    <xsd:import namespace="b46e8151-1f19-402b-8c66-53e7682eb25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e8151-1f19-402b-8c66-53e7682eb2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BF725F-09B5-4933-ADCA-2E5B0E466661}"/>
</file>

<file path=customXml/itemProps3.xml><?xml version="1.0" encoding="utf-8"?>
<ds:datastoreItem xmlns:ds="http://schemas.openxmlformats.org/officeDocument/2006/customXml" ds:itemID="{48C7CE19-2757-4A3A-B4E6-37331B1B2633}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180</TotalTime>
  <Words>641</Words>
  <Application>Microsoft Office PowerPoint</Application>
  <PresentationFormat>Personalizar</PresentationFormat>
  <Paragraphs>62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Söhne</vt:lpstr>
      <vt:lpstr>Tecnologia 16x9</vt:lpstr>
      <vt:lpstr>ANÁLISE DOS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Conta da Microsoft</dc:creator>
  <cp:lastModifiedBy>Conta da Microsoft</cp:lastModifiedBy>
  <cp:revision>13</cp:revision>
  <dcterms:created xsi:type="dcterms:W3CDTF">2023-10-21T00:06:10Z</dcterms:created>
  <dcterms:modified xsi:type="dcterms:W3CDTF">2023-10-21T03:07:05Z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0x01010079C0E1B3954ED7468DD4389B96923CBF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