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6" r:id="rId9"/>
    <p:sldId id="262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546" autoAdjust="0"/>
  </p:normalViewPr>
  <p:slideViewPr>
    <p:cSldViewPr snapToGrid="0">
      <p:cViewPr varScale="1">
        <p:scale>
          <a:sx n="65" d="100"/>
          <a:sy n="65" d="100"/>
        </p:scale>
        <p:origin x="128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0C423-524D-4318-AEDE-9256551C0484}" type="datetimeFigureOut">
              <a:rPr lang="pt-BR" smtClean="0"/>
              <a:t>04/11/2023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38CED-0046-4858-AD53-F1E680839A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59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Vamos analisar as operações de busca, inserção e remoção em uma Árvore Binária de Busca, juntamente com a análise de complexidade de cada operação: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38CED-0046-4858-AD53-F1E680839A5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082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38CED-0046-4858-AD53-F1E680839A5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71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Vamos agora remover o valor 12 da árvore que usamos anteriormente. Aqui está o processo de remoção: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Começamos na raiz (10) e seguimos as comparações: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Comparação: 12 é menor que 10, então vamos para a esquerda.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Comparação: 12 é igual a 12, encontramos o valor a ser removido.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Agora, existem algumas possibilidades na remoção de um nó:</a:t>
            </a:r>
          </a:p>
          <a:p>
            <a:r>
              <a:rPr lang="pt-BR" sz="1200" b="1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a. Se o nó 12 não tem filhos, basta removê-lo. A árvore ficará assim: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38CED-0046-4858-AD53-F1E680839A5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948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 Se o nó 12 tem um filho (o filho à direita), substituímos o nó 12 pelo seu filho: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38CED-0046-4858-AD53-F1E680839A5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62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o nó 12 tem dois filhos, encontramos o sucessor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in-order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nó 12 (o menor nó à esquerda) e o substituímos pelo nó 12.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Em seguida, removemos o sucessor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in-order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seu local original. A árvore ficaria assim: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38CED-0046-4858-AD53-F1E680839A5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543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38CED-0046-4858-AD53-F1E680839A5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647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38CED-0046-4858-AD53-F1E680839A5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481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38CED-0046-4858-AD53-F1E680839A5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379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38CED-0046-4858-AD53-F1E680839A5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3019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38CED-0046-4858-AD53-F1E680839A5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9051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38CED-0046-4858-AD53-F1E680839A5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745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38CED-0046-4858-AD53-F1E680839A5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8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38CED-0046-4858-AD53-F1E680839A5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523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Vamos buscar o valor 7 na árvore. Começamos na raiz (10) e seguimos as comparações: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Comparação: 7 é menor que 10, então vamos para a esquerda.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Comparação: 7 é igual a 7, encontramos o valor desejado.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38CED-0046-4858-AD53-F1E680839A5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414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38CED-0046-4858-AD53-F1E680839A5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717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38CED-0046-4858-AD53-F1E680839A5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243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Suponha que desejamos inserir o valor 8 na mesma árvore que usamos para a busca. Aqui está o processo de inserção: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Começamos na raiz (10) e seguimos as comparações: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Comparação: 8 é menor que 10, então vamos para a esquerda.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Comparação: 8 é maior que 5, então vamos para a direita.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Chegamos a uma folha nula à direita de 7, onde podemos inserir o valor 8.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árvore após a inserção ficará assim: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38CED-0046-4858-AD53-F1E680839A5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027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38CED-0046-4858-AD53-F1E680839A5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092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38CED-0046-4858-AD53-F1E680839A5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062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8570" y="1986643"/>
            <a:ext cx="8664165" cy="1144674"/>
          </a:xfrm>
        </p:spPr>
        <p:txBody>
          <a:bodyPr/>
          <a:lstStyle/>
          <a:p>
            <a:r>
              <a:rPr lang="pt-BR" dirty="0"/>
              <a:t>ARVORE BINÁRIA DE </a:t>
            </a:r>
            <a:r>
              <a:rPr lang="pt-BR" dirty="0" smtClean="0"/>
              <a:t>BUSCA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8642" y="6250824"/>
            <a:ext cx="5031280" cy="367259"/>
          </a:xfrm>
        </p:spPr>
        <p:txBody>
          <a:bodyPr/>
          <a:lstStyle/>
          <a:p>
            <a:r>
              <a:rPr lang="pt-BR" dirty="0" smtClean="0"/>
              <a:t>Apresentado por Mário Sergio Queiroz da Silva</a:t>
            </a:r>
            <a:endParaRPr lang="pt-BR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752253" y="2971961"/>
            <a:ext cx="6770482" cy="377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BUSCA, INSERÇÃO E REMOÇÃO COM ANÁLISE DE COMPLEXIDADE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165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Complexidade de tempo da remoção em uma </a:t>
            </a:r>
            <a:r>
              <a:rPr lang="pt-BR" dirty="0" smtClean="0"/>
              <a:t>ABB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948640" y="2357128"/>
            <a:ext cx="8596668" cy="1868203"/>
          </a:xfrm>
        </p:spPr>
        <p:txBody>
          <a:bodyPr>
            <a:normAutofit fontScale="92500" lnSpcReduction="10000"/>
          </a:bodyPr>
          <a:lstStyle/>
          <a:p>
            <a:endParaRPr lang="pt-BR" dirty="0"/>
          </a:p>
          <a:p>
            <a:r>
              <a:rPr lang="pt-BR" dirty="0"/>
              <a:t>Melhor caso: O(1) - quando o elemento a ser removido é uma folha.</a:t>
            </a:r>
          </a:p>
          <a:p>
            <a:r>
              <a:rPr lang="pt-BR" dirty="0"/>
              <a:t>Caso médio e pior caso: O(h), onde 'h' é a altura da árvore. No pior caso, em uma ABB não balanceada, a altura pode ser igual ao número de elementos, resultando em uma complexidade O(n). Em uma ABB balanceada, a altura será logarítmica em relação ao número de elementos (O(log n)).</a:t>
            </a:r>
          </a:p>
        </p:txBody>
      </p:sp>
    </p:spTree>
    <p:extLst>
      <p:ext uri="{BB962C8B-B14F-4D97-AF65-F5344CB8AC3E}">
        <p14:creationId xmlns:p14="http://schemas.microsoft.com/office/powerpoint/2010/main" val="302817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948640" y="2357128"/>
            <a:ext cx="8596668" cy="1868203"/>
          </a:xfrm>
        </p:spPr>
        <p:txBody>
          <a:bodyPr>
            <a:normAutofit fontScale="92500" lnSpcReduction="10000"/>
          </a:bodyPr>
          <a:lstStyle/>
          <a:p>
            <a:endParaRPr lang="pt-BR" dirty="0"/>
          </a:p>
          <a:p>
            <a:r>
              <a:rPr lang="pt-BR" dirty="0"/>
              <a:t>É importante observar que, para manter o desempenho eficiente das operações em uma ABB, é desejável que a árvore seja balanceada. Existem várias técnicas e estruturas de dados, como Árvores AVL e Árvores Vermelho-Negras, que são projetadas para manter a árvore balanceada, garantindo que a altura da árvore seja O(log n) em todos os casos, o que otimiza o desempenho das operações de busca, inserção e remoção.</a:t>
            </a:r>
          </a:p>
        </p:txBody>
      </p:sp>
    </p:spTree>
    <p:extLst>
      <p:ext uri="{BB962C8B-B14F-4D97-AF65-F5344CB8AC3E}">
        <p14:creationId xmlns:p14="http://schemas.microsoft.com/office/powerpoint/2010/main" val="1003041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1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894" y="1500988"/>
            <a:ext cx="8306108" cy="408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2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516214"/>
            <a:ext cx="8011268" cy="438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37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3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34" y="1372589"/>
            <a:ext cx="8489659" cy="502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42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78042" y="304800"/>
            <a:ext cx="8596668" cy="1320800"/>
          </a:xfrm>
        </p:spPr>
        <p:txBody>
          <a:bodyPr/>
          <a:lstStyle/>
          <a:p>
            <a:r>
              <a:rPr lang="pt-BR" dirty="0" smtClean="0"/>
              <a:t>Como ficaria o código?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430" y="1345691"/>
            <a:ext cx="4580908" cy="465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89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78042" y="304800"/>
            <a:ext cx="8596668" cy="1320800"/>
          </a:xfrm>
        </p:spPr>
        <p:txBody>
          <a:bodyPr/>
          <a:lstStyle/>
          <a:p>
            <a:r>
              <a:rPr lang="pt-BR" dirty="0" smtClean="0"/>
              <a:t>Como ficaria o código?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239" y="1201138"/>
            <a:ext cx="6182283" cy="516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02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78042" y="304800"/>
            <a:ext cx="8596668" cy="1320800"/>
          </a:xfrm>
        </p:spPr>
        <p:txBody>
          <a:bodyPr/>
          <a:lstStyle/>
          <a:p>
            <a:r>
              <a:rPr lang="pt-BR" dirty="0" smtClean="0"/>
              <a:t>Como ficaria o código?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433" y="210745"/>
            <a:ext cx="5319859" cy="654015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132" y="2515717"/>
            <a:ext cx="5991521" cy="168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56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78042" y="304800"/>
            <a:ext cx="8596668" cy="1320800"/>
          </a:xfrm>
        </p:spPr>
        <p:txBody>
          <a:bodyPr/>
          <a:lstStyle/>
          <a:p>
            <a:r>
              <a:rPr lang="pt-BR" dirty="0" smtClean="0"/>
              <a:t>Como ficaria o código?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788" y="1093521"/>
            <a:ext cx="5410669" cy="56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03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78042" y="304800"/>
            <a:ext cx="8596668" cy="1320800"/>
          </a:xfrm>
        </p:spPr>
        <p:txBody>
          <a:bodyPr/>
          <a:lstStyle/>
          <a:p>
            <a:r>
              <a:rPr lang="pt-BR" dirty="0" smtClean="0"/>
              <a:t>Como ficaria o código?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03" y="2171908"/>
            <a:ext cx="7165613" cy="256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868203"/>
          </a:xfrm>
        </p:spPr>
        <p:txBody>
          <a:bodyPr/>
          <a:lstStyle/>
          <a:p>
            <a:r>
              <a:rPr lang="pt-BR" dirty="0"/>
              <a:t>Uma Árvore Binária de Busca (ABB) é uma estrutura de dados em árvore que é usada para armazenar um conjunto de elementos de forma organizada, permitindo buscas eficientes, inserções e remoções. A principal característica de uma ABB é que ela mantém a propriedade da árvore binária de busca, que garante que todos os elementos à esquerda de um nó sejam menores do que o próprio nó e todos os elementos à direita sejam maiores.</a:t>
            </a:r>
          </a:p>
        </p:txBody>
      </p:sp>
    </p:spTree>
    <p:extLst>
      <p:ext uri="{BB962C8B-B14F-4D97-AF65-F5344CB8AC3E}">
        <p14:creationId xmlns:p14="http://schemas.microsoft.com/office/powerpoint/2010/main" val="3202230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604564" y="2872154"/>
            <a:ext cx="2382389" cy="679939"/>
          </a:xfrm>
        </p:spPr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7936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uma </a:t>
            </a:r>
            <a:r>
              <a:rPr lang="pt-BR" dirty="0" smtClean="0"/>
              <a:t>ABB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868203"/>
          </a:xfrm>
        </p:spPr>
        <p:txBody>
          <a:bodyPr/>
          <a:lstStyle/>
          <a:p>
            <a:r>
              <a:rPr lang="pt-BR" dirty="0"/>
              <a:t>A busca em uma ABB é uma operação eficiente, pois a árvore é organizada de forma a permitir uma busca binária. Começando pela raiz, você compara o valor a ser encontrado com o valor do nó atual e segue para a esquerda ou para a direita com base nessa comparação. Repita esse processo até encontrar o elemento desejado ou até atingir uma folha nula.</a:t>
            </a:r>
          </a:p>
        </p:txBody>
      </p:sp>
    </p:spTree>
    <p:extLst>
      <p:ext uri="{BB962C8B-B14F-4D97-AF65-F5344CB8AC3E}">
        <p14:creationId xmlns:p14="http://schemas.microsoft.com/office/powerpoint/2010/main" val="104242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Complexidade de tempo da busca em uma </a:t>
            </a:r>
            <a:r>
              <a:rPr lang="pt-BR" dirty="0" smtClean="0"/>
              <a:t>ABB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898398" y="2678676"/>
            <a:ext cx="8596668" cy="1868203"/>
          </a:xfrm>
        </p:spPr>
        <p:txBody>
          <a:bodyPr>
            <a:normAutofit fontScale="85000" lnSpcReduction="20000"/>
          </a:bodyPr>
          <a:lstStyle/>
          <a:p>
            <a:endParaRPr lang="pt-BR" dirty="0"/>
          </a:p>
          <a:p>
            <a:r>
              <a:rPr lang="pt-BR" dirty="0"/>
              <a:t>Melhor caso: O(1) - quando o elemento procurado está na raiz.</a:t>
            </a:r>
          </a:p>
          <a:p>
            <a:endParaRPr lang="pt-BR" dirty="0"/>
          </a:p>
          <a:p>
            <a:r>
              <a:rPr lang="pt-BR" dirty="0"/>
              <a:t>Caso médio e pior caso: O(h), onde 'h' é a altura da árvore. No pior caso, em uma ABB não balanceada, a altura pode ser igual ao número de elementos, o que resulta em uma complexidade O(n), onde 'n' é o número de elementos na árvore. No entanto, se a árvore for balanceada, a altura será logarítmica em relação ao número de elementos (O(log n)).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667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324" y="1617548"/>
            <a:ext cx="5249826" cy="391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6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em uma ABB: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7914" y="2371605"/>
            <a:ext cx="8596668" cy="1868203"/>
          </a:xfrm>
        </p:spPr>
        <p:txBody>
          <a:bodyPr/>
          <a:lstStyle/>
          <a:p>
            <a:r>
              <a:rPr lang="pt-BR" dirty="0" smtClean="0"/>
              <a:t>Para </a:t>
            </a:r>
            <a:r>
              <a:rPr lang="pt-BR" dirty="0"/>
              <a:t>inserir um novo elemento em uma ABB, você começa na raiz e segue o mesmo procedimento de busca até encontrar uma folha nula onde o novo elemento pode ser inserido, mantendo a propriedade da árvore binária de busca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9941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Complexidade de tempo da inserção em uma </a:t>
            </a:r>
            <a:r>
              <a:rPr lang="pt-BR" dirty="0" smtClean="0"/>
              <a:t>ABB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948640" y="2357128"/>
            <a:ext cx="8596668" cy="1868203"/>
          </a:xfrm>
        </p:spPr>
        <p:txBody>
          <a:bodyPr>
            <a:normAutofit fontScale="92500" lnSpcReduction="20000"/>
          </a:bodyPr>
          <a:lstStyle/>
          <a:p>
            <a:endParaRPr lang="pt-BR" dirty="0"/>
          </a:p>
          <a:p>
            <a:r>
              <a:rPr lang="pt-BR" dirty="0"/>
              <a:t>Melhor caso: O(1) - quando a árvore está vazia e o novo elemento é inserido como raiz.</a:t>
            </a:r>
          </a:p>
          <a:p>
            <a:r>
              <a:rPr lang="pt-BR" dirty="0"/>
              <a:t>Caso médio e pior caso: O(h), onde 'h' é a altura da árvore. No pior caso, em uma ABB não balanceada, a altura pode ser igual ao número de elementos, resultando em uma complexidade O(n). No entanto, em uma ABB balanceada, a altura será logarítmica em relação ao número de elementos (O(log n)).</a:t>
            </a:r>
          </a:p>
        </p:txBody>
      </p:sp>
    </p:spTree>
    <p:extLst>
      <p:ext uri="{BB962C8B-B14F-4D97-AF65-F5344CB8AC3E}">
        <p14:creationId xmlns:p14="http://schemas.microsoft.com/office/powerpoint/2010/main" val="490886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322" y="1471787"/>
            <a:ext cx="5609758" cy="476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9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uma </a:t>
            </a:r>
            <a:r>
              <a:rPr lang="pt-BR" dirty="0" smtClean="0"/>
              <a:t>ABB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7914" y="2371605"/>
            <a:ext cx="8596668" cy="1868203"/>
          </a:xfrm>
        </p:spPr>
        <p:txBody>
          <a:bodyPr/>
          <a:lstStyle/>
          <a:p>
            <a:r>
              <a:rPr lang="pt-BR" dirty="0" smtClean="0"/>
              <a:t>A </a:t>
            </a:r>
            <a:r>
              <a:rPr lang="pt-BR" dirty="0"/>
              <a:t>remoção de um elemento de uma ABB envolve a busca do elemento a ser removido e a execução de algumas operações para manter a propriedade da árvore binária de busca após a remoção.</a:t>
            </a:r>
          </a:p>
        </p:txBody>
      </p:sp>
    </p:spTree>
    <p:extLst>
      <p:ext uri="{BB962C8B-B14F-4D97-AF65-F5344CB8AC3E}">
        <p14:creationId xmlns:p14="http://schemas.microsoft.com/office/powerpoint/2010/main" val="15643835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9C0E1B3954ED7468DD4389B96923CBF" ma:contentTypeVersion="4" ma:contentTypeDescription="Crie um novo documento." ma:contentTypeScope="" ma:versionID="eaa7be1dcb7b2e4307cb3ce9cc1aa8d6">
  <xsd:schema xmlns:xsd="http://www.w3.org/2001/XMLSchema" xmlns:xs="http://www.w3.org/2001/XMLSchema" xmlns:p="http://schemas.microsoft.com/office/2006/metadata/properties" xmlns:ns2="b46e8151-1f19-402b-8c66-53e7682eb25f" targetNamespace="http://schemas.microsoft.com/office/2006/metadata/properties" ma:root="true" ma:fieldsID="3e69b4066a5c74ccd0726c3fcee464c3" ns2:_="">
    <xsd:import namespace="b46e8151-1f19-402b-8c66-53e7682eb25f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6e8151-1f19-402b-8c66-53e7682eb25f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F1E0F6-8081-4093-802D-61BBFEEE330A}"/>
</file>

<file path=customXml/itemProps2.xml><?xml version="1.0" encoding="utf-8"?>
<ds:datastoreItem xmlns:ds="http://schemas.openxmlformats.org/officeDocument/2006/customXml" ds:itemID="{4E02F617-2C90-48CC-8466-45CAA4348D58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</TotalTime>
  <Words>991</Words>
  <Application>Microsoft Office PowerPoint</Application>
  <PresentationFormat>Widescreen</PresentationFormat>
  <Paragraphs>76</Paragraphs>
  <Slides>20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Facetado</vt:lpstr>
      <vt:lpstr>ARVORE BINÁRIA DE BUSCA</vt:lpstr>
      <vt:lpstr>Introdução</vt:lpstr>
      <vt:lpstr>Busca em uma ABB</vt:lpstr>
      <vt:lpstr>Complexidade de tempo da busca em uma ABB</vt:lpstr>
      <vt:lpstr>Exemplo</vt:lpstr>
      <vt:lpstr>Inserção em uma ABB:</vt:lpstr>
      <vt:lpstr>Complexidade de tempo da inserção em uma ABB</vt:lpstr>
      <vt:lpstr>Exemplo</vt:lpstr>
      <vt:lpstr>Remoção em uma ABB</vt:lpstr>
      <vt:lpstr>Complexidade de tempo da remoção em uma ABB</vt:lpstr>
      <vt:lpstr>Considerações</vt:lpstr>
      <vt:lpstr>Exemplo 1</vt:lpstr>
      <vt:lpstr>Exemplo 2</vt:lpstr>
      <vt:lpstr>Exemplo 3</vt:lpstr>
      <vt:lpstr>Como ficaria o código?</vt:lpstr>
      <vt:lpstr>Como ficaria o código?</vt:lpstr>
      <vt:lpstr>Como ficaria o código?</vt:lpstr>
      <vt:lpstr>Como ficaria o código?</vt:lpstr>
      <vt:lpstr>Como ficaria o código?</vt:lpstr>
      <vt:lpstr>Obrigado!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ARVORE BINÁRIA DE BUSCA</dc:title>
  <dc:creator>Conta da Microsoft</dc:creator>
  <cp:lastModifiedBy>Conta da Microsoft</cp:lastModifiedBy>
  <cp:revision>10</cp:revision>
  <dcterms:created xsi:type="dcterms:W3CDTF">2023-11-04T09:32:32Z</dcterms:created>
  <dcterms:modified xsi:type="dcterms:W3CDTF">2023-11-04T11:25:03Z</dcterms:modified>
</cp:coreProperties>
</file>